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2" r:id="rId1"/>
  </p:sldMasterIdLst>
  <p:notesMasterIdLst>
    <p:notesMasterId r:id="rId60"/>
  </p:notesMasterIdLst>
  <p:sldIdLst>
    <p:sldId id="256" r:id="rId2"/>
    <p:sldId id="310" r:id="rId3"/>
    <p:sldId id="307" r:id="rId4"/>
    <p:sldId id="308" r:id="rId5"/>
    <p:sldId id="309" r:id="rId6"/>
    <p:sldId id="320" r:id="rId7"/>
    <p:sldId id="321" r:id="rId8"/>
    <p:sldId id="258" r:id="rId9"/>
    <p:sldId id="259" r:id="rId10"/>
    <p:sldId id="260" r:id="rId11"/>
    <p:sldId id="302" r:id="rId12"/>
    <p:sldId id="311" r:id="rId13"/>
    <p:sldId id="312" r:id="rId14"/>
    <p:sldId id="261" r:id="rId15"/>
    <p:sldId id="262" r:id="rId16"/>
    <p:sldId id="314" r:id="rId17"/>
    <p:sldId id="315" r:id="rId18"/>
    <p:sldId id="316" r:id="rId19"/>
    <p:sldId id="313" r:id="rId20"/>
    <p:sldId id="263" r:id="rId21"/>
    <p:sldId id="264" r:id="rId22"/>
    <p:sldId id="303" r:id="rId23"/>
    <p:sldId id="265" r:id="rId24"/>
    <p:sldId id="266" r:id="rId25"/>
    <p:sldId id="267" r:id="rId26"/>
    <p:sldId id="269" r:id="rId27"/>
    <p:sldId id="270" r:id="rId28"/>
    <p:sldId id="317" r:id="rId29"/>
    <p:sldId id="318" r:id="rId30"/>
    <p:sldId id="271" r:id="rId31"/>
    <p:sldId id="298" r:id="rId32"/>
    <p:sldId id="272" r:id="rId33"/>
    <p:sldId id="300" r:id="rId34"/>
    <p:sldId id="301" r:id="rId35"/>
    <p:sldId id="299" r:id="rId36"/>
    <p:sldId id="297" r:id="rId37"/>
    <p:sldId id="273" r:id="rId38"/>
    <p:sldId id="274" r:id="rId39"/>
    <p:sldId id="304" r:id="rId40"/>
    <p:sldId id="275" r:id="rId41"/>
    <p:sldId id="276" r:id="rId42"/>
    <p:sldId id="277" r:id="rId43"/>
    <p:sldId id="305" r:id="rId44"/>
    <p:sldId id="31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5" r:id="rId58"/>
    <p:sldId id="296" r:id="rId59"/>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87" d="100"/>
          <a:sy n="87" d="100"/>
        </p:scale>
        <p:origin x="74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BF910D-DBAC-4935-A0A1-EBA12D8C827E}" type="datetimeFigureOut">
              <a:rPr lang="fr-CA" smtClean="0"/>
              <a:t>2026-01-18</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C1274A-4755-4894-9579-043D9A5C2D10}" type="slidenum">
              <a:rPr lang="fr-CA" smtClean="0"/>
              <a:t>‹#›</a:t>
            </a:fld>
            <a:endParaRPr lang="fr-CA"/>
          </a:p>
        </p:txBody>
      </p:sp>
    </p:spTree>
    <p:extLst>
      <p:ext uri="{BB962C8B-B14F-4D97-AF65-F5344CB8AC3E}">
        <p14:creationId xmlns:p14="http://schemas.microsoft.com/office/powerpoint/2010/main" val="269618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fr-CA"/>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Primary outcome variables. ORs and 95% CIs for treatment differences between lucinactant and colfosceril palmitate (top) and between lucinactant and beractant (bottom) are shown. The box size is proportional to the event rate. The data reflect the number of events in each treatment group for each variable; the percentage of randomized infants is shown in parentheses. The P values denote the significance of the between-group difference for each end point.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fr-CA"/>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Kaplan-Meier survival plots showing all-cause mortality through 1 year corrected age: A, data from the SELECT trial; B, data from the STAR trial; C, combined data from infants in both trials who received either lucinactant or animal-derived surfactants. All-cause mortality through 1 year corrected age favored lucinactant (Wilcoxon test) over poractant alfa (P = .04) and the animal-derived surfactants (P = .05).</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endParaRPr lang="en-CA"/>
          </a:p>
        </p:txBody>
      </p:sp>
      <p:sp>
        <p:nvSpPr>
          <p:cNvPr id="19" name="Espace réservé du pied de page 18"/>
          <p:cNvSpPr>
            <a:spLocks noGrp="1"/>
          </p:cNvSpPr>
          <p:nvPr>
            <p:ph type="ftr" sz="quarter" idx="11"/>
          </p:nvPr>
        </p:nvSpPr>
        <p:spPr/>
        <p:txBody>
          <a:bodyPr/>
          <a:lstStyle/>
          <a:p>
            <a:endParaRPr lang="en-CA"/>
          </a:p>
        </p:txBody>
      </p:sp>
      <p:sp>
        <p:nvSpPr>
          <p:cNvPr id="27" name="Espace réservé du numéro de diapositive 26"/>
          <p:cNvSpPr>
            <a:spLocks noGrp="1"/>
          </p:cNvSpPr>
          <p:nvPr>
            <p:ph type="sldNum" sz="quarter" idx="12"/>
          </p:nvPr>
        </p:nvSpPr>
        <p:spPr/>
        <p:txBody>
          <a:bodyPr/>
          <a:lstStyle/>
          <a:p>
            <a:fld id="{291B2D30-9DCE-485C-94B0-99E22167EF3C}"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endParaRPr lang="en-CA"/>
          </a:p>
        </p:txBody>
      </p:sp>
      <p:sp>
        <p:nvSpPr>
          <p:cNvPr id="5" name="Espace réservé du pied de page 4"/>
          <p:cNvSpPr>
            <a:spLocks noGrp="1"/>
          </p:cNvSpPr>
          <p:nvPr>
            <p:ph type="ftr" sz="quarter" idx="11"/>
          </p:nvPr>
        </p:nvSpPr>
        <p:spPr/>
        <p:txBody>
          <a:bodyPr/>
          <a:lstStyle/>
          <a:p>
            <a:endParaRPr lang="en-CA"/>
          </a:p>
        </p:txBody>
      </p:sp>
      <p:sp>
        <p:nvSpPr>
          <p:cNvPr id="6" name="Espace réservé du numéro de diapositive 5"/>
          <p:cNvSpPr>
            <a:spLocks noGrp="1"/>
          </p:cNvSpPr>
          <p:nvPr>
            <p:ph type="sldNum" sz="quarter" idx="12"/>
          </p:nvPr>
        </p:nvSpPr>
        <p:spPr/>
        <p:txBody>
          <a:bodyPr/>
          <a:lstStyle/>
          <a:p>
            <a:fld id="{F1C0C823-4426-4004-AB2A-A0DA7E4BC781}"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endParaRPr lang="en-CA"/>
          </a:p>
        </p:txBody>
      </p:sp>
      <p:sp>
        <p:nvSpPr>
          <p:cNvPr id="5" name="Espace réservé du pied de page 4"/>
          <p:cNvSpPr>
            <a:spLocks noGrp="1"/>
          </p:cNvSpPr>
          <p:nvPr>
            <p:ph type="ftr" sz="quarter" idx="11"/>
          </p:nvPr>
        </p:nvSpPr>
        <p:spPr/>
        <p:txBody>
          <a:bodyPr/>
          <a:lstStyle/>
          <a:p>
            <a:endParaRPr lang="en-CA"/>
          </a:p>
        </p:txBody>
      </p:sp>
      <p:sp>
        <p:nvSpPr>
          <p:cNvPr id="6" name="Espace réservé du numéro de diapositive 5"/>
          <p:cNvSpPr>
            <a:spLocks noGrp="1"/>
          </p:cNvSpPr>
          <p:nvPr>
            <p:ph type="sldNum" sz="quarter" idx="12"/>
          </p:nvPr>
        </p:nvSpPr>
        <p:spPr/>
        <p:txBody>
          <a:bodyPr/>
          <a:lstStyle/>
          <a:p>
            <a:fld id="{F06358F2-9DEC-49DC-B24B-19E31C57230F}"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endParaRPr lang="en-CA"/>
          </a:p>
        </p:txBody>
      </p:sp>
      <p:sp>
        <p:nvSpPr>
          <p:cNvPr id="6" name="Espace réservé du pied de page 5"/>
          <p:cNvSpPr>
            <a:spLocks noGrp="1"/>
          </p:cNvSpPr>
          <p:nvPr>
            <p:ph type="ftr" sz="quarter" idx="11"/>
          </p:nvPr>
        </p:nvSpPr>
        <p:spPr/>
        <p:txBody>
          <a:bodyPr/>
          <a:lstStyle/>
          <a:p>
            <a:endParaRPr lang="en-CA"/>
          </a:p>
        </p:txBody>
      </p:sp>
      <p:sp>
        <p:nvSpPr>
          <p:cNvPr id="7" name="Espace réservé du numéro de diapositive 6"/>
          <p:cNvSpPr>
            <a:spLocks noGrp="1"/>
          </p:cNvSpPr>
          <p:nvPr>
            <p:ph type="sldNum" sz="quarter" idx="12"/>
          </p:nvPr>
        </p:nvSpPr>
        <p:spPr/>
        <p:txBody>
          <a:bodyPr/>
          <a:lstStyle/>
          <a:p>
            <a:fld id="{FABAE7F6-76A1-4186-A012-155BC69BCE1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endParaRPr lang="en-CA"/>
          </a:p>
        </p:txBody>
      </p:sp>
      <p:sp>
        <p:nvSpPr>
          <p:cNvPr id="8" name="Espace réservé du pied de page 7"/>
          <p:cNvSpPr>
            <a:spLocks noGrp="1"/>
          </p:cNvSpPr>
          <p:nvPr>
            <p:ph type="ftr" sz="quarter" idx="11"/>
          </p:nvPr>
        </p:nvSpPr>
        <p:spPr/>
        <p:txBody>
          <a:bodyPr/>
          <a:lstStyle/>
          <a:p>
            <a:endParaRPr lang="en-CA"/>
          </a:p>
        </p:txBody>
      </p:sp>
      <p:sp>
        <p:nvSpPr>
          <p:cNvPr id="9" name="Espace réservé du numéro de diapositive 8"/>
          <p:cNvSpPr>
            <a:spLocks noGrp="1"/>
          </p:cNvSpPr>
          <p:nvPr>
            <p:ph type="sldNum" sz="quarter" idx="12"/>
          </p:nvPr>
        </p:nvSpPr>
        <p:spPr/>
        <p:txBody>
          <a:bodyPr/>
          <a:lstStyle/>
          <a:p>
            <a:fld id="{723A7927-9DC0-461C-BE3C-00CBD6DC7441}"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endParaRPr lang="en-CA"/>
          </a:p>
        </p:txBody>
      </p:sp>
      <p:sp>
        <p:nvSpPr>
          <p:cNvPr id="4" name="Espace réservé du pied de page 3"/>
          <p:cNvSpPr>
            <a:spLocks noGrp="1"/>
          </p:cNvSpPr>
          <p:nvPr>
            <p:ph type="ftr" sz="quarter" idx="11"/>
          </p:nvPr>
        </p:nvSpPr>
        <p:spPr/>
        <p:txBody>
          <a:bodyPr/>
          <a:lstStyle/>
          <a:p>
            <a:endParaRPr lang="en-CA"/>
          </a:p>
        </p:txBody>
      </p:sp>
      <p:sp>
        <p:nvSpPr>
          <p:cNvPr id="5" name="Espace réservé du numéro de diapositive 4"/>
          <p:cNvSpPr>
            <a:spLocks noGrp="1"/>
          </p:cNvSpPr>
          <p:nvPr>
            <p:ph type="sldNum" sz="quarter" idx="12"/>
          </p:nvPr>
        </p:nvSpPr>
        <p:spPr/>
        <p:txBody>
          <a:bodyPr/>
          <a:lstStyle/>
          <a:p>
            <a:fld id="{D73900F8-EA54-47E8-9F91-A71CCBDF45FC}"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en-CA"/>
          </a:p>
        </p:txBody>
      </p:sp>
      <p:sp>
        <p:nvSpPr>
          <p:cNvPr id="3" name="Espace réservé du pied de page 2"/>
          <p:cNvSpPr>
            <a:spLocks noGrp="1"/>
          </p:cNvSpPr>
          <p:nvPr>
            <p:ph type="ftr" sz="quarter" idx="11"/>
          </p:nvPr>
        </p:nvSpPr>
        <p:spPr/>
        <p:txBody>
          <a:bodyPr/>
          <a:lstStyle/>
          <a:p>
            <a:endParaRPr lang="en-CA"/>
          </a:p>
        </p:txBody>
      </p:sp>
      <p:sp>
        <p:nvSpPr>
          <p:cNvPr id="4" name="Espace réservé du numéro de diapositive 3"/>
          <p:cNvSpPr>
            <a:spLocks noGrp="1"/>
          </p:cNvSpPr>
          <p:nvPr>
            <p:ph type="sldNum" sz="quarter" idx="12"/>
          </p:nvPr>
        </p:nvSpPr>
        <p:spPr/>
        <p:txBody>
          <a:bodyPr/>
          <a:lstStyle/>
          <a:p>
            <a:fld id="{E6C1A026-8291-462D-B99A-85EDD98F75EE}"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endParaRPr lang="en-CA"/>
          </a:p>
        </p:txBody>
      </p:sp>
      <p:sp>
        <p:nvSpPr>
          <p:cNvPr id="6" name="Espace réservé du pied de page 5"/>
          <p:cNvSpPr>
            <a:spLocks noGrp="1"/>
          </p:cNvSpPr>
          <p:nvPr>
            <p:ph type="ftr" sz="quarter" idx="11"/>
          </p:nvPr>
        </p:nvSpPr>
        <p:spPr/>
        <p:txBody>
          <a:bodyPr/>
          <a:lstStyle/>
          <a:p>
            <a:endParaRPr lang="en-CA"/>
          </a:p>
        </p:txBody>
      </p:sp>
      <p:sp>
        <p:nvSpPr>
          <p:cNvPr id="7" name="Espace réservé du numéro de diapositive 6"/>
          <p:cNvSpPr>
            <a:spLocks noGrp="1"/>
          </p:cNvSpPr>
          <p:nvPr>
            <p:ph type="sldNum" sz="quarter" idx="12"/>
          </p:nvPr>
        </p:nvSpPr>
        <p:spPr/>
        <p:txBody>
          <a:bodyPr/>
          <a:lstStyle/>
          <a:p>
            <a:fld id="{D01F8F49-3163-4D3F-BE83-513F7FEC0DA8}"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endParaRPr lang="en-CA"/>
          </a:p>
        </p:txBody>
      </p:sp>
      <p:sp>
        <p:nvSpPr>
          <p:cNvPr id="6" name="Espace réservé du pied de page 5"/>
          <p:cNvSpPr>
            <a:spLocks noGrp="1"/>
          </p:cNvSpPr>
          <p:nvPr>
            <p:ph type="ftr" sz="quarter" idx="11"/>
          </p:nvPr>
        </p:nvSpPr>
        <p:spPr/>
        <p:txBody>
          <a:bodyPr/>
          <a:lstStyle/>
          <a:p>
            <a:endParaRPr lang="en-CA"/>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3ED05E6-C6E3-4672-B1BC-21DDCEC1EA5A}" type="slidenum">
              <a:rPr lang="en-CA" smtClean="0"/>
              <a:pPr/>
              <a:t>‹#›</a:t>
            </a:fld>
            <a:endParaRPr lang="en-CA"/>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endParaRPr lang="en-CA"/>
          </a:p>
        </p:txBody>
      </p:sp>
      <p:sp>
        <p:nvSpPr>
          <p:cNvPr id="5" name="Espace réservé du pied de page 4"/>
          <p:cNvSpPr>
            <a:spLocks noGrp="1"/>
          </p:cNvSpPr>
          <p:nvPr>
            <p:ph type="ftr" sz="quarter" idx="11"/>
          </p:nvPr>
        </p:nvSpPr>
        <p:spPr/>
        <p:txBody>
          <a:bodyPr/>
          <a:lstStyle/>
          <a:p>
            <a:endParaRPr lang="en-CA"/>
          </a:p>
        </p:txBody>
      </p:sp>
      <p:sp>
        <p:nvSpPr>
          <p:cNvPr id="6" name="Espace réservé du numéro de diapositive 5"/>
          <p:cNvSpPr>
            <a:spLocks noGrp="1"/>
          </p:cNvSpPr>
          <p:nvPr>
            <p:ph type="sldNum" sz="quarter" idx="12"/>
          </p:nvPr>
        </p:nvSpPr>
        <p:spPr/>
        <p:txBody>
          <a:bodyPr/>
          <a:lstStyle/>
          <a:p>
            <a:fld id="{14C18DA0-4D1F-4208-8180-82449FE8A147}"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endParaRPr lang="en-CA"/>
          </a:p>
        </p:txBody>
      </p:sp>
      <p:sp>
        <p:nvSpPr>
          <p:cNvPr id="5" name="Espace réservé du pied de page 4"/>
          <p:cNvSpPr>
            <a:spLocks noGrp="1"/>
          </p:cNvSpPr>
          <p:nvPr>
            <p:ph type="ftr" sz="quarter" idx="11"/>
          </p:nvPr>
        </p:nvSpPr>
        <p:spPr/>
        <p:txBody>
          <a:bodyPr/>
          <a:lstStyle/>
          <a:p>
            <a:endParaRPr lang="en-CA"/>
          </a:p>
        </p:txBody>
      </p:sp>
      <p:sp>
        <p:nvSpPr>
          <p:cNvPr id="6" name="Espace réservé du numéro de diapositive 5"/>
          <p:cNvSpPr>
            <a:spLocks noGrp="1"/>
          </p:cNvSpPr>
          <p:nvPr>
            <p:ph type="sldNum" sz="quarter" idx="12"/>
          </p:nvPr>
        </p:nvSpPr>
        <p:spPr/>
        <p:txBody>
          <a:bodyPr/>
          <a:lstStyle/>
          <a:p>
            <a:fld id="{3BC901D6-79F4-4755-B60B-B0CD5198162B}"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A231CA-A563-44C3-9DD9-5BAA005EC798}" type="slidenum">
              <a:rPr lang="en-CA" smtClean="0"/>
              <a:pPr/>
              <a:t>‹#›</a:t>
            </a:fld>
            <a:endParaRPr lang="en-CA"/>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hyperlink" Target="#TF1-153"/><Relationship Id="rId7" Type="http://schemas.openxmlformats.org/officeDocument/2006/relationships/image" Target="../media/image4.gif"/><Relationship Id="rId2" Type="http://schemas.openxmlformats.org/officeDocument/2006/relationships/hyperlink" Target="#TF1-150"/><Relationship Id="rId1" Type="http://schemas.openxmlformats.org/officeDocument/2006/relationships/slideLayout" Target="../slideLayouts/slideLayout2.xml"/><Relationship Id="rId6" Type="http://schemas.openxmlformats.org/officeDocument/2006/relationships/image" Target="../media/image3.gif"/><Relationship Id="rId11" Type="http://schemas.openxmlformats.org/officeDocument/2006/relationships/image" Target="../media/image8.gif"/><Relationship Id="rId5" Type="http://schemas.openxmlformats.org/officeDocument/2006/relationships/hyperlink" Target="#TF1-160"/><Relationship Id="rId10" Type="http://schemas.openxmlformats.org/officeDocument/2006/relationships/image" Target="../media/image7.gif"/><Relationship Id="rId4" Type="http://schemas.openxmlformats.org/officeDocument/2006/relationships/hyperlink" Target="#TF1-154"/><Relationship Id="rId9"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ajrccm.atsjournals.org/content/vol162/issue4/images/large/RCCM9908104.f4.jpe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ciencedirect.com/science/article/B6WKR-5178W03-1/2/fa68eb6a4ca27ffb0780206f62c8f15d#tblfn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71472" y="928670"/>
            <a:ext cx="7772400" cy="1143000"/>
          </a:xfrm>
        </p:spPr>
        <p:txBody>
          <a:bodyPr>
            <a:normAutofit fontScale="90000"/>
          </a:bodyPr>
          <a:lstStyle/>
          <a:p>
            <a:r>
              <a:rPr lang="en-CA" dirty="0"/>
              <a:t>Neonatal surfactant therapy:</a:t>
            </a:r>
            <a:br>
              <a:rPr lang="en-CA" dirty="0"/>
            </a:br>
            <a:r>
              <a:rPr lang="en-CA" dirty="0"/>
              <a:t>all you need to know!</a:t>
            </a:r>
          </a:p>
        </p:txBody>
      </p:sp>
      <p:sp>
        <p:nvSpPr>
          <p:cNvPr id="2051" name="Rectangle 3"/>
          <p:cNvSpPr>
            <a:spLocks noGrp="1" noChangeArrowheads="1"/>
          </p:cNvSpPr>
          <p:nvPr>
            <p:ph type="subTitle" idx="1"/>
          </p:nvPr>
        </p:nvSpPr>
        <p:spPr/>
        <p:txBody>
          <a:bodyPr/>
          <a:lstStyle/>
          <a:p>
            <a:r>
              <a:rPr lang="fr-CA" dirty="0"/>
              <a:t>The FNC </a:t>
            </a:r>
            <a:r>
              <a:rPr lang="fr-CA" dirty="0" err="1"/>
              <a:t>statement</a:t>
            </a:r>
            <a:r>
              <a:rPr lang="fr-CA" dirty="0"/>
              <a:t> and </a:t>
            </a:r>
            <a:r>
              <a:rPr lang="fr-CA" dirty="0" err="1"/>
              <a:t>beyond</a:t>
            </a:r>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Natural Surfactant</a:t>
            </a:r>
          </a:p>
        </p:txBody>
      </p:sp>
      <p:sp>
        <p:nvSpPr>
          <p:cNvPr id="3" name="Espace réservé du contenu 2"/>
          <p:cNvSpPr>
            <a:spLocks noGrp="1"/>
          </p:cNvSpPr>
          <p:nvPr>
            <p:ph idx="1"/>
          </p:nvPr>
        </p:nvSpPr>
        <p:spPr/>
        <p:txBody>
          <a:bodyPr/>
          <a:lstStyle/>
          <a:p>
            <a:endParaRPr lang="fr-CA" dirty="0"/>
          </a:p>
        </p:txBody>
      </p:sp>
      <p:pic>
        <p:nvPicPr>
          <p:cNvPr id="96258" name="Picture 2" descr="http://www.btc.iitb.ac.in/~rbanarji/biomatlab/imagecomposition.gif"/>
          <p:cNvPicPr>
            <a:picLocks noChangeAspect="1" noChangeArrowheads="1"/>
          </p:cNvPicPr>
          <p:nvPr/>
        </p:nvPicPr>
        <p:blipFill>
          <a:blip r:embed="rId2"/>
          <a:srcRect/>
          <a:stretch>
            <a:fillRect/>
          </a:stretch>
        </p:blipFill>
        <p:spPr bwMode="auto">
          <a:xfrm>
            <a:off x="2285984" y="3000372"/>
            <a:ext cx="4733925" cy="19716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graphicFrame>
        <p:nvGraphicFramePr>
          <p:cNvPr id="4" name="Espace réservé du contenu 3"/>
          <p:cNvGraphicFramePr>
            <a:graphicFrameLocks noGrp="1"/>
          </p:cNvGraphicFramePr>
          <p:nvPr>
            <p:ph idx="1"/>
          </p:nvPr>
        </p:nvGraphicFramePr>
        <p:xfrm>
          <a:off x="642910" y="0"/>
          <a:ext cx="7358109" cy="6712889"/>
        </p:xfrm>
        <a:graphic>
          <a:graphicData uri="http://schemas.openxmlformats.org/drawingml/2006/table">
            <a:tbl>
              <a:tblPr/>
              <a:tblGrid>
                <a:gridCol w="668919">
                  <a:extLst>
                    <a:ext uri="{9D8B030D-6E8A-4147-A177-3AD203B41FA5}">
                      <a16:colId xmlns:a16="http://schemas.microsoft.com/office/drawing/2014/main" val="20000"/>
                    </a:ext>
                  </a:extLst>
                </a:gridCol>
                <a:gridCol w="668919">
                  <a:extLst>
                    <a:ext uri="{9D8B030D-6E8A-4147-A177-3AD203B41FA5}">
                      <a16:colId xmlns:a16="http://schemas.microsoft.com/office/drawing/2014/main" val="20001"/>
                    </a:ext>
                  </a:extLst>
                </a:gridCol>
                <a:gridCol w="668919">
                  <a:extLst>
                    <a:ext uri="{9D8B030D-6E8A-4147-A177-3AD203B41FA5}">
                      <a16:colId xmlns:a16="http://schemas.microsoft.com/office/drawing/2014/main" val="20002"/>
                    </a:ext>
                  </a:extLst>
                </a:gridCol>
                <a:gridCol w="668919">
                  <a:extLst>
                    <a:ext uri="{9D8B030D-6E8A-4147-A177-3AD203B41FA5}">
                      <a16:colId xmlns:a16="http://schemas.microsoft.com/office/drawing/2014/main" val="20003"/>
                    </a:ext>
                  </a:extLst>
                </a:gridCol>
                <a:gridCol w="668919">
                  <a:extLst>
                    <a:ext uri="{9D8B030D-6E8A-4147-A177-3AD203B41FA5}">
                      <a16:colId xmlns:a16="http://schemas.microsoft.com/office/drawing/2014/main" val="20004"/>
                    </a:ext>
                  </a:extLst>
                </a:gridCol>
                <a:gridCol w="668919">
                  <a:extLst>
                    <a:ext uri="{9D8B030D-6E8A-4147-A177-3AD203B41FA5}">
                      <a16:colId xmlns:a16="http://schemas.microsoft.com/office/drawing/2014/main" val="20005"/>
                    </a:ext>
                  </a:extLst>
                </a:gridCol>
                <a:gridCol w="668919">
                  <a:extLst>
                    <a:ext uri="{9D8B030D-6E8A-4147-A177-3AD203B41FA5}">
                      <a16:colId xmlns:a16="http://schemas.microsoft.com/office/drawing/2014/main" val="20006"/>
                    </a:ext>
                  </a:extLst>
                </a:gridCol>
                <a:gridCol w="668919">
                  <a:extLst>
                    <a:ext uri="{9D8B030D-6E8A-4147-A177-3AD203B41FA5}">
                      <a16:colId xmlns:a16="http://schemas.microsoft.com/office/drawing/2014/main" val="20007"/>
                    </a:ext>
                  </a:extLst>
                </a:gridCol>
                <a:gridCol w="668919">
                  <a:extLst>
                    <a:ext uri="{9D8B030D-6E8A-4147-A177-3AD203B41FA5}">
                      <a16:colId xmlns:a16="http://schemas.microsoft.com/office/drawing/2014/main" val="20008"/>
                    </a:ext>
                  </a:extLst>
                </a:gridCol>
                <a:gridCol w="668919">
                  <a:extLst>
                    <a:ext uri="{9D8B030D-6E8A-4147-A177-3AD203B41FA5}">
                      <a16:colId xmlns:a16="http://schemas.microsoft.com/office/drawing/2014/main" val="20009"/>
                    </a:ext>
                  </a:extLst>
                </a:gridCol>
                <a:gridCol w="668919">
                  <a:extLst>
                    <a:ext uri="{9D8B030D-6E8A-4147-A177-3AD203B41FA5}">
                      <a16:colId xmlns:a16="http://schemas.microsoft.com/office/drawing/2014/main" val="20010"/>
                    </a:ext>
                  </a:extLst>
                </a:gridCol>
              </a:tblGrid>
              <a:tr h="187300">
                <a:tc>
                  <a:txBody>
                    <a:bodyPr/>
                    <a:lstStyle/>
                    <a:p>
                      <a:endParaRPr lang="fr-CA" sz="1400"/>
                    </a:p>
                  </a:txBody>
                  <a:tcPr marL="17762" marR="17762" marT="17762" marB="17762" anchor="ctr">
                    <a:lnL>
                      <a:noFill/>
                    </a:lnL>
                    <a:lnR>
                      <a:noFill/>
                    </a:lnR>
                    <a:lnT>
                      <a:noFill/>
                    </a:lnT>
                    <a:lnB>
                      <a:noFill/>
                    </a:lnB>
                    <a:solidFill>
                      <a:srgbClr val="FFFFFF"/>
                    </a:solidFill>
                  </a:tcPr>
                </a:tc>
                <a:tc>
                  <a:txBody>
                    <a:bodyPr/>
                    <a:lstStyle/>
                    <a:p>
                      <a:endParaRPr lang="fr-CA" sz="1400"/>
                    </a:p>
                  </a:txBody>
                  <a:tcPr marL="34104" marR="34104" marT="17052" marB="17052">
                    <a:lnL>
                      <a:noFill/>
                    </a:lnL>
                  </a:tcPr>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extLst>
                  <a:ext uri="{0D108BD9-81ED-4DB2-BD59-A6C34878D82A}">
                    <a16:rowId xmlns:a16="http://schemas.microsoft.com/office/drawing/2014/main" val="10000"/>
                  </a:ext>
                </a:extLst>
              </a:tr>
              <a:tr h="187300">
                <a:tc>
                  <a:txBody>
                    <a:bodyPr/>
                    <a:lstStyle/>
                    <a:p>
                      <a:endParaRPr lang="fr-CA" sz="1400"/>
                    </a:p>
                  </a:txBody>
                  <a:tcPr marL="17762" marR="17762" marT="17762" marB="17762" anchor="ctr">
                    <a:lnL>
                      <a:noFill/>
                    </a:lnL>
                    <a:lnR>
                      <a:noFill/>
                    </a:lnR>
                    <a:lnT>
                      <a:noFill/>
                    </a:lnT>
                    <a:lnB>
                      <a:noFill/>
                    </a:lnB>
                    <a:solidFill>
                      <a:srgbClr val="FFFFFF"/>
                    </a:solidFill>
                  </a:tcPr>
                </a:tc>
                <a:tc>
                  <a:txBody>
                    <a:bodyPr/>
                    <a:lstStyle/>
                    <a:p>
                      <a:endParaRPr lang="fr-CA" sz="1400"/>
                    </a:p>
                  </a:txBody>
                  <a:tcPr marL="34104" marR="34104" marT="17052" marB="17052">
                    <a:lnL>
                      <a:noFill/>
                    </a:lnL>
                  </a:tcPr>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tc>
                  <a:txBody>
                    <a:bodyPr/>
                    <a:lstStyle/>
                    <a:p>
                      <a:endParaRPr lang="fr-CA" sz="1400"/>
                    </a:p>
                  </a:txBody>
                  <a:tcPr marL="34104" marR="34104" marT="17052" marB="17052"/>
                </a:tc>
                <a:extLst>
                  <a:ext uri="{0D108BD9-81ED-4DB2-BD59-A6C34878D82A}">
                    <a16:rowId xmlns:a16="http://schemas.microsoft.com/office/drawing/2014/main" val="10001"/>
                  </a:ext>
                </a:extLst>
              </a:tr>
              <a:tr h="585815">
                <a:tc gridSpan="11">
                  <a:txBody>
                    <a:bodyPr/>
                    <a:lstStyle/>
                    <a:p>
                      <a:pPr algn="ctr"/>
                      <a:r>
                        <a:rPr lang="en-US" sz="1400"/>
                        <a:t>TABLE 1</a:t>
                      </a:r>
                      <a:br>
                        <a:rPr lang="en-US" sz="1400"/>
                      </a:br>
                      <a:r>
                        <a:rPr lang="en-US" sz="1400"/>
                        <a:t>SP-B AND SP-C IN NATIVE AND COMMERCIAL PORCINE AND BOVINE SURFACTANT PREPARATIONS</a:t>
                      </a:r>
                      <a:r>
                        <a:rPr lang="en-US" sz="1400" i="1" baseline="30000">
                          <a:hlinkClick r:id="rId2" action="ppaction://hlinkfile"/>
                        </a:rPr>
                        <a:t>*</a:t>
                      </a:r>
                      <a:r>
                        <a:rPr lang="en-US" sz="1400"/>
                        <a:t> </a:t>
                      </a:r>
                    </a:p>
                  </a:txBody>
                  <a:tcPr marL="17762" marR="17762" marT="17762" marB="17762" anchor="b">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02"/>
                  </a:ext>
                </a:extLst>
              </a:tr>
              <a:tr h="187300">
                <a:tc gridSpan="11">
                  <a:txBody>
                    <a:bodyPr/>
                    <a:lstStyle/>
                    <a:p>
                      <a:endParaRPr lang="fr-CA" sz="1400"/>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03"/>
                  </a:ext>
                </a:extLst>
              </a:tr>
              <a:tr h="187300">
                <a:tc rowSpan="2">
                  <a:txBody>
                    <a:bodyPr/>
                    <a:lstStyle/>
                    <a:p>
                      <a:pPr algn="l"/>
                      <a:endParaRPr lang="fr-CA" sz="1400"/>
                    </a:p>
                  </a:txBody>
                  <a:tcPr marL="17762" marR="17762" marT="17762" marB="17762" anchor="ctr">
                    <a:lnL>
                      <a:noFill/>
                    </a:lnL>
                    <a:lnR>
                      <a:noFill/>
                    </a:lnR>
                    <a:lnT>
                      <a:noFill/>
                    </a:lnT>
                    <a:lnB>
                      <a:noFill/>
                    </a:lnB>
                    <a:solidFill>
                      <a:srgbClr val="FFFFFF"/>
                    </a:solidFill>
                  </a:tcPr>
                </a:tc>
                <a:tc rowSpan="2">
                  <a:txBody>
                    <a:bodyPr/>
                    <a:lstStyle/>
                    <a:p>
                      <a:pPr algn="l"/>
                      <a:endParaRPr lang="fr-CA" sz="1400"/>
                    </a:p>
                  </a:txBody>
                  <a:tcPr marL="17762" marR="17762" marT="17762" marB="17762" anchor="ctr">
                    <a:lnL>
                      <a:noFill/>
                    </a:lnL>
                    <a:lnR>
                      <a:noFill/>
                    </a:lnR>
                    <a:lnT>
                      <a:noFill/>
                    </a:lnT>
                    <a:lnB>
                      <a:noFill/>
                    </a:lnB>
                    <a:solidFill>
                      <a:srgbClr val="FFFFFF"/>
                    </a:solidFill>
                  </a:tcPr>
                </a:tc>
                <a:tc gridSpan="5">
                  <a:txBody>
                    <a:bodyPr/>
                    <a:lstStyle/>
                    <a:p>
                      <a:pPr algn="ctr"/>
                      <a:r>
                        <a:rPr lang="fr-CA" sz="1400"/>
                        <a:t>Bovine</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rowSpan="2">
                  <a:txBody>
                    <a:bodyPr/>
                    <a:lstStyle/>
                    <a:p>
                      <a:pPr algn="l"/>
                      <a:endParaRPr lang="fr-CA" sz="1400"/>
                    </a:p>
                  </a:txBody>
                  <a:tcPr marL="17762" marR="17762" marT="17762" marB="17762" anchor="ctr">
                    <a:lnL>
                      <a:noFill/>
                    </a:lnL>
                    <a:lnR>
                      <a:noFill/>
                    </a:lnR>
                    <a:lnT>
                      <a:noFill/>
                    </a:lnT>
                    <a:lnB>
                      <a:noFill/>
                    </a:lnB>
                    <a:solidFill>
                      <a:srgbClr val="FFFFFF"/>
                    </a:solidFill>
                  </a:tcPr>
                </a:tc>
                <a:tc gridSpan="3">
                  <a:txBody>
                    <a:bodyPr/>
                    <a:lstStyle/>
                    <a:p>
                      <a:pPr algn="ctr"/>
                      <a:r>
                        <a:rPr lang="fr-CA" sz="1400"/>
                        <a:t>Porcine</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04"/>
                  </a:ext>
                </a:extLst>
              </a:tr>
              <a:tr h="720571">
                <a:tc vMerge="1">
                  <a:txBody>
                    <a:bodyPr/>
                    <a:lstStyle/>
                    <a:p>
                      <a:endParaRPr lang="fr-CA"/>
                    </a:p>
                  </a:txBody>
                  <a:tcPr/>
                </a:tc>
                <a:tc vMerge="1">
                  <a:txBody>
                    <a:bodyPr/>
                    <a:lstStyle/>
                    <a:p>
                      <a:endParaRPr lang="fr-CA"/>
                    </a:p>
                  </a:txBody>
                  <a:tcPr/>
                </a:tc>
                <a:tc>
                  <a:txBody>
                    <a:bodyPr/>
                    <a:lstStyle/>
                    <a:p>
                      <a:pPr algn="ctr"/>
                      <a:r>
                        <a:rPr lang="fr-CA" sz="1400"/>
                        <a:t>Native (</a:t>
                      </a:r>
                      <a:r>
                        <a:rPr lang="fr-CA" sz="1400" i="1"/>
                        <a:t>n</a:t>
                      </a:r>
                      <a:r>
                        <a:rPr lang="fr-CA" sz="1400"/>
                        <a:t> = </a:t>
                      </a:r>
                      <a:r>
                        <a:rPr lang="fr-CA" sz="1400" i="1"/>
                        <a:t>3</a:t>
                      </a:r>
                      <a:r>
                        <a:rPr lang="fr-CA" sz="1400"/>
                        <a:t>)</a:t>
                      </a:r>
                    </a:p>
                  </a:txBody>
                  <a:tcPr marL="17762" marR="17762" marT="17762" marB="17762" anchor="ctr">
                    <a:lnL>
                      <a:noFill/>
                    </a:lnL>
                    <a:lnR>
                      <a:noFill/>
                    </a:lnR>
                    <a:lnT>
                      <a:noFill/>
                    </a:lnT>
                    <a:lnB>
                      <a:noFill/>
                    </a:lnB>
                    <a:solidFill>
                      <a:srgbClr val="FFFFFF"/>
                    </a:solidFill>
                  </a:tcPr>
                </a:tc>
                <a:tc>
                  <a:txBody>
                    <a:bodyPr/>
                    <a:lstStyle/>
                    <a:p>
                      <a:pPr algn="ctr"/>
                      <a:endParaRPr lang="fr-CA" sz="1400"/>
                    </a:p>
                  </a:txBody>
                  <a:tcPr marL="17762" marR="17762" marT="17762" marB="17762" anchor="ctr">
                    <a:lnL>
                      <a:noFill/>
                    </a:lnL>
                    <a:lnR>
                      <a:noFill/>
                    </a:lnR>
                    <a:lnT>
                      <a:noFill/>
                    </a:lnT>
                    <a:lnB>
                      <a:noFill/>
                    </a:lnB>
                    <a:solidFill>
                      <a:srgbClr val="FFFFFF"/>
                    </a:solidFill>
                  </a:tcPr>
                </a:tc>
                <a:tc>
                  <a:txBody>
                    <a:bodyPr/>
                    <a:lstStyle/>
                    <a:p>
                      <a:pPr algn="ctr"/>
                      <a:r>
                        <a:rPr lang="fr-CA" sz="1400"/>
                        <a:t>Alveofact (</a:t>
                      </a:r>
                      <a:r>
                        <a:rPr lang="fr-CA" sz="1400" i="1"/>
                        <a:t>n</a:t>
                      </a:r>
                      <a:r>
                        <a:rPr lang="fr-CA" sz="1400"/>
                        <a:t> = </a:t>
                      </a:r>
                      <a:r>
                        <a:rPr lang="fr-CA" sz="1400" i="1"/>
                        <a:t>8</a:t>
                      </a:r>
                      <a:r>
                        <a:rPr lang="fr-CA" sz="1400"/>
                        <a:t>)</a:t>
                      </a:r>
                    </a:p>
                  </a:txBody>
                  <a:tcPr marL="17762" marR="17762" marT="17762" marB="17762" anchor="ctr">
                    <a:lnL>
                      <a:noFill/>
                    </a:lnL>
                    <a:lnR>
                      <a:noFill/>
                    </a:lnR>
                    <a:lnT>
                      <a:noFill/>
                    </a:lnT>
                    <a:lnB>
                      <a:noFill/>
                    </a:lnB>
                    <a:solidFill>
                      <a:srgbClr val="FFFFFF"/>
                    </a:solidFill>
                  </a:tcPr>
                </a:tc>
                <a:tc>
                  <a:txBody>
                    <a:bodyPr/>
                    <a:lstStyle/>
                    <a:p>
                      <a:pPr algn="ctr"/>
                      <a:endParaRPr lang="fr-CA" sz="1400"/>
                    </a:p>
                  </a:txBody>
                  <a:tcPr marL="17762" marR="17762" marT="17762" marB="17762" anchor="ctr">
                    <a:lnL>
                      <a:noFill/>
                    </a:lnL>
                    <a:lnR>
                      <a:noFill/>
                    </a:lnR>
                    <a:lnT>
                      <a:noFill/>
                    </a:lnT>
                    <a:lnB>
                      <a:noFill/>
                    </a:lnB>
                    <a:solidFill>
                      <a:srgbClr val="FFFFFF"/>
                    </a:solidFill>
                  </a:tcPr>
                </a:tc>
                <a:tc>
                  <a:txBody>
                    <a:bodyPr/>
                    <a:lstStyle/>
                    <a:p>
                      <a:pPr algn="ctr"/>
                      <a:r>
                        <a:rPr lang="fr-CA" sz="1400"/>
                        <a:t>Survanta (</a:t>
                      </a:r>
                      <a:r>
                        <a:rPr lang="fr-CA" sz="1400" i="1"/>
                        <a:t>n</a:t>
                      </a:r>
                      <a:r>
                        <a:rPr lang="fr-CA" sz="1400"/>
                        <a:t> = </a:t>
                      </a:r>
                      <a:r>
                        <a:rPr lang="fr-CA" sz="1400" i="1"/>
                        <a:t>4</a:t>
                      </a:r>
                      <a:r>
                        <a:rPr lang="fr-CA" sz="1400"/>
                        <a:t>)</a:t>
                      </a:r>
                    </a:p>
                  </a:txBody>
                  <a:tcPr marL="17762" marR="17762" marT="17762" marB="17762" anchor="ctr">
                    <a:lnL>
                      <a:noFill/>
                    </a:lnL>
                    <a:lnR>
                      <a:noFill/>
                    </a:lnR>
                    <a:lnT>
                      <a:noFill/>
                    </a:lnT>
                    <a:lnB>
                      <a:noFill/>
                    </a:lnB>
                    <a:solidFill>
                      <a:srgbClr val="FFFFFF"/>
                    </a:solidFill>
                  </a:tcPr>
                </a:tc>
                <a:tc vMerge="1">
                  <a:txBody>
                    <a:bodyPr/>
                    <a:lstStyle/>
                    <a:p>
                      <a:endParaRPr lang="fr-CA"/>
                    </a:p>
                  </a:txBody>
                  <a:tcPr/>
                </a:tc>
                <a:tc>
                  <a:txBody>
                    <a:bodyPr/>
                    <a:lstStyle/>
                    <a:p>
                      <a:pPr algn="ctr"/>
                      <a:r>
                        <a:rPr lang="fr-CA" sz="1400"/>
                        <a:t>Native (</a:t>
                      </a:r>
                      <a:r>
                        <a:rPr lang="fr-CA" sz="1400" i="1"/>
                        <a:t>n</a:t>
                      </a:r>
                      <a:r>
                        <a:rPr lang="fr-CA" sz="1400"/>
                        <a:t> = </a:t>
                      </a:r>
                      <a:r>
                        <a:rPr lang="fr-CA" sz="1400" i="1"/>
                        <a:t>10</a:t>
                      </a:r>
                      <a:r>
                        <a:rPr lang="fr-CA" sz="1400"/>
                        <a:t>)</a:t>
                      </a:r>
                    </a:p>
                  </a:txBody>
                  <a:tcPr marL="17762" marR="17762" marT="17762" marB="17762" anchor="ctr">
                    <a:lnL>
                      <a:noFill/>
                    </a:lnL>
                    <a:lnR>
                      <a:noFill/>
                    </a:lnR>
                    <a:lnT>
                      <a:noFill/>
                    </a:lnT>
                    <a:lnB>
                      <a:noFill/>
                    </a:lnB>
                    <a:solidFill>
                      <a:srgbClr val="FFFFFF"/>
                    </a:solidFill>
                  </a:tcPr>
                </a:tc>
                <a:tc>
                  <a:txBody>
                    <a:bodyPr/>
                    <a:lstStyle/>
                    <a:p>
                      <a:pPr algn="ctr"/>
                      <a:endParaRPr lang="fr-CA" sz="1400"/>
                    </a:p>
                  </a:txBody>
                  <a:tcPr marL="17762" marR="17762" marT="17762" marB="17762" anchor="ctr">
                    <a:lnL>
                      <a:noFill/>
                    </a:lnL>
                    <a:lnR>
                      <a:noFill/>
                    </a:lnR>
                    <a:lnT>
                      <a:noFill/>
                    </a:lnT>
                    <a:lnB>
                      <a:noFill/>
                    </a:lnB>
                    <a:solidFill>
                      <a:srgbClr val="FFFFFF"/>
                    </a:solidFill>
                  </a:tcPr>
                </a:tc>
                <a:tc>
                  <a:txBody>
                    <a:bodyPr/>
                    <a:lstStyle/>
                    <a:p>
                      <a:pPr algn="ctr"/>
                      <a:r>
                        <a:rPr lang="fr-CA" sz="1400"/>
                        <a:t>Curosurf (</a:t>
                      </a:r>
                      <a:r>
                        <a:rPr lang="fr-CA" sz="1400" i="1"/>
                        <a:t>n</a:t>
                      </a:r>
                      <a:r>
                        <a:rPr lang="fr-CA" sz="1400"/>
                        <a:t> = </a:t>
                      </a:r>
                      <a:r>
                        <a:rPr lang="fr-CA" sz="1400" i="1"/>
                        <a:t>3</a:t>
                      </a:r>
                      <a:r>
                        <a:rPr lang="fr-CA" sz="1400"/>
                        <a:t>)</a:t>
                      </a:r>
                    </a:p>
                  </a:txBody>
                  <a:tcPr marL="17762" marR="17762" marT="17762" marB="17762" anchor="ctr">
                    <a:lnL>
                      <a:noFill/>
                    </a:lnL>
                    <a:lnR>
                      <a:noFill/>
                    </a:lnR>
                    <a:lnT>
                      <a:noFill/>
                    </a:lnT>
                    <a:lnB>
                      <a:noFill/>
                    </a:lnB>
                    <a:solidFill>
                      <a:srgbClr val="FFFFFF"/>
                    </a:solidFill>
                  </a:tcPr>
                </a:tc>
                <a:extLst>
                  <a:ext uri="{0D108BD9-81ED-4DB2-BD59-A6C34878D82A}">
                    <a16:rowId xmlns:a16="http://schemas.microsoft.com/office/drawing/2014/main" val="10005"/>
                  </a:ext>
                </a:extLst>
              </a:tr>
              <a:tr h="187300">
                <a:tc gridSpan="11">
                  <a:txBody>
                    <a:bodyPr/>
                    <a:lstStyle/>
                    <a:p>
                      <a:endParaRPr lang="fr-CA" sz="1400"/>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06"/>
                  </a:ext>
                </a:extLst>
              </a:tr>
              <a:tr h="720571">
                <a:tc>
                  <a:txBody>
                    <a:bodyPr/>
                    <a:lstStyle/>
                    <a:p>
                      <a:pPr algn="l"/>
                      <a:r>
                        <a:rPr lang="fr-CA" sz="1400"/>
                        <a:t>SP-B, µg/µmol PL</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ctr"/>
                      <a:r>
                        <a:rPr lang="fr-CA" sz="1400"/>
                        <a:t>10.9 ± 1.1</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ctr"/>
                      <a:r>
                        <a:rPr lang="fr-CA" sz="1400" dirty="0"/>
                        <a:t>5.2 ± 0.6</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ctr"/>
                      <a:r>
                        <a:rPr lang="fr-CA" sz="1400"/>
                        <a:t> 1.3 ± 0.2</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l"/>
                      <a:r>
                        <a:rPr lang="fr-CA" sz="1400"/>
                        <a:t>9.8 ± 1.0</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l"/>
                      <a:r>
                        <a:rPr lang="fr-CA" sz="1400"/>
                        <a:t>3.2 ± 0.5</a:t>
                      </a:r>
                      <a:r>
                        <a:rPr lang="fr-CA" sz="1400" i="1" baseline="30000">
                          <a:hlinkClick r:id="rId3" action="ppaction://hlinkfile"/>
                        </a:rPr>
                        <a:t>§</a:t>
                      </a:r>
                      <a:r>
                        <a:rPr lang="fr-CA" sz="1400" i="1" baseline="30000">
                          <a:hlinkClick r:id="rId4" action="ppaction://hlinkfile"/>
                        </a:rPr>
                        <a:t>¶</a:t>
                      </a:r>
                      <a:endParaRPr lang="fr-CA" sz="1400"/>
                    </a:p>
                  </a:txBody>
                  <a:tcPr marL="17762" marR="17762" marT="17762" marB="17762">
                    <a:lnL>
                      <a:noFill/>
                    </a:lnL>
                    <a:lnR>
                      <a:noFill/>
                    </a:lnR>
                    <a:lnT>
                      <a:noFill/>
                    </a:lnT>
                    <a:lnB>
                      <a:noFill/>
                    </a:lnB>
                    <a:solidFill>
                      <a:srgbClr val="FFFFFF"/>
                    </a:solidFill>
                  </a:tcPr>
                </a:tc>
                <a:extLst>
                  <a:ext uri="{0D108BD9-81ED-4DB2-BD59-A6C34878D82A}">
                    <a16:rowId xmlns:a16="http://schemas.microsoft.com/office/drawing/2014/main" val="10007"/>
                  </a:ext>
                </a:extLst>
              </a:tr>
              <a:tr h="720571">
                <a:tc>
                  <a:txBody>
                    <a:bodyPr/>
                    <a:lstStyle/>
                    <a:p>
                      <a:pPr algn="l"/>
                      <a:r>
                        <a:rPr lang="fr-CA" sz="1400"/>
                        <a:t>SP-C, µg/µmol PL</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ctr"/>
                      <a:r>
                        <a:rPr lang="fr-CA" sz="1400"/>
                        <a:t>34.1 ± 4.7 </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l"/>
                      <a:r>
                        <a:rPr lang="fr-CA" sz="1400"/>
                        <a:t>12.9 ± 1.7</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ctr"/>
                      <a:r>
                        <a:rPr lang="fr-CA" sz="1400"/>
                        <a:t>16.5 ± 3.7</a:t>
                      </a:r>
                      <a:r>
                        <a:rPr lang="fr-CA" sz="1400" i="1" baseline="30000">
                          <a:hlinkClick r:id="rId3" action="ppaction://hlinkfile"/>
                        </a:rPr>
                        <a:t>§</a:t>
                      </a:r>
                      <a:endParaRPr lang="fr-CA" sz="1400"/>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l"/>
                      <a:r>
                        <a:rPr lang="fr-CA" sz="1400"/>
                        <a:t>20.8 ± 2.8</a:t>
                      </a:r>
                    </a:p>
                  </a:txBody>
                  <a:tcPr marL="17762" marR="17762" marT="17762" marB="17762">
                    <a:lnL>
                      <a:noFill/>
                    </a:lnL>
                    <a:lnR>
                      <a:noFill/>
                    </a:lnR>
                    <a:lnT>
                      <a:noFill/>
                    </a:lnT>
                    <a:lnB>
                      <a:noFill/>
                    </a:lnB>
                    <a:solidFill>
                      <a:srgbClr val="FFFFFF"/>
                    </a:solidFill>
                  </a:tcPr>
                </a:tc>
                <a:tc>
                  <a:txBody>
                    <a:bodyPr/>
                    <a:lstStyle/>
                    <a:p>
                      <a:pPr algn="l"/>
                      <a:endParaRPr lang="fr-CA" sz="1400"/>
                    </a:p>
                  </a:txBody>
                  <a:tcPr marL="17762" marR="17762" marT="17762" marB="17762">
                    <a:lnL>
                      <a:noFill/>
                    </a:lnL>
                    <a:lnR>
                      <a:noFill/>
                    </a:lnR>
                    <a:lnT>
                      <a:noFill/>
                    </a:lnT>
                    <a:lnB>
                      <a:noFill/>
                    </a:lnB>
                    <a:solidFill>
                      <a:srgbClr val="FFFFFF"/>
                    </a:solidFill>
                  </a:tcPr>
                </a:tc>
                <a:tc>
                  <a:txBody>
                    <a:bodyPr/>
                    <a:lstStyle/>
                    <a:p>
                      <a:pPr algn="l"/>
                      <a:r>
                        <a:rPr lang="fr-CA" sz="1400"/>
                        <a:t>10.1 ± 1.5</a:t>
                      </a:r>
                      <a:r>
                        <a:rPr lang="fr-CA" sz="1400" i="1" baseline="30000">
                          <a:hlinkClick r:id="rId3" action="ppaction://hlinkfile"/>
                        </a:rPr>
                        <a:t>§</a:t>
                      </a:r>
                      <a:r>
                        <a:rPr lang="fr-CA" sz="1400" i="1" baseline="30000">
                          <a:hlinkClick r:id="rId5" action="ppaction://hlinkfile"/>
                        </a:rPr>
                        <a:t>**</a:t>
                      </a:r>
                      <a:endParaRPr lang="fr-CA" sz="1400"/>
                    </a:p>
                  </a:txBody>
                  <a:tcPr marL="17762" marR="17762" marT="17762" marB="17762">
                    <a:lnL>
                      <a:noFill/>
                    </a:lnL>
                    <a:lnR>
                      <a:noFill/>
                    </a:lnR>
                    <a:lnT>
                      <a:noFill/>
                    </a:lnT>
                    <a:lnB>
                      <a:noFill/>
                    </a:lnB>
                    <a:solidFill>
                      <a:srgbClr val="FFFFFF"/>
                    </a:solidFill>
                  </a:tcPr>
                </a:tc>
                <a:extLst>
                  <a:ext uri="{0D108BD9-81ED-4DB2-BD59-A6C34878D82A}">
                    <a16:rowId xmlns:a16="http://schemas.microsoft.com/office/drawing/2014/main" val="10008"/>
                  </a:ext>
                </a:extLst>
              </a:tr>
              <a:tr h="187300">
                <a:tc gridSpan="11">
                  <a:txBody>
                    <a:bodyPr/>
                    <a:lstStyle/>
                    <a:p>
                      <a:endParaRPr lang="fr-CA" sz="1400"/>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09"/>
                  </a:ext>
                </a:extLst>
              </a:tr>
              <a:tr h="855327">
                <a:tc gridSpan="11">
                  <a:txBody>
                    <a:bodyPr/>
                    <a:lstStyle/>
                    <a:p>
                      <a:r>
                        <a:rPr lang="en-US" sz="1400" baseline="30000"/>
                        <a:t>*</a:t>
                      </a:r>
                      <a:r>
                        <a:rPr lang="en-US" sz="1400"/>
                        <a:t> 500 to 1,200 µmol phospholipid were applied on a Sephadex LH60 column and SP-B and SP-C were separated from the bulk phospholipid peak with dichloromethane:methanol:0.1 N hydrochloric acid (30:65:5; vol/vol) at a flow of 0.4 ml/min. Data are presented as mean ± SD of the indicated numbers of determinations (</a:t>
                      </a:r>
                      <a:r>
                        <a:rPr lang="en-US" sz="1400" i="1"/>
                        <a:t>n</a:t>
                      </a:r>
                      <a:r>
                        <a:rPr lang="en-US" sz="1400"/>
                        <a:t>).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0"/>
                  </a:ext>
                </a:extLst>
              </a:tr>
              <a:tr h="187300">
                <a:tc gridSpan="11">
                  <a:txBody>
                    <a:bodyPr/>
                    <a:lstStyle/>
                    <a:p>
                      <a:r>
                        <a:rPr lang="fr-CA" sz="1400"/>
                        <a:t>p &lt; 0.001 versus native bovine.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1"/>
                  </a:ext>
                </a:extLst>
              </a:tr>
              <a:tr h="187300">
                <a:tc gridSpan="11">
                  <a:txBody>
                    <a:bodyPr/>
                    <a:lstStyle/>
                    <a:p>
                      <a:r>
                        <a:rPr lang="fr-CA" sz="1400"/>
                        <a:t>p &lt; 0.001 versus Alveofact.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2"/>
                  </a:ext>
                </a:extLst>
              </a:tr>
              <a:tr h="187300">
                <a:tc gridSpan="11">
                  <a:txBody>
                    <a:bodyPr/>
                    <a:lstStyle/>
                    <a:p>
                      <a:r>
                        <a:rPr lang="fr-CA" sz="1400" baseline="30000"/>
                        <a:t>§</a:t>
                      </a:r>
                      <a:r>
                        <a:rPr lang="fr-CA" sz="1400"/>
                        <a:t> p &lt; 0.01 versus native bovine.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3"/>
                  </a:ext>
                </a:extLst>
              </a:tr>
              <a:tr h="187300">
                <a:tc gridSpan="11">
                  <a:txBody>
                    <a:bodyPr/>
                    <a:lstStyle/>
                    <a:p>
                      <a:r>
                        <a:rPr lang="fr-CA" sz="1400"/>
                        <a:t>  p &lt; 0.001 versus native porcine.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4"/>
                  </a:ext>
                </a:extLst>
              </a:tr>
              <a:tr h="187300">
                <a:tc gridSpan="11">
                  <a:txBody>
                    <a:bodyPr/>
                    <a:lstStyle/>
                    <a:p>
                      <a:r>
                        <a:rPr lang="fr-CA" sz="1400" baseline="30000"/>
                        <a:t>¶</a:t>
                      </a:r>
                      <a:r>
                        <a:rPr lang="fr-CA" sz="1400"/>
                        <a:t> p &lt; 0.05 versus Alveofact.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5"/>
                  </a:ext>
                </a:extLst>
              </a:tr>
              <a:tr h="187300">
                <a:tc gridSpan="11">
                  <a:txBody>
                    <a:bodyPr/>
                    <a:lstStyle/>
                    <a:p>
                      <a:r>
                        <a:rPr lang="fr-CA" sz="1400" baseline="30000" dirty="0"/>
                        <a:t>**</a:t>
                      </a:r>
                      <a:r>
                        <a:rPr lang="fr-CA" sz="1400" dirty="0"/>
                        <a:t>   p &lt; 0.01 versus native porcine. </a:t>
                      </a:r>
                    </a:p>
                  </a:txBody>
                  <a:tcPr marL="17762" marR="17762" marT="17762" marB="17762" anchor="ctr">
                    <a:lnL>
                      <a:noFill/>
                    </a:lnL>
                    <a:lnR>
                      <a:noFill/>
                    </a:lnR>
                    <a:lnT>
                      <a:noFill/>
                    </a:lnT>
                    <a:lnB>
                      <a:noFill/>
                    </a:lnB>
                    <a:solidFill>
                      <a:srgbClr val="FFFF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10016"/>
                  </a:ext>
                </a:extLst>
              </a:tr>
            </a:tbl>
          </a:graphicData>
        </a:graphic>
      </p:graphicFrame>
      <p:sp>
        <p:nvSpPr>
          <p:cNvPr id="91137" name="Rectangle 1"/>
          <p:cNvSpPr>
            <a:spLocks noChangeArrowheads="1"/>
          </p:cNvSpPr>
          <p:nvPr/>
        </p:nvSpPr>
        <p:spPr bwMode="auto">
          <a:xfrm>
            <a:off x="0" y="0"/>
            <a:ext cx="9144000" cy="15875"/>
          </a:xfrm>
          <a:prstGeom prst="rect">
            <a:avLst/>
          </a:prstGeom>
          <a:solidFill>
            <a:srgbClr val="000000"/>
          </a:solidFill>
          <a:ln w="9525">
            <a:solidFill>
              <a:schemeClr val="tx1"/>
            </a:solidFill>
            <a:prstDash val="solid"/>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pic>
        <p:nvPicPr>
          <p:cNvPr id="91138" name="Picture 2" descr="dagger "/>
          <p:cNvPicPr>
            <a:picLocks noChangeAspect="1" noChangeArrowheads="1"/>
          </p:cNvPicPr>
          <p:nvPr/>
        </p:nvPicPr>
        <p:blipFill>
          <a:blip r:embed="rId6"/>
          <a:srcRect/>
          <a:stretch>
            <a:fillRect/>
          </a:stretch>
        </p:blipFill>
        <p:spPr bwMode="auto">
          <a:xfrm>
            <a:off x="0" y="0"/>
            <a:ext cx="47625" cy="95250"/>
          </a:xfrm>
          <a:prstGeom prst="rect">
            <a:avLst/>
          </a:prstGeom>
          <a:noFill/>
        </p:spPr>
      </p:pic>
      <p:pic>
        <p:nvPicPr>
          <p:cNvPr id="91139" name="Picture 3" descr="dagger "/>
          <p:cNvPicPr>
            <a:picLocks noChangeAspect="1" noChangeArrowheads="1"/>
          </p:cNvPicPr>
          <p:nvPr/>
        </p:nvPicPr>
        <p:blipFill>
          <a:blip r:embed="rId6"/>
          <a:srcRect/>
          <a:stretch>
            <a:fillRect/>
          </a:stretch>
        </p:blipFill>
        <p:spPr bwMode="auto">
          <a:xfrm>
            <a:off x="0" y="0"/>
            <a:ext cx="47625" cy="95250"/>
          </a:xfrm>
          <a:prstGeom prst="rect">
            <a:avLst/>
          </a:prstGeom>
          <a:noFill/>
        </p:spPr>
      </p:pic>
      <p:pic>
        <p:nvPicPr>
          <p:cNvPr id="91140" name="Picture 4" descr="Dagger "/>
          <p:cNvPicPr>
            <a:picLocks noChangeAspect="1" noChangeArrowheads="1"/>
          </p:cNvPicPr>
          <p:nvPr/>
        </p:nvPicPr>
        <p:blipFill>
          <a:blip r:embed="rId7"/>
          <a:srcRect/>
          <a:stretch>
            <a:fillRect/>
          </a:stretch>
        </p:blipFill>
        <p:spPr bwMode="auto">
          <a:xfrm>
            <a:off x="0" y="0"/>
            <a:ext cx="47625" cy="85725"/>
          </a:xfrm>
          <a:prstGeom prst="rect">
            <a:avLst/>
          </a:prstGeom>
          <a:noFill/>
        </p:spPr>
      </p:pic>
      <p:pic>
        <p:nvPicPr>
          <p:cNvPr id="91141" name="Picture 5" descr="parallel "/>
          <p:cNvPicPr>
            <a:picLocks noChangeAspect="1" noChangeArrowheads="1"/>
          </p:cNvPicPr>
          <p:nvPr/>
        </p:nvPicPr>
        <p:blipFill>
          <a:blip r:embed="rId8"/>
          <a:srcRect/>
          <a:stretch>
            <a:fillRect/>
          </a:stretch>
        </p:blipFill>
        <p:spPr bwMode="auto">
          <a:xfrm>
            <a:off x="0" y="0"/>
            <a:ext cx="38100" cy="104775"/>
          </a:xfrm>
          <a:prstGeom prst="rect">
            <a:avLst/>
          </a:prstGeom>
          <a:noFill/>
        </p:spPr>
      </p:pic>
      <p:pic>
        <p:nvPicPr>
          <p:cNvPr id="91142" name="Picture 6" descr="dagger "/>
          <p:cNvPicPr>
            <a:picLocks noChangeAspect="1" noChangeArrowheads="1"/>
          </p:cNvPicPr>
          <p:nvPr/>
        </p:nvPicPr>
        <p:blipFill>
          <a:blip r:embed="rId6"/>
          <a:srcRect/>
          <a:stretch>
            <a:fillRect/>
          </a:stretch>
        </p:blipFill>
        <p:spPr bwMode="auto">
          <a:xfrm>
            <a:off x="0" y="0"/>
            <a:ext cx="47625" cy="95250"/>
          </a:xfrm>
          <a:prstGeom prst="rect">
            <a:avLst/>
          </a:prstGeom>
          <a:noFill/>
        </p:spPr>
      </p:pic>
      <p:pic>
        <p:nvPicPr>
          <p:cNvPr id="91143" name="Picture 7" descr="dagger "/>
          <p:cNvPicPr>
            <a:picLocks noChangeAspect="1" noChangeArrowheads="1"/>
          </p:cNvPicPr>
          <p:nvPr/>
        </p:nvPicPr>
        <p:blipFill>
          <a:blip r:embed="rId6"/>
          <a:srcRect/>
          <a:stretch>
            <a:fillRect/>
          </a:stretch>
        </p:blipFill>
        <p:spPr bwMode="auto">
          <a:xfrm>
            <a:off x="0" y="0"/>
            <a:ext cx="47625" cy="95250"/>
          </a:xfrm>
          <a:prstGeom prst="rect">
            <a:avLst/>
          </a:prstGeom>
          <a:noFill/>
        </p:spPr>
      </p:pic>
      <p:pic>
        <p:nvPicPr>
          <p:cNvPr id="91144" name="Picture 8" descr="dagger "/>
          <p:cNvPicPr>
            <a:picLocks noChangeAspect="1" noChangeArrowheads="1"/>
          </p:cNvPicPr>
          <p:nvPr/>
        </p:nvPicPr>
        <p:blipFill>
          <a:blip r:embed="rId9"/>
          <a:srcRect/>
          <a:stretch>
            <a:fillRect/>
          </a:stretch>
        </p:blipFill>
        <p:spPr bwMode="auto">
          <a:xfrm>
            <a:off x="0" y="0"/>
            <a:ext cx="47625" cy="95250"/>
          </a:xfrm>
          <a:prstGeom prst="rect">
            <a:avLst/>
          </a:prstGeom>
          <a:noFill/>
        </p:spPr>
      </p:pic>
      <p:pic>
        <p:nvPicPr>
          <p:cNvPr id="91145" name="Picture 9" descr="Dagger "/>
          <p:cNvPicPr>
            <a:picLocks noChangeAspect="1" noChangeArrowheads="1"/>
          </p:cNvPicPr>
          <p:nvPr/>
        </p:nvPicPr>
        <p:blipFill>
          <a:blip r:embed="rId10"/>
          <a:srcRect/>
          <a:stretch>
            <a:fillRect/>
          </a:stretch>
        </p:blipFill>
        <p:spPr bwMode="auto">
          <a:xfrm>
            <a:off x="0" y="0"/>
            <a:ext cx="47625" cy="85725"/>
          </a:xfrm>
          <a:prstGeom prst="rect">
            <a:avLst/>
          </a:prstGeom>
          <a:noFill/>
        </p:spPr>
      </p:pic>
      <p:pic>
        <p:nvPicPr>
          <p:cNvPr id="91146" name="Picture 10" descr="parallel "/>
          <p:cNvPicPr>
            <a:picLocks noChangeAspect="1" noChangeArrowheads="1"/>
          </p:cNvPicPr>
          <p:nvPr/>
        </p:nvPicPr>
        <p:blipFill>
          <a:blip r:embed="rId11"/>
          <a:srcRect/>
          <a:stretch>
            <a:fillRect/>
          </a:stretch>
        </p:blipFill>
        <p:spPr bwMode="auto">
          <a:xfrm>
            <a:off x="0" y="0"/>
            <a:ext cx="38100" cy="104775"/>
          </a:xfrm>
          <a:prstGeom prst="rect">
            <a:avLst/>
          </a:prstGeom>
          <a:noFill/>
        </p:spPr>
      </p:pic>
      <p:sp>
        <p:nvSpPr>
          <p:cNvPr id="91147" name="Rectangle 11"/>
          <p:cNvSpPr>
            <a:spLocks noChangeArrowheads="1"/>
          </p:cNvSpPr>
          <p:nvPr/>
        </p:nvSpPr>
        <p:spPr bwMode="auto">
          <a:xfrm>
            <a:off x="0" y="158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CA" sz="2400" b="0" i="0" u="none" strike="noStrike" cap="none" normalizeH="0" baseline="0">
                <a:ln>
                  <a:noFill/>
                </a:ln>
                <a:solidFill>
                  <a:schemeClr val="tx1"/>
                </a:solidFill>
                <a:effectLst/>
                <a:latin typeface="Times New Roman" pitchFamily="18" charset="0"/>
              </a:rPr>
            </a:br>
            <a:endParaRPr kumimoji="0" lang="en-CA"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94210" name="Picture 2" descr="http://ajrccm.atsjournals.org/content/vol162/issue4/images/medium/RCCM9908104.f4.gif">
            <a:hlinkClick r:id="rId2"/>
          </p:cNvPr>
          <p:cNvPicPr>
            <a:picLocks noChangeAspect="1" noChangeArrowheads="1"/>
          </p:cNvPicPr>
          <p:nvPr/>
        </p:nvPicPr>
        <p:blipFill>
          <a:blip r:embed="rId3"/>
          <a:srcRect/>
          <a:stretch>
            <a:fillRect/>
          </a:stretch>
        </p:blipFill>
        <p:spPr bwMode="auto">
          <a:xfrm>
            <a:off x="1149251" y="0"/>
            <a:ext cx="4668780" cy="650083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95234" name="Picture 2" descr="http://ajrccm.atsjournals.org/content/vol162/issue4/images/large/RCCM9908104.f5.jpeg"/>
          <p:cNvPicPr>
            <a:picLocks noChangeAspect="1" noChangeArrowheads="1"/>
          </p:cNvPicPr>
          <p:nvPr/>
        </p:nvPicPr>
        <p:blipFill>
          <a:blip r:embed="rId2"/>
          <a:srcRect/>
          <a:stretch>
            <a:fillRect/>
          </a:stretch>
        </p:blipFill>
        <p:spPr bwMode="auto">
          <a:xfrm>
            <a:off x="664663" y="1"/>
            <a:ext cx="8164982" cy="5643578"/>
          </a:xfrm>
          <a:prstGeom prst="rect">
            <a:avLst/>
          </a:prstGeom>
          <a:noFill/>
        </p:spPr>
      </p:pic>
      <p:sp>
        <p:nvSpPr>
          <p:cNvPr id="5" name="ZoneTexte 4"/>
          <p:cNvSpPr txBox="1"/>
          <p:nvPr/>
        </p:nvSpPr>
        <p:spPr>
          <a:xfrm>
            <a:off x="1000100" y="5429264"/>
            <a:ext cx="7715304" cy="1323439"/>
          </a:xfrm>
          <a:prstGeom prst="rect">
            <a:avLst/>
          </a:prstGeom>
          <a:noFill/>
        </p:spPr>
        <p:txBody>
          <a:bodyPr wrap="square" rtlCol="0">
            <a:spAutoFit/>
          </a:bodyPr>
          <a:lstStyle/>
          <a:p>
            <a:r>
              <a:rPr lang="fr-CA" sz="2000" i="1" dirty="0" err="1"/>
              <a:t>Abbreviations</a:t>
            </a:r>
            <a:r>
              <a:rPr lang="fr-CA" sz="2000" dirty="0"/>
              <a:t>: 1: </a:t>
            </a:r>
            <a:r>
              <a:rPr lang="fr-CA" sz="2000" dirty="0" err="1"/>
              <a:t>sphingomyelin</a:t>
            </a:r>
            <a:r>
              <a:rPr lang="fr-CA" sz="2000" dirty="0"/>
              <a:t>; 2: </a:t>
            </a:r>
            <a:r>
              <a:rPr lang="fr-CA" sz="2000" dirty="0" err="1"/>
              <a:t>palmitoylmyristoyl</a:t>
            </a:r>
            <a:r>
              <a:rPr lang="fr-CA" sz="2000" dirty="0"/>
              <a:t>-PC; 3: </a:t>
            </a:r>
            <a:r>
              <a:rPr lang="fr-CA" sz="2000" dirty="0" err="1"/>
              <a:t>palmitoylpalmitoleoyl</a:t>
            </a:r>
            <a:r>
              <a:rPr lang="fr-CA" sz="2000" dirty="0"/>
              <a:t>-PC; 4: </a:t>
            </a:r>
            <a:r>
              <a:rPr lang="fr-CA" sz="2000" dirty="0" err="1"/>
              <a:t>palmitoylarachidonoyl</a:t>
            </a:r>
            <a:r>
              <a:rPr lang="fr-CA" sz="2000" dirty="0"/>
              <a:t>-PC; 5: </a:t>
            </a:r>
            <a:r>
              <a:rPr lang="fr-CA" sz="2000" dirty="0" err="1"/>
              <a:t>palmitoyllinoleyl</a:t>
            </a:r>
            <a:r>
              <a:rPr lang="fr-CA" sz="2000" dirty="0"/>
              <a:t>-PC; 6: </a:t>
            </a:r>
            <a:r>
              <a:rPr lang="fr-CA" sz="2000" dirty="0" err="1"/>
              <a:t>dipalmitoyl</a:t>
            </a:r>
            <a:r>
              <a:rPr lang="fr-CA" sz="2000" dirty="0"/>
              <a:t>-PC; 7: </a:t>
            </a:r>
            <a:r>
              <a:rPr lang="fr-CA" sz="2000" dirty="0" err="1"/>
              <a:t>palmitoyloleoyl</a:t>
            </a:r>
            <a:r>
              <a:rPr lang="fr-CA" sz="2000" dirty="0"/>
              <a:t>-PC; 8: </a:t>
            </a:r>
            <a:r>
              <a:rPr lang="fr-CA" sz="2000" dirty="0" err="1"/>
              <a:t>stearoylarachidonoyl</a:t>
            </a:r>
            <a:r>
              <a:rPr lang="fr-CA" sz="2000" dirty="0"/>
              <a:t>-PC; 9: </a:t>
            </a:r>
            <a:r>
              <a:rPr lang="fr-CA" sz="2000" dirty="0" err="1"/>
              <a:t>stearoyllinoleyl</a:t>
            </a:r>
            <a:r>
              <a:rPr lang="fr-CA" sz="2000" dirty="0"/>
              <a:t>-PC.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Survanta</a:t>
            </a:r>
            <a:r>
              <a:rPr lang="fr-CA" dirty="0"/>
              <a:t> ou </a:t>
            </a:r>
            <a:r>
              <a:rPr lang="fr-CA" dirty="0" err="1"/>
              <a:t>beractant</a:t>
            </a:r>
            <a:endParaRPr lang="fr-CA" dirty="0"/>
          </a:p>
        </p:txBody>
      </p:sp>
      <p:sp>
        <p:nvSpPr>
          <p:cNvPr id="3" name="Espace réservé du contenu 2"/>
          <p:cNvSpPr>
            <a:spLocks noGrp="1"/>
          </p:cNvSpPr>
          <p:nvPr>
            <p:ph idx="1"/>
          </p:nvPr>
        </p:nvSpPr>
        <p:spPr/>
        <p:txBody>
          <a:bodyPr>
            <a:normAutofit fontScale="85000" lnSpcReduction="20000"/>
          </a:bodyPr>
          <a:lstStyle/>
          <a:p>
            <a:r>
              <a:rPr lang="fr-CA" dirty="0"/>
              <a:t>A </a:t>
            </a:r>
            <a:r>
              <a:rPr lang="fr-CA" dirty="0" err="1"/>
              <a:t>natural</a:t>
            </a:r>
            <a:r>
              <a:rPr lang="fr-CA" dirty="0"/>
              <a:t> </a:t>
            </a:r>
            <a:r>
              <a:rPr lang="fr-CA" dirty="0" err="1"/>
              <a:t>product</a:t>
            </a:r>
            <a:r>
              <a:rPr lang="fr-CA" dirty="0"/>
              <a:t> </a:t>
            </a:r>
            <a:r>
              <a:rPr lang="fr-CA" dirty="0" err="1"/>
              <a:t>isolated</a:t>
            </a:r>
            <a:r>
              <a:rPr lang="fr-CA" dirty="0"/>
              <a:t> </a:t>
            </a:r>
            <a:r>
              <a:rPr lang="fr-CA" dirty="0" err="1"/>
              <a:t>from</a:t>
            </a:r>
            <a:r>
              <a:rPr lang="fr-CA" dirty="0"/>
              <a:t> bovine </a:t>
            </a:r>
            <a:r>
              <a:rPr lang="fr-CA" dirty="0" err="1"/>
              <a:t>lung</a:t>
            </a:r>
            <a:r>
              <a:rPr lang="fr-CA" dirty="0"/>
              <a:t> </a:t>
            </a:r>
            <a:r>
              <a:rPr lang="fr-CA" dirty="0" err="1"/>
              <a:t>extracts</a:t>
            </a:r>
            <a:r>
              <a:rPr lang="fr-CA" dirty="0"/>
              <a:t> (Bovine Lung </a:t>
            </a:r>
            <a:r>
              <a:rPr lang="fr-CA" dirty="0" err="1"/>
              <a:t>Lipids</a:t>
            </a:r>
            <a:r>
              <a:rPr lang="fr-CA" dirty="0"/>
              <a:t>) </a:t>
            </a:r>
            <a:r>
              <a:rPr lang="fr-CA" dirty="0" err="1"/>
              <a:t>containing</a:t>
            </a:r>
            <a:r>
              <a:rPr lang="fr-CA" dirty="0"/>
              <a:t> </a:t>
            </a:r>
            <a:r>
              <a:rPr lang="fr-CA" dirty="0" err="1"/>
              <a:t>phospholipids</a:t>
            </a:r>
            <a:r>
              <a:rPr lang="fr-CA" dirty="0"/>
              <a:t>, </a:t>
            </a:r>
            <a:r>
              <a:rPr lang="fr-CA" dirty="0" err="1"/>
              <a:t>neutral</a:t>
            </a:r>
            <a:r>
              <a:rPr lang="fr-CA" dirty="0"/>
              <a:t> </a:t>
            </a:r>
            <a:r>
              <a:rPr lang="fr-CA" dirty="0" err="1"/>
              <a:t>lipids</a:t>
            </a:r>
            <a:r>
              <a:rPr lang="fr-CA" dirty="0"/>
              <a:t>, </a:t>
            </a:r>
            <a:r>
              <a:rPr lang="fr-CA" dirty="0" err="1"/>
              <a:t>fatty</a:t>
            </a:r>
            <a:r>
              <a:rPr lang="fr-CA" dirty="0"/>
              <a:t> </a:t>
            </a:r>
            <a:r>
              <a:rPr lang="fr-CA" dirty="0" err="1"/>
              <a:t>acids</a:t>
            </a:r>
            <a:r>
              <a:rPr lang="fr-CA" dirty="0"/>
              <a:t> and </a:t>
            </a:r>
            <a:r>
              <a:rPr lang="fr-CA" dirty="0" err="1"/>
              <a:t>protein</a:t>
            </a:r>
            <a:r>
              <a:rPr lang="fr-CA" dirty="0"/>
              <a:t>.  </a:t>
            </a:r>
          </a:p>
          <a:p>
            <a:r>
              <a:rPr lang="fr-CA" dirty="0"/>
              <a:t>It </a:t>
            </a:r>
            <a:r>
              <a:rPr lang="fr-CA" dirty="0" err="1"/>
              <a:t>is</a:t>
            </a:r>
            <a:r>
              <a:rPr lang="fr-CA" dirty="0"/>
              <a:t> </a:t>
            </a:r>
            <a:r>
              <a:rPr lang="fr-CA" dirty="0" err="1"/>
              <a:t>fortified</a:t>
            </a:r>
            <a:r>
              <a:rPr lang="fr-CA" dirty="0"/>
              <a:t> by the addition of the </a:t>
            </a:r>
            <a:r>
              <a:rPr lang="fr-CA" dirty="0" err="1"/>
              <a:t>synthetic</a:t>
            </a:r>
            <a:r>
              <a:rPr lang="fr-CA" dirty="0"/>
              <a:t> </a:t>
            </a:r>
            <a:r>
              <a:rPr lang="fr-CA" dirty="0" err="1"/>
              <a:t>lipids</a:t>
            </a:r>
            <a:r>
              <a:rPr lang="fr-CA" dirty="0"/>
              <a:t>, </a:t>
            </a:r>
            <a:r>
              <a:rPr lang="fr-CA" dirty="0" err="1"/>
              <a:t>namely</a:t>
            </a:r>
            <a:r>
              <a:rPr lang="fr-CA" dirty="0"/>
              <a:t> </a:t>
            </a:r>
            <a:r>
              <a:rPr lang="fr-CA" dirty="0" err="1"/>
              <a:t>dipalmitoyl-phosphotidylcholine</a:t>
            </a:r>
            <a:r>
              <a:rPr lang="fr-CA" dirty="0"/>
              <a:t> (</a:t>
            </a:r>
            <a:r>
              <a:rPr lang="fr-CA" dirty="0" err="1"/>
              <a:t>colfosceril</a:t>
            </a:r>
            <a:r>
              <a:rPr lang="fr-CA" dirty="0"/>
              <a:t> palmitate), </a:t>
            </a:r>
            <a:r>
              <a:rPr lang="fr-CA" dirty="0" err="1"/>
              <a:t>palmitic</a:t>
            </a:r>
            <a:r>
              <a:rPr lang="fr-CA" dirty="0"/>
              <a:t> </a:t>
            </a:r>
            <a:r>
              <a:rPr lang="fr-CA" dirty="0" err="1"/>
              <a:t>acid</a:t>
            </a:r>
            <a:r>
              <a:rPr lang="fr-CA" dirty="0"/>
              <a:t> and </a:t>
            </a:r>
            <a:r>
              <a:rPr lang="fr-CA" dirty="0" err="1"/>
              <a:t>tripalmitin</a:t>
            </a:r>
            <a:r>
              <a:rPr lang="fr-CA" dirty="0"/>
              <a:t> (fortification </a:t>
            </a:r>
            <a:r>
              <a:rPr lang="fr-CA" dirty="0" err="1"/>
              <a:t>lipids</a:t>
            </a:r>
            <a:r>
              <a:rPr lang="fr-CA" dirty="0"/>
              <a:t>). </a:t>
            </a:r>
          </a:p>
          <a:p>
            <a:r>
              <a:rPr lang="fr-CA" dirty="0"/>
              <a:t>Components                                                    </a:t>
            </a:r>
            <a:r>
              <a:rPr lang="fr-CA" dirty="0" err="1"/>
              <a:t>Quantities</a:t>
            </a:r>
            <a:r>
              <a:rPr lang="fr-CA" dirty="0"/>
              <a:t>                                                    						(mg/</a:t>
            </a:r>
            <a:r>
              <a:rPr lang="fr-CA" dirty="0" err="1"/>
              <a:t>mL</a:t>
            </a:r>
            <a:r>
              <a:rPr lang="fr-CA" dirty="0"/>
              <a:t>)                                                    </a:t>
            </a:r>
          </a:p>
          <a:p>
            <a:r>
              <a:rPr lang="fr-CA" dirty="0"/>
              <a:t>Total </a:t>
            </a:r>
            <a:r>
              <a:rPr lang="fr-CA" dirty="0" err="1"/>
              <a:t>Phospholipids</a:t>
            </a:r>
            <a:r>
              <a:rPr lang="fr-CA" dirty="0"/>
              <a:t> 			    	     25 </a:t>
            </a:r>
          </a:p>
          <a:p>
            <a:r>
              <a:rPr lang="fr-CA" dirty="0" err="1"/>
              <a:t>Disaturated</a:t>
            </a:r>
            <a:r>
              <a:rPr lang="fr-CA" dirty="0"/>
              <a:t> </a:t>
            </a:r>
            <a:r>
              <a:rPr lang="fr-CA" dirty="0" err="1"/>
              <a:t>Phosphatidylcholine</a:t>
            </a:r>
            <a:r>
              <a:rPr lang="fr-CA" dirty="0"/>
              <a:t> 		11.0-15.5 </a:t>
            </a:r>
          </a:p>
          <a:p>
            <a:r>
              <a:rPr lang="fr-CA" dirty="0" err="1"/>
              <a:t>Triglycerides</a:t>
            </a:r>
            <a:r>
              <a:rPr lang="fr-CA" dirty="0"/>
              <a:t>                                              	0.5-1.75</a:t>
            </a:r>
          </a:p>
          <a:p>
            <a:r>
              <a:rPr lang="fr-CA" dirty="0"/>
              <a:t>Free </a:t>
            </a:r>
            <a:r>
              <a:rPr lang="fr-CA" dirty="0" err="1"/>
              <a:t>Fatty</a:t>
            </a:r>
            <a:r>
              <a:rPr lang="fr-CA" dirty="0"/>
              <a:t> </a:t>
            </a:r>
            <a:r>
              <a:rPr lang="fr-CA" dirty="0" err="1"/>
              <a:t>Acids</a:t>
            </a:r>
            <a:r>
              <a:rPr lang="fr-CA" dirty="0"/>
              <a:t> 				1.4-3.5 </a:t>
            </a:r>
          </a:p>
          <a:p>
            <a:r>
              <a:rPr lang="fr-CA" dirty="0" err="1"/>
              <a:t>Protein</a:t>
            </a:r>
            <a:r>
              <a:rPr lang="fr-CA" dirty="0"/>
              <a:t>                                                        	0.1-0.4</a:t>
            </a:r>
          </a:p>
          <a:p>
            <a:r>
              <a:rPr lang="fr-CA" dirty="0"/>
              <a:t>Sodium </a:t>
            </a:r>
            <a:r>
              <a:rPr lang="fr-CA" dirty="0" err="1"/>
              <a:t>Chloride</a:t>
            </a:r>
            <a:r>
              <a:rPr lang="fr-CA" dirty="0"/>
              <a:t> 				   9.0 </a:t>
            </a:r>
          </a:p>
        </p:txBody>
      </p:sp>
    </p:spTree>
    <p:extLst>
      <p:ext uri="{BB962C8B-B14F-4D97-AF65-F5344CB8AC3E}">
        <p14:creationId xmlns:p14="http://schemas.microsoft.com/office/powerpoint/2010/main" val="340652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Curosurf</a:t>
            </a:r>
            <a:r>
              <a:rPr lang="fr-CA" dirty="0"/>
              <a:t> ou </a:t>
            </a:r>
            <a:r>
              <a:rPr lang="fr-CA" dirty="0" err="1"/>
              <a:t>poractant</a:t>
            </a:r>
            <a:endParaRPr lang="fr-CA" dirty="0"/>
          </a:p>
        </p:txBody>
      </p:sp>
      <p:sp>
        <p:nvSpPr>
          <p:cNvPr id="3" name="Espace réservé du contenu 2"/>
          <p:cNvSpPr>
            <a:spLocks noGrp="1"/>
          </p:cNvSpPr>
          <p:nvPr>
            <p:ph idx="1"/>
          </p:nvPr>
        </p:nvSpPr>
        <p:spPr/>
        <p:txBody>
          <a:bodyPr/>
          <a:lstStyle/>
          <a:p>
            <a:r>
              <a:rPr lang="fr-CA" dirty="0" err="1"/>
              <a:t>Phospholipids</a:t>
            </a:r>
            <a:r>
              <a:rPr lang="fr-CA" dirty="0"/>
              <a:t> (mg/</a:t>
            </a:r>
            <a:r>
              <a:rPr lang="fr-CA" dirty="0" err="1"/>
              <a:t>mL</a:t>
            </a:r>
            <a:r>
              <a:rPr lang="fr-CA" dirty="0"/>
              <a:t>)	76		</a:t>
            </a:r>
          </a:p>
          <a:p>
            <a:r>
              <a:rPr lang="fr-CA" dirty="0" err="1"/>
              <a:t>Dipalmitoylphosphatidyl</a:t>
            </a:r>
            <a:r>
              <a:rPr lang="fr-CA" dirty="0"/>
              <a:t>-choline (mg/</a:t>
            </a:r>
            <a:r>
              <a:rPr lang="fr-CA" dirty="0" err="1"/>
              <a:t>mL</a:t>
            </a:r>
            <a:r>
              <a:rPr lang="fr-CA" dirty="0"/>
              <a:t>)	30	</a:t>
            </a:r>
          </a:p>
          <a:p>
            <a:r>
              <a:rPr lang="fr-CA" dirty="0"/>
              <a:t>SP-B (mg/</a:t>
            </a:r>
            <a:r>
              <a:rPr lang="fr-CA" dirty="0" err="1"/>
              <a:t>mL</a:t>
            </a:r>
            <a:r>
              <a:rPr lang="fr-CA" dirty="0"/>
              <a:t>)	0.45			</a:t>
            </a:r>
          </a:p>
          <a:p>
            <a:r>
              <a:rPr lang="fr-CA" dirty="0"/>
              <a:t>SP-C (</a:t>
            </a:r>
            <a:r>
              <a:rPr lang="el-GR" dirty="0"/>
              <a:t>μ</a:t>
            </a:r>
            <a:r>
              <a:rPr lang="fr-CA" dirty="0"/>
              <a:t>g </a:t>
            </a:r>
            <a:r>
              <a:rPr lang="fr-CA" dirty="0" err="1"/>
              <a:t>protein</a:t>
            </a:r>
            <a:r>
              <a:rPr lang="fr-CA" dirty="0"/>
              <a:t>/</a:t>
            </a:r>
            <a:r>
              <a:rPr lang="el-GR" dirty="0"/>
              <a:t>μ</a:t>
            </a:r>
            <a:r>
              <a:rPr lang="fr-CA" dirty="0"/>
              <a:t>mol • L-1</a:t>
            </a:r>
          </a:p>
          <a:p>
            <a:r>
              <a:rPr lang="fr-CA" dirty="0" err="1"/>
              <a:t>phospholipid</a:t>
            </a:r>
            <a:r>
              <a:rPr lang="fr-CA" dirty="0"/>
              <a:t>)	5.0–11.6			</a:t>
            </a:r>
          </a:p>
          <a:p>
            <a:r>
              <a:rPr lang="fr-CA" dirty="0"/>
              <a:t>Additives	No			</a:t>
            </a:r>
          </a:p>
          <a:p>
            <a:pPr marL="0" indent="0">
              <a:buNone/>
            </a:pPr>
            <a:r>
              <a:rPr lang="fr-CA" dirty="0"/>
              <a:t>				</a:t>
            </a:r>
          </a:p>
          <a:p>
            <a:endParaRPr lang="fr-CA" dirty="0"/>
          </a:p>
        </p:txBody>
      </p:sp>
    </p:spTree>
    <p:extLst>
      <p:ext uri="{BB962C8B-B14F-4D97-AF65-F5344CB8AC3E}">
        <p14:creationId xmlns:p14="http://schemas.microsoft.com/office/powerpoint/2010/main" val="2253009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a:xfrm>
            <a:off x="285720" y="1071546"/>
            <a:ext cx="8534400" cy="758952"/>
          </a:xfrm>
        </p:spPr>
        <p:txBody>
          <a:bodyPr>
            <a:noAutofit/>
          </a:bodyPr>
          <a:lstStyle/>
          <a:p>
            <a:r>
              <a:rPr lang="en-CA" sz="4000" dirty="0"/>
              <a:t>What Are The Indications For And Benefits Of Surfactant Replacement Therapy? </a:t>
            </a:r>
          </a:p>
        </p:txBody>
      </p:sp>
      <p:sp>
        <p:nvSpPr>
          <p:cNvPr id="4101" name="Rectangle 5"/>
          <p:cNvSpPr>
            <a:spLocks noGrp="1" noChangeArrowheads="1"/>
          </p:cNvSpPr>
          <p:nvPr>
            <p:ph idx="1"/>
          </p:nvPr>
        </p:nvSpPr>
        <p:spPr>
          <a:xfrm>
            <a:off x="685800" y="2057400"/>
            <a:ext cx="7772400" cy="4114800"/>
          </a:xfrm>
        </p:spPr>
        <p:txBody>
          <a:bodyPr>
            <a:normAutofit fontScale="92500" lnSpcReduction="10000"/>
          </a:bodyPr>
          <a:lstStyle/>
          <a:p>
            <a:pPr>
              <a:lnSpc>
                <a:spcPct val="90000"/>
              </a:lnSpc>
            </a:pPr>
            <a:r>
              <a:rPr lang="en-CA" sz="2800"/>
              <a:t>Surfactant replacement, either rescue or prophylaxis, reduces mortality (Evidence level 1a) </a:t>
            </a:r>
          </a:p>
          <a:p>
            <a:pPr lvl="1">
              <a:lnSpc>
                <a:spcPct val="90000"/>
              </a:lnSpc>
            </a:pPr>
            <a:r>
              <a:rPr lang="en-CA" sz="2400"/>
              <a:t>Also reduces pulmonary air leaks (pneumothorax and PIE); and the duration of ventilatory support (Evidence level 1a). </a:t>
            </a:r>
          </a:p>
          <a:p>
            <a:pPr lvl="1">
              <a:lnSpc>
                <a:spcPct val="90000"/>
              </a:lnSpc>
            </a:pPr>
            <a:r>
              <a:rPr lang="en-CA" sz="2400"/>
              <a:t>Surfactant replacement increases the likelihood of surviving without BPD, largely by improving survival rather than the incidence of BPD. </a:t>
            </a:r>
          </a:p>
          <a:p>
            <a:pPr lvl="1">
              <a:lnSpc>
                <a:spcPct val="90000"/>
              </a:lnSpc>
            </a:pPr>
            <a:r>
              <a:rPr lang="en-CA" sz="2400"/>
              <a:t>Surfactant decreases length of hospital stay and decreases cost of intensive care treatment vs controls.</a:t>
            </a:r>
          </a:p>
          <a:p>
            <a:pPr lvl="1">
              <a:lnSpc>
                <a:spcPct val="90000"/>
              </a:lnSpc>
            </a:pPr>
            <a:r>
              <a:rPr lang="en-CA" sz="2400"/>
              <a:t>No increase in adverse neurodevelopmental outcome (Evidence level 1a). </a:t>
            </a:r>
            <a:br>
              <a:rPr lang="en-CA" sz="2400"/>
            </a:br>
            <a:endParaRPr lang="en-CA"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fr-CA"/>
              <a:t>Recommendation 1</a:t>
            </a:r>
            <a:endParaRPr lang="en-CA"/>
          </a:p>
        </p:txBody>
      </p:sp>
      <p:sp>
        <p:nvSpPr>
          <p:cNvPr id="5123" name="Rectangle 3"/>
          <p:cNvSpPr>
            <a:spLocks noGrp="1" noChangeArrowheads="1"/>
          </p:cNvSpPr>
          <p:nvPr>
            <p:ph idx="1"/>
          </p:nvPr>
        </p:nvSpPr>
        <p:spPr/>
        <p:txBody>
          <a:bodyPr/>
          <a:lstStyle/>
          <a:p>
            <a:r>
              <a:rPr lang="en-CA" b="1">
                <a:cs typeface="Times New Roman" pitchFamily="18" charset="0"/>
              </a:rPr>
              <a:t>Intubated infants with RDS should receive exogenous surfactant therapy.</a:t>
            </a:r>
          </a:p>
          <a:p>
            <a:r>
              <a:rPr lang="en-CA" b="1">
                <a:cs typeface="Times New Roman" pitchFamily="18" charset="0"/>
              </a:rPr>
              <a:t>Recommendation grade A</a:t>
            </a:r>
            <a:r>
              <a:rPr lang="en-CA">
                <a:cs typeface="Times New Roman" pitchFamily="18" charset="0"/>
              </a:rPr>
              <a:t>.</a:t>
            </a:r>
            <a:r>
              <a:rPr lang="en-CA"/>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CA" dirty="0"/>
              <a:t>Other Indications for Surfactant</a:t>
            </a:r>
          </a:p>
        </p:txBody>
      </p:sp>
      <p:sp>
        <p:nvSpPr>
          <p:cNvPr id="6149" name="Rectangle 5"/>
          <p:cNvSpPr>
            <a:spLocks noGrp="1" noChangeArrowheads="1"/>
          </p:cNvSpPr>
          <p:nvPr>
            <p:ph idx="1"/>
          </p:nvPr>
        </p:nvSpPr>
        <p:spPr/>
        <p:txBody>
          <a:bodyPr>
            <a:normAutofit/>
          </a:bodyPr>
          <a:lstStyle/>
          <a:p>
            <a:pPr>
              <a:lnSpc>
                <a:spcPct val="90000"/>
              </a:lnSpc>
            </a:pPr>
            <a:r>
              <a:rPr lang="en-CA" sz="2800" dirty="0"/>
              <a:t>Secondary surfactant deficiency or dysfunction occurs in other disorders, including MAS, pneumonia, and pulmonary haemorrhage. </a:t>
            </a:r>
          </a:p>
          <a:p>
            <a:pPr>
              <a:lnSpc>
                <a:spcPct val="90000"/>
              </a:lnSpc>
            </a:pPr>
            <a:r>
              <a:rPr lang="en-CA" sz="2800" dirty="0"/>
              <a:t>Surfactant is inactivated and displaced by meconium (both water and fat soluble components)</a:t>
            </a:r>
            <a:br>
              <a:rPr lang="en-CA" sz="2800" dirty="0"/>
            </a:br>
            <a:endParaRPr lang="en-C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Meconium Aspiration</a:t>
            </a:r>
          </a:p>
        </p:txBody>
      </p:sp>
      <p:sp>
        <p:nvSpPr>
          <p:cNvPr id="3" name="Espace réservé du contenu 2"/>
          <p:cNvSpPr>
            <a:spLocks noGrp="1"/>
          </p:cNvSpPr>
          <p:nvPr>
            <p:ph idx="1"/>
          </p:nvPr>
        </p:nvSpPr>
        <p:spPr/>
        <p:txBody>
          <a:bodyPr/>
          <a:lstStyle/>
          <a:p>
            <a:r>
              <a:rPr lang="fr-CA" dirty="0"/>
              <a:t>There are </a:t>
            </a:r>
            <a:r>
              <a:rPr lang="fr-CA" dirty="0" err="1"/>
              <a:t>now</a:t>
            </a:r>
            <a:r>
              <a:rPr lang="fr-CA" dirty="0"/>
              <a:t> 4 </a:t>
            </a:r>
            <a:r>
              <a:rPr lang="fr-CA" dirty="0" err="1"/>
              <a:t>RCTs</a:t>
            </a:r>
            <a:r>
              <a:rPr lang="fr-CA" dirty="0"/>
              <a:t>, all </a:t>
            </a:r>
            <a:r>
              <a:rPr lang="fr-CA" dirty="0" err="1"/>
              <a:t>small</a:t>
            </a:r>
            <a:r>
              <a:rPr lang="fr-CA" dirty="0"/>
              <a:t> of meconium replacement.</a:t>
            </a:r>
          </a:p>
          <a:p>
            <a:r>
              <a:rPr lang="fr-CA" dirty="0"/>
              <a:t> </a:t>
            </a:r>
            <a:r>
              <a:rPr lang="en-CA" sz="2400" dirty="0"/>
              <a:t>The Cochrane systematic review reported no difference in mortality or pneumothorax but a decrease in the requirement for ECMO (Evidence level 1a).</a:t>
            </a:r>
            <a:endParaRPr lang="fr-CA" dirty="0"/>
          </a:p>
          <a:p>
            <a:endParaRPr lang="fr-C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6310313"/>
            <a:ext cx="2381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5"/>
          <p:cNvSpPr>
            <a:spLocks noChangeArrowheads="1"/>
          </p:cNvSpPr>
          <p:nvPr/>
        </p:nvSpPr>
        <p:spPr bwMode="auto">
          <a:xfrm>
            <a:off x="2857500" y="6350000"/>
            <a:ext cx="5556250"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900">
                <a:solidFill>
                  <a:srgbClr val="999999"/>
                </a:solidFill>
                <a:latin typeface="Calibri" charset="0"/>
              </a:rPr>
              <a:t>The Cochrane Library, Copyright 2010, The Cochrane Collaboration.</a:t>
            </a:r>
          </a:p>
        </p:txBody>
      </p:sp>
      <p:sp>
        <p:nvSpPr>
          <p:cNvPr id="23558" name="Rectangle 6"/>
          <p:cNvSpPr>
            <a:spLocks noChangeArrowheads="1"/>
          </p:cNvSpPr>
          <p:nvPr/>
        </p:nvSpPr>
        <p:spPr bwMode="auto">
          <a:xfrm>
            <a:off x="8572500" y="6350000"/>
            <a:ext cx="476250"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900">
                <a:solidFill>
                  <a:srgbClr val="999999"/>
                </a:solidFill>
                <a:latin typeface="Calibri" charset="0"/>
              </a:rPr>
              <a:t>2</a:t>
            </a:r>
          </a:p>
        </p:txBody>
      </p:sp>
      <p:sp>
        <p:nvSpPr>
          <p:cNvPr id="23560" name="Rectangle 8"/>
          <p:cNvSpPr>
            <a:spLocks noChangeArrowheads="1"/>
          </p:cNvSpPr>
          <p:nvPr/>
        </p:nvSpPr>
        <p:spPr bwMode="auto">
          <a:xfrm>
            <a:off x="0" y="79375"/>
            <a:ext cx="912812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endParaRPr lang="fr-FR" sz="2300">
              <a:solidFill>
                <a:srgbClr val="000000"/>
              </a:solidFill>
              <a:latin typeface="Calibri" charset="0"/>
            </a:endParaRPr>
          </a:p>
        </p:txBody>
      </p:sp>
      <p:sp>
        <p:nvSpPr>
          <p:cNvPr id="23561" name="Rectangle 9"/>
          <p:cNvSpPr>
            <a:spLocks noChangeArrowheads="1"/>
          </p:cNvSpPr>
          <p:nvPr/>
        </p:nvSpPr>
        <p:spPr bwMode="auto">
          <a:xfrm>
            <a:off x="6191250" y="635000"/>
            <a:ext cx="2857500" cy="1192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900" b="1">
                <a:solidFill>
                  <a:srgbClr val="000000"/>
                </a:solidFill>
                <a:latin typeface="Calibri" charset="0"/>
              </a:rPr>
              <a:t>Surfactant for meconium aspiration syndrome in full term/near term infants</a:t>
            </a:r>
          </a:p>
          <a:p>
            <a:r>
              <a:rPr lang="en-US" sz="900">
                <a:solidFill>
                  <a:srgbClr val="000000"/>
                </a:solidFill>
                <a:latin typeface="Calibri" charset="0"/>
              </a:rPr>
              <a:t>El Shahed, Amr I; Dargaville, Peter A; Ohlsson, Arne; Soll, Roger</a:t>
            </a:r>
          </a:p>
          <a:p>
            <a:endParaRPr lang="en-US" sz="900">
              <a:solidFill>
                <a:srgbClr val="000000"/>
              </a:solidFill>
              <a:latin typeface="Calibri" charset="0"/>
            </a:endParaRPr>
          </a:p>
          <a:p>
            <a:r>
              <a:rPr lang="en-US" sz="900">
                <a:solidFill>
                  <a:srgbClr val="000000"/>
                </a:solidFill>
                <a:latin typeface="Calibri" charset="0"/>
              </a:rPr>
              <a:t>Cochrane Database of Systematic Reviews. Issue 1, 2009.</a:t>
            </a:r>
          </a:p>
          <a:p>
            <a:endParaRPr lang="en-US" sz="900">
              <a:solidFill>
                <a:srgbClr val="000000"/>
              </a:solidFill>
              <a:latin typeface="Calibri" charset="0"/>
            </a:endParaRPr>
          </a:p>
        </p:txBody>
      </p:sp>
      <p:sp>
        <p:nvSpPr>
          <p:cNvPr id="23562" name="Rectangle 10"/>
          <p:cNvSpPr>
            <a:spLocks noChangeArrowheads="1"/>
          </p:cNvSpPr>
          <p:nvPr/>
        </p:nvSpPr>
        <p:spPr bwMode="auto">
          <a:xfrm>
            <a:off x="3059832" y="5886224"/>
            <a:ext cx="28575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nchor="ctr">
            <a:spAutoFit/>
          </a:bodyPr>
          <a:lstStyle/>
          <a:p>
            <a:r>
              <a:rPr lang="en-US" sz="900" dirty="0">
                <a:solidFill>
                  <a:srgbClr val="000000"/>
                </a:solidFill>
                <a:latin typeface="Calibri" charset="0"/>
              </a:rPr>
              <a:t>Comparison 1 Surfactant therapy </a:t>
            </a:r>
            <a:r>
              <a:rPr lang="en-US" sz="900" dirty="0" err="1">
                <a:solidFill>
                  <a:srgbClr val="000000"/>
                </a:solidFill>
                <a:latin typeface="Calibri" charset="0"/>
              </a:rPr>
              <a:t>vs.placebo</a:t>
            </a:r>
            <a:r>
              <a:rPr lang="en-US" sz="900" dirty="0">
                <a:solidFill>
                  <a:srgbClr val="000000"/>
                </a:solidFill>
                <a:latin typeface="Calibri" charset="0"/>
              </a:rPr>
              <a:t> or no therapy in term/near-term infants, Outcome 1 Mortality.</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00" y="2133600"/>
            <a:ext cx="8998675" cy="2879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084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36" y="2204864"/>
            <a:ext cx="881792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0668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r>
              <a:rPr lang="en-CA"/>
              <a:t>Recommendation 2</a:t>
            </a:r>
          </a:p>
        </p:txBody>
      </p:sp>
      <p:sp>
        <p:nvSpPr>
          <p:cNvPr id="7173" name="Rectangle 5"/>
          <p:cNvSpPr>
            <a:spLocks noGrp="1" noChangeArrowheads="1"/>
          </p:cNvSpPr>
          <p:nvPr>
            <p:ph idx="1"/>
          </p:nvPr>
        </p:nvSpPr>
        <p:spPr/>
        <p:txBody>
          <a:bodyPr/>
          <a:lstStyle/>
          <a:p>
            <a:r>
              <a:rPr lang="en-CA" dirty="0"/>
              <a:t>Intubated infants with meconium aspiration syndrome requiring more than 50% oxygen should receive exogenous surfactant therapy</a:t>
            </a:r>
          </a:p>
          <a:p>
            <a:pPr lvl="2"/>
            <a:r>
              <a:rPr lang="en-CA" dirty="0"/>
              <a:t>Based on the entry criteria of the studies that were available at that time.</a:t>
            </a:r>
          </a:p>
          <a:p>
            <a:r>
              <a:rPr lang="en-CA" dirty="0"/>
              <a:t>Recommendation grade A. </a:t>
            </a:r>
          </a:p>
          <a:p>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CA"/>
              <a:t>Indications</a:t>
            </a:r>
          </a:p>
        </p:txBody>
      </p:sp>
      <p:sp>
        <p:nvSpPr>
          <p:cNvPr id="8197" name="Rectangle 5"/>
          <p:cNvSpPr>
            <a:spLocks noGrp="1" noChangeArrowheads="1"/>
          </p:cNvSpPr>
          <p:nvPr>
            <p:ph idx="1"/>
          </p:nvPr>
        </p:nvSpPr>
        <p:spPr/>
        <p:txBody>
          <a:bodyPr>
            <a:normAutofit/>
          </a:bodyPr>
          <a:lstStyle/>
          <a:p>
            <a:pPr>
              <a:lnSpc>
                <a:spcPct val="90000"/>
              </a:lnSpc>
            </a:pPr>
            <a:r>
              <a:rPr lang="en-CA" sz="2800" dirty="0"/>
              <a:t>Surfactant </a:t>
            </a:r>
            <a:r>
              <a:rPr lang="en-CA" sz="2800" i="1" u="sng" dirty="0"/>
              <a:t>lavage</a:t>
            </a:r>
            <a:r>
              <a:rPr lang="en-CA" sz="2800" dirty="0"/>
              <a:t> for MAS may be effective</a:t>
            </a:r>
          </a:p>
          <a:p>
            <a:pPr lvl="1">
              <a:lnSpc>
                <a:spcPct val="90000"/>
              </a:lnSpc>
            </a:pPr>
            <a:r>
              <a:rPr lang="en-CA" sz="2400" dirty="0"/>
              <a:t>One small RCT previously published: possible short term physiologic benefits but no clinically significant benefits compared to restricted rescue surfactant. </a:t>
            </a:r>
          </a:p>
          <a:p>
            <a:pPr lvl="1">
              <a:lnSpc>
                <a:spcPct val="90000"/>
              </a:lnSpc>
            </a:pPr>
            <a:r>
              <a:rPr lang="en-CA" dirty="0"/>
              <a:t>Recent RCT with 66 infants, </a:t>
            </a:r>
            <a:endParaRPr lang="en-CA"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Dargaville</a:t>
            </a:r>
            <a:r>
              <a:rPr lang="fr-CA" dirty="0"/>
              <a:t> P et al, </a:t>
            </a:r>
            <a:r>
              <a:rPr lang="fr-CA" sz="4000" dirty="0"/>
              <a:t>J </a:t>
            </a:r>
            <a:r>
              <a:rPr lang="fr-CA" sz="4000" dirty="0" err="1"/>
              <a:t>Pediatr</a:t>
            </a:r>
            <a:r>
              <a:rPr lang="fr-CA" sz="4000" dirty="0"/>
              <a:t> 2011</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76676391"/>
              </p:ext>
            </p:extLst>
          </p:nvPr>
        </p:nvGraphicFramePr>
        <p:xfrm>
          <a:off x="179512" y="2276872"/>
          <a:ext cx="8280920" cy="4567956"/>
        </p:xfrm>
        <a:graphic>
          <a:graphicData uri="http://schemas.openxmlformats.org/drawingml/2006/table">
            <a:tbl>
              <a:tblPr/>
              <a:tblGrid>
                <a:gridCol w="2070230">
                  <a:extLst>
                    <a:ext uri="{9D8B030D-6E8A-4147-A177-3AD203B41FA5}">
                      <a16:colId xmlns:a16="http://schemas.microsoft.com/office/drawing/2014/main" val="20000"/>
                    </a:ext>
                  </a:extLst>
                </a:gridCol>
                <a:gridCol w="2070230">
                  <a:extLst>
                    <a:ext uri="{9D8B030D-6E8A-4147-A177-3AD203B41FA5}">
                      <a16:colId xmlns:a16="http://schemas.microsoft.com/office/drawing/2014/main" val="20001"/>
                    </a:ext>
                  </a:extLst>
                </a:gridCol>
                <a:gridCol w="2070230">
                  <a:extLst>
                    <a:ext uri="{9D8B030D-6E8A-4147-A177-3AD203B41FA5}">
                      <a16:colId xmlns:a16="http://schemas.microsoft.com/office/drawing/2014/main" val="20002"/>
                    </a:ext>
                  </a:extLst>
                </a:gridCol>
                <a:gridCol w="2070230">
                  <a:extLst>
                    <a:ext uri="{9D8B030D-6E8A-4147-A177-3AD203B41FA5}">
                      <a16:colId xmlns:a16="http://schemas.microsoft.com/office/drawing/2014/main" val="20003"/>
                    </a:ext>
                  </a:extLst>
                </a:gridCol>
              </a:tblGrid>
              <a:tr h="195341">
                <a:tc>
                  <a:txBody>
                    <a:bodyPr/>
                    <a:lstStyle/>
                    <a:p>
                      <a:pPr algn="l"/>
                      <a:r>
                        <a:rPr lang="fr-CA" sz="1100" dirty="0" err="1">
                          <a:effectLst/>
                        </a:rPr>
                        <a:t>Outcome</a:t>
                      </a:r>
                      <a:endParaRPr lang="fr-CA" sz="1100" dirty="0">
                        <a:effectLst/>
                      </a:endParaRPr>
                    </a:p>
                  </a:txBody>
                  <a:tcPr marL="28727" marR="28727" marT="28727" marB="28727" anchor="ctr">
                    <a:lnL>
                      <a:noFill/>
                    </a:lnL>
                    <a:lnR>
                      <a:noFill/>
                    </a:lnR>
                    <a:lnT>
                      <a:noFill/>
                    </a:lnT>
                    <a:lnB>
                      <a:noFill/>
                    </a:lnB>
                  </a:tcPr>
                </a:tc>
                <a:tc>
                  <a:txBody>
                    <a:bodyPr/>
                    <a:lstStyle/>
                    <a:p>
                      <a:pPr algn="l"/>
                      <a:r>
                        <a:rPr lang="fr-CA" sz="1100">
                          <a:effectLst/>
                        </a:rPr>
                        <a:t>Lavage (n = 30)</a:t>
                      </a:r>
                    </a:p>
                  </a:txBody>
                  <a:tcPr marL="28727" marR="28727" marT="28727" marB="28727" anchor="ctr">
                    <a:lnL>
                      <a:noFill/>
                    </a:lnL>
                    <a:lnR>
                      <a:noFill/>
                    </a:lnR>
                    <a:lnT>
                      <a:noFill/>
                    </a:lnT>
                    <a:lnB>
                      <a:noFill/>
                    </a:lnB>
                  </a:tcPr>
                </a:tc>
                <a:tc>
                  <a:txBody>
                    <a:bodyPr/>
                    <a:lstStyle/>
                    <a:p>
                      <a:pPr algn="l"/>
                      <a:r>
                        <a:rPr lang="fr-CA" sz="1100">
                          <a:effectLst/>
                        </a:rPr>
                        <a:t>Control (n = 35)</a:t>
                      </a:r>
                    </a:p>
                  </a:txBody>
                  <a:tcPr marL="28727" marR="28727" marT="28727" marB="28727" anchor="ctr">
                    <a:lnL>
                      <a:noFill/>
                    </a:lnL>
                    <a:lnR>
                      <a:noFill/>
                    </a:lnR>
                    <a:lnT>
                      <a:noFill/>
                    </a:lnT>
                    <a:lnB>
                      <a:noFill/>
                    </a:lnB>
                  </a:tcPr>
                </a:tc>
                <a:tc>
                  <a:txBody>
                    <a:bodyPr/>
                    <a:lstStyle/>
                    <a:p>
                      <a:pPr algn="l"/>
                      <a:r>
                        <a:rPr lang="fr-CA" sz="1100" i="1">
                          <a:effectLst/>
                        </a:rPr>
                        <a:t>P</a:t>
                      </a:r>
                      <a:r>
                        <a:rPr lang="fr-CA" sz="1100">
                          <a:effectLst/>
                        </a:rPr>
                        <a:t> value</a:t>
                      </a:r>
                      <a:r>
                        <a:rPr lang="fr-CA" sz="1100" u="none" strike="noStrike" baseline="30000">
                          <a:solidFill>
                            <a:srgbClr val="0156AA"/>
                          </a:solidFill>
                          <a:effectLst/>
                          <a:hlinkClick r:id="rId2"/>
                        </a:rPr>
                        <a:t>*</a:t>
                      </a:r>
                      <a:endParaRPr lang="fr-CA" sz="1100">
                        <a:effectLst/>
                      </a:endParaRPr>
                    </a:p>
                  </a:txBody>
                  <a:tcPr marL="28727" marR="28727" marT="28727" marB="28727" anchor="ctr">
                    <a:lnL>
                      <a:noFill/>
                    </a:lnL>
                    <a:lnR>
                      <a:noFill/>
                    </a:lnR>
                    <a:lnT>
                      <a:noFill/>
                    </a:lnT>
                    <a:lnB>
                      <a:noFill/>
                    </a:lnB>
                  </a:tcPr>
                </a:tc>
                <a:extLst>
                  <a:ext uri="{0D108BD9-81ED-4DB2-BD59-A6C34878D82A}">
                    <a16:rowId xmlns:a16="http://schemas.microsoft.com/office/drawing/2014/main" val="10000"/>
                  </a:ext>
                </a:extLst>
              </a:tr>
              <a:tr h="333230">
                <a:tc>
                  <a:txBody>
                    <a:bodyPr/>
                    <a:lstStyle/>
                    <a:p>
                      <a:pPr algn="l"/>
                      <a:r>
                        <a:rPr lang="fr-CA" sz="1100">
                          <a:effectLst/>
                          <a:latin typeface="arial"/>
                        </a:rPr>
                        <a:t>Days on respiratory support</a:t>
                      </a:r>
                    </a:p>
                  </a:txBody>
                  <a:tcPr marL="28727" marR="28727" marT="28727" marB="28727" anchor="ctr">
                    <a:lnL>
                      <a:noFill/>
                    </a:lnL>
                    <a:lnR>
                      <a:noFill/>
                    </a:lnR>
                    <a:lnT>
                      <a:noFill/>
                    </a:lnT>
                    <a:lnB>
                      <a:noFill/>
                    </a:lnB>
                  </a:tcPr>
                </a:tc>
                <a:tc>
                  <a:txBody>
                    <a:bodyPr/>
                    <a:lstStyle/>
                    <a:p>
                      <a:r>
                        <a:rPr lang="fr-CA" sz="1100">
                          <a:effectLst/>
                          <a:latin typeface="arial"/>
                        </a:rPr>
                        <a:t>5.5 (3.4-12)</a:t>
                      </a:r>
                    </a:p>
                  </a:txBody>
                  <a:tcPr marL="28727" marR="28727" marT="28727" marB="28727" anchor="ctr">
                    <a:lnL>
                      <a:noFill/>
                    </a:lnL>
                    <a:lnR>
                      <a:noFill/>
                    </a:lnR>
                    <a:lnT>
                      <a:noFill/>
                    </a:lnT>
                    <a:lnB>
                      <a:noFill/>
                    </a:lnB>
                  </a:tcPr>
                </a:tc>
                <a:tc>
                  <a:txBody>
                    <a:bodyPr/>
                    <a:lstStyle/>
                    <a:p>
                      <a:r>
                        <a:rPr lang="fr-CA" sz="1100">
                          <a:effectLst/>
                          <a:latin typeface="arial"/>
                        </a:rPr>
                        <a:t>6.0 (4.3-10)</a:t>
                      </a:r>
                    </a:p>
                  </a:txBody>
                  <a:tcPr marL="28727" marR="28727" marT="28727" marB="28727" anchor="ctr">
                    <a:lnL>
                      <a:noFill/>
                    </a:lnL>
                    <a:lnR>
                      <a:noFill/>
                    </a:lnR>
                    <a:lnT>
                      <a:noFill/>
                    </a:lnT>
                    <a:lnB>
                      <a:noFill/>
                    </a:lnB>
                  </a:tcPr>
                </a:tc>
                <a:tc>
                  <a:txBody>
                    <a:bodyPr/>
                    <a:lstStyle/>
                    <a:p>
                      <a:r>
                        <a:rPr lang="fr-CA" sz="1100">
                          <a:effectLst/>
                          <a:latin typeface="arial"/>
                        </a:rPr>
                        <a:t>.77</a:t>
                      </a:r>
                    </a:p>
                  </a:txBody>
                  <a:tcPr marL="28727" marR="28727" marT="28727" marB="28727" anchor="ctr">
                    <a:lnL>
                      <a:noFill/>
                    </a:lnL>
                    <a:lnR>
                      <a:noFill/>
                    </a:lnR>
                    <a:lnT>
                      <a:noFill/>
                    </a:lnT>
                    <a:lnB>
                      <a:noFill/>
                    </a:lnB>
                  </a:tcPr>
                </a:tc>
                <a:extLst>
                  <a:ext uri="{0D108BD9-81ED-4DB2-BD59-A6C34878D82A}">
                    <a16:rowId xmlns:a16="http://schemas.microsoft.com/office/drawing/2014/main" val="10001"/>
                  </a:ext>
                </a:extLst>
              </a:tr>
              <a:tr h="471118">
                <a:tc>
                  <a:txBody>
                    <a:bodyPr/>
                    <a:lstStyle/>
                    <a:p>
                      <a:pPr algn="l"/>
                      <a:r>
                        <a:rPr lang="en-US" sz="1100">
                          <a:effectLst/>
                          <a:latin typeface="arial"/>
                        </a:rPr>
                        <a:t>Days on respiratory support (survivors)</a:t>
                      </a:r>
                    </a:p>
                  </a:txBody>
                  <a:tcPr marL="28727" marR="28727" marT="28727" marB="28727" anchor="ctr">
                    <a:lnL>
                      <a:noFill/>
                    </a:lnL>
                    <a:lnR>
                      <a:noFill/>
                    </a:lnR>
                    <a:lnT>
                      <a:noFill/>
                    </a:lnT>
                    <a:lnB>
                      <a:noFill/>
                    </a:lnB>
                  </a:tcPr>
                </a:tc>
                <a:tc>
                  <a:txBody>
                    <a:bodyPr/>
                    <a:lstStyle/>
                    <a:p>
                      <a:r>
                        <a:rPr lang="fr-CA" sz="1100">
                          <a:effectLst/>
                          <a:latin typeface="arial"/>
                        </a:rPr>
                        <a:t>8.0 (4-13)</a:t>
                      </a:r>
                    </a:p>
                  </a:txBody>
                  <a:tcPr marL="28727" marR="28727" marT="28727" marB="28727" anchor="ctr">
                    <a:lnL>
                      <a:noFill/>
                    </a:lnL>
                    <a:lnR>
                      <a:noFill/>
                    </a:lnR>
                    <a:lnT>
                      <a:noFill/>
                    </a:lnT>
                    <a:lnB>
                      <a:noFill/>
                    </a:lnB>
                  </a:tcPr>
                </a:tc>
                <a:tc>
                  <a:txBody>
                    <a:bodyPr/>
                    <a:lstStyle/>
                    <a:p>
                      <a:r>
                        <a:rPr lang="fr-CA" sz="1100">
                          <a:effectLst/>
                          <a:latin typeface="arial"/>
                        </a:rPr>
                        <a:t>7.8 (4.7-10)</a:t>
                      </a:r>
                    </a:p>
                  </a:txBody>
                  <a:tcPr marL="28727" marR="28727" marT="28727" marB="28727" anchor="ctr">
                    <a:lnL>
                      <a:noFill/>
                    </a:lnL>
                    <a:lnR>
                      <a:noFill/>
                    </a:lnR>
                    <a:lnT>
                      <a:noFill/>
                    </a:lnT>
                    <a:lnB>
                      <a:noFill/>
                    </a:lnB>
                  </a:tcPr>
                </a:tc>
                <a:tc>
                  <a:txBody>
                    <a:bodyPr/>
                    <a:lstStyle/>
                    <a:p>
                      <a:r>
                        <a:rPr lang="fr-CA" sz="1100">
                          <a:effectLst/>
                          <a:latin typeface="arial"/>
                        </a:rPr>
                        <a:t>.86</a:t>
                      </a:r>
                    </a:p>
                  </a:txBody>
                  <a:tcPr marL="28727" marR="28727" marT="28727" marB="28727" anchor="ctr">
                    <a:lnL>
                      <a:noFill/>
                    </a:lnL>
                    <a:lnR>
                      <a:noFill/>
                    </a:lnR>
                    <a:lnT>
                      <a:noFill/>
                    </a:lnT>
                    <a:lnB>
                      <a:noFill/>
                    </a:lnB>
                  </a:tcPr>
                </a:tc>
                <a:extLst>
                  <a:ext uri="{0D108BD9-81ED-4DB2-BD59-A6C34878D82A}">
                    <a16:rowId xmlns:a16="http://schemas.microsoft.com/office/drawing/2014/main" val="10002"/>
                  </a:ext>
                </a:extLst>
              </a:tr>
              <a:tr h="195341">
                <a:tc>
                  <a:txBody>
                    <a:bodyPr/>
                    <a:lstStyle/>
                    <a:p>
                      <a:pPr algn="l"/>
                      <a:r>
                        <a:rPr lang="fr-CA" sz="1100">
                          <a:effectLst/>
                          <a:latin typeface="arial"/>
                        </a:rPr>
                        <a:t>Died</a:t>
                      </a:r>
                    </a:p>
                  </a:txBody>
                  <a:tcPr marL="28727" marR="28727" marT="28727" marB="28727" anchor="ctr">
                    <a:lnL>
                      <a:noFill/>
                    </a:lnL>
                    <a:lnR>
                      <a:noFill/>
                    </a:lnR>
                    <a:lnT>
                      <a:noFill/>
                    </a:lnT>
                    <a:lnB>
                      <a:noFill/>
                    </a:lnB>
                  </a:tcPr>
                </a:tc>
                <a:tc>
                  <a:txBody>
                    <a:bodyPr/>
                    <a:lstStyle/>
                    <a:p>
                      <a:r>
                        <a:rPr lang="fr-CA" sz="1100">
                          <a:effectLst/>
                          <a:latin typeface="arial"/>
                        </a:rPr>
                        <a:t>3 (10%)</a:t>
                      </a:r>
                    </a:p>
                  </a:txBody>
                  <a:tcPr marL="28727" marR="28727" marT="28727" marB="28727" anchor="ctr">
                    <a:lnL>
                      <a:noFill/>
                    </a:lnL>
                    <a:lnR>
                      <a:noFill/>
                    </a:lnR>
                    <a:lnT>
                      <a:noFill/>
                    </a:lnT>
                    <a:lnB>
                      <a:noFill/>
                    </a:lnB>
                  </a:tcPr>
                </a:tc>
                <a:tc>
                  <a:txBody>
                    <a:bodyPr/>
                    <a:lstStyle/>
                    <a:p>
                      <a:r>
                        <a:rPr lang="fr-CA" sz="1100">
                          <a:effectLst/>
                          <a:latin typeface="arial"/>
                        </a:rPr>
                        <a:t>8 (23%)</a:t>
                      </a:r>
                    </a:p>
                  </a:txBody>
                  <a:tcPr marL="28727" marR="28727" marT="28727" marB="28727" anchor="ctr">
                    <a:lnL>
                      <a:noFill/>
                    </a:lnL>
                    <a:lnR>
                      <a:noFill/>
                    </a:lnR>
                    <a:lnT>
                      <a:noFill/>
                    </a:lnT>
                    <a:lnB>
                      <a:noFill/>
                    </a:lnB>
                  </a:tcPr>
                </a:tc>
                <a:tc>
                  <a:txBody>
                    <a:bodyPr/>
                    <a:lstStyle/>
                    <a:p>
                      <a:r>
                        <a:rPr lang="fr-CA" sz="1100">
                          <a:effectLst/>
                          <a:latin typeface="arial"/>
                        </a:rPr>
                        <a:t>.20</a:t>
                      </a:r>
                    </a:p>
                  </a:txBody>
                  <a:tcPr marL="28727" marR="28727" marT="28727" marB="28727" anchor="ctr">
                    <a:lnL>
                      <a:noFill/>
                    </a:lnL>
                    <a:lnR>
                      <a:noFill/>
                    </a:lnR>
                    <a:lnT>
                      <a:noFill/>
                    </a:lnT>
                    <a:lnB>
                      <a:noFill/>
                    </a:lnB>
                  </a:tcPr>
                </a:tc>
                <a:extLst>
                  <a:ext uri="{0D108BD9-81ED-4DB2-BD59-A6C34878D82A}">
                    <a16:rowId xmlns:a16="http://schemas.microsoft.com/office/drawing/2014/main" val="10003"/>
                  </a:ext>
                </a:extLst>
              </a:tr>
              <a:tr h="195341">
                <a:tc>
                  <a:txBody>
                    <a:bodyPr/>
                    <a:lstStyle/>
                    <a:p>
                      <a:pPr algn="l"/>
                      <a:r>
                        <a:rPr lang="fr-CA" sz="1100">
                          <a:effectLst/>
                          <a:latin typeface="arial"/>
                        </a:rPr>
                        <a:t>Received ECMO</a:t>
                      </a:r>
                    </a:p>
                  </a:txBody>
                  <a:tcPr marL="28727" marR="28727" marT="28727" marB="28727" anchor="ctr">
                    <a:lnL>
                      <a:noFill/>
                    </a:lnL>
                    <a:lnR>
                      <a:noFill/>
                    </a:lnR>
                    <a:lnT>
                      <a:noFill/>
                    </a:lnT>
                    <a:lnB>
                      <a:noFill/>
                    </a:lnB>
                  </a:tcPr>
                </a:tc>
                <a:tc>
                  <a:txBody>
                    <a:bodyPr/>
                    <a:lstStyle/>
                    <a:p>
                      <a:r>
                        <a:rPr lang="fr-CA" sz="1100">
                          <a:effectLst/>
                          <a:latin typeface="arial"/>
                        </a:rPr>
                        <a:t>0 (0%)</a:t>
                      </a:r>
                    </a:p>
                  </a:txBody>
                  <a:tcPr marL="28727" marR="28727" marT="28727" marB="28727" anchor="ctr">
                    <a:lnL>
                      <a:noFill/>
                    </a:lnL>
                    <a:lnR>
                      <a:noFill/>
                    </a:lnR>
                    <a:lnT>
                      <a:noFill/>
                    </a:lnT>
                    <a:lnB>
                      <a:noFill/>
                    </a:lnB>
                  </a:tcPr>
                </a:tc>
                <a:tc>
                  <a:txBody>
                    <a:bodyPr/>
                    <a:lstStyle/>
                    <a:p>
                      <a:r>
                        <a:rPr lang="fr-CA" sz="1100">
                          <a:effectLst/>
                          <a:latin typeface="arial"/>
                        </a:rPr>
                        <a:t>3 (9%)</a:t>
                      </a:r>
                    </a:p>
                  </a:txBody>
                  <a:tcPr marL="28727" marR="28727" marT="28727" marB="28727" anchor="ctr">
                    <a:lnL>
                      <a:noFill/>
                    </a:lnL>
                    <a:lnR>
                      <a:noFill/>
                    </a:lnR>
                    <a:lnT>
                      <a:noFill/>
                    </a:lnT>
                    <a:lnB>
                      <a:noFill/>
                    </a:lnB>
                  </a:tcPr>
                </a:tc>
                <a:tc>
                  <a:txBody>
                    <a:bodyPr/>
                    <a:lstStyle/>
                    <a:p>
                      <a:r>
                        <a:rPr lang="fr-CA" sz="1100">
                          <a:effectLst/>
                          <a:latin typeface="arial"/>
                        </a:rPr>
                        <a:t>.24</a:t>
                      </a:r>
                    </a:p>
                  </a:txBody>
                  <a:tcPr marL="28727" marR="28727" marT="28727" marB="28727" anchor="ctr">
                    <a:lnL>
                      <a:noFill/>
                    </a:lnL>
                    <a:lnR>
                      <a:noFill/>
                    </a:lnR>
                    <a:lnT>
                      <a:noFill/>
                    </a:lnT>
                    <a:lnB>
                      <a:noFill/>
                    </a:lnB>
                  </a:tcPr>
                </a:tc>
                <a:extLst>
                  <a:ext uri="{0D108BD9-81ED-4DB2-BD59-A6C34878D82A}">
                    <a16:rowId xmlns:a16="http://schemas.microsoft.com/office/drawing/2014/main" val="10004"/>
                  </a:ext>
                </a:extLst>
              </a:tr>
              <a:tr h="333230">
                <a:tc>
                  <a:txBody>
                    <a:bodyPr/>
                    <a:lstStyle/>
                    <a:p>
                      <a:pPr algn="l"/>
                      <a:r>
                        <a:rPr lang="fr-CA" sz="1100">
                          <a:effectLst/>
                          <a:latin typeface="arial"/>
                        </a:rPr>
                        <a:t>Died or received ECMO</a:t>
                      </a:r>
                    </a:p>
                  </a:txBody>
                  <a:tcPr marL="28727" marR="28727" marT="28727" marB="28727" anchor="ctr">
                    <a:lnL>
                      <a:noFill/>
                    </a:lnL>
                    <a:lnR>
                      <a:noFill/>
                    </a:lnR>
                    <a:lnT>
                      <a:noFill/>
                    </a:lnT>
                    <a:lnB>
                      <a:noFill/>
                    </a:lnB>
                  </a:tcPr>
                </a:tc>
                <a:tc>
                  <a:txBody>
                    <a:bodyPr/>
                    <a:lstStyle/>
                    <a:p>
                      <a:r>
                        <a:rPr lang="fr-CA" sz="1100">
                          <a:effectLst/>
                          <a:latin typeface="arial"/>
                        </a:rPr>
                        <a:t>3 (10%)</a:t>
                      </a:r>
                    </a:p>
                  </a:txBody>
                  <a:tcPr marL="28727" marR="28727" marT="28727" marB="28727" anchor="ctr">
                    <a:lnL>
                      <a:noFill/>
                    </a:lnL>
                    <a:lnR>
                      <a:noFill/>
                    </a:lnR>
                    <a:lnT>
                      <a:noFill/>
                    </a:lnT>
                    <a:lnB>
                      <a:noFill/>
                    </a:lnB>
                  </a:tcPr>
                </a:tc>
                <a:tc>
                  <a:txBody>
                    <a:bodyPr/>
                    <a:lstStyle/>
                    <a:p>
                      <a:r>
                        <a:rPr lang="fr-CA" sz="1100">
                          <a:effectLst/>
                          <a:latin typeface="arial"/>
                        </a:rPr>
                        <a:t>11 (31%)</a:t>
                      </a:r>
                    </a:p>
                  </a:txBody>
                  <a:tcPr marL="28727" marR="28727" marT="28727" marB="28727" anchor="ctr">
                    <a:lnL>
                      <a:noFill/>
                    </a:lnL>
                    <a:lnR>
                      <a:noFill/>
                    </a:lnR>
                    <a:lnT>
                      <a:noFill/>
                    </a:lnT>
                    <a:lnB>
                      <a:noFill/>
                    </a:lnB>
                  </a:tcPr>
                </a:tc>
                <a:tc>
                  <a:txBody>
                    <a:bodyPr/>
                    <a:lstStyle/>
                    <a:p>
                      <a:r>
                        <a:rPr lang="fr-CA" sz="1100">
                          <a:effectLst/>
                          <a:latin typeface="arial"/>
                        </a:rPr>
                        <a:t>.067</a:t>
                      </a:r>
                    </a:p>
                  </a:txBody>
                  <a:tcPr marL="28727" marR="28727" marT="28727" marB="28727" anchor="ctr">
                    <a:lnL>
                      <a:noFill/>
                    </a:lnL>
                    <a:lnR>
                      <a:noFill/>
                    </a:lnR>
                    <a:lnT>
                      <a:noFill/>
                    </a:lnT>
                    <a:lnB>
                      <a:noFill/>
                    </a:lnB>
                  </a:tcPr>
                </a:tc>
                <a:extLst>
                  <a:ext uri="{0D108BD9-81ED-4DB2-BD59-A6C34878D82A}">
                    <a16:rowId xmlns:a16="http://schemas.microsoft.com/office/drawing/2014/main" val="10005"/>
                  </a:ext>
                </a:extLst>
              </a:tr>
              <a:tr h="333230">
                <a:tc>
                  <a:txBody>
                    <a:bodyPr/>
                    <a:lstStyle/>
                    <a:p>
                      <a:pPr algn="l"/>
                      <a:r>
                        <a:rPr lang="fr-CA" sz="1100">
                          <a:effectLst/>
                          <a:latin typeface="arial"/>
                        </a:rPr>
                        <a:t>Days of intubation (survivors)</a:t>
                      </a:r>
                    </a:p>
                  </a:txBody>
                  <a:tcPr marL="28727" marR="28727" marT="28727" marB="28727" anchor="ctr">
                    <a:lnL>
                      <a:noFill/>
                    </a:lnL>
                    <a:lnR>
                      <a:noFill/>
                    </a:lnR>
                    <a:lnT>
                      <a:noFill/>
                    </a:lnT>
                    <a:lnB>
                      <a:noFill/>
                    </a:lnB>
                  </a:tcPr>
                </a:tc>
                <a:tc>
                  <a:txBody>
                    <a:bodyPr/>
                    <a:lstStyle/>
                    <a:p>
                      <a:r>
                        <a:rPr lang="fr-CA" sz="1100">
                          <a:effectLst/>
                          <a:latin typeface="arial"/>
                        </a:rPr>
                        <a:t>5.0 (3.3-8.7)</a:t>
                      </a:r>
                    </a:p>
                  </a:txBody>
                  <a:tcPr marL="28727" marR="28727" marT="28727" marB="28727" anchor="ctr">
                    <a:lnL>
                      <a:noFill/>
                    </a:lnL>
                    <a:lnR>
                      <a:noFill/>
                    </a:lnR>
                    <a:lnT>
                      <a:noFill/>
                    </a:lnT>
                    <a:lnB>
                      <a:noFill/>
                    </a:lnB>
                  </a:tcPr>
                </a:tc>
                <a:tc>
                  <a:txBody>
                    <a:bodyPr/>
                    <a:lstStyle/>
                    <a:p>
                      <a:r>
                        <a:rPr lang="fr-CA" sz="1100">
                          <a:effectLst/>
                          <a:latin typeface="arial"/>
                        </a:rPr>
                        <a:t>6.3 (3.9-8.1)</a:t>
                      </a:r>
                    </a:p>
                  </a:txBody>
                  <a:tcPr marL="28727" marR="28727" marT="28727" marB="28727" anchor="ctr">
                    <a:lnL>
                      <a:noFill/>
                    </a:lnL>
                    <a:lnR>
                      <a:noFill/>
                    </a:lnR>
                    <a:lnT>
                      <a:noFill/>
                    </a:lnT>
                    <a:lnB>
                      <a:noFill/>
                    </a:lnB>
                  </a:tcPr>
                </a:tc>
                <a:tc>
                  <a:txBody>
                    <a:bodyPr/>
                    <a:lstStyle/>
                    <a:p>
                      <a:r>
                        <a:rPr lang="fr-CA" sz="1100">
                          <a:effectLst/>
                          <a:latin typeface="arial"/>
                        </a:rPr>
                        <a:t>.57</a:t>
                      </a:r>
                    </a:p>
                  </a:txBody>
                  <a:tcPr marL="28727" marR="28727" marT="28727" marB="28727" anchor="ctr">
                    <a:lnL>
                      <a:noFill/>
                    </a:lnL>
                    <a:lnR>
                      <a:noFill/>
                    </a:lnR>
                    <a:lnT>
                      <a:noFill/>
                    </a:lnT>
                    <a:lnB>
                      <a:noFill/>
                    </a:lnB>
                  </a:tcPr>
                </a:tc>
                <a:extLst>
                  <a:ext uri="{0D108BD9-81ED-4DB2-BD59-A6C34878D82A}">
                    <a16:rowId xmlns:a16="http://schemas.microsoft.com/office/drawing/2014/main" val="10006"/>
                  </a:ext>
                </a:extLst>
              </a:tr>
              <a:tr h="471118">
                <a:tc>
                  <a:txBody>
                    <a:bodyPr/>
                    <a:lstStyle/>
                    <a:p>
                      <a:pPr algn="l"/>
                      <a:r>
                        <a:rPr lang="en-US" sz="1100">
                          <a:effectLst/>
                          <a:latin typeface="arial"/>
                        </a:rPr>
                        <a:t>Days of oxygen therapy (survivors)</a:t>
                      </a:r>
                    </a:p>
                  </a:txBody>
                  <a:tcPr marL="28727" marR="28727" marT="28727" marB="28727" anchor="ctr">
                    <a:lnL>
                      <a:noFill/>
                    </a:lnL>
                    <a:lnR>
                      <a:noFill/>
                    </a:lnR>
                    <a:lnT>
                      <a:noFill/>
                    </a:lnT>
                    <a:lnB>
                      <a:noFill/>
                    </a:lnB>
                  </a:tcPr>
                </a:tc>
                <a:tc>
                  <a:txBody>
                    <a:bodyPr/>
                    <a:lstStyle/>
                    <a:p>
                      <a:r>
                        <a:rPr lang="fr-CA" sz="1100">
                          <a:effectLst/>
                          <a:latin typeface="arial"/>
                        </a:rPr>
                        <a:t>14 (6.7-21)</a:t>
                      </a:r>
                    </a:p>
                  </a:txBody>
                  <a:tcPr marL="28727" marR="28727" marT="28727" marB="28727" anchor="ctr">
                    <a:lnL>
                      <a:noFill/>
                    </a:lnL>
                    <a:lnR>
                      <a:noFill/>
                    </a:lnR>
                    <a:lnT>
                      <a:noFill/>
                    </a:lnT>
                    <a:lnB>
                      <a:noFill/>
                    </a:lnB>
                  </a:tcPr>
                </a:tc>
                <a:tc>
                  <a:txBody>
                    <a:bodyPr/>
                    <a:lstStyle/>
                    <a:p>
                      <a:r>
                        <a:rPr lang="fr-CA" sz="1100">
                          <a:effectLst/>
                          <a:latin typeface="arial"/>
                        </a:rPr>
                        <a:t>14 (11-18)</a:t>
                      </a:r>
                    </a:p>
                  </a:txBody>
                  <a:tcPr marL="28727" marR="28727" marT="28727" marB="28727" anchor="ctr">
                    <a:lnL>
                      <a:noFill/>
                    </a:lnL>
                    <a:lnR>
                      <a:noFill/>
                    </a:lnR>
                    <a:lnT>
                      <a:noFill/>
                    </a:lnT>
                    <a:lnB>
                      <a:noFill/>
                    </a:lnB>
                  </a:tcPr>
                </a:tc>
                <a:tc>
                  <a:txBody>
                    <a:bodyPr/>
                    <a:lstStyle/>
                    <a:p>
                      <a:r>
                        <a:rPr lang="fr-CA" sz="1100">
                          <a:effectLst/>
                          <a:latin typeface="arial"/>
                        </a:rPr>
                        <a:t>.48</a:t>
                      </a:r>
                    </a:p>
                  </a:txBody>
                  <a:tcPr marL="28727" marR="28727" marT="28727" marB="28727" anchor="ctr">
                    <a:lnL>
                      <a:noFill/>
                    </a:lnL>
                    <a:lnR>
                      <a:noFill/>
                    </a:lnR>
                    <a:lnT>
                      <a:noFill/>
                    </a:lnT>
                    <a:lnB>
                      <a:noFill/>
                    </a:lnB>
                  </a:tcPr>
                </a:tc>
                <a:extLst>
                  <a:ext uri="{0D108BD9-81ED-4DB2-BD59-A6C34878D82A}">
                    <a16:rowId xmlns:a16="http://schemas.microsoft.com/office/drawing/2014/main" val="10007"/>
                  </a:ext>
                </a:extLst>
              </a:tr>
              <a:tr h="333230">
                <a:tc>
                  <a:txBody>
                    <a:bodyPr/>
                    <a:lstStyle/>
                    <a:p>
                      <a:pPr algn="l"/>
                      <a:r>
                        <a:rPr lang="fr-CA" sz="1100">
                          <a:effectLst/>
                          <a:latin typeface="arial"/>
                        </a:rPr>
                        <a:t>Days in any hospital</a:t>
                      </a:r>
                    </a:p>
                  </a:txBody>
                  <a:tcPr marL="28727" marR="28727" marT="28727" marB="28727" anchor="ctr">
                    <a:lnL>
                      <a:noFill/>
                    </a:lnL>
                    <a:lnR>
                      <a:noFill/>
                    </a:lnR>
                    <a:lnT>
                      <a:noFill/>
                    </a:lnT>
                    <a:lnB>
                      <a:noFill/>
                    </a:lnB>
                  </a:tcPr>
                </a:tc>
                <a:tc>
                  <a:txBody>
                    <a:bodyPr/>
                    <a:lstStyle/>
                    <a:p>
                      <a:r>
                        <a:rPr lang="fr-CA" sz="1100">
                          <a:effectLst/>
                          <a:latin typeface="arial"/>
                        </a:rPr>
                        <a:t>16 (9.7-23)</a:t>
                      </a:r>
                    </a:p>
                  </a:txBody>
                  <a:tcPr marL="28727" marR="28727" marT="28727" marB="28727" anchor="ctr">
                    <a:lnL>
                      <a:noFill/>
                    </a:lnL>
                    <a:lnR>
                      <a:noFill/>
                    </a:lnR>
                    <a:lnT>
                      <a:noFill/>
                    </a:lnT>
                    <a:lnB>
                      <a:noFill/>
                    </a:lnB>
                  </a:tcPr>
                </a:tc>
                <a:tc>
                  <a:txBody>
                    <a:bodyPr/>
                    <a:lstStyle/>
                    <a:p>
                      <a:r>
                        <a:rPr lang="fr-CA" sz="1100">
                          <a:effectLst/>
                          <a:latin typeface="arial"/>
                        </a:rPr>
                        <a:t>18 (10-24)</a:t>
                      </a:r>
                    </a:p>
                  </a:txBody>
                  <a:tcPr marL="28727" marR="28727" marT="28727" marB="28727" anchor="ctr">
                    <a:lnL>
                      <a:noFill/>
                    </a:lnL>
                    <a:lnR>
                      <a:noFill/>
                    </a:lnR>
                    <a:lnT>
                      <a:noFill/>
                    </a:lnT>
                    <a:lnB>
                      <a:noFill/>
                    </a:lnB>
                  </a:tcPr>
                </a:tc>
                <a:tc>
                  <a:txBody>
                    <a:bodyPr/>
                    <a:lstStyle/>
                    <a:p>
                      <a:r>
                        <a:rPr lang="fr-CA" sz="1100" dirty="0">
                          <a:effectLst/>
                          <a:latin typeface="arial"/>
                        </a:rPr>
                        <a:t>.70</a:t>
                      </a:r>
                    </a:p>
                  </a:txBody>
                  <a:tcPr marL="28727" marR="28727" marT="28727" marB="28727" anchor="ctr">
                    <a:lnL>
                      <a:noFill/>
                    </a:lnL>
                    <a:lnR>
                      <a:noFill/>
                    </a:lnR>
                    <a:lnT>
                      <a:noFill/>
                    </a:lnT>
                    <a:lnB>
                      <a:noFill/>
                    </a:lnB>
                  </a:tcPr>
                </a:tc>
                <a:extLst>
                  <a:ext uri="{0D108BD9-81ED-4DB2-BD59-A6C34878D82A}">
                    <a16:rowId xmlns:a16="http://schemas.microsoft.com/office/drawing/2014/main" val="10008"/>
                  </a:ext>
                </a:extLst>
              </a:tr>
              <a:tr h="333230">
                <a:tc>
                  <a:txBody>
                    <a:bodyPr/>
                    <a:lstStyle/>
                    <a:p>
                      <a:pPr algn="l"/>
                      <a:r>
                        <a:rPr lang="en-US" sz="1100">
                          <a:effectLst/>
                          <a:latin typeface="arial"/>
                        </a:rPr>
                        <a:t>Days in any hospital (survivors)</a:t>
                      </a:r>
                    </a:p>
                  </a:txBody>
                  <a:tcPr marL="28727" marR="28727" marT="28727" marB="28727" anchor="ctr">
                    <a:lnL>
                      <a:noFill/>
                    </a:lnL>
                    <a:lnR>
                      <a:noFill/>
                    </a:lnR>
                    <a:lnT>
                      <a:noFill/>
                    </a:lnT>
                    <a:lnB>
                      <a:noFill/>
                    </a:lnB>
                  </a:tcPr>
                </a:tc>
                <a:tc>
                  <a:txBody>
                    <a:bodyPr/>
                    <a:lstStyle/>
                    <a:p>
                      <a:r>
                        <a:rPr lang="fr-CA" sz="1100">
                          <a:effectLst/>
                          <a:latin typeface="arial"/>
                        </a:rPr>
                        <a:t>17 (11-25)</a:t>
                      </a:r>
                    </a:p>
                  </a:txBody>
                  <a:tcPr marL="28727" marR="28727" marT="28727" marB="28727" anchor="ctr">
                    <a:lnL>
                      <a:noFill/>
                    </a:lnL>
                    <a:lnR>
                      <a:noFill/>
                    </a:lnR>
                    <a:lnT>
                      <a:noFill/>
                    </a:lnT>
                    <a:lnB>
                      <a:noFill/>
                    </a:lnB>
                  </a:tcPr>
                </a:tc>
                <a:tc>
                  <a:txBody>
                    <a:bodyPr/>
                    <a:lstStyle/>
                    <a:p>
                      <a:r>
                        <a:rPr lang="fr-CA" sz="1100">
                          <a:effectLst/>
                          <a:latin typeface="arial"/>
                        </a:rPr>
                        <a:t>19 (15-25)</a:t>
                      </a:r>
                    </a:p>
                  </a:txBody>
                  <a:tcPr marL="28727" marR="28727" marT="28727" marB="28727" anchor="ctr">
                    <a:lnL>
                      <a:noFill/>
                    </a:lnL>
                    <a:lnR>
                      <a:noFill/>
                    </a:lnR>
                    <a:lnT>
                      <a:noFill/>
                    </a:lnT>
                    <a:lnB>
                      <a:noFill/>
                    </a:lnB>
                  </a:tcPr>
                </a:tc>
                <a:tc>
                  <a:txBody>
                    <a:bodyPr/>
                    <a:lstStyle/>
                    <a:p>
                      <a:r>
                        <a:rPr lang="fr-CA" sz="1100">
                          <a:effectLst/>
                          <a:latin typeface="arial"/>
                        </a:rPr>
                        <a:t>.46</a:t>
                      </a:r>
                    </a:p>
                  </a:txBody>
                  <a:tcPr marL="28727" marR="28727" marT="28727" marB="28727" anchor="ctr">
                    <a:lnL>
                      <a:noFill/>
                    </a:lnL>
                    <a:lnR>
                      <a:noFill/>
                    </a:lnR>
                    <a:lnT>
                      <a:noFill/>
                    </a:lnT>
                    <a:lnB>
                      <a:noFill/>
                    </a:lnB>
                  </a:tcPr>
                </a:tc>
                <a:extLst>
                  <a:ext uri="{0D108BD9-81ED-4DB2-BD59-A6C34878D82A}">
                    <a16:rowId xmlns:a16="http://schemas.microsoft.com/office/drawing/2014/main" val="10009"/>
                  </a:ext>
                </a:extLst>
              </a:tr>
              <a:tr h="333230">
                <a:tc>
                  <a:txBody>
                    <a:bodyPr/>
                    <a:lstStyle/>
                    <a:p>
                      <a:pPr algn="l"/>
                      <a:r>
                        <a:rPr lang="fr-CA" sz="1100">
                          <a:effectLst/>
                          <a:latin typeface="arial"/>
                        </a:rPr>
                        <a:t>Days of HFOV (survivors)</a:t>
                      </a:r>
                    </a:p>
                  </a:txBody>
                  <a:tcPr marL="28727" marR="28727" marT="28727" marB="28727" anchor="ctr">
                    <a:lnL>
                      <a:noFill/>
                    </a:lnL>
                    <a:lnR>
                      <a:noFill/>
                    </a:lnR>
                    <a:lnT>
                      <a:noFill/>
                    </a:lnT>
                    <a:lnB>
                      <a:noFill/>
                    </a:lnB>
                  </a:tcPr>
                </a:tc>
                <a:tc>
                  <a:txBody>
                    <a:bodyPr/>
                    <a:lstStyle/>
                    <a:p>
                      <a:r>
                        <a:rPr lang="fr-CA" sz="1100">
                          <a:effectLst/>
                          <a:latin typeface="arial"/>
                        </a:rPr>
                        <a:t>2.1 (0-5.3)</a:t>
                      </a:r>
                    </a:p>
                  </a:txBody>
                  <a:tcPr marL="28727" marR="28727" marT="28727" marB="28727" anchor="ctr">
                    <a:lnL>
                      <a:noFill/>
                    </a:lnL>
                    <a:lnR>
                      <a:noFill/>
                    </a:lnR>
                    <a:lnT>
                      <a:noFill/>
                    </a:lnT>
                    <a:lnB>
                      <a:noFill/>
                    </a:lnB>
                  </a:tcPr>
                </a:tc>
                <a:tc>
                  <a:txBody>
                    <a:bodyPr/>
                    <a:lstStyle/>
                    <a:p>
                      <a:r>
                        <a:rPr lang="fr-CA" sz="1100">
                          <a:effectLst/>
                          <a:latin typeface="arial"/>
                        </a:rPr>
                        <a:t>3.9 (0.8-6.0)</a:t>
                      </a:r>
                    </a:p>
                  </a:txBody>
                  <a:tcPr marL="28727" marR="28727" marT="28727" marB="28727" anchor="ctr">
                    <a:lnL>
                      <a:noFill/>
                    </a:lnL>
                    <a:lnR>
                      <a:noFill/>
                    </a:lnR>
                    <a:lnT>
                      <a:noFill/>
                    </a:lnT>
                    <a:lnB>
                      <a:noFill/>
                    </a:lnB>
                  </a:tcPr>
                </a:tc>
                <a:tc>
                  <a:txBody>
                    <a:bodyPr/>
                    <a:lstStyle/>
                    <a:p>
                      <a:r>
                        <a:rPr lang="fr-CA" sz="1100">
                          <a:effectLst/>
                          <a:latin typeface="arial"/>
                        </a:rPr>
                        <a:t>.34</a:t>
                      </a:r>
                    </a:p>
                  </a:txBody>
                  <a:tcPr marL="28727" marR="28727" marT="28727" marB="28727" anchor="ctr">
                    <a:lnL>
                      <a:noFill/>
                    </a:lnL>
                    <a:lnR>
                      <a:noFill/>
                    </a:lnR>
                    <a:lnT>
                      <a:noFill/>
                    </a:lnT>
                    <a:lnB>
                      <a:noFill/>
                    </a:lnB>
                  </a:tcPr>
                </a:tc>
                <a:extLst>
                  <a:ext uri="{0D108BD9-81ED-4DB2-BD59-A6C34878D82A}">
                    <a16:rowId xmlns:a16="http://schemas.microsoft.com/office/drawing/2014/main" val="10010"/>
                  </a:ext>
                </a:extLst>
              </a:tr>
              <a:tr h="333230">
                <a:tc>
                  <a:txBody>
                    <a:bodyPr/>
                    <a:lstStyle/>
                    <a:p>
                      <a:pPr algn="l"/>
                      <a:r>
                        <a:rPr lang="en-US" sz="1100">
                          <a:effectLst/>
                          <a:latin typeface="arial"/>
                        </a:rPr>
                        <a:t>Days of iNO therapy (survivors)</a:t>
                      </a:r>
                    </a:p>
                  </a:txBody>
                  <a:tcPr marL="28727" marR="28727" marT="28727" marB="28727" anchor="ctr">
                    <a:lnL>
                      <a:noFill/>
                    </a:lnL>
                    <a:lnR>
                      <a:noFill/>
                    </a:lnR>
                    <a:lnT>
                      <a:noFill/>
                    </a:lnT>
                    <a:lnB>
                      <a:noFill/>
                    </a:lnB>
                  </a:tcPr>
                </a:tc>
                <a:tc>
                  <a:txBody>
                    <a:bodyPr/>
                    <a:lstStyle/>
                    <a:p>
                      <a:r>
                        <a:rPr lang="fr-CA" sz="1100">
                          <a:effectLst/>
                          <a:latin typeface="arial"/>
                        </a:rPr>
                        <a:t>2.9 (0-4.0)</a:t>
                      </a:r>
                    </a:p>
                  </a:txBody>
                  <a:tcPr marL="28727" marR="28727" marT="28727" marB="28727" anchor="ctr">
                    <a:lnL>
                      <a:noFill/>
                    </a:lnL>
                    <a:lnR>
                      <a:noFill/>
                    </a:lnR>
                    <a:lnT>
                      <a:noFill/>
                    </a:lnT>
                    <a:lnB>
                      <a:noFill/>
                    </a:lnB>
                  </a:tcPr>
                </a:tc>
                <a:tc>
                  <a:txBody>
                    <a:bodyPr/>
                    <a:lstStyle/>
                    <a:p>
                      <a:r>
                        <a:rPr lang="fr-CA" sz="1100">
                          <a:effectLst/>
                          <a:latin typeface="arial"/>
                        </a:rPr>
                        <a:t>2 (0-6.0)</a:t>
                      </a:r>
                    </a:p>
                  </a:txBody>
                  <a:tcPr marL="28727" marR="28727" marT="28727" marB="28727" anchor="ctr">
                    <a:lnL>
                      <a:noFill/>
                    </a:lnL>
                    <a:lnR>
                      <a:noFill/>
                    </a:lnR>
                    <a:lnT>
                      <a:noFill/>
                    </a:lnT>
                    <a:lnB>
                      <a:noFill/>
                    </a:lnB>
                  </a:tcPr>
                </a:tc>
                <a:tc>
                  <a:txBody>
                    <a:bodyPr/>
                    <a:lstStyle/>
                    <a:p>
                      <a:r>
                        <a:rPr lang="fr-CA" sz="1100">
                          <a:effectLst/>
                          <a:latin typeface="arial"/>
                        </a:rPr>
                        <a:t>.70</a:t>
                      </a:r>
                    </a:p>
                  </a:txBody>
                  <a:tcPr marL="28727" marR="28727" marT="28727" marB="28727" anchor="ctr">
                    <a:lnL>
                      <a:noFill/>
                    </a:lnL>
                    <a:lnR>
                      <a:noFill/>
                    </a:lnR>
                    <a:lnT>
                      <a:noFill/>
                    </a:lnT>
                    <a:lnB>
                      <a:noFill/>
                    </a:lnB>
                  </a:tcPr>
                </a:tc>
                <a:extLst>
                  <a:ext uri="{0D108BD9-81ED-4DB2-BD59-A6C34878D82A}">
                    <a16:rowId xmlns:a16="http://schemas.microsoft.com/office/drawing/2014/main" val="10011"/>
                  </a:ext>
                </a:extLst>
              </a:tr>
              <a:tr h="195341">
                <a:tc>
                  <a:txBody>
                    <a:bodyPr/>
                    <a:lstStyle/>
                    <a:p>
                      <a:pPr algn="l"/>
                      <a:r>
                        <a:rPr lang="fr-CA" sz="1100">
                          <a:effectLst/>
                          <a:latin typeface="arial"/>
                        </a:rPr>
                        <a:t>Pneumothorax</a:t>
                      </a:r>
                    </a:p>
                  </a:txBody>
                  <a:tcPr marL="28727" marR="28727" marT="28727" marB="28727" anchor="ctr">
                    <a:lnL>
                      <a:noFill/>
                    </a:lnL>
                    <a:lnR>
                      <a:noFill/>
                    </a:lnR>
                    <a:lnT>
                      <a:noFill/>
                    </a:lnT>
                    <a:lnB>
                      <a:noFill/>
                    </a:lnB>
                  </a:tcPr>
                </a:tc>
                <a:tc>
                  <a:txBody>
                    <a:bodyPr/>
                    <a:lstStyle/>
                    <a:p>
                      <a:r>
                        <a:rPr lang="fr-CA" sz="1100">
                          <a:effectLst/>
                          <a:latin typeface="arial"/>
                        </a:rPr>
                        <a:t>7 (23%)</a:t>
                      </a:r>
                    </a:p>
                  </a:txBody>
                  <a:tcPr marL="28727" marR="28727" marT="28727" marB="28727" anchor="ctr">
                    <a:lnL>
                      <a:noFill/>
                    </a:lnL>
                    <a:lnR>
                      <a:noFill/>
                    </a:lnR>
                    <a:lnT>
                      <a:noFill/>
                    </a:lnT>
                    <a:lnB>
                      <a:noFill/>
                    </a:lnB>
                  </a:tcPr>
                </a:tc>
                <a:tc>
                  <a:txBody>
                    <a:bodyPr/>
                    <a:lstStyle/>
                    <a:p>
                      <a:r>
                        <a:rPr lang="fr-CA" sz="1100">
                          <a:effectLst/>
                          <a:latin typeface="arial"/>
                        </a:rPr>
                        <a:t>8 (23%)</a:t>
                      </a:r>
                    </a:p>
                  </a:txBody>
                  <a:tcPr marL="28727" marR="28727" marT="28727" marB="28727" anchor="ctr">
                    <a:lnL>
                      <a:noFill/>
                    </a:lnL>
                    <a:lnR>
                      <a:noFill/>
                    </a:lnR>
                    <a:lnT>
                      <a:noFill/>
                    </a:lnT>
                    <a:lnB>
                      <a:noFill/>
                    </a:lnB>
                  </a:tcPr>
                </a:tc>
                <a:tc>
                  <a:txBody>
                    <a:bodyPr/>
                    <a:lstStyle/>
                    <a:p>
                      <a:r>
                        <a:rPr lang="fr-CA" sz="1100">
                          <a:effectLst/>
                          <a:latin typeface="arial"/>
                        </a:rPr>
                        <a:t>1.0</a:t>
                      </a:r>
                    </a:p>
                  </a:txBody>
                  <a:tcPr marL="28727" marR="28727" marT="28727" marB="28727" anchor="ctr">
                    <a:lnL>
                      <a:noFill/>
                    </a:lnL>
                    <a:lnR>
                      <a:noFill/>
                    </a:lnR>
                    <a:lnT>
                      <a:noFill/>
                    </a:lnT>
                    <a:lnB>
                      <a:noFill/>
                    </a:lnB>
                  </a:tcPr>
                </a:tc>
                <a:extLst>
                  <a:ext uri="{0D108BD9-81ED-4DB2-BD59-A6C34878D82A}">
                    <a16:rowId xmlns:a16="http://schemas.microsoft.com/office/drawing/2014/main" val="10012"/>
                  </a:ext>
                </a:extLst>
              </a:tr>
              <a:tr h="333230">
                <a:tc>
                  <a:txBody>
                    <a:bodyPr/>
                    <a:lstStyle/>
                    <a:p>
                      <a:pPr algn="l"/>
                      <a:r>
                        <a:rPr lang="fr-CA" sz="1100">
                          <a:effectLst/>
                          <a:latin typeface="arial"/>
                        </a:rPr>
                        <a:t>Pneumothorax after randomization</a:t>
                      </a:r>
                    </a:p>
                  </a:txBody>
                  <a:tcPr marL="28727" marR="28727" marT="28727" marB="28727" anchor="ctr">
                    <a:lnL>
                      <a:noFill/>
                    </a:lnL>
                    <a:lnR>
                      <a:noFill/>
                    </a:lnR>
                    <a:lnT>
                      <a:noFill/>
                    </a:lnT>
                    <a:lnB>
                      <a:noFill/>
                    </a:lnB>
                  </a:tcPr>
                </a:tc>
                <a:tc>
                  <a:txBody>
                    <a:bodyPr/>
                    <a:lstStyle/>
                    <a:p>
                      <a:r>
                        <a:rPr lang="fr-CA" sz="1100">
                          <a:effectLst/>
                          <a:latin typeface="arial"/>
                        </a:rPr>
                        <a:t>1 (3.3%)</a:t>
                      </a:r>
                    </a:p>
                  </a:txBody>
                  <a:tcPr marL="28727" marR="28727" marT="28727" marB="28727" anchor="ctr">
                    <a:lnL>
                      <a:noFill/>
                    </a:lnL>
                    <a:lnR>
                      <a:noFill/>
                    </a:lnR>
                    <a:lnT>
                      <a:noFill/>
                    </a:lnT>
                    <a:lnB>
                      <a:noFill/>
                    </a:lnB>
                  </a:tcPr>
                </a:tc>
                <a:tc>
                  <a:txBody>
                    <a:bodyPr/>
                    <a:lstStyle/>
                    <a:p>
                      <a:r>
                        <a:rPr lang="fr-CA" sz="1100">
                          <a:effectLst/>
                          <a:latin typeface="arial"/>
                        </a:rPr>
                        <a:t>5 (14%)</a:t>
                      </a:r>
                    </a:p>
                  </a:txBody>
                  <a:tcPr marL="28727" marR="28727" marT="28727" marB="28727" anchor="ctr">
                    <a:lnL>
                      <a:noFill/>
                    </a:lnL>
                    <a:lnR>
                      <a:noFill/>
                    </a:lnR>
                    <a:lnT>
                      <a:noFill/>
                    </a:lnT>
                    <a:lnB>
                      <a:noFill/>
                    </a:lnB>
                  </a:tcPr>
                </a:tc>
                <a:tc>
                  <a:txBody>
                    <a:bodyPr/>
                    <a:lstStyle/>
                    <a:p>
                      <a:r>
                        <a:rPr lang="fr-CA" sz="1100" dirty="0">
                          <a:effectLst/>
                          <a:latin typeface="arial"/>
                        </a:rPr>
                        <a:t>.21</a:t>
                      </a:r>
                    </a:p>
                  </a:txBody>
                  <a:tcPr marL="28727" marR="28727" marT="28727" marB="28727" anchor="ctr">
                    <a:lnL>
                      <a:noFill/>
                    </a:lnL>
                    <a:lnR>
                      <a:noFill/>
                    </a:lnR>
                    <a:lnT>
                      <a:noFill/>
                    </a:lnT>
                    <a:lnB>
                      <a:noFill/>
                    </a:lnB>
                  </a:tcPr>
                </a:tc>
                <a:extLst>
                  <a:ext uri="{0D108BD9-81ED-4DB2-BD59-A6C34878D82A}">
                    <a16:rowId xmlns:a16="http://schemas.microsoft.com/office/drawing/2014/main" val="10013"/>
                  </a:ext>
                </a:extLst>
              </a:tr>
            </a:tbl>
          </a:graphicData>
        </a:graphic>
      </p:graphicFrame>
      <p:sp>
        <p:nvSpPr>
          <p:cNvPr id="5" name="Rectangle 1"/>
          <p:cNvSpPr>
            <a:spLocks noChangeArrowheads="1"/>
          </p:cNvSpPr>
          <p:nvPr/>
        </p:nvSpPr>
        <p:spPr bwMode="auto">
          <a:xfrm>
            <a:off x="683568" y="1844824"/>
            <a:ext cx="577594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Arial" pitchFamily="34" charset="0"/>
                <a:cs typeface="Arial" pitchFamily="34" charset="0"/>
              </a:rPr>
              <a:t>Table II. Main </a:t>
            </a:r>
            <a:r>
              <a:rPr kumimoji="0" lang="fr-FR" sz="900" b="0" i="0" u="none" strike="noStrike" cap="none" normalizeH="0" baseline="0" dirty="0" err="1">
                <a:ln>
                  <a:noFill/>
                </a:ln>
                <a:solidFill>
                  <a:srgbClr val="000000"/>
                </a:solidFill>
                <a:effectLst/>
                <a:latin typeface="Arial" pitchFamily="34" charset="0"/>
                <a:cs typeface="Arial" pitchFamily="34" charset="0"/>
              </a:rPr>
              <a:t>outcomes</a:t>
            </a:r>
            <a:endParaRPr kumimoji="0" lang="fr-FR" sz="9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900" b="0" i="0" u="none" strike="noStrike" cap="none" normalizeH="0" baseline="0" dirty="0">
                <a:ln>
                  <a:noFill/>
                </a:ln>
                <a:solidFill>
                  <a:srgbClr val="000000"/>
                </a:solidFill>
                <a:effectLst/>
                <a:latin typeface="Arial" pitchFamily="34" charset="0"/>
                <a:cs typeface="Arial" pitchFamily="34" charset="0"/>
              </a:rPr>
              <a:t>All </a:t>
            </a:r>
            <a:r>
              <a:rPr kumimoji="0" lang="fr-FR" sz="900" b="0" i="0" u="none" strike="noStrike" cap="none" normalizeH="0" baseline="0" dirty="0" err="1">
                <a:ln>
                  <a:noFill/>
                </a:ln>
                <a:solidFill>
                  <a:srgbClr val="000000"/>
                </a:solidFill>
                <a:effectLst/>
                <a:latin typeface="Arial" pitchFamily="34" charset="0"/>
                <a:cs typeface="Arial" pitchFamily="34" charset="0"/>
              </a:rPr>
              <a:t>continuous</a:t>
            </a:r>
            <a:r>
              <a:rPr kumimoji="0" lang="fr-FR" sz="900" b="0" i="0" u="none" strike="noStrike" cap="none" normalizeH="0" baseline="0" dirty="0">
                <a:ln>
                  <a:noFill/>
                </a:ln>
                <a:solidFill>
                  <a:srgbClr val="000000"/>
                </a:solidFill>
                <a:effectLst/>
                <a:latin typeface="Arial" pitchFamily="34" charset="0"/>
                <a:cs typeface="Arial" pitchFamily="34" charset="0"/>
              </a:rPr>
              <a:t> variables </a:t>
            </a:r>
            <a:r>
              <a:rPr kumimoji="0" lang="fr-FR" sz="900" b="0" i="0" u="none" strike="noStrike" cap="none" normalizeH="0" baseline="0" dirty="0" err="1">
                <a:ln>
                  <a:noFill/>
                </a:ln>
                <a:solidFill>
                  <a:srgbClr val="000000"/>
                </a:solidFill>
                <a:effectLst/>
                <a:latin typeface="Arial" pitchFamily="34" charset="0"/>
                <a:cs typeface="Arial" pitchFamily="34" charset="0"/>
              </a:rPr>
              <a:t>epressed</a:t>
            </a:r>
            <a:r>
              <a:rPr kumimoji="0" lang="fr-FR" sz="900" b="0" i="0" u="none" strike="noStrike" cap="none" normalizeH="0" baseline="0" dirty="0">
                <a:ln>
                  <a:noFill/>
                </a:ln>
                <a:solidFill>
                  <a:srgbClr val="000000"/>
                </a:solidFill>
                <a:effectLst/>
                <a:latin typeface="Arial" pitchFamily="34" charset="0"/>
                <a:cs typeface="Arial" pitchFamily="34" charset="0"/>
              </a:rPr>
              <a:t> as </a:t>
            </a:r>
            <a:r>
              <a:rPr kumimoji="0" lang="fr-FR" sz="900" b="0" i="0" u="none" strike="noStrike" cap="none" normalizeH="0" baseline="0" dirty="0" err="1">
                <a:ln>
                  <a:noFill/>
                </a:ln>
                <a:solidFill>
                  <a:srgbClr val="000000"/>
                </a:solidFill>
                <a:effectLst/>
                <a:latin typeface="Arial" pitchFamily="34" charset="0"/>
                <a:cs typeface="Arial" pitchFamily="34" charset="0"/>
              </a:rPr>
              <a:t>median</a:t>
            </a:r>
            <a:r>
              <a:rPr kumimoji="0" lang="fr-FR" sz="900" b="0" i="0" u="none" strike="noStrike" cap="none" normalizeH="0" baseline="0" dirty="0">
                <a:ln>
                  <a:noFill/>
                </a:ln>
                <a:solidFill>
                  <a:srgbClr val="000000"/>
                </a:solidFill>
                <a:effectLst/>
                <a:latin typeface="Arial" pitchFamily="34" charset="0"/>
                <a:cs typeface="Arial" pitchFamily="34" charset="0"/>
              </a:rPr>
              <a:t> (interquartile range); </a:t>
            </a:r>
            <a:r>
              <a:rPr kumimoji="0" lang="fr-FR" sz="900" b="0" i="0" u="none" strike="noStrike" cap="none" normalizeH="0" baseline="0" dirty="0" err="1">
                <a:ln>
                  <a:noFill/>
                </a:ln>
                <a:solidFill>
                  <a:srgbClr val="000000"/>
                </a:solidFill>
                <a:effectLst/>
                <a:latin typeface="Arial" pitchFamily="34" charset="0"/>
                <a:cs typeface="Arial" pitchFamily="34" charset="0"/>
              </a:rPr>
              <a:t>dichotomous</a:t>
            </a:r>
            <a:r>
              <a:rPr kumimoji="0" lang="fr-FR" sz="900" b="0" i="0" u="none" strike="noStrike" cap="none" normalizeH="0" baseline="0" dirty="0">
                <a:ln>
                  <a:noFill/>
                </a:ln>
                <a:solidFill>
                  <a:srgbClr val="000000"/>
                </a:solidFill>
                <a:effectLst/>
                <a:latin typeface="Arial" pitchFamily="34" charset="0"/>
                <a:cs typeface="Arial" pitchFamily="34" charset="0"/>
              </a:rPr>
              <a:t> variables </a:t>
            </a:r>
            <a:r>
              <a:rPr kumimoji="0" lang="fr-FR" sz="900" b="0" i="0" u="none" strike="noStrike" cap="none" normalizeH="0" baseline="0" dirty="0" err="1">
                <a:ln>
                  <a:noFill/>
                </a:ln>
                <a:solidFill>
                  <a:srgbClr val="000000"/>
                </a:solidFill>
                <a:effectLst/>
                <a:latin typeface="Arial" pitchFamily="34" charset="0"/>
                <a:cs typeface="Arial" pitchFamily="34" charset="0"/>
              </a:rPr>
              <a:t>expressed</a:t>
            </a:r>
            <a:r>
              <a:rPr kumimoji="0" lang="fr-FR" sz="900" b="0" i="0" u="none" strike="noStrike" cap="none" normalizeH="0" baseline="0" dirty="0">
                <a:ln>
                  <a:noFill/>
                </a:ln>
                <a:solidFill>
                  <a:srgbClr val="000000"/>
                </a:solidFill>
                <a:effectLst/>
                <a:latin typeface="Arial" pitchFamily="34" charset="0"/>
                <a:cs typeface="Arial" pitchFamily="34" charset="0"/>
              </a:rPr>
              <a:t> as n (%).</a:t>
            </a:r>
            <a:endParaRPr kumimoji="0" lang="fr-FR" sz="900" b="0" i="0" u="none" strike="noStrike" cap="none" normalizeH="0" baseline="30000" dirty="0">
              <a:ln>
                <a:noFill/>
              </a:ln>
              <a:solidFill>
                <a:srgbClr val="00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900" b="0" i="0" u="none" strike="noStrike" cap="none" normalizeH="0" baseline="30000" dirty="0">
                <a:ln>
                  <a:noFill/>
                </a:ln>
                <a:solidFill>
                  <a:srgbClr val="000000"/>
                </a:solidFill>
                <a:effectLst/>
                <a:latin typeface="Arial" pitchFamily="34" charset="0"/>
                <a:cs typeface="Arial" pitchFamily="34" charset="0"/>
              </a:rPr>
              <a:t>*</a:t>
            </a:r>
            <a:r>
              <a:rPr kumimoji="0" lang="fr-FR" sz="900" b="0" i="0" u="none" strike="noStrike" cap="none" normalizeH="0" baseline="0" dirty="0">
                <a:ln>
                  <a:noFill/>
                </a:ln>
                <a:solidFill>
                  <a:srgbClr val="000000"/>
                </a:solidFill>
                <a:effectLst/>
                <a:latin typeface="Arial" pitchFamily="34" charset="0"/>
                <a:cs typeface="Arial" pitchFamily="34" charset="0"/>
              </a:rPr>
              <a:t> </a:t>
            </a:r>
            <a:r>
              <a:rPr kumimoji="0" lang="fr-FR" sz="900" b="0" i="1" u="none" strike="noStrike" cap="none" normalizeH="0" baseline="0" dirty="0">
                <a:ln>
                  <a:noFill/>
                </a:ln>
                <a:solidFill>
                  <a:srgbClr val="000000"/>
                </a:solidFill>
                <a:effectLst/>
                <a:latin typeface="Arial" pitchFamily="34" charset="0"/>
                <a:cs typeface="Arial" pitchFamily="34" charset="0"/>
              </a:rPr>
              <a:t>P</a:t>
            </a:r>
            <a:r>
              <a:rPr kumimoji="0" lang="fr-FR" sz="900" b="0" i="0" u="none" strike="noStrike" cap="none" normalizeH="0" baseline="0" dirty="0">
                <a:ln>
                  <a:noFill/>
                </a:ln>
                <a:solidFill>
                  <a:srgbClr val="000000"/>
                </a:solidFill>
                <a:effectLst/>
                <a:latin typeface="Arial" pitchFamily="34" charset="0"/>
                <a:cs typeface="Arial" pitchFamily="34" charset="0"/>
              </a:rPr>
              <a:t> values </a:t>
            </a:r>
            <a:r>
              <a:rPr kumimoji="0" lang="fr-FR" sz="900" b="0" i="0" u="none" strike="noStrike" cap="none" normalizeH="0" baseline="0" dirty="0" err="1">
                <a:ln>
                  <a:noFill/>
                </a:ln>
                <a:solidFill>
                  <a:srgbClr val="000000"/>
                </a:solidFill>
                <a:effectLst/>
                <a:latin typeface="Arial" pitchFamily="34" charset="0"/>
                <a:cs typeface="Arial" pitchFamily="34" charset="0"/>
              </a:rPr>
              <a:t>from</a:t>
            </a:r>
            <a:r>
              <a:rPr kumimoji="0" lang="fr-FR" sz="900" b="0" i="0" u="none" strike="noStrike" cap="none" normalizeH="0" baseline="0" dirty="0">
                <a:ln>
                  <a:noFill/>
                </a:ln>
                <a:solidFill>
                  <a:srgbClr val="000000"/>
                </a:solidFill>
                <a:effectLst/>
                <a:latin typeface="Arial" pitchFamily="34" charset="0"/>
                <a:cs typeface="Arial" pitchFamily="34" charset="0"/>
              </a:rPr>
              <a:t> Mann-Whitney test (</a:t>
            </a:r>
            <a:r>
              <a:rPr kumimoji="0" lang="fr-FR" sz="900" b="0" i="0" u="none" strike="noStrike" cap="none" normalizeH="0" baseline="0" dirty="0" err="1">
                <a:ln>
                  <a:noFill/>
                </a:ln>
                <a:solidFill>
                  <a:srgbClr val="000000"/>
                </a:solidFill>
                <a:effectLst/>
                <a:latin typeface="Arial" pitchFamily="34" charset="0"/>
                <a:cs typeface="Arial" pitchFamily="34" charset="0"/>
              </a:rPr>
              <a:t>continuous</a:t>
            </a:r>
            <a:r>
              <a:rPr kumimoji="0" lang="fr-FR" sz="900" b="0" i="0" u="none" strike="noStrike" cap="none" normalizeH="0" baseline="0" dirty="0">
                <a:ln>
                  <a:noFill/>
                </a:ln>
                <a:solidFill>
                  <a:srgbClr val="000000"/>
                </a:solidFill>
                <a:effectLst/>
                <a:latin typeface="Arial" pitchFamily="34" charset="0"/>
                <a:cs typeface="Arial" pitchFamily="34" charset="0"/>
              </a:rPr>
              <a:t> </a:t>
            </a:r>
            <a:r>
              <a:rPr kumimoji="0" lang="fr-FR" sz="900" b="0" i="0" u="none" strike="noStrike" cap="none" normalizeH="0" baseline="0" dirty="0" err="1">
                <a:ln>
                  <a:noFill/>
                </a:ln>
                <a:solidFill>
                  <a:srgbClr val="000000"/>
                </a:solidFill>
                <a:effectLst/>
                <a:latin typeface="Arial" pitchFamily="34" charset="0"/>
                <a:cs typeface="Arial" pitchFamily="34" charset="0"/>
              </a:rPr>
              <a:t>outcomes</a:t>
            </a:r>
            <a:r>
              <a:rPr kumimoji="0" lang="fr-FR" sz="900" b="0" i="0" u="none" strike="noStrike" cap="none" normalizeH="0" baseline="0" dirty="0">
                <a:ln>
                  <a:noFill/>
                </a:ln>
                <a:solidFill>
                  <a:srgbClr val="000000"/>
                </a:solidFill>
                <a:effectLst/>
                <a:latin typeface="Arial" pitchFamily="34" charset="0"/>
                <a:cs typeface="Arial" pitchFamily="34" charset="0"/>
              </a:rPr>
              <a:t>) and Fisher exact test (</a:t>
            </a:r>
            <a:r>
              <a:rPr kumimoji="0" lang="fr-FR" sz="900" b="0" i="0" u="none" strike="noStrike" cap="none" normalizeH="0" baseline="0" dirty="0" err="1">
                <a:ln>
                  <a:noFill/>
                </a:ln>
                <a:solidFill>
                  <a:srgbClr val="000000"/>
                </a:solidFill>
                <a:effectLst/>
                <a:latin typeface="Arial" pitchFamily="34" charset="0"/>
                <a:cs typeface="Arial" pitchFamily="34" charset="0"/>
              </a:rPr>
              <a:t>dichotomous</a:t>
            </a:r>
            <a:r>
              <a:rPr kumimoji="0" lang="fr-FR" sz="900" b="0" i="0" u="none" strike="noStrike" cap="none" normalizeH="0" baseline="0" dirty="0">
                <a:ln>
                  <a:noFill/>
                </a:ln>
                <a:solidFill>
                  <a:srgbClr val="000000"/>
                </a:solidFill>
                <a:effectLst/>
                <a:latin typeface="Arial" pitchFamily="34" charset="0"/>
                <a:cs typeface="Arial" pitchFamily="34" charset="0"/>
              </a:rPr>
              <a:t> </a:t>
            </a:r>
            <a:r>
              <a:rPr kumimoji="0" lang="fr-FR" sz="900" b="0" i="0" u="none" strike="noStrike" cap="none" normalizeH="0" baseline="0" dirty="0" err="1">
                <a:ln>
                  <a:noFill/>
                </a:ln>
                <a:solidFill>
                  <a:srgbClr val="000000"/>
                </a:solidFill>
                <a:effectLst/>
                <a:latin typeface="Arial" pitchFamily="34" charset="0"/>
                <a:cs typeface="Arial" pitchFamily="34" charset="0"/>
              </a:rPr>
              <a:t>outcomes</a:t>
            </a:r>
            <a:r>
              <a:rPr kumimoji="0" lang="fr-FR" sz="900" b="0" i="0" u="none" strike="noStrike" cap="none" normalizeH="0" baseline="0" dirty="0">
                <a:ln>
                  <a:noFill/>
                </a:ln>
                <a:solidFill>
                  <a:srgbClr val="000000"/>
                </a:solidFill>
                <a:effectLst/>
                <a:latin typeface="Arial" pitchFamily="34" charset="0"/>
                <a:cs typeface="Arial" pitchFamily="34" charset="0"/>
              </a:rPr>
              <a:t>).</a:t>
            </a:r>
            <a:r>
              <a:rPr kumimoji="0" lang="fr-FR" sz="800" b="0" i="0" u="none" strike="noStrike" cap="none" normalizeH="0" baseline="0" dirty="0">
                <a:ln>
                  <a:noFill/>
                </a:ln>
                <a:solidFill>
                  <a:schemeClr val="tx1"/>
                </a:solidFill>
                <a:effectLst/>
                <a:latin typeface="Arial" pitchFamily="34" charset="0"/>
                <a:cs typeface="Arial" pitchFamily="34" charset="0"/>
              </a:rPr>
              <a:t> </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30825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mmc1.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46238" y="1935163"/>
            <a:ext cx="5853112" cy="4389437"/>
          </a:xfrm>
        </p:spPr>
      </p:pic>
    </p:spTree>
    <p:extLst>
      <p:ext uri="{BB962C8B-B14F-4D97-AF65-F5344CB8AC3E}">
        <p14:creationId xmlns:p14="http://schemas.microsoft.com/office/powerpoint/2010/main" val="29345724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Surfactant lavage for Meconium aspiration</a:t>
            </a:r>
          </a:p>
        </p:txBody>
      </p:sp>
      <p:sp>
        <p:nvSpPr>
          <p:cNvPr id="3" name="Espace réservé du contenu 2"/>
          <p:cNvSpPr>
            <a:spLocks noGrp="1"/>
          </p:cNvSpPr>
          <p:nvPr>
            <p:ph idx="1"/>
          </p:nvPr>
        </p:nvSpPr>
        <p:spPr/>
        <p:txBody>
          <a:bodyPr/>
          <a:lstStyle/>
          <a:p>
            <a:r>
              <a:rPr lang="fr-CA" dirty="0" err="1"/>
              <a:t>Promising</a:t>
            </a:r>
            <a:r>
              <a:rPr lang="fr-CA" dirty="0"/>
              <a:t>, but </a:t>
            </a:r>
            <a:r>
              <a:rPr lang="fr-CA" dirty="0" err="1"/>
              <a:t>needs</a:t>
            </a:r>
            <a:r>
              <a:rPr lang="fr-CA" dirty="0"/>
              <a:t> more </a:t>
            </a:r>
            <a:r>
              <a:rPr lang="fr-CA" dirty="0" err="1"/>
              <a:t>study</a:t>
            </a:r>
            <a:endParaRPr lang="fr-CA" dirty="0"/>
          </a:p>
        </p:txBody>
      </p:sp>
    </p:spTree>
    <p:extLst>
      <p:ext uri="{BB962C8B-B14F-4D97-AF65-F5344CB8AC3E}">
        <p14:creationId xmlns:p14="http://schemas.microsoft.com/office/powerpoint/2010/main" val="3677011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CA" dirty="0"/>
              <a:t>Other Indications</a:t>
            </a:r>
          </a:p>
        </p:txBody>
      </p:sp>
      <p:sp>
        <p:nvSpPr>
          <p:cNvPr id="8197" name="Rectangle 5"/>
          <p:cNvSpPr>
            <a:spLocks noGrp="1" noChangeArrowheads="1"/>
          </p:cNvSpPr>
          <p:nvPr>
            <p:ph idx="1"/>
          </p:nvPr>
        </p:nvSpPr>
        <p:spPr/>
        <p:txBody>
          <a:bodyPr>
            <a:normAutofit/>
          </a:bodyPr>
          <a:lstStyle/>
          <a:p>
            <a:pPr>
              <a:lnSpc>
                <a:spcPct val="90000"/>
              </a:lnSpc>
            </a:pPr>
            <a:r>
              <a:rPr lang="en-CA" sz="2800"/>
              <a:t>The use of surfactant replacement therapy in neonatal pneumonia has not been adequately studied. </a:t>
            </a:r>
          </a:p>
          <a:p>
            <a:pPr lvl="1">
              <a:lnSpc>
                <a:spcPct val="90000"/>
              </a:lnSpc>
            </a:pPr>
            <a:r>
              <a:rPr lang="en-CA" sz="2400" dirty="0"/>
              <a:t>Sub-group analysis of near term babies with respiratory failure from an RCT: those who had sepsis and were treated with surfactant had a 40% decrease in the need for ECMO. Other case series of neonatal bacterial pneumonia appear to show benefits (Evidence level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CA"/>
              <a:t>Recommendation</a:t>
            </a:r>
          </a:p>
        </p:txBody>
      </p:sp>
      <p:sp>
        <p:nvSpPr>
          <p:cNvPr id="9219" name="Rectangle 3"/>
          <p:cNvSpPr>
            <a:spLocks noGrp="1" noChangeArrowheads="1"/>
          </p:cNvSpPr>
          <p:nvPr>
            <p:ph idx="1"/>
          </p:nvPr>
        </p:nvSpPr>
        <p:spPr/>
        <p:txBody>
          <a:bodyPr/>
          <a:lstStyle/>
          <a:p>
            <a:r>
              <a:rPr lang="en-CA" b="1">
                <a:cs typeface="Times New Roman" pitchFamily="18" charset="0"/>
              </a:rPr>
              <a:t>Sick newborn infants with pneumonia and an oxygenation index &gt;15 should receive exogenous surfactant therapy.</a:t>
            </a:r>
          </a:p>
          <a:p>
            <a:r>
              <a:rPr lang="en-CA" b="1">
                <a:cs typeface="Times New Roman" pitchFamily="18" charset="0"/>
              </a:rPr>
              <a:t>Recommendation grade C.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t>Indications</a:t>
            </a:r>
          </a:p>
        </p:txBody>
      </p:sp>
      <p:sp>
        <p:nvSpPr>
          <p:cNvPr id="10243" name="Rectangle 3"/>
          <p:cNvSpPr>
            <a:spLocks noGrp="1" noChangeArrowheads="1"/>
          </p:cNvSpPr>
          <p:nvPr>
            <p:ph idx="1"/>
          </p:nvPr>
        </p:nvSpPr>
        <p:spPr/>
        <p:txBody>
          <a:bodyPr/>
          <a:lstStyle/>
          <a:p>
            <a:pPr>
              <a:lnSpc>
                <a:spcPct val="90000"/>
              </a:lnSpc>
            </a:pPr>
            <a:r>
              <a:rPr lang="en-CA" sz="2800" dirty="0">
                <a:cs typeface="Times New Roman" pitchFamily="18" charset="0"/>
              </a:rPr>
              <a:t>Surfactant therapy increases the incidence of pulmonary haemorrhage. </a:t>
            </a:r>
          </a:p>
          <a:p>
            <a:pPr lvl="1">
              <a:lnSpc>
                <a:spcPct val="90000"/>
              </a:lnSpc>
            </a:pPr>
            <a:r>
              <a:rPr lang="en-CA" sz="2400" dirty="0">
                <a:cs typeface="Times New Roman" pitchFamily="18" charset="0"/>
              </a:rPr>
              <a:t>haemoglobin and other blood components, such as fibrinogen, have serious adverse effects on surfactant function, surfactant replacement therapy has also been used to treat pulmonary haemorrhage. </a:t>
            </a:r>
          </a:p>
          <a:p>
            <a:pPr>
              <a:lnSpc>
                <a:spcPct val="90000"/>
              </a:lnSpc>
            </a:pPr>
            <a:r>
              <a:rPr lang="en-CA" sz="2800" dirty="0">
                <a:cs typeface="Times New Roman" pitchFamily="18" charset="0"/>
              </a:rPr>
              <a:t>There are no RCTs. </a:t>
            </a:r>
          </a:p>
          <a:p>
            <a:pPr>
              <a:lnSpc>
                <a:spcPct val="90000"/>
              </a:lnSpc>
            </a:pPr>
            <a:r>
              <a:rPr lang="en-CA" sz="2800" dirty="0">
                <a:cs typeface="Times New Roman" pitchFamily="18" charset="0"/>
              </a:rPr>
              <a:t>A retrospective cohort study showed a substantial acute improvement in oxygenation, in very sick babies with pulmonary haemorrhage, when given surfactant </a:t>
            </a:r>
            <a:r>
              <a:rPr lang="en-CA" sz="2800" b="1" dirty="0">
                <a:cs typeface="Times New Roman" pitchFamily="18" charset="0"/>
              </a:rPr>
              <a:t>(Evidence level 4)</a:t>
            </a:r>
            <a:r>
              <a:rPr lang="en-CA" sz="2800" dirty="0">
                <a:cs typeface="Times New Roman" pitchFamily="18"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r>
              <a:rPr lang="fr-CA" dirty="0"/>
              <a:t>A 2</a:t>
            </a:r>
            <a:r>
              <a:rPr lang="fr-CA" baseline="30000" dirty="0"/>
              <a:t>nd</a:t>
            </a:r>
            <a:r>
              <a:rPr lang="fr-CA" dirty="0"/>
              <a:t> </a:t>
            </a:r>
            <a:r>
              <a:rPr lang="fr-CA" dirty="0" err="1"/>
              <a:t>study</a:t>
            </a:r>
            <a:endParaRPr lang="fr-CA" dirty="0"/>
          </a:p>
          <a:p>
            <a:r>
              <a:rPr lang="fr-CA" dirty="0" err="1"/>
              <a:t>Amizuka</a:t>
            </a:r>
            <a:r>
              <a:rPr lang="fr-CA" dirty="0"/>
              <a:t> et al</a:t>
            </a:r>
          </a:p>
          <a:p>
            <a:r>
              <a:rPr lang="fr-CA" dirty="0"/>
              <a:t>27 bébés</a:t>
            </a:r>
          </a:p>
          <a:p>
            <a:r>
              <a:rPr lang="fr-CA" dirty="0"/>
              <a:t>VI=FiO2*MAP/PO2</a:t>
            </a:r>
          </a:p>
          <a:p>
            <a:endParaRPr lang="fr-CA" dirty="0"/>
          </a:p>
          <a:p>
            <a:r>
              <a:rPr lang="fr-CA" dirty="0" err="1"/>
              <a:t>Sudden</a:t>
            </a:r>
            <a:r>
              <a:rPr lang="fr-CA" dirty="0"/>
              <a:t> major </a:t>
            </a:r>
            <a:r>
              <a:rPr lang="fr-CA" dirty="0" err="1"/>
              <a:t>improvement</a:t>
            </a:r>
            <a:endParaRPr lang="fr-CA" dirty="0"/>
          </a:p>
        </p:txBody>
      </p:sp>
      <p:pic>
        <p:nvPicPr>
          <p:cNvPr id="64514" name="Picture 2" descr="MediaObjects/s00431-003-1276-xflb1.gif"/>
          <p:cNvPicPr>
            <a:picLocks noChangeAspect="1" noChangeArrowheads="1"/>
          </p:cNvPicPr>
          <p:nvPr/>
        </p:nvPicPr>
        <p:blipFill>
          <a:blip r:embed="rId2"/>
          <a:srcRect/>
          <a:stretch>
            <a:fillRect/>
          </a:stretch>
        </p:blipFill>
        <p:spPr bwMode="auto">
          <a:xfrm>
            <a:off x="4775516" y="2071678"/>
            <a:ext cx="3549340" cy="421484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CA"/>
              <a:t>Recommendation</a:t>
            </a:r>
          </a:p>
        </p:txBody>
      </p:sp>
      <p:sp>
        <p:nvSpPr>
          <p:cNvPr id="11267" name="Rectangle 3"/>
          <p:cNvSpPr>
            <a:spLocks noGrp="1" noChangeArrowheads="1"/>
          </p:cNvSpPr>
          <p:nvPr>
            <p:ph idx="1"/>
          </p:nvPr>
        </p:nvSpPr>
        <p:spPr/>
        <p:txBody>
          <a:bodyPr/>
          <a:lstStyle/>
          <a:p>
            <a:r>
              <a:rPr lang="en-CA" b="1">
                <a:cs typeface="Times New Roman" pitchFamily="18" charset="0"/>
              </a:rPr>
              <a:t>Intubated newborn infants with pulmonary haemorrhage that leads to clinical deterioration should receive exogenous surfactant therapy as one aspect of clinical care.</a:t>
            </a:r>
            <a:r>
              <a:rPr lang="en-CA"/>
              <a:t> </a:t>
            </a:r>
          </a:p>
          <a:p>
            <a:r>
              <a:rPr lang="en-CA" b="1">
                <a:cs typeface="Times New Roman" pitchFamily="18" charset="0"/>
              </a:rPr>
              <a:t>Recommendation grade 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CA"/>
              <a:t>What are the risks?</a:t>
            </a:r>
          </a:p>
        </p:txBody>
      </p:sp>
      <p:sp>
        <p:nvSpPr>
          <p:cNvPr id="12291" name="Rectangle 3"/>
          <p:cNvSpPr>
            <a:spLocks noGrp="1" noChangeArrowheads="1"/>
          </p:cNvSpPr>
          <p:nvPr>
            <p:ph idx="1"/>
          </p:nvPr>
        </p:nvSpPr>
        <p:spPr/>
        <p:txBody>
          <a:bodyPr/>
          <a:lstStyle/>
          <a:p>
            <a:r>
              <a:rPr lang="en-CA"/>
              <a:t>Pulmonary haemorrhage</a:t>
            </a:r>
          </a:p>
          <a:p>
            <a:r>
              <a:rPr lang="en-CA"/>
              <a:t>Acute overdistension of lung</a:t>
            </a:r>
          </a:p>
          <a:p>
            <a:r>
              <a:rPr lang="en-CA"/>
              <a:t>No evidence of immune effects from exogenous bovine protein</a:t>
            </a:r>
          </a:p>
          <a:p>
            <a:r>
              <a:rPr lang="en-CA"/>
              <a:t>No evidence of transmission of infective agents, including prions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CA"/>
              <a:t>Which is Better: Natural or Synthetic?</a:t>
            </a:r>
          </a:p>
        </p:txBody>
      </p:sp>
      <p:sp>
        <p:nvSpPr>
          <p:cNvPr id="13315" name="Rectangle 3"/>
          <p:cNvSpPr>
            <a:spLocks noGrp="1" noChangeArrowheads="1"/>
          </p:cNvSpPr>
          <p:nvPr>
            <p:ph idx="1"/>
          </p:nvPr>
        </p:nvSpPr>
        <p:spPr/>
        <p:txBody>
          <a:bodyPr>
            <a:normAutofit lnSpcReduction="10000"/>
          </a:bodyPr>
          <a:lstStyle/>
          <a:p>
            <a:pPr>
              <a:lnSpc>
                <a:spcPct val="90000"/>
              </a:lnSpc>
            </a:pPr>
            <a:r>
              <a:rPr lang="en-CA" sz="2800" dirty="0">
                <a:cs typeface="Times New Roman" pitchFamily="18" charset="0"/>
              </a:rPr>
              <a:t>Systematic review: mortality is decreased by natural vs. synthetic surfactant </a:t>
            </a:r>
          </a:p>
          <a:p>
            <a:pPr lvl="1">
              <a:lnSpc>
                <a:spcPct val="90000"/>
              </a:lnSpc>
            </a:pPr>
            <a:r>
              <a:rPr lang="en-CA" sz="2400" dirty="0">
                <a:cs typeface="Times New Roman" pitchFamily="18" charset="0"/>
              </a:rPr>
              <a:t>(RR = 0.86, 95% CI 0.75, 0.99; ARD = 0.025, 95% CI –0.047, -0.003; number needed to treat with natural rather than synthetic surfactant to prevent one death = 40, 95% CI 21, 333). </a:t>
            </a:r>
          </a:p>
          <a:p>
            <a:pPr>
              <a:lnSpc>
                <a:spcPct val="90000"/>
              </a:lnSpc>
            </a:pPr>
            <a:r>
              <a:rPr lang="en-CA" sz="2800" dirty="0">
                <a:cs typeface="Times New Roman" pitchFamily="18" charset="0"/>
              </a:rPr>
              <a:t>Natural surfactant: lower needs for O2 and </a:t>
            </a:r>
            <a:r>
              <a:rPr lang="en-CA" sz="2800" dirty="0" err="1">
                <a:cs typeface="Times New Roman" pitchFamily="18" charset="0"/>
              </a:rPr>
              <a:t>ventilatory</a:t>
            </a:r>
            <a:r>
              <a:rPr lang="en-CA" sz="2800" dirty="0">
                <a:cs typeface="Times New Roman" pitchFamily="18" charset="0"/>
              </a:rPr>
              <a:t> support for at least 3 days </a:t>
            </a:r>
          </a:p>
          <a:p>
            <a:pPr>
              <a:lnSpc>
                <a:spcPct val="90000"/>
              </a:lnSpc>
            </a:pPr>
            <a:r>
              <a:rPr lang="en-CA" sz="2800" dirty="0">
                <a:cs typeface="Times New Roman" pitchFamily="18" charset="0"/>
              </a:rPr>
              <a:t>Air leaks are less common with natural surfactants </a:t>
            </a:r>
          </a:p>
          <a:p>
            <a:pPr lvl="1">
              <a:lnSpc>
                <a:spcPct val="90000"/>
              </a:lnSpc>
            </a:pPr>
            <a:r>
              <a:rPr lang="en-CA" sz="2400" dirty="0">
                <a:cs typeface="Times New Roman" pitchFamily="18" charset="0"/>
              </a:rPr>
              <a:t>(RR of </a:t>
            </a:r>
            <a:r>
              <a:rPr lang="en-CA" sz="2400" dirty="0" err="1">
                <a:cs typeface="Times New Roman" pitchFamily="18" charset="0"/>
              </a:rPr>
              <a:t>pneumothorax</a:t>
            </a:r>
            <a:r>
              <a:rPr lang="en-CA" sz="2400" dirty="0">
                <a:cs typeface="Times New Roman" pitchFamily="18" charset="0"/>
              </a:rPr>
              <a:t> = 0.63, 95% CI 0.52, 0.76; ARD = 0.044, 95% CI –0.061, -0.027; NNT = 23, 95% CI 16, 37, </a:t>
            </a:r>
            <a:r>
              <a:rPr lang="en-CA" sz="2400" b="1" dirty="0">
                <a:cs typeface="Times New Roman" pitchFamily="18" charset="0"/>
              </a:rPr>
              <a:t>Evidence level 1a</a:t>
            </a:r>
            <a:r>
              <a:rPr lang="en-CA" sz="2400" dirty="0">
                <a:cs typeface="Times New Roman" pitchFamily="18" charset="0"/>
              </a:rPr>
              <a:t>). </a:t>
            </a:r>
          </a:p>
          <a:p>
            <a:pPr lvl="1">
              <a:lnSpc>
                <a:spcPct val="90000"/>
              </a:lnSpc>
            </a:pPr>
            <a:endParaRPr lang="en-CA" sz="2400" dirty="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CA"/>
              <a:t>Natural vs. synthetic</a:t>
            </a:r>
          </a:p>
        </p:txBody>
      </p:sp>
      <p:sp>
        <p:nvSpPr>
          <p:cNvPr id="15363" name="Rectangle 3"/>
          <p:cNvSpPr>
            <a:spLocks noGrp="1" noChangeArrowheads="1"/>
          </p:cNvSpPr>
          <p:nvPr>
            <p:ph idx="1"/>
          </p:nvPr>
        </p:nvSpPr>
        <p:spPr/>
        <p:txBody>
          <a:bodyPr>
            <a:normAutofit/>
          </a:bodyPr>
          <a:lstStyle/>
          <a:p>
            <a:pPr>
              <a:lnSpc>
                <a:spcPct val="90000"/>
              </a:lnSpc>
            </a:pPr>
            <a:r>
              <a:rPr lang="en-CA" sz="2800" dirty="0">
                <a:cs typeface="Times New Roman" pitchFamily="18" charset="0"/>
              </a:rPr>
              <a:t>Incidence of BPD not different, but mortality is reduced by natural surfactant, so combined outcome of death or BPD is reduced </a:t>
            </a:r>
          </a:p>
          <a:p>
            <a:pPr lvl="1">
              <a:lnSpc>
                <a:spcPct val="90000"/>
              </a:lnSpc>
            </a:pPr>
            <a:r>
              <a:rPr lang="en-CA" sz="2400" dirty="0">
                <a:cs typeface="Times New Roman" pitchFamily="18" charset="0"/>
              </a:rPr>
              <a:t>(RR = 0.95, 95% CI 0.90, 1.01). </a:t>
            </a:r>
          </a:p>
          <a:p>
            <a:pPr>
              <a:lnSpc>
                <a:spcPct val="90000"/>
              </a:lnSpc>
            </a:pPr>
            <a:r>
              <a:rPr lang="en-CA" sz="2800" dirty="0">
                <a:cs typeface="Times New Roman" pitchFamily="18" charset="0"/>
              </a:rPr>
              <a:t>No reliable information about long term outcomes comparing natural or synthetic surfactant. </a:t>
            </a:r>
          </a:p>
          <a:p>
            <a:pPr lvl="1">
              <a:lnSpc>
                <a:spcPct val="90000"/>
              </a:lnSpc>
            </a:pPr>
            <a:r>
              <a:rPr lang="en-CA" sz="2400" dirty="0">
                <a:cs typeface="Times New Roman" pitchFamily="18" charset="0"/>
              </a:rPr>
              <a:t>Synthetic preparations did not contain surfactant protein analogues. </a:t>
            </a:r>
          </a:p>
          <a:p>
            <a:pPr lvl="1">
              <a:lnSpc>
                <a:spcPct val="90000"/>
              </a:lnSpc>
            </a:pPr>
            <a:r>
              <a:rPr lang="en-CA" sz="2400" dirty="0">
                <a:cs typeface="Times New Roman" pitchFamily="18" charset="0"/>
              </a:rPr>
              <a:t>New synthetic surfactants have been developed.</a:t>
            </a:r>
            <a:endParaRPr lang="en-CA"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CA"/>
              <a:t>Recommendation</a:t>
            </a:r>
          </a:p>
        </p:txBody>
      </p:sp>
      <p:sp>
        <p:nvSpPr>
          <p:cNvPr id="16387" name="Rectangle 3"/>
          <p:cNvSpPr>
            <a:spLocks noGrp="1" noChangeArrowheads="1"/>
          </p:cNvSpPr>
          <p:nvPr>
            <p:ph idx="1"/>
          </p:nvPr>
        </p:nvSpPr>
        <p:spPr/>
        <p:txBody>
          <a:bodyPr/>
          <a:lstStyle/>
          <a:p>
            <a:r>
              <a:rPr lang="en-CA" b="1" dirty="0">
                <a:cs typeface="Times New Roman" pitchFamily="18" charset="0"/>
              </a:rPr>
              <a:t>Natural surfactant should be used in preference to any of the artificial surfactants available at the time of publication of this statement. </a:t>
            </a:r>
          </a:p>
          <a:p>
            <a:r>
              <a:rPr lang="en-CA" b="1" dirty="0">
                <a:cs typeface="Times New Roman" pitchFamily="18" charset="0"/>
              </a:rPr>
              <a:t>Recommendation grade A.</a:t>
            </a:r>
            <a:r>
              <a:rPr lang="en-CA" dirty="0"/>
              <a:t> </a:t>
            </a:r>
          </a:p>
          <a:p>
            <a:r>
              <a:rPr lang="en-CA" dirty="0"/>
              <a:t>What about </a:t>
            </a:r>
            <a:r>
              <a:rPr lang="en-CA" dirty="0" err="1"/>
              <a:t>Surfaxin</a:t>
            </a:r>
            <a:r>
              <a:rPr lang="en-CA" dirty="0"/>
              <a:t> (</a:t>
            </a:r>
            <a:r>
              <a:rPr lang="en-CA" dirty="0" err="1"/>
              <a:t>lucinactant</a:t>
            </a:r>
            <a:r>
              <a:rPr lang="en-CA" dirty="0"/>
              <a:t>)?</a:t>
            </a:r>
          </a:p>
          <a:p>
            <a:endParaRPr lang="en-C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Primary outcome variables.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5200" y="979303"/>
            <a:ext cx="639792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37520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Moya F R et al. Pediatrics 2005;115:1018-1029</a:t>
            </a:r>
          </a:p>
        </p:txBody>
      </p:sp>
      <p:sp>
        <p:nvSpPr>
          <p:cNvPr id="3077" name="Text Box 5"/>
          <p:cNvSpPr txBox="1">
            <a:spLocks noChangeArrowheads="1"/>
          </p:cNvSpPr>
          <p:nvPr/>
        </p:nvSpPr>
        <p:spPr bwMode="auto">
          <a:xfrm>
            <a:off x="42480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©2005 by American Academy of Pediatrics</a:t>
            </a:r>
          </a:p>
        </p:txBody>
      </p:sp>
    </p:spTree>
    <p:extLst>
      <p:ext uri="{BB962C8B-B14F-4D97-AF65-F5344CB8AC3E}">
        <p14:creationId xmlns:p14="http://schemas.microsoft.com/office/powerpoint/2010/main" val="270396476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1"/>
            <a:ext cx="8493120" cy="614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Kaplan-Meier survival plots showing all-cause mortality through 1 year corrected age: A, data from the SELECT trial; B, data from the STAR trial; C, combined data from infants in both trials who received either lucinactant or animal-derived surfactants.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320" y="979303"/>
            <a:ext cx="755568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79632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Moya F et al. Pediatrics 2007;119:e1361-e1370</a:t>
            </a:r>
          </a:p>
        </p:txBody>
      </p:sp>
      <p:sp>
        <p:nvSpPr>
          <p:cNvPr id="3077" name="Text Box 5"/>
          <p:cNvSpPr txBox="1">
            <a:spLocks noChangeArrowheads="1"/>
          </p:cNvSpPr>
          <p:nvPr/>
        </p:nvSpPr>
        <p:spPr bwMode="auto">
          <a:xfrm>
            <a:off x="42480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©2007 by American Academy of Pediatrics</a:t>
            </a:r>
          </a:p>
        </p:txBody>
      </p:sp>
    </p:spTree>
    <p:extLst>
      <p:ext uri="{BB962C8B-B14F-4D97-AF65-F5344CB8AC3E}">
        <p14:creationId xmlns:p14="http://schemas.microsoft.com/office/powerpoint/2010/main" val="16212022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28662" y="1500174"/>
            <a:ext cx="7772400" cy="1143000"/>
          </a:xfrm>
        </p:spPr>
        <p:txBody>
          <a:bodyPr>
            <a:normAutofit fontScale="90000"/>
          </a:bodyPr>
          <a:lstStyle/>
          <a:p>
            <a:r>
              <a:rPr lang="en-CA" b="1" dirty="0">
                <a:cs typeface="Times New Roman" pitchFamily="18" charset="0"/>
              </a:rPr>
              <a:t>Which Is Better: Surfactant Given As Prophylaxis Or Rescue Therapy For Preterm Babies With </a:t>
            </a:r>
            <a:r>
              <a:rPr lang="en-CA" b="1" dirty="0" err="1">
                <a:cs typeface="Times New Roman" pitchFamily="18" charset="0"/>
              </a:rPr>
              <a:t>Rds</a:t>
            </a:r>
            <a:r>
              <a:rPr lang="en-CA" b="1" dirty="0">
                <a:cs typeface="Times New Roman" pitchFamily="18" charset="0"/>
              </a:rPr>
              <a:t>?</a:t>
            </a:r>
            <a:r>
              <a:rPr lang="en-CA" dirty="0"/>
              <a:t> </a:t>
            </a:r>
          </a:p>
        </p:txBody>
      </p:sp>
      <p:sp>
        <p:nvSpPr>
          <p:cNvPr id="17411" name="Rectangle 3"/>
          <p:cNvSpPr>
            <a:spLocks noGrp="1" noChangeArrowheads="1"/>
          </p:cNvSpPr>
          <p:nvPr>
            <p:ph idx="1"/>
          </p:nvPr>
        </p:nvSpPr>
        <p:spPr>
          <a:xfrm>
            <a:off x="685800" y="2743200"/>
            <a:ext cx="7772400" cy="4114800"/>
          </a:xfrm>
        </p:spPr>
        <p:txBody>
          <a:bodyPr/>
          <a:lstStyle/>
          <a:p>
            <a:r>
              <a:rPr lang="en-CA" dirty="0">
                <a:cs typeface="Times New Roman" pitchFamily="18" charset="0"/>
              </a:rPr>
              <a:t>7 RCTs of prophylactic versus rescue therapy; (all  used natural surfactants). </a:t>
            </a:r>
          </a:p>
          <a:p>
            <a:pPr lvl="1"/>
            <a:r>
              <a:rPr lang="en-CA" dirty="0">
                <a:cs typeface="Times New Roman" pitchFamily="18" charset="0"/>
              </a:rPr>
              <a:t>Six enrolled babies &lt; 30 wk 1 was 29-32 wk of gestation. </a:t>
            </a:r>
          </a:p>
          <a:p>
            <a:pPr lvl="1"/>
            <a:r>
              <a:rPr lang="en-CA" dirty="0">
                <a:cs typeface="Times New Roman" pitchFamily="18" charset="0"/>
              </a:rPr>
              <a:t>Mortality reduced by prophylactic surfactant </a:t>
            </a:r>
            <a:r>
              <a:rPr lang="en-CA" b="1" dirty="0">
                <a:cs typeface="Times New Roman" pitchFamily="18" charset="0"/>
              </a:rPr>
              <a:t>(Evidence level 1a) </a:t>
            </a:r>
            <a:r>
              <a:rPr lang="en-CA" dirty="0">
                <a:cs typeface="Times New Roman" pitchFamily="18" charset="0"/>
              </a:rPr>
              <a:t>RR of neonatal mortality = 0.61, 95% CI 0.48, 0.77; ARD = -0.046, 95% CI –0.067, -0.024; NNT = 22, 95% CI 15, 42).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CA"/>
              <a:t>Prophylaxis vs Rescue</a:t>
            </a:r>
            <a:br>
              <a:rPr lang="en-CA"/>
            </a:br>
            <a:r>
              <a:rPr lang="en-CA"/>
              <a:t>Mortality</a:t>
            </a:r>
          </a:p>
        </p:txBody>
      </p:sp>
      <p:pic>
        <p:nvPicPr>
          <p:cNvPr id="47107" name="Picture 3" descr="[image]"/>
          <p:cNvPicPr>
            <a:picLocks noChangeAspect="1" noChangeArrowheads="1"/>
          </p:cNvPicPr>
          <p:nvPr/>
        </p:nvPicPr>
        <p:blipFill>
          <a:blip r:embed="rId2"/>
          <a:srcRect r="14166"/>
          <a:stretch>
            <a:fillRect/>
          </a:stretch>
        </p:blipFill>
        <p:spPr bwMode="auto">
          <a:xfrm>
            <a:off x="0" y="2057400"/>
            <a:ext cx="9144000" cy="4206875"/>
          </a:xfrm>
          <a:prstGeom prst="rect">
            <a:avLst/>
          </a:prstGeom>
          <a:noFill/>
        </p:spPr>
      </p:pic>
      <p:sp>
        <p:nvSpPr>
          <p:cNvPr id="47108" name="Rectangle 4"/>
          <p:cNvSpPr>
            <a:spLocks noChangeArrowheads="1"/>
          </p:cNvSpPr>
          <p:nvPr/>
        </p:nvSpPr>
        <p:spPr bwMode="auto">
          <a:xfrm>
            <a:off x="0" y="1624013"/>
            <a:ext cx="9144000" cy="0"/>
          </a:xfrm>
          <a:prstGeom prst="rect">
            <a:avLst/>
          </a:prstGeom>
          <a:noFill/>
          <a:ln w="9525">
            <a:noFill/>
            <a:miter lim="800000"/>
            <a:headEnd/>
            <a:tailEnd/>
          </a:ln>
          <a:effectLst/>
        </p:spPr>
        <p:txBody>
          <a:bodyPr>
            <a:spAutoFit/>
          </a:bodyPr>
          <a:lstStyle/>
          <a:p>
            <a:endParaRPr lang="fr-CA"/>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CA">
                <a:cs typeface="Times New Roman" pitchFamily="18" charset="0"/>
              </a:rPr>
              <a:t>Prophylaxis vs. Rescue</a:t>
            </a:r>
          </a:p>
        </p:txBody>
      </p:sp>
      <p:sp>
        <p:nvSpPr>
          <p:cNvPr id="18435" name="Rectangle 3"/>
          <p:cNvSpPr>
            <a:spLocks noGrp="1" noChangeArrowheads="1"/>
          </p:cNvSpPr>
          <p:nvPr>
            <p:ph idx="1"/>
          </p:nvPr>
        </p:nvSpPr>
        <p:spPr/>
        <p:txBody>
          <a:bodyPr>
            <a:normAutofit lnSpcReduction="10000"/>
          </a:bodyPr>
          <a:lstStyle/>
          <a:p>
            <a:pPr>
              <a:lnSpc>
                <a:spcPct val="90000"/>
              </a:lnSpc>
            </a:pPr>
            <a:r>
              <a:rPr lang="en-CA" sz="2800">
                <a:cs typeface="Times New Roman" pitchFamily="18" charset="0"/>
              </a:rPr>
              <a:t>The incidence of RDS, </a:t>
            </a:r>
          </a:p>
          <a:p>
            <a:pPr>
              <a:lnSpc>
                <a:spcPct val="90000"/>
              </a:lnSpc>
            </a:pPr>
            <a:r>
              <a:rPr lang="en-CA" sz="2800">
                <a:cs typeface="Times New Roman" pitchFamily="18" charset="0"/>
              </a:rPr>
              <a:t>Pneumothorax (RR = 0.62, 95% CI 0.42, 0.89; ARD = -0.021, 95% CI –0.037, -0.005; NNT = 50, 95% CI 27, 200), and </a:t>
            </a:r>
          </a:p>
          <a:p>
            <a:pPr>
              <a:lnSpc>
                <a:spcPct val="90000"/>
              </a:lnSpc>
            </a:pPr>
            <a:r>
              <a:rPr lang="en-CA" sz="2800">
                <a:cs typeface="Times New Roman" pitchFamily="18" charset="0"/>
              </a:rPr>
              <a:t>PIE (RR = 0.54, 95% CI 0.36, 0.82; ARD = -0.026, 95% CI –0.043, -0.009, NNT = 38, 95% CI 23, 111) were all decreased in babies treated prophylactically.  </a:t>
            </a:r>
          </a:p>
          <a:p>
            <a:pPr>
              <a:lnSpc>
                <a:spcPct val="90000"/>
              </a:lnSpc>
            </a:pPr>
            <a:r>
              <a:rPr lang="en-CA" sz="2800">
                <a:cs typeface="Times New Roman" pitchFamily="18" charset="0"/>
              </a:rPr>
              <a:t>No difference in BPD, combined outcome of BPD or death was lower with prophylaxis</a:t>
            </a:r>
          </a:p>
          <a:p>
            <a:pPr>
              <a:lnSpc>
                <a:spcPct val="90000"/>
              </a:lnSpc>
            </a:pPr>
            <a:r>
              <a:rPr lang="en-CA" sz="2800">
                <a:cs typeface="Times New Roman" pitchFamily="18" charset="0"/>
              </a:rPr>
              <a:t>No difference in NEC, RoP, IVH, PVL</a:t>
            </a:r>
            <a:endParaRPr lang="en-CA"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en-CA"/>
              <a:t>Prophylaxis vs Rescue</a:t>
            </a:r>
            <a:br>
              <a:rPr lang="en-CA"/>
            </a:br>
            <a:r>
              <a:rPr lang="en-CA"/>
              <a:t>Pneumothorax</a:t>
            </a:r>
          </a:p>
        </p:txBody>
      </p:sp>
      <p:pic>
        <p:nvPicPr>
          <p:cNvPr id="49155" name="Picture 3" descr="[image]"/>
          <p:cNvPicPr>
            <a:picLocks noChangeAspect="1" noChangeArrowheads="1"/>
          </p:cNvPicPr>
          <p:nvPr/>
        </p:nvPicPr>
        <p:blipFill>
          <a:blip r:embed="rId2"/>
          <a:srcRect r="14166"/>
          <a:stretch>
            <a:fillRect/>
          </a:stretch>
        </p:blipFill>
        <p:spPr bwMode="auto">
          <a:xfrm>
            <a:off x="0" y="2286000"/>
            <a:ext cx="9144000" cy="3968750"/>
          </a:xfrm>
          <a:prstGeom prst="rect">
            <a:avLst/>
          </a:prstGeom>
          <a:noFill/>
        </p:spPr>
      </p:pic>
      <p:sp>
        <p:nvSpPr>
          <p:cNvPr id="49156" name="Rectangle 4"/>
          <p:cNvSpPr>
            <a:spLocks noChangeArrowheads="1"/>
          </p:cNvSpPr>
          <p:nvPr/>
        </p:nvSpPr>
        <p:spPr bwMode="auto">
          <a:xfrm>
            <a:off x="0" y="1725613"/>
            <a:ext cx="9144000" cy="0"/>
          </a:xfrm>
          <a:prstGeom prst="rect">
            <a:avLst/>
          </a:prstGeom>
          <a:noFill/>
          <a:ln w="9525">
            <a:noFill/>
            <a:miter lim="800000"/>
            <a:headEnd/>
            <a:tailEnd/>
          </a:ln>
          <a:effectLst/>
        </p:spPr>
        <p:txBody>
          <a:bodyPr>
            <a:spAutoFit/>
          </a:bodyPr>
          <a:lstStyle/>
          <a:p>
            <a:endParaRPr lang="fr-CA"/>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CA"/>
              <a:t>Prophylaxis vs Rescue</a:t>
            </a:r>
            <a:br>
              <a:rPr lang="en-CA"/>
            </a:br>
            <a:r>
              <a:rPr lang="en-CA"/>
              <a:t>BPD</a:t>
            </a:r>
          </a:p>
        </p:txBody>
      </p:sp>
      <p:pic>
        <p:nvPicPr>
          <p:cNvPr id="50179" name="Picture 3" descr="[image]"/>
          <p:cNvPicPr>
            <a:picLocks noChangeAspect="1" noChangeArrowheads="1"/>
          </p:cNvPicPr>
          <p:nvPr/>
        </p:nvPicPr>
        <p:blipFill>
          <a:blip r:embed="rId2"/>
          <a:srcRect r="14166"/>
          <a:stretch>
            <a:fillRect/>
          </a:stretch>
        </p:blipFill>
        <p:spPr bwMode="auto">
          <a:xfrm>
            <a:off x="0" y="2057400"/>
            <a:ext cx="9144000" cy="4448175"/>
          </a:xfrm>
          <a:prstGeom prst="rect">
            <a:avLst/>
          </a:prstGeom>
          <a:noFill/>
        </p:spPr>
      </p:pic>
      <p:sp>
        <p:nvSpPr>
          <p:cNvPr id="50180" name="Rectangle 4"/>
          <p:cNvSpPr>
            <a:spLocks noChangeArrowheads="1"/>
          </p:cNvSpPr>
          <p:nvPr/>
        </p:nvSpPr>
        <p:spPr bwMode="auto">
          <a:xfrm>
            <a:off x="0" y="1520825"/>
            <a:ext cx="9144000" cy="0"/>
          </a:xfrm>
          <a:prstGeom prst="rect">
            <a:avLst/>
          </a:prstGeom>
          <a:noFill/>
          <a:ln w="9525">
            <a:noFill/>
            <a:miter lim="800000"/>
            <a:headEnd/>
            <a:tailEnd/>
          </a:ln>
          <a:effectLst/>
        </p:spPr>
        <p:txBody>
          <a:bodyPr>
            <a:spAutoFit/>
          </a:bodyPr>
          <a:lstStyle/>
          <a:p>
            <a:endParaRPr lang="fr-CA"/>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r>
              <a:rPr lang="en-CA"/>
              <a:t>Prophylaxis vs Rescue</a:t>
            </a:r>
            <a:br>
              <a:rPr lang="en-CA"/>
            </a:br>
            <a:r>
              <a:rPr lang="en-CA"/>
              <a:t>BPD or death</a:t>
            </a:r>
          </a:p>
        </p:txBody>
      </p:sp>
      <p:pic>
        <p:nvPicPr>
          <p:cNvPr id="48131" name="Picture 3" descr="[image]"/>
          <p:cNvPicPr>
            <a:picLocks noChangeAspect="1" noChangeArrowheads="1"/>
          </p:cNvPicPr>
          <p:nvPr/>
        </p:nvPicPr>
        <p:blipFill>
          <a:blip r:embed="rId2"/>
          <a:srcRect r="14166"/>
          <a:stretch>
            <a:fillRect/>
          </a:stretch>
        </p:blipFill>
        <p:spPr bwMode="auto">
          <a:xfrm>
            <a:off x="0" y="1981200"/>
            <a:ext cx="9144000" cy="4448175"/>
          </a:xfrm>
          <a:prstGeom prst="rect">
            <a:avLst/>
          </a:prstGeom>
          <a:noFill/>
        </p:spPr>
      </p:pic>
      <p:sp>
        <p:nvSpPr>
          <p:cNvPr id="48132" name="Rectangle 4"/>
          <p:cNvSpPr>
            <a:spLocks noChangeArrowheads="1"/>
          </p:cNvSpPr>
          <p:nvPr/>
        </p:nvSpPr>
        <p:spPr bwMode="auto">
          <a:xfrm>
            <a:off x="0" y="1520825"/>
            <a:ext cx="9144000" cy="0"/>
          </a:xfrm>
          <a:prstGeom prst="rect">
            <a:avLst/>
          </a:prstGeom>
          <a:noFill/>
          <a:ln w="9525">
            <a:noFill/>
            <a:miter lim="800000"/>
            <a:headEnd/>
            <a:tailEnd/>
          </a:ln>
          <a:effectLst/>
        </p:spPr>
        <p:txBody>
          <a:bodyPr>
            <a:spAutoFit/>
          </a:bodyPr>
          <a:lstStyle/>
          <a:p>
            <a:endParaRPr lang="fr-CA"/>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CA"/>
              <a:t>Prophylaxis vs. Rescue</a:t>
            </a:r>
            <a:br>
              <a:rPr lang="en-CA"/>
            </a:br>
            <a:r>
              <a:rPr lang="en-CA"/>
              <a:t>Severe IVH</a:t>
            </a:r>
          </a:p>
        </p:txBody>
      </p:sp>
      <p:pic>
        <p:nvPicPr>
          <p:cNvPr id="46083" name="Picture 3" descr="[image]"/>
          <p:cNvPicPr>
            <a:picLocks noChangeAspect="1" noChangeArrowheads="1"/>
          </p:cNvPicPr>
          <p:nvPr/>
        </p:nvPicPr>
        <p:blipFill>
          <a:blip r:embed="rId2"/>
          <a:srcRect r="14166"/>
          <a:stretch>
            <a:fillRect/>
          </a:stretch>
        </p:blipFill>
        <p:spPr bwMode="auto">
          <a:xfrm>
            <a:off x="0" y="2362200"/>
            <a:ext cx="9144000" cy="4206875"/>
          </a:xfrm>
          <a:prstGeom prst="rect">
            <a:avLst/>
          </a:prstGeom>
          <a:noFill/>
        </p:spPr>
      </p:pic>
      <p:sp>
        <p:nvSpPr>
          <p:cNvPr id="46084" name="Rectangle 4"/>
          <p:cNvSpPr>
            <a:spLocks noChangeArrowheads="1"/>
          </p:cNvSpPr>
          <p:nvPr/>
        </p:nvSpPr>
        <p:spPr bwMode="auto">
          <a:xfrm>
            <a:off x="0" y="1624013"/>
            <a:ext cx="9144000" cy="0"/>
          </a:xfrm>
          <a:prstGeom prst="rect">
            <a:avLst/>
          </a:prstGeom>
          <a:noFill/>
          <a:ln w="9525">
            <a:noFill/>
            <a:miter lim="800000"/>
            <a:headEnd/>
            <a:tailEnd/>
          </a:ln>
          <a:effectLst/>
        </p:spPr>
        <p:txBody>
          <a:bodyPr>
            <a:spAutoFit/>
          </a:bodyPr>
          <a:lstStyle/>
          <a:p>
            <a:endParaRPr lang="fr-CA"/>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t>Prophylaxis vs. Rescue</a:t>
            </a:r>
          </a:p>
        </p:txBody>
      </p:sp>
      <p:sp>
        <p:nvSpPr>
          <p:cNvPr id="19459" name="Rectangle 3"/>
          <p:cNvSpPr>
            <a:spLocks noGrp="1" noChangeArrowheads="1"/>
          </p:cNvSpPr>
          <p:nvPr>
            <p:ph idx="1"/>
          </p:nvPr>
        </p:nvSpPr>
        <p:spPr/>
        <p:txBody>
          <a:bodyPr/>
          <a:lstStyle/>
          <a:p>
            <a:r>
              <a:rPr lang="en-CA" sz="2800">
                <a:cs typeface="Times New Roman" pitchFamily="18" charset="0"/>
              </a:rPr>
              <a:t>The Cochrane review and meta-analysis indicated 2 fewer pneumothoraces and 5 fewer deaths for every 100 babies treated prophylactically with surfactant. </a:t>
            </a:r>
          </a:p>
          <a:p>
            <a:r>
              <a:rPr lang="en-CA" sz="2800">
                <a:cs typeface="Times New Roman" pitchFamily="18" charset="0"/>
              </a:rPr>
              <a:t>If a prophylactic treatment approach is used for all infants &lt; 32 week, approximately twice as many babies at risk for respiratory distress syndrome will receive surfactant than if a rescue approach is used.</a:t>
            </a:r>
            <a:r>
              <a:rPr lang="en-CA" sz="280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p:txBody>
          <a:bodyPr/>
          <a:lstStyle/>
          <a:p>
            <a:r>
              <a:rPr lang="en-CA"/>
              <a:t>Prophylaxis vs rescue: timing</a:t>
            </a:r>
          </a:p>
        </p:txBody>
      </p:sp>
      <p:sp>
        <p:nvSpPr>
          <p:cNvPr id="20485" name="Rectangle 5"/>
          <p:cNvSpPr>
            <a:spLocks noGrp="1" noChangeArrowheads="1"/>
          </p:cNvSpPr>
          <p:nvPr>
            <p:ph idx="1"/>
          </p:nvPr>
        </p:nvSpPr>
        <p:spPr/>
        <p:txBody>
          <a:bodyPr>
            <a:normAutofit fontScale="92500"/>
          </a:bodyPr>
          <a:lstStyle/>
          <a:p>
            <a:pPr>
              <a:lnSpc>
                <a:spcPct val="90000"/>
              </a:lnSpc>
            </a:pPr>
            <a:r>
              <a:rPr lang="en-CA" sz="2800"/>
              <a:t>Multi-centre RCT (n=651) showed no clinically significant difference between immediate prophylaxis surfactant and administration at 10 mins of age after brief stabilization (Evidence level 1b). </a:t>
            </a:r>
          </a:p>
          <a:p>
            <a:pPr>
              <a:lnSpc>
                <a:spcPct val="90000"/>
              </a:lnSpc>
            </a:pPr>
            <a:r>
              <a:rPr lang="en-CA" sz="2800"/>
              <a:t>It is important to give the surfactant as soon as possible after stabilization. </a:t>
            </a:r>
          </a:p>
          <a:p>
            <a:pPr lvl="1">
              <a:lnSpc>
                <a:spcPct val="90000"/>
              </a:lnSpc>
            </a:pPr>
            <a:r>
              <a:rPr lang="en-CA" sz="2400"/>
              <a:t>The OSIRIS study demonstrated that the combined incidence of death or BPD was reduced by about 11% when surfactant was given at a mean postnatal age of 2 rather than 3 hours (RR 0.89, 95% CI 0.79 – 1.00, Evidence level 1b); even fairly short delays in therapy worsen outcomes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77826" name="Picture 2" descr="[image]"/>
          <p:cNvPicPr>
            <a:picLocks noChangeAspect="1" noChangeArrowheads="1"/>
          </p:cNvPicPr>
          <p:nvPr/>
        </p:nvPicPr>
        <p:blipFill>
          <a:blip r:embed="rId2"/>
          <a:srcRect/>
          <a:stretch>
            <a:fillRect/>
          </a:stretch>
        </p:blipFill>
        <p:spPr bwMode="auto">
          <a:xfrm>
            <a:off x="0" y="2571744"/>
            <a:ext cx="8855333" cy="350046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CA"/>
              <a:t>Prophylaxis</a:t>
            </a:r>
          </a:p>
        </p:txBody>
      </p:sp>
      <p:sp>
        <p:nvSpPr>
          <p:cNvPr id="21507" name="Rectangle 3"/>
          <p:cNvSpPr>
            <a:spLocks noGrp="1" noChangeArrowheads="1"/>
          </p:cNvSpPr>
          <p:nvPr>
            <p:ph idx="1"/>
          </p:nvPr>
        </p:nvSpPr>
        <p:spPr/>
        <p:txBody>
          <a:bodyPr/>
          <a:lstStyle/>
          <a:p>
            <a:pPr>
              <a:lnSpc>
                <a:spcPct val="90000"/>
              </a:lnSpc>
            </a:pPr>
            <a:r>
              <a:rPr lang="en-CA" sz="2800">
                <a:cs typeface="Times New Roman" pitchFamily="18" charset="0"/>
              </a:rPr>
              <a:t>RR of death (with prophylaxis cf rescue) is very similar whatever the underlying risk. However, the absolute risk of death, (and therefore the NNT), will differ according to the absolute risk among untreated patients. </a:t>
            </a:r>
          </a:p>
          <a:p>
            <a:pPr lvl="1">
              <a:lnSpc>
                <a:spcPct val="90000"/>
              </a:lnSpc>
            </a:pPr>
            <a:r>
              <a:rPr lang="en-CA" sz="2400">
                <a:cs typeface="Times New Roman" pitchFamily="18" charset="0"/>
              </a:rPr>
              <a:t>In the Cochrane review the RR is identical for the whole group (0.61) and for &lt; 30 wks (0.62), despite different ARD (0.11 vs 0.16).</a:t>
            </a:r>
          </a:p>
          <a:p>
            <a:pPr>
              <a:lnSpc>
                <a:spcPct val="90000"/>
              </a:lnSpc>
            </a:pPr>
            <a:r>
              <a:rPr lang="en-CA" sz="2800">
                <a:cs typeface="Times New Roman" pitchFamily="18" charset="0"/>
              </a:rPr>
              <a:t>Decision to use prophylaxis should depend on the availability of competent personnel and centre specific mortality rates</a:t>
            </a:r>
            <a:endParaRPr lang="en-CA" sz="2800">
              <a:solidFill>
                <a:srgbClr val="000000"/>
              </a:solidFill>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t>Prophylaxis</a:t>
            </a:r>
          </a:p>
        </p:txBody>
      </p:sp>
      <p:sp>
        <p:nvSpPr>
          <p:cNvPr id="22531" name="Rectangle 3"/>
          <p:cNvSpPr>
            <a:spLocks noGrp="1" noChangeArrowheads="1"/>
          </p:cNvSpPr>
          <p:nvPr>
            <p:ph idx="1"/>
          </p:nvPr>
        </p:nvSpPr>
        <p:spPr/>
        <p:txBody>
          <a:bodyPr/>
          <a:lstStyle/>
          <a:p>
            <a:pPr>
              <a:lnSpc>
                <a:spcPct val="90000"/>
              </a:lnSpc>
            </a:pPr>
            <a:r>
              <a:rPr lang="en-CA" sz="2800">
                <a:cs typeface="Times New Roman" pitchFamily="18" charset="0"/>
              </a:rPr>
              <a:t>In the review, antenatal steroid use ranged from 14% to 50%. </a:t>
            </a:r>
          </a:p>
          <a:p>
            <a:pPr>
              <a:lnSpc>
                <a:spcPct val="90000"/>
              </a:lnSpc>
            </a:pPr>
            <a:r>
              <a:rPr lang="en-CA" sz="2800">
                <a:cs typeface="Times New Roman" pitchFamily="18" charset="0"/>
              </a:rPr>
              <a:t>The RR of death for prophylactic compared to rescue surfactant is not related to the frequency of steroid treatment; however, the ARD will differ based on the underlying risk, which is affected. </a:t>
            </a:r>
          </a:p>
          <a:p>
            <a:pPr>
              <a:lnSpc>
                <a:spcPct val="90000"/>
              </a:lnSpc>
            </a:pPr>
            <a:r>
              <a:rPr lang="en-CA" sz="2800">
                <a:cs typeface="Times New Roman" pitchFamily="18" charset="0"/>
              </a:rPr>
              <a:t>With current mortality rates at tertiary centres, a reasonable option would be to give surfactant prophylactically to all infants &lt; 26 wk, and to those of 26-27 wk who have not had steroids.</a:t>
            </a:r>
            <a:r>
              <a:rPr lang="en-CA" sz="280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t>Recommendation</a:t>
            </a:r>
          </a:p>
        </p:txBody>
      </p:sp>
      <p:sp>
        <p:nvSpPr>
          <p:cNvPr id="23555" name="Rectangle 3"/>
          <p:cNvSpPr>
            <a:spLocks noGrp="1" noChangeArrowheads="1"/>
          </p:cNvSpPr>
          <p:nvPr>
            <p:ph idx="1"/>
          </p:nvPr>
        </p:nvSpPr>
        <p:spPr/>
        <p:txBody>
          <a:bodyPr/>
          <a:lstStyle/>
          <a:p>
            <a:r>
              <a:rPr lang="en-CA" b="1">
                <a:cs typeface="Times New Roman" pitchFamily="18" charset="0"/>
              </a:rPr>
              <a:t>Infants who are at a significant risk of RDS should receive prophylactic natural surfactant therapy as soon as they are stable within a few minutes after intubation. </a:t>
            </a:r>
          </a:p>
          <a:p>
            <a:r>
              <a:rPr lang="en-CA" b="1">
                <a:cs typeface="Times New Roman" pitchFamily="18" charset="0"/>
              </a:rPr>
              <a:t>Recommendation grade A.</a:t>
            </a:r>
            <a:r>
              <a:rPr lang="en-CA"/>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dirty="0" err="1"/>
              <a:t>Prophylaxis</a:t>
            </a:r>
            <a:r>
              <a:rPr lang="fr-CA" dirty="0"/>
              <a:t> vs </a:t>
            </a:r>
            <a:r>
              <a:rPr lang="fr-CA" dirty="0" err="1"/>
              <a:t>early</a:t>
            </a:r>
            <a:r>
              <a:rPr lang="fr-CA" dirty="0"/>
              <a:t> </a:t>
            </a:r>
            <a:r>
              <a:rPr lang="fr-CA" dirty="0" err="1"/>
              <a:t>rescue</a:t>
            </a:r>
            <a:r>
              <a:rPr lang="fr-CA" dirty="0"/>
              <a:t>?</a:t>
            </a:r>
          </a:p>
        </p:txBody>
      </p:sp>
      <p:sp>
        <p:nvSpPr>
          <p:cNvPr id="3" name="Espace réservé du contenu 2"/>
          <p:cNvSpPr>
            <a:spLocks noGrp="1"/>
          </p:cNvSpPr>
          <p:nvPr>
            <p:ph idx="1"/>
          </p:nvPr>
        </p:nvSpPr>
        <p:spPr/>
        <p:txBody>
          <a:bodyPr/>
          <a:lstStyle/>
          <a:p>
            <a:r>
              <a:rPr lang="fr-CA" dirty="0"/>
              <a:t>The </a:t>
            </a:r>
            <a:r>
              <a:rPr lang="fr-CA" dirty="0" err="1"/>
              <a:t>RCTs</a:t>
            </a:r>
            <a:r>
              <a:rPr lang="fr-CA" dirty="0"/>
              <a:t> of </a:t>
            </a:r>
            <a:r>
              <a:rPr lang="fr-CA" dirty="0" err="1"/>
              <a:t>prophylaxis</a:t>
            </a:r>
            <a:r>
              <a:rPr lang="fr-CA" dirty="0"/>
              <a:t> have </a:t>
            </a:r>
            <a:r>
              <a:rPr lang="fr-CA" dirty="0" err="1"/>
              <a:t>compared</a:t>
            </a:r>
            <a:r>
              <a:rPr lang="fr-CA" dirty="0"/>
              <a:t> </a:t>
            </a:r>
            <a:r>
              <a:rPr lang="fr-CA" dirty="0" err="1"/>
              <a:t>praophylaxis</a:t>
            </a:r>
            <a:r>
              <a:rPr lang="fr-CA" dirty="0"/>
              <a:t> to « </a:t>
            </a:r>
            <a:r>
              <a:rPr lang="fr-CA" dirty="0" err="1"/>
              <a:t>traditional</a:t>
            </a:r>
            <a:r>
              <a:rPr lang="fr-CA" dirty="0"/>
              <a:t> » </a:t>
            </a:r>
            <a:r>
              <a:rPr lang="fr-CA" dirty="0" err="1"/>
              <a:t>rescue</a:t>
            </a:r>
            <a:r>
              <a:rPr lang="fr-CA" dirty="0"/>
              <a:t> of babies </a:t>
            </a:r>
            <a:r>
              <a:rPr lang="fr-CA" dirty="0" err="1"/>
              <a:t>with</a:t>
            </a:r>
            <a:r>
              <a:rPr lang="fr-CA" dirty="0"/>
              <a:t> </a:t>
            </a:r>
            <a:r>
              <a:rPr lang="fr-CA" dirty="0" err="1"/>
              <a:t>well</a:t>
            </a:r>
            <a:r>
              <a:rPr lang="fr-CA" dirty="0"/>
              <a:t> </a:t>
            </a:r>
            <a:r>
              <a:rPr lang="fr-CA" dirty="0" err="1"/>
              <a:t>established</a:t>
            </a:r>
            <a:r>
              <a:rPr lang="fr-CA" dirty="0"/>
              <a:t> RDS, </a:t>
            </a:r>
            <a:r>
              <a:rPr lang="fr-CA" dirty="0" err="1"/>
              <a:t>usually</a:t>
            </a:r>
            <a:r>
              <a:rPr lang="fr-CA" dirty="0"/>
              <a:t> </a:t>
            </a:r>
            <a:r>
              <a:rPr lang="fr-CA" dirty="0" err="1"/>
              <a:t>with</a:t>
            </a:r>
            <a:r>
              <a:rPr lang="fr-CA" dirty="0"/>
              <a:t> a strict </a:t>
            </a:r>
            <a:r>
              <a:rPr lang="fr-CA" dirty="0" err="1"/>
              <a:t>oxygenation</a:t>
            </a:r>
            <a:r>
              <a:rPr lang="fr-CA" dirty="0"/>
              <a:t> </a:t>
            </a:r>
            <a:r>
              <a:rPr lang="fr-CA" dirty="0" err="1"/>
              <a:t>criterion</a:t>
            </a:r>
            <a:r>
              <a:rPr lang="fr-CA" dirty="0"/>
              <a:t>.</a:t>
            </a:r>
          </a:p>
          <a:p>
            <a:r>
              <a:rPr lang="fr-CA" dirty="0" err="1"/>
              <a:t>Early</a:t>
            </a:r>
            <a:r>
              <a:rPr lang="fr-CA" dirty="0"/>
              <a:t> </a:t>
            </a:r>
            <a:r>
              <a:rPr lang="fr-CA" dirty="0" err="1"/>
              <a:t>rescue</a:t>
            </a:r>
            <a:r>
              <a:rPr lang="fr-CA" dirty="0"/>
              <a:t> </a:t>
            </a:r>
            <a:r>
              <a:rPr lang="fr-CA" dirty="0" err="1"/>
              <a:t>is</a:t>
            </a:r>
            <a:r>
              <a:rPr lang="fr-CA" dirty="0"/>
              <a:t> </a:t>
            </a:r>
            <a:r>
              <a:rPr lang="fr-CA" dirty="0" err="1"/>
              <a:t>now</a:t>
            </a:r>
            <a:r>
              <a:rPr lang="fr-CA" dirty="0"/>
              <a:t> more </a:t>
            </a:r>
            <a:r>
              <a:rPr lang="fr-CA" dirty="0" err="1"/>
              <a:t>usual</a:t>
            </a:r>
            <a:endParaRPr lang="fr-CA" dirty="0"/>
          </a:p>
          <a:p>
            <a:r>
              <a:rPr lang="fr-CA" dirty="0"/>
              <a:t>2 large </a:t>
            </a:r>
            <a:r>
              <a:rPr lang="fr-CA" dirty="0" err="1"/>
              <a:t>multicenter</a:t>
            </a:r>
            <a:r>
              <a:rPr lang="fr-CA" dirty="0"/>
              <a:t> </a:t>
            </a:r>
            <a:r>
              <a:rPr lang="fr-CA" dirty="0" err="1"/>
              <a:t>RCTs</a:t>
            </a:r>
            <a:r>
              <a:rPr lang="fr-CA" dirty="0"/>
              <a:t> have </a:t>
            </a:r>
            <a:r>
              <a:rPr lang="fr-CA" dirty="0" err="1"/>
              <a:t>compared</a:t>
            </a:r>
            <a:r>
              <a:rPr lang="fr-CA" dirty="0"/>
              <a:t> </a:t>
            </a:r>
            <a:r>
              <a:rPr lang="fr-CA" dirty="0" err="1"/>
              <a:t>prophylaxis</a:t>
            </a:r>
            <a:r>
              <a:rPr lang="fr-CA" dirty="0"/>
              <a:t> to CPAP </a:t>
            </a:r>
            <a:r>
              <a:rPr lang="fr-CA" dirty="0" err="1"/>
              <a:t>with</a:t>
            </a:r>
            <a:r>
              <a:rPr lang="fr-CA" dirty="0"/>
              <a:t> </a:t>
            </a:r>
            <a:r>
              <a:rPr lang="fr-CA" dirty="0" err="1"/>
              <a:t>early</a:t>
            </a:r>
            <a:r>
              <a:rPr lang="fr-CA" dirty="0"/>
              <a:t> </a:t>
            </a:r>
            <a:r>
              <a:rPr lang="fr-CA" dirty="0" err="1"/>
              <a:t>rescue</a:t>
            </a:r>
            <a:r>
              <a:rPr lang="fr-CA" dirty="0"/>
              <a:t>.</a:t>
            </a:r>
          </a:p>
          <a:p>
            <a:r>
              <a:rPr lang="fr-CA" dirty="0"/>
              <a:t>COIN and SUPPORT</a:t>
            </a:r>
          </a:p>
          <a:p>
            <a:r>
              <a:rPr lang="fr-CA" dirty="0" err="1"/>
              <a:t>Both</a:t>
            </a:r>
            <a:r>
              <a:rPr lang="fr-CA" dirty="0"/>
              <a:t> show </a:t>
            </a:r>
            <a:r>
              <a:rPr lang="fr-CA" dirty="0" err="1"/>
              <a:t>some</a:t>
            </a:r>
            <a:r>
              <a:rPr lang="fr-CA" dirty="0"/>
              <a:t> </a:t>
            </a:r>
            <a:r>
              <a:rPr lang="fr-CA" dirty="0" err="1"/>
              <a:t>advantage</a:t>
            </a:r>
            <a:r>
              <a:rPr lang="fr-CA" dirty="0"/>
              <a:t> of CPAP </a:t>
            </a:r>
            <a:r>
              <a:rPr lang="fr-CA" dirty="0" err="1"/>
              <a:t>with</a:t>
            </a:r>
            <a:r>
              <a:rPr lang="fr-CA" dirty="0"/>
              <a:t> </a:t>
            </a:r>
            <a:r>
              <a:rPr lang="fr-CA" dirty="0" err="1"/>
              <a:t>early</a:t>
            </a:r>
            <a:r>
              <a:rPr lang="fr-CA" dirty="0"/>
              <a:t> </a:t>
            </a:r>
            <a:r>
              <a:rPr lang="fr-CA" dirty="0" err="1"/>
              <a:t>rescue</a:t>
            </a:r>
            <a:r>
              <a:rPr lang="fr-CA" dirty="0"/>
              <a:t> (</a:t>
            </a:r>
            <a:r>
              <a:rPr lang="fr-CA" dirty="0" err="1"/>
              <a:t>rescue</a:t>
            </a:r>
            <a:r>
              <a:rPr lang="fr-CA" dirty="0"/>
              <a:t> </a:t>
            </a:r>
            <a:r>
              <a:rPr lang="fr-CA" dirty="0" err="1"/>
              <a:t>criteria</a:t>
            </a:r>
            <a:r>
              <a:rPr lang="fr-CA" dirty="0"/>
              <a:t> </a:t>
            </a:r>
            <a:r>
              <a:rPr lang="fr-CA" dirty="0" err="1"/>
              <a:t>quite</a:t>
            </a:r>
            <a:r>
              <a:rPr lang="fr-CA" dirty="0"/>
              <a:t> </a:t>
            </a:r>
            <a:r>
              <a:rPr lang="fr-CA" dirty="0" err="1"/>
              <a:t>different</a:t>
            </a:r>
            <a:r>
              <a:rPr lang="fr-CA" dirty="0"/>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Prophylaxis</a:t>
            </a:r>
            <a:r>
              <a:rPr lang="fr-CA" dirty="0"/>
              <a:t> or </a:t>
            </a:r>
            <a:r>
              <a:rPr lang="fr-CA" dirty="0" err="1"/>
              <a:t>early</a:t>
            </a:r>
            <a:r>
              <a:rPr lang="fr-CA" dirty="0"/>
              <a:t> </a:t>
            </a:r>
            <a:r>
              <a:rPr lang="fr-CA" dirty="0" err="1"/>
              <a:t>rescue</a:t>
            </a:r>
            <a:endParaRPr lang="fr-CA" dirty="0"/>
          </a:p>
        </p:txBody>
      </p:sp>
      <p:sp>
        <p:nvSpPr>
          <p:cNvPr id="3" name="Espace réservé du contenu 2"/>
          <p:cNvSpPr>
            <a:spLocks noGrp="1"/>
          </p:cNvSpPr>
          <p:nvPr>
            <p:ph idx="1"/>
          </p:nvPr>
        </p:nvSpPr>
        <p:spPr/>
        <p:txBody>
          <a:bodyPr/>
          <a:lstStyle/>
          <a:p>
            <a:r>
              <a:rPr lang="fr-CA" dirty="0"/>
              <a:t>If </a:t>
            </a:r>
            <a:r>
              <a:rPr lang="fr-CA" dirty="0" err="1"/>
              <a:t>you</a:t>
            </a:r>
            <a:r>
              <a:rPr lang="fr-CA" dirty="0"/>
              <a:t> </a:t>
            </a:r>
            <a:r>
              <a:rPr lang="fr-CA" dirty="0" err="1"/>
              <a:t>need</a:t>
            </a:r>
            <a:r>
              <a:rPr lang="fr-CA" dirty="0"/>
              <a:t> surfactant the </a:t>
            </a:r>
            <a:r>
              <a:rPr lang="fr-CA" dirty="0" err="1"/>
              <a:t>sooner</a:t>
            </a:r>
            <a:r>
              <a:rPr lang="fr-CA" dirty="0"/>
              <a:t> the </a:t>
            </a:r>
            <a:r>
              <a:rPr lang="fr-CA" dirty="0" err="1"/>
              <a:t>better</a:t>
            </a:r>
            <a:endParaRPr lang="fr-CA" dirty="0"/>
          </a:p>
          <a:p>
            <a:r>
              <a:rPr lang="fr-CA" dirty="0"/>
              <a:t>If </a:t>
            </a:r>
            <a:r>
              <a:rPr lang="fr-CA" dirty="0" err="1"/>
              <a:t>you</a:t>
            </a:r>
            <a:r>
              <a:rPr lang="fr-CA" dirty="0"/>
              <a:t> </a:t>
            </a:r>
            <a:r>
              <a:rPr lang="fr-CA" dirty="0" err="1"/>
              <a:t>can</a:t>
            </a:r>
            <a:r>
              <a:rPr lang="fr-CA" dirty="0"/>
              <a:t> </a:t>
            </a:r>
            <a:r>
              <a:rPr lang="fr-CA" dirty="0" err="1"/>
              <a:t>avoid</a:t>
            </a:r>
            <a:r>
              <a:rPr lang="fr-CA" dirty="0"/>
              <a:t> intubation, the </a:t>
            </a:r>
            <a:r>
              <a:rPr lang="fr-CA" dirty="0" err="1"/>
              <a:t>better</a:t>
            </a:r>
            <a:r>
              <a:rPr lang="fr-CA" dirty="0"/>
              <a:t> off </a:t>
            </a:r>
            <a:r>
              <a:rPr lang="fr-CA" dirty="0" err="1"/>
              <a:t>you</a:t>
            </a:r>
            <a:r>
              <a:rPr lang="fr-CA" dirty="0"/>
              <a:t> are</a:t>
            </a:r>
          </a:p>
          <a:p>
            <a:endParaRPr lang="fr-CA" dirty="0"/>
          </a:p>
          <a:p>
            <a:r>
              <a:rPr lang="fr-CA" dirty="0" err="1"/>
              <a:t>What</a:t>
            </a:r>
            <a:r>
              <a:rPr lang="fr-CA" dirty="0"/>
              <a:t> to do….</a:t>
            </a:r>
          </a:p>
          <a:p>
            <a:endParaRPr lang="fr-CA" dirty="0"/>
          </a:p>
          <a:p>
            <a:r>
              <a:rPr lang="fr-CA" dirty="0" err="1"/>
              <a:t>Early</a:t>
            </a:r>
            <a:r>
              <a:rPr lang="fr-CA" dirty="0"/>
              <a:t> </a:t>
            </a:r>
            <a:r>
              <a:rPr lang="fr-CA" dirty="0" err="1"/>
              <a:t>selection</a:t>
            </a:r>
            <a:r>
              <a:rPr lang="fr-CA" dirty="0"/>
              <a:t> of </a:t>
            </a:r>
            <a:r>
              <a:rPr lang="fr-CA" dirty="0" err="1"/>
              <a:t>infnats</a:t>
            </a:r>
            <a:r>
              <a:rPr lang="fr-CA" dirty="0"/>
              <a:t> </a:t>
            </a:r>
            <a:r>
              <a:rPr lang="fr-CA" dirty="0" err="1"/>
              <a:t>who</a:t>
            </a:r>
            <a:r>
              <a:rPr lang="fr-CA" dirty="0"/>
              <a:t> </a:t>
            </a:r>
            <a:r>
              <a:rPr lang="fr-CA" dirty="0" err="1"/>
              <a:t>need</a:t>
            </a:r>
            <a:r>
              <a:rPr lang="fr-CA" dirty="0"/>
              <a:t> surfactant, for </a:t>
            </a:r>
            <a:r>
              <a:rPr lang="fr-CA" dirty="0" err="1"/>
              <a:t>individualized</a:t>
            </a:r>
            <a:r>
              <a:rPr lang="fr-CA" dirty="0"/>
              <a:t> </a:t>
            </a:r>
            <a:r>
              <a:rPr lang="fr-CA" dirty="0" err="1"/>
              <a:t>treatment</a:t>
            </a:r>
            <a:r>
              <a:rPr lang="fr-CA" dirty="0"/>
              <a:t>.</a:t>
            </a:r>
          </a:p>
        </p:txBody>
      </p:sp>
    </p:spTree>
    <p:extLst>
      <p:ext uri="{BB962C8B-B14F-4D97-AF65-F5344CB8AC3E}">
        <p14:creationId xmlns:p14="http://schemas.microsoft.com/office/powerpoint/2010/main" val="2296336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CA" b="1">
                <a:cs typeface="Times New Roman" pitchFamily="18" charset="0"/>
              </a:rPr>
              <a:t>Should Multiple Or Single Doses Of Surfactant Be Used? </a:t>
            </a:r>
            <a:br>
              <a:rPr lang="en-CA">
                <a:cs typeface="Times New Roman" pitchFamily="18" charset="0"/>
              </a:rPr>
            </a:br>
            <a:endParaRPr lang="en-CA">
              <a:cs typeface="Times New Roman" pitchFamily="18" charset="0"/>
            </a:endParaRPr>
          </a:p>
        </p:txBody>
      </p:sp>
      <p:sp>
        <p:nvSpPr>
          <p:cNvPr id="26627" name="Rectangle 3"/>
          <p:cNvSpPr>
            <a:spLocks noGrp="1" noChangeArrowheads="1"/>
          </p:cNvSpPr>
          <p:nvPr>
            <p:ph idx="1"/>
          </p:nvPr>
        </p:nvSpPr>
        <p:spPr/>
        <p:txBody>
          <a:bodyPr>
            <a:normAutofit lnSpcReduction="10000"/>
          </a:bodyPr>
          <a:lstStyle/>
          <a:p>
            <a:pPr>
              <a:lnSpc>
                <a:spcPct val="90000"/>
              </a:lnSpc>
            </a:pPr>
            <a:r>
              <a:rPr lang="en-CA" sz="2800">
                <a:cs typeface="Times New Roman" pitchFamily="18" charset="0"/>
              </a:rPr>
              <a:t>2 RCTs (n=394). Compared: only 1 dose allowed to either: up to 3 further doses at &lt; 72 h for a 0.1 increase in FIO2 after initial response; or, up to 3 further doses at 12 and 24 h if remained intubated and required any O2. </a:t>
            </a:r>
          </a:p>
          <a:p>
            <a:pPr lvl="1">
              <a:lnSpc>
                <a:spcPct val="90000"/>
              </a:lnSpc>
            </a:pPr>
            <a:r>
              <a:rPr lang="en-CA" sz="2400">
                <a:cs typeface="Times New Roman" pitchFamily="18" charset="0"/>
              </a:rPr>
              <a:t>Gestation ranged from 30 to 36 wk in one study and birthweight of 700 to 2000 g in the other. </a:t>
            </a:r>
          </a:p>
          <a:p>
            <a:pPr lvl="1">
              <a:lnSpc>
                <a:spcPct val="90000"/>
              </a:lnSpc>
            </a:pPr>
            <a:r>
              <a:rPr lang="en-CA" sz="2400">
                <a:cs typeface="Times New Roman" pitchFamily="18" charset="0"/>
              </a:rPr>
              <a:t>Meta-analysis showed reduction in pneumothorax (RR 0.51, 95% CI 0.30, 0.88; ARD -0.09, 95% CI -0.15, -0.02); trend towards reduction in mortality (RR 0.63, 95% CI 0.39, 1.02; ARD -0.07, 95% CI -0.14, 00.00). No complications </a:t>
            </a:r>
            <a:r>
              <a:rPr lang="en-CA" sz="2400" b="1">
                <a:cs typeface="Times New Roman" pitchFamily="18" charset="0"/>
              </a:rPr>
              <a:t>(Evidence level 1a)</a:t>
            </a:r>
            <a:r>
              <a:rPr lang="en-CA" sz="2400">
                <a:cs typeface="Times New Roman" pitchFamily="18" charset="0"/>
              </a:rPr>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t>Recommendation</a:t>
            </a:r>
          </a:p>
        </p:txBody>
      </p:sp>
      <p:sp>
        <p:nvSpPr>
          <p:cNvPr id="27651" name="Rectangle 3"/>
          <p:cNvSpPr>
            <a:spLocks noGrp="1" noChangeArrowheads="1"/>
          </p:cNvSpPr>
          <p:nvPr>
            <p:ph idx="1"/>
          </p:nvPr>
        </p:nvSpPr>
        <p:spPr/>
        <p:txBody>
          <a:bodyPr/>
          <a:lstStyle/>
          <a:p>
            <a:r>
              <a:rPr lang="en-CA" b="1">
                <a:cs typeface="Times New Roman" pitchFamily="18" charset="0"/>
              </a:rPr>
              <a:t>Infants with RDS who have persistent or recurrent oxygen and ventilatory requirements within the first 72 hours of life should have repeated doses of surfactant. Administering more than 3 doses has not been shown to have a benefit. </a:t>
            </a:r>
          </a:p>
          <a:p>
            <a:r>
              <a:rPr lang="en-CA" b="1">
                <a:cs typeface="Times New Roman" pitchFamily="18" charset="0"/>
              </a:rPr>
              <a:t>Recommendation grade A.</a:t>
            </a:r>
            <a:r>
              <a:rPr lang="en-CA"/>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CA" b="1">
                <a:cs typeface="Times New Roman" pitchFamily="18" charset="0"/>
              </a:rPr>
              <a:t>What Are The Criteria For, And Timing Of, Retreatment?</a:t>
            </a:r>
            <a:endParaRPr lang="en-CA">
              <a:cs typeface="Times New Roman" pitchFamily="18" charset="0"/>
            </a:endParaRPr>
          </a:p>
        </p:txBody>
      </p:sp>
      <p:sp>
        <p:nvSpPr>
          <p:cNvPr id="28675" name="Rectangle 3"/>
          <p:cNvSpPr>
            <a:spLocks noGrp="1" noChangeArrowheads="1"/>
          </p:cNvSpPr>
          <p:nvPr>
            <p:ph idx="1"/>
          </p:nvPr>
        </p:nvSpPr>
        <p:spPr/>
        <p:txBody>
          <a:bodyPr/>
          <a:lstStyle/>
          <a:p>
            <a:pPr>
              <a:lnSpc>
                <a:spcPct val="90000"/>
              </a:lnSpc>
            </a:pPr>
            <a:r>
              <a:rPr lang="en-CA" sz="2800">
                <a:cs typeface="Times New Roman" pitchFamily="18" charset="0"/>
              </a:rPr>
              <a:t>There are extremely limited data </a:t>
            </a:r>
          </a:p>
          <a:p>
            <a:pPr>
              <a:lnSpc>
                <a:spcPct val="90000"/>
              </a:lnSpc>
            </a:pPr>
            <a:r>
              <a:rPr lang="en-CA" sz="2800">
                <a:cs typeface="Times New Roman" pitchFamily="18" charset="0"/>
              </a:rPr>
              <a:t>decided arbitrarily in the two trials just described.</a:t>
            </a:r>
          </a:p>
          <a:p>
            <a:pPr lvl="1">
              <a:lnSpc>
                <a:spcPct val="90000"/>
              </a:lnSpc>
            </a:pPr>
            <a:r>
              <a:rPr lang="en-CA" sz="2400">
                <a:cs typeface="Times New Roman" pitchFamily="18" charset="0"/>
              </a:rPr>
              <a:t>1 RCT compared low (FiO2 &gt; 0.30, still requiring intubation) and high (FiO2 &gt; 0.40, mean airway pressure &gt; 7 cm H</a:t>
            </a:r>
            <a:r>
              <a:rPr lang="en-CA" sz="2400" baseline="-30000">
                <a:cs typeface="Times New Roman" pitchFamily="18" charset="0"/>
              </a:rPr>
              <a:t>2</a:t>
            </a:r>
            <a:r>
              <a:rPr lang="en-CA" sz="2400">
                <a:cs typeface="Times New Roman" pitchFamily="18" charset="0"/>
              </a:rPr>
              <a:t>O) retreatment thresholds, after a minimum of 6 hours. </a:t>
            </a:r>
          </a:p>
          <a:p>
            <a:pPr lvl="1">
              <a:lnSpc>
                <a:spcPct val="90000"/>
              </a:lnSpc>
            </a:pPr>
            <a:r>
              <a:rPr lang="en-CA" sz="2400">
                <a:cs typeface="Times New Roman" pitchFamily="18" charset="0"/>
              </a:rPr>
              <a:t>They noted no benefit from retreating at the lower threshold, except in those babies with complicated RDS (evidence of perinatal compromise or sepsis) who had a lower mortality with low threshold retreatment. </a:t>
            </a:r>
            <a:r>
              <a:rPr lang="en-CA" sz="2400" b="1">
                <a:cs typeface="Times New Roman" pitchFamily="18" charset="0"/>
              </a:rPr>
              <a:t>(Evidence level 1b).</a:t>
            </a:r>
            <a:endParaRPr lang="en-CA" sz="24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CA"/>
              <a:t>Retreatment: timing</a:t>
            </a:r>
          </a:p>
        </p:txBody>
      </p:sp>
      <p:sp>
        <p:nvSpPr>
          <p:cNvPr id="29699" name="Rectangle 3"/>
          <p:cNvSpPr>
            <a:spLocks noGrp="1" noChangeArrowheads="1"/>
          </p:cNvSpPr>
          <p:nvPr>
            <p:ph idx="1"/>
          </p:nvPr>
        </p:nvSpPr>
        <p:spPr/>
        <p:txBody>
          <a:bodyPr/>
          <a:lstStyle/>
          <a:p>
            <a:pPr>
              <a:lnSpc>
                <a:spcPct val="90000"/>
              </a:lnSpc>
            </a:pPr>
            <a:r>
              <a:rPr lang="en-CA">
                <a:cs typeface="Times New Roman" pitchFamily="18" charset="0"/>
              </a:rPr>
              <a:t>Timing of retreatment arbitrarily decided in most of the surfactant trials, </a:t>
            </a:r>
          </a:p>
          <a:p>
            <a:pPr>
              <a:lnSpc>
                <a:spcPct val="90000"/>
              </a:lnSpc>
            </a:pPr>
            <a:r>
              <a:rPr lang="en-CA">
                <a:cs typeface="Times New Roman" pitchFamily="18" charset="0"/>
              </a:rPr>
              <a:t>Actual comparisons of timing limited to 1 small RCT. </a:t>
            </a:r>
          </a:p>
          <a:p>
            <a:pPr lvl="1">
              <a:lnSpc>
                <a:spcPct val="90000"/>
              </a:lnSpc>
            </a:pPr>
            <a:r>
              <a:rPr lang="en-CA">
                <a:cs typeface="Times New Roman" pitchFamily="18" charset="0"/>
              </a:rPr>
              <a:t>randomly compared retreatment at 2 h to 6 h. Some short-term advantage to earlier re-dosing in the smallest infants, but no clinically important benefits were shown </a:t>
            </a:r>
            <a:r>
              <a:rPr lang="en-CA" b="1">
                <a:cs typeface="Times New Roman" pitchFamily="18" charset="0"/>
              </a:rPr>
              <a:t>(Evidence level 2)</a:t>
            </a:r>
            <a:r>
              <a:rPr lang="en-CA">
                <a:cs typeface="Times New Roman" pitchFamily="18" charset="0"/>
              </a:rPr>
              <a:t>. </a:t>
            </a:r>
          </a:p>
          <a:p>
            <a:pPr>
              <a:lnSpc>
                <a:spcPct val="90000"/>
              </a:lnSpc>
            </a:pPr>
            <a:endParaRPr lang="en-CA"/>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CA"/>
              <a:t>Recommendation</a:t>
            </a:r>
          </a:p>
        </p:txBody>
      </p:sp>
      <p:sp>
        <p:nvSpPr>
          <p:cNvPr id="30723" name="Rectangle 3"/>
          <p:cNvSpPr>
            <a:spLocks noGrp="1" noChangeArrowheads="1"/>
          </p:cNvSpPr>
          <p:nvPr>
            <p:ph idx="1"/>
          </p:nvPr>
        </p:nvSpPr>
        <p:spPr/>
        <p:txBody>
          <a:bodyPr/>
          <a:lstStyle/>
          <a:p>
            <a:r>
              <a:rPr lang="en-CA" b="1">
                <a:cs typeface="Times New Roman" pitchFamily="18" charset="0"/>
              </a:rPr>
              <a:t>Retreatment should be considered when there is a persistent or recurrent oxygen requirement of 30% or more and may be given as early as 2 hours or more commonly 4 to 6 hours after the initial dose. </a:t>
            </a:r>
          </a:p>
          <a:p>
            <a:r>
              <a:rPr lang="en-CA" b="1">
                <a:cs typeface="Times New Roman" pitchFamily="18" charset="0"/>
              </a:rPr>
              <a:t>Recommendation grade A.</a:t>
            </a:r>
            <a:r>
              <a:rPr lang="en-CA"/>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CA" b="1">
                <a:cs typeface="Times New Roman" pitchFamily="18" charset="0"/>
              </a:rPr>
              <a:t>How Should Ventilatory Management After Surfactant Be Approached?</a:t>
            </a:r>
            <a:r>
              <a:rPr lang="en-CA"/>
              <a:t> </a:t>
            </a:r>
          </a:p>
        </p:txBody>
      </p:sp>
      <p:sp>
        <p:nvSpPr>
          <p:cNvPr id="31747" name="Rectangle 3"/>
          <p:cNvSpPr>
            <a:spLocks noGrp="1" noChangeArrowheads="1"/>
          </p:cNvSpPr>
          <p:nvPr>
            <p:ph idx="1"/>
          </p:nvPr>
        </p:nvSpPr>
        <p:spPr/>
        <p:txBody>
          <a:bodyPr>
            <a:normAutofit lnSpcReduction="10000"/>
          </a:bodyPr>
          <a:lstStyle/>
          <a:p>
            <a:pPr>
              <a:lnSpc>
                <a:spcPct val="90000"/>
              </a:lnSpc>
            </a:pPr>
            <a:r>
              <a:rPr lang="en-CA" sz="2800">
                <a:cs typeface="Times New Roman" pitchFamily="18" charset="0"/>
              </a:rPr>
              <a:t>Rapid changes in lung mechanics and VQ matching after rescue surfactant </a:t>
            </a:r>
          </a:p>
          <a:p>
            <a:pPr>
              <a:lnSpc>
                <a:spcPct val="90000"/>
              </a:lnSpc>
            </a:pPr>
            <a:r>
              <a:rPr lang="en-CA" sz="2800">
                <a:cs typeface="Times New Roman" pitchFamily="18" charset="0"/>
              </a:rPr>
              <a:t>Prevention of serious lung disease by prophylaxis </a:t>
            </a:r>
          </a:p>
          <a:p>
            <a:pPr>
              <a:lnSpc>
                <a:spcPct val="90000"/>
              </a:lnSpc>
            </a:pPr>
            <a:r>
              <a:rPr lang="en-CA" sz="2800">
                <a:cs typeface="Times New Roman" pitchFamily="18" charset="0"/>
              </a:rPr>
              <a:t>Many infants can be very rapidly weaned and extubated to nasal CPAP within an hour of intubation and surfactant administration. </a:t>
            </a:r>
          </a:p>
          <a:p>
            <a:pPr lvl="1">
              <a:lnSpc>
                <a:spcPct val="90000"/>
              </a:lnSpc>
            </a:pPr>
            <a:r>
              <a:rPr lang="en-CA" sz="2400">
                <a:cs typeface="Times New Roman" pitchFamily="18" charset="0"/>
              </a:rPr>
              <a:t>Premedication used for intubation should only cause brief duration of respiratory depression, and staff must be skilled in rapid ventilator weaning. </a:t>
            </a:r>
          </a:p>
          <a:p>
            <a:pPr lvl="1">
              <a:lnSpc>
                <a:spcPct val="90000"/>
              </a:lnSpc>
            </a:pPr>
            <a:r>
              <a:rPr lang="en-CA" sz="2400">
                <a:cs typeface="Times New Roman" pitchFamily="18" charset="0"/>
              </a:rPr>
              <a:t>Such weaning is often performed with few or no blood gases, relying on clinical condition, spontaneous efforts, pulse oximetry and sometimes TcCO2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cs typeface="Times New Roman" pitchFamily="18" charset="0"/>
              </a:rPr>
              <a:t> Ventilation after Surfactant</a:t>
            </a:r>
          </a:p>
        </p:txBody>
      </p:sp>
      <p:sp>
        <p:nvSpPr>
          <p:cNvPr id="32771" name="Rectangle 3"/>
          <p:cNvSpPr>
            <a:spLocks noGrp="1" noChangeArrowheads="1"/>
          </p:cNvSpPr>
          <p:nvPr>
            <p:ph idx="1"/>
          </p:nvPr>
        </p:nvSpPr>
        <p:spPr/>
        <p:txBody>
          <a:bodyPr/>
          <a:lstStyle/>
          <a:p>
            <a:pPr>
              <a:lnSpc>
                <a:spcPct val="90000"/>
              </a:lnSpc>
            </a:pPr>
            <a:r>
              <a:rPr lang="en-CA" dirty="0">
                <a:cs typeface="Times New Roman" pitchFamily="18" charset="0"/>
              </a:rPr>
              <a:t>There is currently no proof that a rapid wean and extubation approach improves long term outcomes compared to a more traditional weaning approach. In 2 small randomized trials such an approach lead to a decrease in the need for more than an hour of mechanical ventilation </a:t>
            </a:r>
            <a:r>
              <a:rPr lang="en-CA" b="1" dirty="0">
                <a:cs typeface="Times New Roman" pitchFamily="18" charset="0"/>
              </a:rPr>
              <a:t>(Evidence level 2b).</a:t>
            </a:r>
            <a:r>
              <a:rPr lang="en-CA" dirty="0">
                <a:cs typeface="Times New Roman" pitchFamily="18" charset="0"/>
              </a:rPr>
              <a:t> Definitive recommendations will require further evidence.</a:t>
            </a:r>
            <a:r>
              <a:rPr lang="en-CA" dirty="0"/>
              <a:t> </a:t>
            </a:r>
            <a:r>
              <a:rPr lang="en-US" dirty="0">
                <a:cs typeface="Times New Roman" pitchFamily="18" charset="0"/>
              </a:rPr>
              <a:t> </a:t>
            </a:r>
          </a:p>
          <a:p>
            <a:pPr>
              <a:lnSpc>
                <a:spcPct val="90000"/>
              </a:lnSpc>
            </a:pPr>
            <a:r>
              <a:rPr lang="en-US" dirty="0">
                <a:cs typeface="Times New Roman" pitchFamily="18" charset="0"/>
              </a:rPr>
              <a:t>Protocol driven weaning seems to shorten intubation times.</a:t>
            </a:r>
            <a:endParaRPr lang="en-CA" dirty="0">
              <a:cs typeface="Times New Roman" pitchFamily="18" charset="0"/>
            </a:endParaRPr>
          </a:p>
          <a:p>
            <a:pPr>
              <a:lnSpc>
                <a:spcPct val="90000"/>
              </a:lnSpc>
            </a:pPr>
            <a:endParaRPr lang="en-C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t>Recommendation</a:t>
            </a:r>
          </a:p>
        </p:txBody>
      </p:sp>
      <p:sp>
        <p:nvSpPr>
          <p:cNvPr id="33795" name="Rectangle 3"/>
          <p:cNvSpPr>
            <a:spLocks noGrp="1" noChangeArrowheads="1"/>
          </p:cNvSpPr>
          <p:nvPr>
            <p:ph idx="1"/>
          </p:nvPr>
        </p:nvSpPr>
        <p:spPr/>
        <p:txBody>
          <a:bodyPr/>
          <a:lstStyle/>
          <a:p>
            <a:r>
              <a:rPr lang="en-CA" b="1">
                <a:cs typeface="Times New Roman" pitchFamily="18" charset="0"/>
              </a:rPr>
              <a:t>Options for ventilatory management to be considered after prophylactic surfactant therapy include very rapid weaning and extubation to CPAP within one hour. </a:t>
            </a:r>
          </a:p>
          <a:p>
            <a:r>
              <a:rPr lang="en-CA" b="1">
                <a:cs typeface="Times New Roman" pitchFamily="18" charset="0"/>
              </a:rPr>
              <a:t>Recommendation grade B</a:t>
            </a:r>
            <a:endParaRPr lang="en-CA"/>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CA" b="1">
                <a:cs typeface="Times New Roman" pitchFamily="18" charset="0"/>
              </a:rPr>
              <a:t>If We Can Give Surfactant, Do We Still Need To Use Antenatal Steroids?</a:t>
            </a:r>
            <a:r>
              <a:rPr lang="en-CA"/>
              <a:t> </a:t>
            </a:r>
          </a:p>
        </p:txBody>
      </p:sp>
      <p:sp>
        <p:nvSpPr>
          <p:cNvPr id="34819" name="Rectangle 3"/>
          <p:cNvSpPr>
            <a:spLocks noGrp="1" noChangeArrowheads="1"/>
          </p:cNvSpPr>
          <p:nvPr>
            <p:ph idx="1"/>
          </p:nvPr>
        </p:nvSpPr>
        <p:spPr/>
        <p:txBody>
          <a:bodyPr>
            <a:normAutofit lnSpcReduction="10000"/>
          </a:bodyPr>
          <a:lstStyle/>
          <a:p>
            <a:pPr>
              <a:lnSpc>
                <a:spcPct val="90000"/>
              </a:lnSpc>
            </a:pPr>
            <a:r>
              <a:rPr lang="en-CA" sz="2800">
                <a:cs typeface="Times New Roman" pitchFamily="18" charset="0"/>
              </a:rPr>
              <a:t>Large cohort study: combination of surfactant and steroids more effective than surfactant alone </a:t>
            </a:r>
            <a:r>
              <a:rPr lang="en-CA" sz="2800" b="1">
                <a:cs typeface="Times New Roman" pitchFamily="18" charset="0"/>
              </a:rPr>
              <a:t>(Evidence level 2b)</a:t>
            </a:r>
            <a:r>
              <a:rPr lang="en-CA" sz="2800">
                <a:cs typeface="Times New Roman" pitchFamily="18" charset="0"/>
              </a:rPr>
              <a:t>.  </a:t>
            </a:r>
          </a:p>
          <a:p>
            <a:pPr>
              <a:lnSpc>
                <a:spcPct val="90000"/>
              </a:lnSpc>
            </a:pPr>
            <a:r>
              <a:rPr lang="en-CA" sz="2800">
                <a:cs typeface="Times New Roman" pitchFamily="18" charset="0"/>
              </a:rPr>
              <a:t>Secondary analysis of surfactant trials: disease severity reduction in babies who received antenatal steroids </a:t>
            </a:r>
            <a:r>
              <a:rPr lang="en-CA" sz="2800" b="1">
                <a:cs typeface="Times New Roman" pitchFamily="18" charset="0"/>
              </a:rPr>
              <a:t>(Evidence level 4)</a:t>
            </a:r>
            <a:r>
              <a:rPr lang="en-CA" sz="2800">
                <a:cs typeface="Times New Roman" pitchFamily="18" charset="0"/>
              </a:rPr>
              <a:t>. </a:t>
            </a:r>
          </a:p>
          <a:p>
            <a:pPr>
              <a:lnSpc>
                <a:spcPct val="90000"/>
              </a:lnSpc>
            </a:pPr>
            <a:r>
              <a:rPr lang="en-CA" sz="2800">
                <a:cs typeface="Times New Roman" pitchFamily="18" charset="0"/>
              </a:rPr>
              <a:t>2 RCTs confirm antenatal steroids reduce risk of poor outcome even where surfactant is available; one showed reduction in RDS &amp; an increase in survival without ventilatory support, both showed reductions in severe IVH.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CA"/>
              <a:t>Recommendation</a:t>
            </a:r>
          </a:p>
        </p:txBody>
      </p:sp>
      <p:sp>
        <p:nvSpPr>
          <p:cNvPr id="35843" name="Rectangle 3"/>
          <p:cNvSpPr>
            <a:spLocks noGrp="1" noChangeArrowheads="1"/>
          </p:cNvSpPr>
          <p:nvPr>
            <p:ph idx="1"/>
          </p:nvPr>
        </p:nvSpPr>
        <p:spPr/>
        <p:txBody>
          <a:bodyPr/>
          <a:lstStyle/>
          <a:p>
            <a:r>
              <a:rPr lang="en-CA" b="1">
                <a:cs typeface="Times New Roman" pitchFamily="18" charset="0"/>
              </a:rPr>
              <a:t>Mothers at risk of delivering babies &lt;34 weeks gestation should be given antenatal steroids according to established guidelines regardless of the availability of postnatal surfactant therapy. </a:t>
            </a:r>
          </a:p>
          <a:p>
            <a:r>
              <a:rPr lang="en-CA" b="1">
                <a:cs typeface="Times New Roman" pitchFamily="18" charset="0"/>
              </a:rPr>
              <a:t>Recommendation grade A.</a:t>
            </a:r>
            <a:r>
              <a:rPr lang="en-CA"/>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normAutofit fontScale="90000"/>
          </a:bodyPr>
          <a:lstStyle/>
          <a:p>
            <a:r>
              <a:rPr lang="en-CA"/>
              <a:t>Should Surfactant Be Given Prior To Transport Of A Baby With RDS? </a:t>
            </a:r>
          </a:p>
        </p:txBody>
      </p:sp>
      <p:sp>
        <p:nvSpPr>
          <p:cNvPr id="36869" name="Rectangle 5"/>
          <p:cNvSpPr>
            <a:spLocks noGrp="1" noChangeArrowheads="1"/>
          </p:cNvSpPr>
          <p:nvPr>
            <p:ph idx="1"/>
          </p:nvPr>
        </p:nvSpPr>
        <p:spPr>
          <a:xfrm>
            <a:off x="609600" y="2209800"/>
            <a:ext cx="7772400" cy="4114800"/>
          </a:xfrm>
        </p:spPr>
        <p:txBody>
          <a:bodyPr>
            <a:normAutofit fontScale="92500" lnSpcReduction="10000"/>
          </a:bodyPr>
          <a:lstStyle/>
          <a:p>
            <a:pPr>
              <a:lnSpc>
                <a:spcPct val="90000"/>
              </a:lnSpc>
            </a:pPr>
            <a:r>
              <a:rPr lang="en-CA" sz="2800" dirty="0"/>
              <a:t>Using surfactant prior to transport studied retrospectively and found to be safe.</a:t>
            </a:r>
          </a:p>
          <a:p>
            <a:pPr>
              <a:lnSpc>
                <a:spcPct val="90000"/>
              </a:lnSpc>
            </a:pPr>
            <a:r>
              <a:rPr lang="en-CA" sz="2800" dirty="0"/>
              <a:t>In one of the studies lower O2 requirements during transport and fewer days of ventilation compared to controls (Evidence level 3b). </a:t>
            </a:r>
          </a:p>
          <a:p>
            <a:pPr>
              <a:lnSpc>
                <a:spcPct val="90000"/>
              </a:lnSpc>
            </a:pPr>
            <a:r>
              <a:rPr lang="en-CA" sz="2800" dirty="0"/>
              <a:t>Prospective studies would be required to clearly answer whether outcomes are improved. </a:t>
            </a:r>
          </a:p>
          <a:p>
            <a:pPr>
              <a:lnSpc>
                <a:spcPct val="90000"/>
              </a:lnSpc>
            </a:pPr>
            <a:r>
              <a:rPr lang="en-CA" sz="2800" dirty="0"/>
              <a:t>Significantly reduced risk for pneumothorax after surfactant is a potential benefit, given the difficulties managing this during transport.</a:t>
            </a:r>
            <a:br>
              <a:rPr lang="en-CA" sz="2800" dirty="0"/>
            </a:br>
            <a:endParaRPr lang="en-CA"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CA"/>
              <a:t>Recommendation</a:t>
            </a:r>
          </a:p>
        </p:txBody>
      </p:sp>
      <p:sp>
        <p:nvSpPr>
          <p:cNvPr id="37891" name="Rectangle 3"/>
          <p:cNvSpPr>
            <a:spLocks noGrp="1" noChangeArrowheads="1"/>
          </p:cNvSpPr>
          <p:nvPr>
            <p:ph idx="1"/>
          </p:nvPr>
        </p:nvSpPr>
        <p:spPr/>
        <p:txBody>
          <a:bodyPr/>
          <a:lstStyle/>
          <a:p>
            <a:r>
              <a:rPr lang="en-CA" b="1">
                <a:cs typeface="Times New Roman" pitchFamily="18" charset="0"/>
              </a:rPr>
              <a:t>Intubated infants with RDS should receive exogenous surfactant therapy prior to transport. </a:t>
            </a:r>
          </a:p>
          <a:p>
            <a:r>
              <a:rPr lang="en-CA" b="1">
                <a:cs typeface="Times New Roman" pitchFamily="18" charset="0"/>
              </a:rPr>
              <a:t>Recommendation grade C.</a:t>
            </a:r>
            <a:r>
              <a:rPr lang="en-CA"/>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0" y="228600"/>
            <a:ext cx="9144000" cy="1095375"/>
          </a:xfrm>
          <a:prstGeom prst="rect">
            <a:avLst/>
          </a:prstGeom>
          <a:noFill/>
          <a:ln w="9525">
            <a:noFill/>
            <a:miter lim="800000"/>
            <a:headEnd/>
            <a:tailEnd/>
          </a:ln>
          <a:effectLst/>
        </p:spPr>
        <p:txBody>
          <a:bodyPr lIns="0" tIns="0" rIns="0" bIns="0">
            <a:spAutoFit/>
          </a:bodyPr>
          <a:lstStyle/>
          <a:p>
            <a:pPr algn="ctr"/>
            <a:endParaRPr lang="en-CA" b="1">
              <a:cs typeface="Times New Roman" pitchFamily="18" charset="0"/>
            </a:endParaRPr>
          </a:p>
          <a:p>
            <a:pPr eaLnBrk="0" hangingPunct="0"/>
            <a:r>
              <a:rPr lang="en-CA">
                <a:cs typeface="Times New Roman" pitchFamily="18" charset="0"/>
              </a:rPr>
              <a:t> </a:t>
            </a:r>
          </a:p>
          <a:p>
            <a:pPr eaLnBrk="0" hangingPunct="0"/>
            <a:endParaRPr lang="en-CA"/>
          </a:p>
        </p:txBody>
      </p:sp>
      <p:grpSp>
        <p:nvGrpSpPr>
          <p:cNvPr id="42067" name="Group 83"/>
          <p:cNvGrpSpPr>
            <a:grpSpLocks/>
          </p:cNvGrpSpPr>
          <p:nvPr/>
        </p:nvGrpSpPr>
        <p:grpSpPr bwMode="auto">
          <a:xfrm>
            <a:off x="838200" y="533400"/>
            <a:ext cx="6638925" cy="6589713"/>
            <a:chOff x="-3" y="457"/>
            <a:chExt cx="4182" cy="4151"/>
          </a:xfrm>
        </p:grpSpPr>
        <p:grpSp>
          <p:nvGrpSpPr>
            <p:cNvPr id="42065" name="Group 81"/>
            <p:cNvGrpSpPr>
              <a:grpSpLocks/>
            </p:cNvGrpSpPr>
            <p:nvPr/>
          </p:nvGrpSpPr>
          <p:grpSpPr bwMode="auto">
            <a:xfrm>
              <a:off x="0" y="460"/>
              <a:ext cx="4176" cy="4145"/>
              <a:chOff x="0" y="460"/>
              <a:chExt cx="4176" cy="4145"/>
            </a:xfrm>
          </p:grpSpPr>
          <p:grpSp>
            <p:nvGrpSpPr>
              <p:cNvPr id="42010" name="Group 26"/>
              <p:cNvGrpSpPr>
                <a:grpSpLocks/>
              </p:cNvGrpSpPr>
              <p:nvPr/>
            </p:nvGrpSpPr>
            <p:grpSpPr bwMode="auto">
              <a:xfrm>
                <a:off x="0" y="460"/>
                <a:ext cx="823" cy="403"/>
                <a:chOff x="0" y="460"/>
                <a:chExt cx="823" cy="403"/>
              </a:xfrm>
            </p:grpSpPr>
            <p:sp>
              <p:nvSpPr>
                <p:cNvPr id="42009" name="Rectangle 25"/>
                <p:cNvSpPr>
                  <a:spLocks noChangeArrowheads="1"/>
                </p:cNvSpPr>
                <p:nvPr/>
              </p:nvSpPr>
              <p:spPr bwMode="auto">
                <a:xfrm>
                  <a:off x="0" y="460"/>
                  <a:ext cx="823" cy="403"/>
                </a:xfrm>
                <a:prstGeom prst="rect">
                  <a:avLst/>
                </a:prstGeom>
                <a:solidFill>
                  <a:srgbClr val="FFFFFF"/>
                </a:solidFill>
                <a:ln w="9525">
                  <a:noFill/>
                  <a:miter lim="800000"/>
                  <a:headEnd/>
                  <a:tailEnd/>
                </a:ln>
                <a:effectLst/>
              </p:spPr>
              <p:txBody>
                <a:bodyPr/>
                <a:lstStyle/>
                <a:p>
                  <a:endParaRPr lang="fr-CA"/>
                </a:p>
              </p:txBody>
            </p:sp>
            <p:grpSp>
              <p:nvGrpSpPr>
                <p:cNvPr id="42008" name="Group 24"/>
                <p:cNvGrpSpPr>
                  <a:grpSpLocks/>
                </p:cNvGrpSpPr>
                <p:nvPr/>
              </p:nvGrpSpPr>
              <p:grpSpPr bwMode="auto">
                <a:xfrm>
                  <a:off x="0" y="460"/>
                  <a:ext cx="823" cy="403"/>
                  <a:chOff x="0" y="460"/>
                  <a:chExt cx="823" cy="403"/>
                </a:xfrm>
              </p:grpSpPr>
              <p:sp>
                <p:nvSpPr>
                  <p:cNvPr id="41988" name="Rectangle 4"/>
                  <p:cNvSpPr>
                    <a:spLocks noChangeArrowheads="1"/>
                  </p:cNvSpPr>
                  <p:nvPr/>
                </p:nvSpPr>
                <p:spPr bwMode="auto">
                  <a:xfrm>
                    <a:off x="0" y="460"/>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	Level</a:t>
                    </a:r>
                    <a:endParaRPr lang="en-CA" sz="1800">
                      <a:cs typeface="Times New Roman" pitchFamily="18" charset="0"/>
                    </a:endParaRPr>
                  </a:p>
                  <a:p>
                    <a:pPr eaLnBrk="0" hangingPunct="0">
                      <a:tabLst>
                        <a:tab pos="228600" algn="l"/>
                      </a:tabLst>
                    </a:pPr>
                    <a:endParaRPr lang="en-CA" sz="1800"/>
                  </a:p>
                </p:txBody>
              </p:sp>
              <p:sp>
                <p:nvSpPr>
                  <p:cNvPr id="42007" name="Rectangle 23"/>
                  <p:cNvSpPr>
                    <a:spLocks noChangeArrowheads="1"/>
                  </p:cNvSpPr>
                  <p:nvPr/>
                </p:nvSpPr>
                <p:spPr bwMode="auto">
                  <a:xfrm>
                    <a:off x="0" y="460"/>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14" name="Group 30"/>
              <p:cNvGrpSpPr>
                <a:grpSpLocks/>
              </p:cNvGrpSpPr>
              <p:nvPr/>
            </p:nvGrpSpPr>
            <p:grpSpPr bwMode="auto">
              <a:xfrm>
                <a:off x="823" y="460"/>
                <a:ext cx="3353" cy="403"/>
                <a:chOff x="823" y="460"/>
                <a:chExt cx="3353" cy="403"/>
              </a:xfrm>
            </p:grpSpPr>
            <p:sp>
              <p:nvSpPr>
                <p:cNvPr id="42013" name="Rectangle 29"/>
                <p:cNvSpPr>
                  <a:spLocks noChangeArrowheads="1"/>
                </p:cNvSpPr>
                <p:nvPr/>
              </p:nvSpPr>
              <p:spPr bwMode="auto">
                <a:xfrm>
                  <a:off x="823" y="460"/>
                  <a:ext cx="3353" cy="403"/>
                </a:xfrm>
                <a:prstGeom prst="rect">
                  <a:avLst/>
                </a:prstGeom>
                <a:solidFill>
                  <a:srgbClr val="FFFFFF"/>
                </a:solidFill>
                <a:ln w="9525">
                  <a:noFill/>
                  <a:miter lim="800000"/>
                  <a:headEnd/>
                  <a:tailEnd/>
                </a:ln>
                <a:effectLst/>
              </p:spPr>
              <p:txBody>
                <a:bodyPr/>
                <a:lstStyle/>
                <a:p>
                  <a:endParaRPr lang="fr-CA"/>
                </a:p>
              </p:txBody>
            </p:sp>
            <p:grpSp>
              <p:nvGrpSpPr>
                <p:cNvPr id="42012" name="Group 28"/>
                <p:cNvGrpSpPr>
                  <a:grpSpLocks/>
                </p:cNvGrpSpPr>
                <p:nvPr/>
              </p:nvGrpSpPr>
              <p:grpSpPr bwMode="auto">
                <a:xfrm>
                  <a:off x="823" y="460"/>
                  <a:ext cx="3353" cy="403"/>
                  <a:chOff x="823" y="460"/>
                  <a:chExt cx="3353" cy="403"/>
                </a:xfrm>
              </p:grpSpPr>
              <p:sp>
                <p:nvSpPr>
                  <p:cNvPr id="41989" name="Rectangle 5"/>
                  <p:cNvSpPr>
                    <a:spLocks noChangeArrowheads="1"/>
                  </p:cNvSpPr>
                  <p:nvPr/>
                </p:nvSpPr>
                <p:spPr bwMode="auto">
                  <a:xfrm>
                    <a:off x="823" y="460"/>
                    <a:ext cx="3353" cy="403"/>
                  </a:xfrm>
                  <a:prstGeom prst="rect">
                    <a:avLst/>
                  </a:prstGeom>
                  <a:solidFill>
                    <a:srgbClr val="FFFFFF"/>
                  </a:solidFill>
                  <a:ln w="9525">
                    <a:noFill/>
                    <a:miter lim="800000"/>
                    <a:headEnd/>
                    <a:tailEnd/>
                  </a:ln>
                  <a:effectLst/>
                </p:spPr>
                <p:txBody>
                  <a:bodyPr/>
                  <a:lstStyle/>
                  <a:p>
                    <a:r>
                      <a:rPr lang="en-CA" sz="1800">
                        <a:cs typeface="Times New Roman" pitchFamily="18" charset="0"/>
                      </a:rPr>
                      <a:t> </a:t>
                    </a:r>
                  </a:p>
                  <a:p>
                    <a:pPr eaLnBrk="0" hangingPunct="0"/>
                    <a:endParaRPr lang="en-CA" sz="1800"/>
                  </a:p>
                </p:txBody>
              </p:sp>
              <p:sp>
                <p:nvSpPr>
                  <p:cNvPr id="42011" name="Rectangle 27"/>
                  <p:cNvSpPr>
                    <a:spLocks noChangeArrowheads="1"/>
                  </p:cNvSpPr>
                  <p:nvPr/>
                </p:nvSpPr>
                <p:spPr bwMode="auto">
                  <a:xfrm>
                    <a:off x="823" y="460"/>
                    <a:ext cx="3353" cy="403"/>
                  </a:xfrm>
                  <a:prstGeom prst="rect">
                    <a:avLst/>
                  </a:prstGeom>
                  <a:noFill/>
                  <a:ln w="7">
                    <a:solidFill>
                      <a:srgbClr val="A0A0A0"/>
                    </a:solidFill>
                    <a:miter lim="800000"/>
                    <a:headEnd/>
                    <a:tailEnd/>
                  </a:ln>
                  <a:effectLst/>
                </p:spPr>
                <p:txBody>
                  <a:bodyPr/>
                  <a:lstStyle/>
                  <a:p>
                    <a:endParaRPr lang="fr-CA"/>
                  </a:p>
                </p:txBody>
              </p:sp>
            </p:grpSp>
          </p:grpSp>
          <p:grpSp>
            <p:nvGrpSpPr>
              <p:cNvPr id="42018" name="Group 34"/>
              <p:cNvGrpSpPr>
                <a:grpSpLocks/>
              </p:cNvGrpSpPr>
              <p:nvPr/>
            </p:nvGrpSpPr>
            <p:grpSpPr bwMode="auto">
              <a:xfrm>
                <a:off x="0" y="863"/>
                <a:ext cx="823" cy="403"/>
                <a:chOff x="0" y="863"/>
                <a:chExt cx="823" cy="403"/>
              </a:xfrm>
            </p:grpSpPr>
            <p:sp>
              <p:nvSpPr>
                <p:cNvPr id="42017" name="Rectangle 33"/>
                <p:cNvSpPr>
                  <a:spLocks noChangeArrowheads="1"/>
                </p:cNvSpPr>
                <p:nvPr/>
              </p:nvSpPr>
              <p:spPr bwMode="auto">
                <a:xfrm>
                  <a:off x="0" y="863"/>
                  <a:ext cx="823" cy="403"/>
                </a:xfrm>
                <a:prstGeom prst="rect">
                  <a:avLst/>
                </a:prstGeom>
                <a:solidFill>
                  <a:srgbClr val="FFFFFF"/>
                </a:solidFill>
                <a:ln w="9525">
                  <a:noFill/>
                  <a:miter lim="800000"/>
                  <a:headEnd/>
                  <a:tailEnd/>
                </a:ln>
                <a:effectLst/>
              </p:spPr>
              <p:txBody>
                <a:bodyPr/>
                <a:lstStyle/>
                <a:p>
                  <a:endParaRPr lang="fr-CA"/>
                </a:p>
              </p:txBody>
            </p:sp>
            <p:grpSp>
              <p:nvGrpSpPr>
                <p:cNvPr id="42016" name="Group 32"/>
                <p:cNvGrpSpPr>
                  <a:grpSpLocks/>
                </p:cNvGrpSpPr>
                <p:nvPr/>
              </p:nvGrpSpPr>
              <p:grpSpPr bwMode="auto">
                <a:xfrm>
                  <a:off x="0" y="863"/>
                  <a:ext cx="823" cy="403"/>
                  <a:chOff x="0" y="863"/>
                  <a:chExt cx="823" cy="403"/>
                </a:xfrm>
              </p:grpSpPr>
              <p:sp>
                <p:nvSpPr>
                  <p:cNvPr id="41990" name="Rectangle 6"/>
                  <p:cNvSpPr>
                    <a:spLocks noChangeArrowheads="1"/>
                  </p:cNvSpPr>
                  <p:nvPr/>
                </p:nvSpPr>
                <p:spPr bwMode="auto">
                  <a:xfrm>
                    <a:off x="0" y="863"/>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1a</a:t>
                    </a:r>
                    <a:endParaRPr lang="en-CA" sz="1800">
                      <a:cs typeface="Times New Roman" pitchFamily="18" charset="0"/>
                    </a:endParaRPr>
                  </a:p>
                  <a:p>
                    <a:pPr eaLnBrk="0" hangingPunct="0">
                      <a:tabLst>
                        <a:tab pos="228600" algn="l"/>
                      </a:tabLst>
                    </a:pPr>
                    <a:endParaRPr lang="en-CA" sz="1800"/>
                  </a:p>
                </p:txBody>
              </p:sp>
              <p:sp>
                <p:nvSpPr>
                  <p:cNvPr id="42015" name="Rectangle 31"/>
                  <p:cNvSpPr>
                    <a:spLocks noChangeArrowheads="1"/>
                  </p:cNvSpPr>
                  <p:nvPr/>
                </p:nvSpPr>
                <p:spPr bwMode="auto">
                  <a:xfrm>
                    <a:off x="0" y="863"/>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20" name="Group 36"/>
              <p:cNvGrpSpPr>
                <a:grpSpLocks/>
              </p:cNvGrpSpPr>
              <p:nvPr/>
            </p:nvGrpSpPr>
            <p:grpSpPr bwMode="auto">
              <a:xfrm>
                <a:off x="823" y="863"/>
                <a:ext cx="3353" cy="403"/>
                <a:chOff x="823" y="863"/>
                <a:chExt cx="3353" cy="403"/>
              </a:xfrm>
            </p:grpSpPr>
            <p:sp>
              <p:nvSpPr>
                <p:cNvPr id="41991" name="Rectangle 7"/>
                <p:cNvSpPr>
                  <a:spLocks noChangeArrowheads="1"/>
                </p:cNvSpPr>
                <p:nvPr/>
              </p:nvSpPr>
              <p:spPr bwMode="auto">
                <a:xfrm>
                  <a:off x="823" y="863"/>
                  <a:ext cx="3353" cy="403"/>
                </a:xfrm>
                <a:prstGeom prst="rect">
                  <a:avLst/>
                </a:prstGeom>
                <a:noFill/>
                <a:ln w="9525">
                  <a:noFill/>
                  <a:miter lim="800000"/>
                  <a:headEnd/>
                  <a:tailEnd/>
                </a:ln>
                <a:effectLst/>
              </p:spPr>
              <p:txBody>
                <a:bodyPr/>
                <a:lstStyle/>
                <a:p>
                  <a:r>
                    <a:rPr lang="en-CA" sz="1800">
                      <a:cs typeface="Times New Roman" pitchFamily="18" charset="0"/>
                    </a:rPr>
                    <a:t>Systematic Review (with homogeneity) of Randomized Controlled Trials </a:t>
                  </a:r>
                </a:p>
                <a:p>
                  <a:pPr eaLnBrk="0" hangingPunct="0"/>
                  <a:endParaRPr lang="en-CA" sz="1800"/>
                </a:p>
              </p:txBody>
            </p:sp>
            <p:sp>
              <p:nvSpPr>
                <p:cNvPr id="42019" name="Rectangle 35"/>
                <p:cNvSpPr>
                  <a:spLocks noChangeArrowheads="1"/>
                </p:cNvSpPr>
                <p:nvPr/>
              </p:nvSpPr>
              <p:spPr bwMode="auto">
                <a:xfrm>
                  <a:off x="823" y="863"/>
                  <a:ext cx="3353" cy="403"/>
                </a:xfrm>
                <a:prstGeom prst="rect">
                  <a:avLst/>
                </a:prstGeom>
                <a:noFill/>
                <a:ln w="7">
                  <a:solidFill>
                    <a:srgbClr val="A0A0A0"/>
                  </a:solidFill>
                  <a:miter lim="800000"/>
                  <a:headEnd/>
                  <a:tailEnd/>
                </a:ln>
                <a:effectLst/>
              </p:spPr>
              <p:txBody>
                <a:bodyPr/>
                <a:lstStyle/>
                <a:p>
                  <a:endParaRPr lang="fr-CA"/>
                </a:p>
              </p:txBody>
            </p:sp>
          </p:grpSp>
          <p:grpSp>
            <p:nvGrpSpPr>
              <p:cNvPr id="42024" name="Group 40"/>
              <p:cNvGrpSpPr>
                <a:grpSpLocks/>
              </p:cNvGrpSpPr>
              <p:nvPr/>
            </p:nvGrpSpPr>
            <p:grpSpPr bwMode="auto">
              <a:xfrm>
                <a:off x="0" y="1266"/>
                <a:ext cx="823" cy="403"/>
                <a:chOff x="0" y="1266"/>
                <a:chExt cx="823" cy="403"/>
              </a:xfrm>
            </p:grpSpPr>
            <p:sp>
              <p:nvSpPr>
                <p:cNvPr id="42023" name="Rectangle 39"/>
                <p:cNvSpPr>
                  <a:spLocks noChangeArrowheads="1"/>
                </p:cNvSpPr>
                <p:nvPr/>
              </p:nvSpPr>
              <p:spPr bwMode="auto">
                <a:xfrm>
                  <a:off x="0" y="1266"/>
                  <a:ext cx="823" cy="403"/>
                </a:xfrm>
                <a:prstGeom prst="rect">
                  <a:avLst/>
                </a:prstGeom>
                <a:solidFill>
                  <a:srgbClr val="FFFFFF"/>
                </a:solidFill>
                <a:ln w="9525">
                  <a:noFill/>
                  <a:miter lim="800000"/>
                  <a:headEnd/>
                  <a:tailEnd/>
                </a:ln>
                <a:effectLst/>
              </p:spPr>
              <p:txBody>
                <a:bodyPr/>
                <a:lstStyle/>
                <a:p>
                  <a:endParaRPr lang="fr-CA"/>
                </a:p>
              </p:txBody>
            </p:sp>
            <p:grpSp>
              <p:nvGrpSpPr>
                <p:cNvPr id="42022" name="Group 38"/>
                <p:cNvGrpSpPr>
                  <a:grpSpLocks/>
                </p:cNvGrpSpPr>
                <p:nvPr/>
              </p:nvGrpSpPr>
              <p:grpSpPr bwMode="auto">
                <a:xfrm>
                  <a:off x="0" y="1266"/>
                  <a:ext cx="823" cy="403"/>
                  <a:chOff x="0" y="1266"/>
                  <a:chExt cx="823" cy="403"/>
                </a:xfrm>
              </p:grpSpPr>
              <p:sp>
                <p:nvSpPr>
                  <p:cNvPr id="41992" name="Rectangle 8"/>
                  <p:cNvSpPr>
                    <a:spLocks noChangeArrowheads="1"/>
                  </p:cNvSpPr>
                  <p:nvPr/>
                </p:nvSpPr>
                <p:spPr bwMode="auto">
                  <a:xfrm>
                    <a:off x="0" y="1266"/>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1b</a:t>
                    </a:r>
                    <a:endParaRPr lang="en-CA" sz="1800">
                      <a:cs typeface="Times New Roman" pitchFamily="18" charset="0"/>
                    </a:endParaRPr>
                  </a:p>
                  <a:p>
                    <a:pPr eaLnBrk="0" hangingPunct="0">
                      <a:tabLst>
                        <a:tab pos="228600" algn="l"/>
                      </a:tabLst>
                    </a:pPr>
                    <a:endParaRPr lang="en-CA" sz="1800"/>
                  </a:p>
                </p:txBody>
              </p:sp>
              <p:sp>
                <p:nvSpPr>
                  <p:cNvPr id="42021" name="Rectangle 37"/>
                  <p:cNvSpPr>
                    <a:spLocks noChangeArrowheads="1"/>
                  </p:cNvSpPr>
                  <p:nvPr/>
                </p:nvSpPr>
                <p:spPr bwMode="auto">
                  <a:xfrm>
                    <a:off x="0" y="1266"/>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26" name="Group 42"/>
              <p:cNvGrpSpPr>
                <a:grpSpLocks/>
              </p:cNvGrpSpPr>
              <p:nvPr/>
            </p:nvGrpSpPr>
            <p:grpSpPr bwMode="auto">
              <a:xfrm>
                <a:off x="823" y="1266"/>
                <a:ext cx="3353" cy="403"/>
                <a:chOff x="823" y="1266"/>
                <a:chExt cx="3353" cy="403"/>
              </a:xfrm>
            </p:grpSpPr>
            <p:sp>
              <p:nvSpPr>
                <p:cNvPr id="41993" name="Rectangle 9"/>
                <p:cNvSpPr>
                  <a:spLocks noChangeArrowheads="1"/>
                </p:cNvSpPr>
                <p:nvPr/>
              </p:nvSpPr>
              <p:spPr bwMode="auto">
                <a:xfrm>
                  <a:off x="823" y="1266"/>
                  <a:ext cx="3353" cy="403"/>
                </a:xfrm>
                <a:prstGeom prst="rect">
                  <a:avLst/>
                </a:prstGeom>
                <a:noFill/>
                <a:ln w="9525">
                  <a:noFill/>
                  <a:miter lim="800000"/>
                  <a:headEnd/>
                  <a:tailEnd/>
                </a:ln>
                <a:effectLst/>
              </p:spPr>
              <p:txBody>
                <a:bodyPr/>
                <a:lstStyle/>
                <a:p>
                  <a:r>
                    <a:rPr lang="en-CA" sz="1800">
                      <a:cs typeface="Times New Roman" pitchFamily="18" charset="0"/>
                    </a:rPr>
                    <a:t>Individual Randomized controlled trial (with narrow Confidence Interval)</a:t>
                  </a:r>
                </a:p>
                <a:p>
                  <a:pPr eaLnBrk="0" hangingPunct="0"/>
                  <a:endParaRPr lang="en-CA" sz="1800"/>
                </a:p>
              </p:txBody>
            </p:sp>
            <p:sp>
              <p:nvSpPr>
                <p:cNvPr id="42025" name="Rectangle 41"/>
                <p:cNvSpPr>
                  <a:spLocks noChangeArrowheads="1"/>
                </p:cNvSpPr>
                <p:nvPr/>
              </p:nvSpPr>
              <p:spPr bwMode="auto">
                <a:xfrm>
                  <a:off x="823" y="1266"/>
                  <a:ext cx="3353" cy="403"/>
                </a:xfrm>
                <a:prstGeom prst="rect">
                  <a:avLst/>
                </a:prstGeom>
                <a:noFill/>
                <a:ln w="7">
                  <a:solidFill>
                    <a:srgbClr val="A0A0A0"/>
                  </a:solidFill>
                  <a:miter lim="800000"/>
                  <a:headEnd/>
                  <a:tailEnd/>
                </a:ln>
                <a:effectLst/>
              </p:spPr>
              <p:txBody>
                <a:bodyPr/>
                <a:lstStyle/>
                <a:p>
                  <a:endParaRPr lang="fr-CA"/>
                </a:p>
              </p:txBody>
            </p:sp>
          </p:grpSp>
          <p:grpSp>
            <p:nvGrpSpPr>
              <p:cNvPr id="42030" name="Group 46"/>
              <p:cNvGrpSpPr>
                <a:grpSpLocks/>
              </p:cNvGrpSpPr>
              <p:nvPr/>
            </p:nvGrpSpPr>
            <p:grpSpPr bwMode="auto">
              <a:xfrm>
                <a:off x="0" y="1669"/>
                <a:ext cx="823" cy="403"/>
                <a:chOff x="0" y="1669"/>
                <a:chExt cx="823" cy="403"/>
              </a:xfrm>
            </p:grpSpPr>
            <p:sp>
              <p:nvSpPr>
                <p:cNvPr id="42029" name="Rectangle 45"/>
                <p:cNvSpPr>
                  <a:spLocks noChangeArrowheads="1"/>
                </p:cNvSpPr>
                <p:nvPr/>
              </p:nvSpPr>
              <p:spPr bwMode="auto">
                <a:xfrm>
                  <a:off x="0" y="1669"/>
                  <a:ext cx="823" cy="403"/>
                </a:xfrm>
                <a:prstGeom prst="rect">
                  <a:avLst/>
                </a:prstGeom>
                <a:solidFill>
                  <a:srgbClr val="FFFFFF"/>
                </a:solidFill>
                <a:ln w="9525">
                  <a:noFill/>
                  <a:miter lim="800000"/>
                  <a:headEnd/>
                  <a:tailEnd/>
                </a:ln>
                <a:effectLst/>
              </p:spPr>
              <p:txBody>
                <a:bodyPr/>
                <a:lstStyle/>
                <a:p>
                  <a:endParaRPr lang="fr-CA"/>
                </a:p>
              </p:txBody>
            </p:sp>
            <p:grpSp>
              <p:nvGrpSpPr>
                <p:cNvPr id="42028" name="Group 44"/>
                <p:cNvGrpSpPr>
                  <a:grpSpLocks/>
                </p:cNvGrpSpPr>
                <p:nvPr/>
              </p:nvGrpSpPr>
              <p:grpSpPr bwMode="auto">
                <a:xfrm>
                  <a:off x="0" y="1669"/>
                  <a:ext cx="823" cy="403"/>
                  <a:chOff x="0" y="1669"/>
                  <a:chExt cx="823" cy="403"/>
                </a:xfrm>
              </p:grpSpPr>
              <p:sp>
                <p:nvSpPr>
                  <p:cNvPr id="41994" name="Rectangle 10"/>
                  <p:cNvSpPr>
                    <a:spLocks noChangeArrowheads="1"/>
                  </p:cNvSpPr>
                  <p:nvPr/>
                </p:nvSpPr>
                <p:spPr bwMode="auto">
                  <a:xfrm>
                    <a:off x="0" y="1669"/>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2a</a:t>
                    </a:r>
                    <a:endParaRPr lang="en-CA" sz="1800">
                      <a:cs typeface="Times New Roman" pitchFamily="18" charset="0"/>
                    </a:endParaRPr>
                  </a:p>
                  <a:p>
                    <a:pPr eaLnBrk="0" hangingPunct="0">
                      <a:tabLst>
                        <a:tab pos="228600" algn="l"/>
                      </a:tabLst>
                    </a:pPr>
                    <a:endParaRPr lang="en-CA" sz="1800"/>
                  </a:p>
                </p:txBody>
              </p:sp>
              <p:sp>
                <p:nvSpPr>
                  <p:cNvPr id="42027" name="Rectangle 43"/>
                  <p:cNvSpPr>
                    <a:spLocks noChangeArrowheads="1"/>
                  </p:cNvSpPr>
                  <p:nvPr/>
                </p:nvSpPr>
                <p:spPr bwMode="auto">
                  <a:xfrm>
                    <a:off x="0" y="1669"/>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32" name="Group 48"/>
              <p:cNvGrpSpPr>
                <a:grpSpLocks/>
              </p:cNvGrpSpPr>
              <p:nvPr/>
            </p:nvGrpSpPr>
            <p:grpSpPr bwMode="auto">
              <a:xfrm>
                <a:off x="823" y="1669"/>
                <a:ext cx="3353" cy="403"/>
                <a:chOff x="823" y="1669"/>
                <a:chExt cx="3353" cy="403"/>
              </a:xfrm>
            </p:grpSpPr>
            <p:sp>
              <p:nvSpPr>
                <p:cNvPr id="41995" name="Rectangle 11"/>
                <p:cNvSpPr>
                  <a:spLocks noChangeArrowheads="1"/>
                </p:cNvSpPr>
                <p:nvPr/>
              </p:nvSpPr>
              <p:spPr bwMode="auto">
                <a:xfrm>
                  <a:off x="823" y="1669"/>
                  <a:ext cx="3353" cy="403"/>
                </a:xfrm>
                <a:prstGeom prst="rect">
                  <a:avLst/>
                </a:prstGeom>
                <a:noFill/>
                <a:ln w="9525">
                  <a:noFill/>
                  <a:miter lim="800000"/>
                  <a:headEnd/>
                  <a:tailEnd/>
                </a:ln>
                <a:effectLst/>
              </p:spPr>
              <p:txBody>
                <a:bodyPr/>
                <a:lstStyle/>
                <a:p>
                  <a:r>
                    <a:rPr lang="en-CA" sz="1800">
                      <a:cs typeface="Times New Roman" pitchFamily="18" charset="0"/>
                    </a:rPr>
                    <a:t>Systematic Review (with homogeneity) of cohort studies</a:t>
                  </a:r>
                </a:p>
                <a:p>
                  <a:pPr eaLnBrk="0" hangingPunct="0"/>
                  <a:endParaRPr lang="en-CA" sz="1800"/>
                </a:p>
              </p:txBody>
            </p:sp>
            <p:sp>
              <p:nvSpPr>
                <p:cNvPr id="42031" name="Rectangle 47"/>
                <p:cNvSpPr>
                  <a:spLocks noChangeArrowheads="1"/>
                </p:cNvSpPr>
                <p:nvPr/>
              </p:nvSpPr>
              <p:spPr bwMode="auto">
                <a:xfrm>
                  <a:off x="823" y="1669"/>
                  <a:ext cx="3353" cy="403"/>
                </a:xfrm>
                <a:prstGeom prst="rect">
                  <a:avLst/>
                </a:prstGeom>
                <a:noFill/>
                <a:ln w="7">
                  <a:solidFill>
                    <a:srgbClr val="A0A0A0"/>
                  </a:solidFill>
                  <a:miter lim="800000"/>
                  <a:headEnd/>
                  <a:tailEnd/>
                </a:ln>
                <a:effectLst/>
              </p:spPr>
              <p:txBody>
                <a:bodyPr/>
                <a:lstStyle/>
                <a:p>
                  <a:endParaRPr lang="fr-CA"/>
                </a:p>
              </p:txBody>
            </p:sp>
          </p:grpSp>
          <p:grpSp>
            <p:nvGrpSpPr>
              <p:cNvPr id="42036" name="Group 52"/>
              <p:cNvGrpSpPr>
                <a:grpSpLocks/>
              </p:cNvGrpSpPr>
              <p:nvPr/>
            </p:nvGrpSpPr>
            <p:grpSpPr bwMode="auto">
              <a:xfrm>
                <a:off x="0" y="2072"/>
                <a:ext cx="823" cy="403"/>
                <a:chOff x="0" y="2072"/>
                <a:chExt cx="823" cy="403"/>
              </a:xfrm>
            </p:grpSpPr>
            <p:sp>
              <p:nvSpPr>
                <p:cNvPr id="42035" name="Rectangle 51"/>
                <p:cNvSpPr>
                  <a:spLocks noChangeArrowheads="1"/>
                </p:cNvSpPr>
                <p:nvPr/>
              </p:nvSpPr>
              <p:spPr bwMode="auto">
                <a:xfrm>
                  <a:off x="0" y="2072"/>
                  <a:ext cx="823" cy="403"/>
                </a:xfrm>
                <a:prstGeom prst="rect">
                  <a:avLst/>
                </a:prstGeom>
                <a:solidFill>
                  <a:srgbClr val="FFFFFF"/>
                </a:solidFill>
                <a:ln w="9525">
                  <a:noFill/>
                  <a:miter lim="800000"/>
                  <a:headEnd/>
                  <a:tailEnd/>
                </a:ln>
                <a:effectLst/>
              </p:spPr>
              <p:txBody>
                <a:bodyPr/>
                <a:lstStyle/>
                <a:p>
                  <a:endParaRPr lang="fr-CA"/>
                </a:p>
              </p:txBody>
            </p:sp>
            <p:grpSp>
              <p:nvGrpSpPr>
                <p:cNvPr id="42034" name="Group 50"/>
                <p:cNvGrpSpPr>
                  <a:grpSpLocks/>
                </p:cNvGrpSpPr>
                <p:nvPr/>
              </p:nvGrpSpPr>
              <p:grpSpPr bwMode="auto">
                <a:xfrm>
                  <a:off x="0" y="2072"/>
                  <a:ext cx="823" cy="403"/>
                  <a:chOff x="0" y="2072"/>
                  <a:chExt cx="823" cy="403"/>
                </a:xfrm>
              </p:grpSpPr>
              <p:sp>
                <p:nvSpPr>
                  <p:cNvPr id="41996" name="Rectangle 12"/>
                  <p:cNvSpPr>
                    <a:spLocks noChangeArrowheads="1"/>
                  </p:cNvSpPr>
                  <p:nvPr/>
                </p:nvSpPr>
                <p:spPr bwMode="auto">
                  <a:xfrm>
                    <a:off x="0" y="2072"/>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2b</a:t>
                    </a:r>
                    <a:endParaRPr lang="en-CA" sz="1800">
                      <a:cs typeface="Times New Roman" pitchFamily="18" charset="0"/>
                    </a:endParaRPr>
                  </a:p>
                  <a:p>
                    <a:pPr eaLnBrk="0" hangingPunct="0">
                      <a:tabLst>
                        <a:tab pos="228600" algn="l"/>
                      </a:tabLst>
                    </a:pPr>
                    <a:endParaRPr lang="en-CA" sz="1800"/>
                  </a:p>
                </p:txBody>
              </p:sp>
              <p:sp>
                <p:nvSpPr>
                  <p:cNvPr id="42033" name="Rectangle 49"/>
                  <p:cNvSpPr>
                    <a:spLocks noChangeArrowheads="1"/>
                  </p:cNvSpPr>
                  <p:nvPr/>
                </p:nvSpPr>
                <p:spPr bwMode="auto">
                  <a:xfrm>
                    <a:off x="0" y="2072"/>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38" name="Group 54"/>
              <p:cNvGrpSpPr>
                <a:grpSpLocks/>
              </p:cNvGrpSpPr>
              <p:nvPr/>
            </p:nvGrpSpPr>
            <p:grpSpPr bwMode="auto">
              <a:xfrm>
                <a:off x="823" y="2072"/>
                <a:ext cx="3353" cy="403"/>
                <a:chOff x="823" y="2072"/>
                <a:chExt cx="3353" cy="403"/>
              </a:xfrm>
            </p:grpSpPr>
            <p:sp>
              <p:nvSpPr>
                <p:cNvPr id="41997" name="Rectangle 13"/>
                <p:cNvSpPr>
                  <a:spLocks noChangeArrowheads="1"/>
                </p:cNvSpPr>
                <p:nvPr/>
              </p:nvSpPr>
              <p:spPr bwMode="auto">
                <a:xfrm>
                  <a:off x="823" y="2072"/>
                  <a:ext cx="3353" cy="403"/>
                </a:xfrm>
                <a:prstGeom prst="rect">
                  <a:avLst/>
                </a:prstGeom>
                <a:noFill/>
                <a:ln w="9525">
                  <a:noFill/>
                  <a:miter lim="800000"/>
                  <a:headEnd/>
                  <a:tailEnd/>
                </a:ln>
                <a:effectLst/>
              </p:spPr>
              <p:txBody>
                <a:bodyPr/>
                <a:lstStyle/>
                <a:p>
                  <a:r>
                    <a:rPr lang="en-CA" sz="1800">
                      <a:cs typeface="Times New Roman" pitchFamily="18" charset="0"/>
                    </a:rPr>
                    <a:t>Individual cohort study (or low quality RCT; e.g., &lt;80% follow-up)</a:t>
                  </a:r>
                </a:p>
                <a:p>
                  <a:pPr eaLnBrk="0" hangingPunct="0"/>
                  <a:endParaRPr lang="en-CA" sz="1800"/>
                </a:p>
              </p:txBody>
            </p:sp>
            <p:sp>
              <p:nvSpPr>
                <p:cNvPr id="42037" name="Rectangle 53"/>
                <p:cNvSpPr>
                  <a:spLocks noChangeArrowheads="1"/>
                </p:cNvSpPr>
                <p:nvPr/>
              </p:nvSpPr>
              <p:spPr bwMode="auto">
                <a:xfrm>
                  <a:off x="823" y="2072"/>
                  <a:ext cx="3353" cy="403"/>
                </a:xfrm>
                <a:prstGeom prst="rect">
                  <a:avLst/>
                </a:prstGeom>
                <a:noFill/>
                <a:ln w="7">
                  <a:solidFill>
                    <a:srgbClr val="A0A0A0"/>
                  </a:solidFill>
                  <a:miter lim="800000"/>
                  <a:headEnd/>
                  <a:tailEnd/>
                </a:ln>
                <a:effectLst/>
              </p:spPr>
              <p:txBody>
                <a:bodyPr/>
                <a:lstStyle/>
                <a:p>
                  <a:endParaRPr lang="fr-CA"/>
                </a:p>
              </p:txBody>
            </p:sp>
          </p:grpSp>
          <p:grpSp>
            <p:nvGrpSpPr>
              <p:cNvPr id="42042" name="Group 58"/>
              <p:cNvGrpSpPr>
                <a:grpSpLocks/>
              </p:cNvGrpSpPr>
              <p:nvPr/>
            </p:nvGrpSpPr>
            <p:grpSpPr bwMode="auto">
              <a:xfrm>
                <a:off x="0" y="2475"/>
                <a:ext cx="823" cy="403"/>
                <a:chOff x="0" y="2475"/>
                <a:chExt cx="823" cy="403"/>
              </a:xfrm>
            </p:grpSpPr>
            <p:sp>
              <p:nvSpPr>
                <p:cNvPr id="42041" name="Rectangle 57"/>
                <p:cNvSpPr>
                  <a:spLocks noChangeArrowheads="1"/>
                </p:cNvSpPr>
                <p:nvPr/>
              </p:nvSpPr>
              <p:spPr bwMode="auto">
                <a:xfrm>
                  <a:off x="0" y="2475"/>
                  <a:ext cx="823" cy="403"/>
                </a:xfrm>
                <a:prstGeom prst="rect">
                  <a:avLst/>
                </a:prstGeom>
                <a:solidFill>
                  <a:srgbClr val="FFFFFF"/>
                </a:solidFill>
                <a:ln w="9525">
                  <a:noFill/>
                  <a:miter lim="800000"/>
                  <a:headEnd/>
                  <a:tailEnd/>
                </a:ln>
                <a:effectLst/>
              </p:spPr>
              <p:txBody>
                <a:bodyPr/>
                <a:lstStyle/>
                <a:p>
                  <a:endParaRPr lang="fr-CA"/>
                </a:p>
              </p:txBody>
            </p:sp>
            <p:grpSp>
              <p:nvGrpSpPr>
                <p:cNvPr id="42040" name="Group 56"/>
                <p:cNvGrpSpPr>
                  <a:grpSpLocks/>
                </p:cNvGrpSpPr>
                <p:nvPr/>
              </p:nvGrpSpPr>
              <p:grpSpPr bwMode="auto">
                <a:xfrm>
                  <a:off x="0" y="2475"/>
                  <a:ext cx="823" cy="403"/>
                  <a:chOff x="0" y="2475"/>
                  <a:chExt cx="823" cy="403"/>
                </a:xfrm>
              </p:grpSpPr>
              <p:sp>
                <p:nvSpPr>
                  <p:cNvPr id="41998" name="Rectangle 14"/>
                  <p:cNvSpPr>
                    <a:spLocks noChangeArrowheads="1"/>
                  </p:cNvSpPr>
                  <p:nvPr/>
                </p:nvSpPr>
                <p:spPr bwMode="auto">
                  <a:xfrm>
                    <a:off x="0" y="2475"/>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3a</a:t>
                    </a:r>
                    <a:endParaRPr lang="en-CA" sz="1800">
                      <a:cs typeface="Times New Roman" pitchFamily="18" charset="0"/>
                    </a:endParaRPr>
                  </a:p>
                  <a:p>
                    <a:pPr eaLnBrk="0" hangingPunct="0">
                      <a:tabLst>
                        <a:tab pos="228600" algn="l"/>
                      </a:tabLst>
                    </a:pPr>
                    <a:endParaRPr lang="en-CA" sz="1800"/>
                  </a:p>
                </p:txBody>
              </p:sp>
              <p:sp>
                <p:nvSpPr>
                  <p:cNvPr id="42039" name="Rectangle 55"/>
                  <p:cNvSpPr>
                    <a:spLocks noChangeArrowheads="1"/>
                  </p:cNvSpPr>
                  <p:nvPr/>
                </p:nvSpPr>
                <p:spPr bwMode="auto">
                  <a:xfrm>
                    <a:off x="0" y="2475"/>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44" name="Group 60"/>
              <p:cNvGrpSpPr>
                <a:grpSpLocks/>
              </p:cNvGrpSpPr>
              <p:nvPr/>
            </p:nvGrpSpPr>
            <p:grpSpPr bwMode="auto">
              <a:xfrm>
                <a:off x="823" y="2475"/>
                <a:ext cx="3353" cy="403"/>
                <a:chOff x="823" y="2475"/>
                <a:chExt cx="3353" cy="403"/>
              </a:xfrm>
            </p:grpSpPr>
            <p:sp>
              <p:nvSpPr>
                <p:cNvPr id="41999" name="Rectangle 15"/>
                <p:cNvSpPr>
                  <a:spLocks noChangeArrowheads="1"/>
                </p:cNvSpPr>
                <p:nvPr/>
              </p:nvSpPr>
              <p:spPr bwMode="auto">
                <a:xfrm>
                  <a:off x="823" y="2475"/>
                  <a:ext cx="3353" cy="403"/>
                </a:xfrm>
                <a:prstGeom prst="rect">
                  <a:avLst/>
                </a:prstGeom>
                <a:noFill/>
                <a:ln w="9525">
                  <a:noFill/>
                  <a:miter lim="800000"/>
                  <a:headEnd/>
                  <a:tailEnd/>
                </a:ln>
                <a:effectLst/>
              </p:spPr>
              <p:txBody>
                <a:bodyPr/>
                <a:lstStyle/>
                <a:p>
                  <a:r>
                    <a:rPr lang="en-CA" sz="1800">
                      <a:cs typeface="Times New Roman" pitchFamily="18" charset="0"/>
                    </a:rPr>
                    <a:t>Systematic Review (with homogeneity) of case-control studies</a:t>
                  </a:r>
                </a:p>
                <a:p>
                  <a:pPr eaLnBrk="0" hangingPunct="0"/>
                  <a:endParaRPr lang="en-CA" sz="1800"/>
                </a:p>
              </p:txBody>
            </p:sp>
            <p:sp>
              <p:nvSpPr>
                <p:cNvPr id="42043" name="Rectangle 59"/>
                <p:cNvSpPr>
                  <a:spLocks noChangeArrowheads="1"/>
                </p:cNvSpPr>
                <p:nvPr/>
              </p:nvSpPr>
              <p:spPr bwMode="auto">
                <a:xfrm>
                  <a:off x="823" y="2475"/>
                  <a:ext cx="3353" cy="403"/>
                </a:xfrm>
                <a:prstGeom prst="rect">
                  <a:avLst/>
                </a:prstGeom>
                <a:noFill/>
                <a:ln w="7">
                  <a:solidFill>
                    <a:srgbClr val="A0A0A0"/>
                  </a:solidFill>
                  <a:miter lim="800000"/>
                  <a:headEnd/>
                  <a:tailEnd/>
                </a:ln>
                <a:effectLst/>
              </p:spPr>
              <p:txBody>
                <a:bodyPr/>
                <a:lstStyle/>
                <a:p>
                  <a:endParaRPr lang="fr-CA"/>
                </a:p>
              </p:txBody>
            </p:sp>
          </p:grpSp>
          <p:grpSp>
            <p:nvGrpSpPr>
              <p:cNvPr id="42048" name="Group 64"/>
              <p:cNvGrpSpPr>
                <a:grpSpLocks/>
              </p:cNvGrpSpPr>
              <p:nvPr/>
            </p:nvGrpSpPr>
            <p:grpSpPr bwMode="auto">
              <a:xfrm>
                <a:off x="0" y="2878"/>
                <a:ext cx="823" cy="403"/>
                <a:chOff x="0" y="2878"/>
                <a:chExt cx="823" cy="403"/>
              </a:xfrm>
            </p:grpSpPr>
            <p:sp>
              <p:nvSpPr>
                <p:cNvPr id="42047" name="Rectangle 63"/>
                <p:cNvSpPr>
                  <a:spLocks noChangeArrowheads="1"/>
                </p:cNvSpPr>
                <p:nvPr/>
              </p:nvSpPr>
              <p:spPr bwMode="auto">
                <a:xfrm>
                  <a:off x="0" y="2878"/>
                  <a:ext cx="823" cy="403"/>
                </a:xfrm>
                <a:prstGeom prst="rect">
                  <a:avLst/>
                </a:prstGeom>
                <a:solidFill>
                  <a:srgbClr val="FFFFFF"/>
                </a:solidFill>
                <a:ln w="9525">
                  <a:noFill/>
                  <a:miter lim="800000"/>
                  <a:headEnd/>
                  <a:tailEnd/>
                </a:ln>
                <a:effectLst/>
              </p:spPr>
              <p:txBody>
                <a:bodyPr/>
                <a:lstStyle/>
                <a:p>
                  <a:endParaRPr lang="fr-CA"/>
                </a:p>
              </p:txBody>
            </p:sp>
            <p:grpSp>
              <p:nvGrpSpPr>
                <p:cNvPr id="42046" name="Group 62"/>
                <p:cNvGrpSpPr>
                  <a:grpSpLocks/>
                </p:cNvGrpSpPr>
                <p:nvPr/>
              </p:nvGrpSpPr>
              <p:grpSpPr bwMode="auto">
                <a:xfrm>
                  <a:off x="0" y="2878"/>
                  <a:ext cx="823" cy="403"/>
                  <a:chOff x="0" y="2878"/>
                  <a:chExt cx="823" cy="403"/>
                </a:xfrm>
              </p:grpSpPr>
              <p:sp>
                <p:nvSpPr>
                  <p:cNvPr id="42000" name="Rectangle 16"/>
                  <p:cNvSpPr>
                    <a:spLocks noChangeArrowheads="1"/>
                  </p:cNvSpPr>
                  <p:nvPr/>
                </p:nvSpPr>
                <p:spPr bwMode="auto">
                  <a:xfrm>
                    <a:off x="0" y="2878"/>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3b</a:t>
                    </a:r>
                    <a:endParaRPr lang="en-CA" sz="1800">
                      <a:cs typeface="Times New Roman" pitchFamily="18" charset="0"/>
                    </a:endParaRPr>
                  </a:p>
                  <a:p>
                    <a:pPr eaLnBrk="0" hangingPunct="0">
                      <a:tabLst>
                        <a:tab pos="228600" algn="l"/>
                      </a:tabLst>
                    </a:pPr>
                    <a:endParaRPr lang="en-CA" sz="1800"/>
                  </a:p>
                </p:txBody>
              </p:sp>
              <p:sp>
                <p:nvSpPr>
                  <p:cNvPr id="42045" name="Rectangle 61"/>
                  <p:cNvSpPr>
                    <a:spLocks noChangeArrowheads="1"/>
                  </p:cNvSpPr>
                  <p:nvPr/>
                </p:nvSpPr>
                <p:spPr bwMode="auto">
                  <a:xfrm>
                    <a:off x="0" y="2878"/>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50" name="Group 66"/>
              <p:cNvGrpSpPr>
                <a:grpSpLocks/>
              </p:cNvGrpSpPr>
              <p:nvPr/>
            </p:nvGrpSpPr>
            <p:grpSpPr bwMode="auto">
              <a:xfrm>
                <a:off x="823" y="2878"/>
                <a:ext cx="3353" cy="403"/>
                <a:chOff x="823" y="2878"/>
                <a:chExt cx="3353" cy="403"/>
              </a:xfrm>
            </p:grpSpPr>
            <p:sp>
              <p:nvSpPr>
                <p:cNvPr id="42001" name="Rectangle 17"/>
                <p:cNvSpPr>
                  <a:spLocks noChangeArrowheads="1"/>
                </p:cNvSpPr>
                <p:nvPr/>
              </p:nvSpPr>
              <p:spPr bwMode="auto">
                <a:xfrm>
                  <a:off x="823" y="2878"/>
                  <a:ext cx="3353" cy="403"/>
                </a:xfrm>
                <a:prstGeom prst="rect">
                  <a:avLst/>
                </a:prstGeom>
                <a:noFill/>
                <a:ln w="9525">
                  <a:noFill/>
                  <a:miter lim="800000"/>
                  <a:headEnd/>
                  <a:tailEnd/>
                </a:ln>
                <a:effectLst/>
              </p:spPr>
              <p:txBody>
                <a:bodyPr/>
                <a:lstStyle/>
                <a:p>
                  <a:r>
                    <a:rPr lang="en-CA" sz="1800">
                      <a:cs typeface="Times New Roman" pitchFamily="18" charset="0"/>
                    </a:rPr>
                    <a:t>Individual Case-Control Study</a:t>
                  </a:r>
                </a:p>
                <a:p>
                  <a:pPr eaLnBrk="0" hangingPunct="0"/>
                  <a:endParaRPr lang="en-CA" sz="1800"/>
                </a:p>
              </p:txBody>
            </p:sp>
            <p:sp>
              <p:nvSpPr>
                <p:cNvPr id="42049" name="Rectangle 65"/>
                <p:cNvSpPr>
                  <a:spLocks noChangeArrowheads="1"/>
                </p:cNvSpPr>
                <p:nvPr/>
              </p:nvSpPr>
              <p:spPr bwMode="auto">
                <a:xfrm>
                  <a:off x="823" y="2878"/>
                  <a:ext cx="3353" cy="403"/>
                </a:xfrm>
                <a:prstGeom prst="rect">
                  <a:avLst/>
                </a:prstGeom>
                <a:noFill/>
                <a:ln w="7">
                  <a:solidFill>
                    <a:srgbClr val="A0A0A0"/>
                  </a:solidFill>
                  <a:miter lim="800000"/>
                  <a:headEnd/>
                  <a:tailEnd/>
                </a:ln>
                <a:effectLst/>
              </p:spPr>
              <p:txBody>
                <a:bodyPr/>
                <a:lstStyle/>
                <a:p>
                  <a:endParaRPr lang="fr-CA"/>
                </a:p>
              </p:txBody>
            </p:sp>
          </p:grpSp>
          <p:grpSp>
            <p:nvGrpSpPr>
              <p:cNvPr id="42054" name="Group 70"/>
              <p:cNvGrpSpPr>
                <a:grpSpLocks/>
              </p:cNvGrpSpPr>
              <p:nvPr/>
            </p:nvGrpSpPr>
            <p:grpSpPr bwMode="auto">
              <a:xfrm>
                <a:off x="0" y="3281"/>
                <a:ext cx="823" cy="403"/>
                <a:chOff x="0" y="3281"/>
                <a:chExt cx="823" cy="403"/>
              </a:xfrm>
            </p:grpSpPr>
            <p:sp>
              <p:nvSpPr>
                <p:cNvPr id="42053" name="Rectangle 69"/>
                <p:cNvSpPr>
                  <a:spLocks noChangeArrowheads="1"/>
                </p:cNvSpPr>
                <p:nvPr/>
              </p:nvSpPr>
              <p:spPr bwMode="auto">
                <a:xfrm>
                  <a:off x="0" y="3281"/>
                  <a:ext cx="823" cy="403"/>
                </a:xfrm>
                <a:prstGeom prst="rect">
                  <a:avLst/>
                </a:prstGeom>
                <a:solidFill>
                  <a:srgbClr val="FFFFFF"/>
                </a:solidFill>
                <a:ln w="9525">
                  <a:noFill/>
                  <a:miter lim="800000"/>
                  <a:headEnd/>
                  <a:tailEnd/>
                </a:ln>
                <a:effectLst/>
              </p:spPr>
              <p:txBody>
                <a:bodyPr/>
                <a:lstStyle/>
                <a:p>
                  <a:endParaRPr lang="fr-CA"/>
                </a:p>
              </p:txBody>
            </p:sp>
            <p:grpSp>
              <p:nvGrpSpPr>
                <p:cNvPr id="42052" name="Group 68"/>
                <p:cNvGrpSpPr>
                  <a:grpSpLocks/>
                </p:cNvGrpSpPr>
                <p:nvPr/>
              </p:nvGrpSpPr>
              <p:grpSpPr bwMode="auto">
                <a:xfrm>
                  <a:off x="0" y="3281"/>
                  <a:ext cx="823" cy="403"/>
                  <a:chOff x="0" y="3281"/>
                  <a:chExt cx="823" cy="403"/>
                </a:xfrm>
              </p:grpSpPr>
              <p:sp>
                <p:nvSpPr>
                  <p:cNvPr id="42002" name="Rectangle 18"/>
                  <p:cNvSpPr>
                    <a:spLocks noChangeArrowheads="1"/>
                  </p:cNvSpPr>
                  <p:nvPr/>
                </p:nvSpPr>
                <p:spPr bwMode="auto">
                  <a:xfrm>
                    <a:off x="0" y="3281"/>
                    <a:ext cx="823" cy="403"/>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4</a:t>
                    </a:r>
                    <a:endParaRPr lang="en-CA" sz="1800">
                      <a:cs typeface="Times New Roman" pitchFamily="18" charset="0"/>
                    </a:endParaRPr>
                  </a:p>
                  <a:p>
                    <a:pPr eaLnBrk="0" hangingPunct="0">
                      <a:tabLst>
                        <a:tab pos="228600" algn="l"/>
                      </a:tabLst>
                    </a:pPr>
                    <a:endParaRPr lang="en-CA" sz="1800"/>
                  </a:p>
                </p:txBody>
              </p:sp>
              <p:sp>
                <p:nvSpPr>
                  <p:cNvPr id="42051" name="Rectangle 67"/>
                  <p:cNvSpPr>
                    <a:spLocks noChangeArrowheads="1"/>
                  </p:cNvSpPr>
                  <p:nvPr/>
                </p:nvSpPr>
                <p:spPr bwMode="auto">
                  <a:xfrm>
                    <a:off x="0" y="3281"/>
                    <a:ext cx="823" cy="403"/>
                  </a:xfrm>
                  <a:prstGeom prst="rect">
                    <a:avLst/>
                  </a:prstGeom>
                  <a:noFill/>
                  <a:ln w="7">
                    <a:solidFill>
                      <a:srgbClr val="A0A0A0"/>
                    </a:solidFill>
                    <a:miter lim="800000"/>
                    <a:headEnd/>
                    <a:tailEnd/>
                  </a:ln>
                  <a:effectLst/>
                </p:spPr>
                <p:txBody>
                  <a:bodyPr/>
                  <a:lstStyle/>
                  <a:p>
                    <a:endParaRPr lang="fr-CA"/>
                  </a:p>
                </p:txBody>
              </p:sp>
            </p:grpSp>
          </p:grpSp>
          <p:grpSp>
            <p:nvGrpSpPr>
              <p:cNvPr id="42056" name="Group 72"/>
              <p:cNvGrpSpPr>
                <a:grpSpLocks/>
              </p:cNvGrpSpPr>
              <p:nvPr/>
            </p:nvGrpSpPr>
            <p:grpSpPr bwMode="auto">
              <a:xfrm>
                <a:off x="823" y="3281"/>
                <a:ext cx="3353" cy="403"/>
                <a:chOff x="823" y="3281"/>
                <a:chExt cx="3353" cy="403"/>
              </a:xfrm>
            </p:grpSpPr>
            <p:sp>
              <p:nvSpPr>
                <p:cNvPr id="42003" name="Rectangle 19"/>
                <p:cNvSpPr>
                  <a:spLocks noChangeArrowheads="1"/>
                </p:cNvSpPr>
                <p:nvPr/>
              </p:nvSpPr>
              <p:spPr bwMode="auto">
                <a:xfrm>
                  <a:off x="823" y="3281"/>
                  <a:ext cx="3353" cy="403"/>
                </a:xfrm>
                <a:prstGeom prst="rect">
                  <a:avLst/>
                </a:prstGeom>
                <a:noFill/>
                <a:ln w="9525">
                  <a:noFill/>
                  <a:miter lim="800000"/>
                  <a:headEnd/>
                  <a:tailEnd/>
                </a:ln>
                <a:effectLst/>
              </p:spPr>
              <p:txBody>
                <a:bodyPr/>
                <a:lstStyle/>
                <a:p>
                  <a:r>
                    <a:rPr lang="en-CA" sz="1800">
                      <a:cs typeface="Times New Roman" pitchFamily="18" charset="0"/>
                    </a:rPr>
                    <a:t>Case-series (and poor quality cohort and case-control studies)</a:t>
                  </a:r>
                </a:p>
                <a:p>
                  <a:pPr eaLnBrk="0" hangingPunct="0"/>
                  <a:endParaRPr lang="en-CA" sz="1800"/>
                </a:p>
              </p:txBody>
            </p:sp>
            <p:sp>
              <p:nvSpPr>
                <p:cNvPr id="42055" name="Rectangle 71"/>
                <p:cNvSpPr>
                  <a:spLocks noChangeArrowheads="1"/>
                </p:cNvSpPr>
                <p:nvPr/>
              </p:nvSpPr>
              <p:spPr bwMode="auto">
                <a:xfrm>
                  <a:off x="823" y="3281"/>
                  <a:ext cx="3353" cy="403"/>
                </a:xfrm>
                <a:prstGeom prst="rect">
                  <a:avLst/>
                </a:prstGeom>
                <a:noFill/>
                <a:ln w="7">
                  <a:solidFill>
                    <a:srgbClr val="A0A0A0"/>
                  </a:solidFill>
                  <a:miter lim="800000"/>
                  <a:headEnd/>
                  <a:tailEnd/>
                </a:ln>
                <a:effectLst/>
              </p:spPr>
              <p:txBody>
                <a:bodyPr/>
                <a:lstStyle/>
                <a:p>
                  <a:endParaRPr lang="fr-CA"/>
                </a:p>
              </p:txBody>
            </p:sp>
          </p:grpSp>
          <p:grpSp>
            <p:nvGrpSpPr>
              <p:cNvPr id="42060" name="Group 76"/>
              <p:cNvGrpSpPr>
                <a:grpSpLocks/>
              </p:cNvGrpSpPr>
              <p:nvPr/>
            </p:nvGrpSpPr>
            <p:grpSpPr bwMode="auto">
              <a:xfrm>
                <a:off x="0" y="3684"/>
                <a:ext cx="823" cy="518"/>
                <a:chOff x="0" y="3684"/>
                <a:chExt cx="823" cy="518"/>
              </a:xfrm>
            </p:grpSpPr>
            <p:sp>
              <p:nvSpPr>
                <p:cNvPr id="42059" name="Rectangle 75"/>
                <p:cNvSpPr>
                  <a:spLocks noChangeArrowheads="1"/>
                </p:cNvSpPr>
                <p:nvPr/>
              </p:nvSpPr>
              <p:spPr bwMode="auto">
                <a:xfrm>
                  <a:off x="0" y="3684"/>
                  <a:ext cx="823" cy="518"/>
                </a:xfrm>
                <a:prstGeom prst="rect">
                  <a:avLst/>
                </a:prstGeom>
                <a:solidFill>
                  <a:srgbClr val="FFFFFF"/>
                </a:solidFill>
                <a:ln w="9525">
                  <a:noFill/>
                  <a:miter lim="800000"/>
                  <a:headEnd/>
                  <a:tailEnd/>
                </a:ln>
                <a:effectLst/>
              </p:spPr>
              <p:txBody>
                <a:bodyPr/>
                <a:lstStyle/>
                <a:p>
                  <a:endParaRPr lang="fr-CA"/>
                </a:p>
              </p:txBody>
            </p:sp>
            <p:grpSp>
              <p:nvGrpSpPr>
                <p:cNvPr id="42058" name="Group 74"/>
                <p:cNvGrpSpPr>
                  <a:grpSpLocks/>
                </p:cNvGrpSpPr>
                <p:nvPr/>
              </p:nvGrpSpPr>
              <p:grpSpPr bwMode="auto">
                <a:xfrm>
                  <a:off x="0" y="3684"/>
                  <a:ext cx="823" cy="518"/>
                  <a:chOff x="0" y="3684"/>
                  <a:chExt cx="823" cy="518"/>
                </a:xfrm>
              </p:grpSpPr>
              <p:sp>
                <p:nvSpPr>
                  <p:cNvPr id="42004" name="Rectangle 20"/>
                  <p:cNvSpPr>
                    <a:spLocks noChangeArrowheads="1"/>
                  </p:cNvSpPr>
                  <p:nvPr/>
                </p:nvSpPr>
                <p:spPr bwMode="auto">
                  <a:xfrm>
                    <a:off x="0" y="3684"/>
                    <a:ext cx="823" cy="518"/>
                  </a:xfrm>
                  <a:prstGeom prst="rect">
                    <a:avLst/>
                  </a:prstGeom>
                  <a:solidFill>
                    <a:srgbClr val="FFFFFF"/>
                  </a:solidFill>
                  <a:ln w="9525">
                    <a:noFill/>
                    <a:miter lim="800000"/>
                    <a:headEnd/>
                    <a:tailEnd/>
                  </a:ln>
                  <a:effectLst/>
                </p:spPr>
                <p:txBody>
                  <a:bodyPr/>
                  <a:lstStyle/>
                  <a:p>
                    <a:pPr>
                      <a:tabLst>
                        <a:tab pos="228600" algn="l"/>
                      </a:tabLst>
                    </a:pPr>
                    <a:r>
                      <a:rPr lang="en-CA" sz="1800" b="1">
                        <a:cs typeface="Times New Roman" pitchFamily="18" charset="0"/>
                      </a:rPr>
                      <a:t>5</a:t>
                    </a:r>
                    <a:endParaRPr lang="en-CA" sz="1800">
                      <a:cs typeface="Times New Roman" pitchFamily="18" charset="0"/>
                    </a:endParaRPr>
                  </a:p>
                  <a:p>
                    <a:pPr eaLnBrk="0" hangingPunct="0">
                      <a:tabLst>
                        <a:tab pos="228600" algn="l"/>
                      </a:tabLst>
                    </a:pPr>
                    <a:endParaRPr lang="en-CA" sz="1800"/>
                  </a:p>
                </p:txBody>
              </p:sp>
              <p:sp>
                <p:nvSpPr>
                  <p:cNvPr id="42057" name="Rectangle 73"/>
                  <p:cNvSpPr>
                    <a:spLocks noChangeArrowheads="1"/>
                  </p:cNvSpPr>
                  <p:nvPr/>
                </p:nvSpPr>
                <p:spPr bwMode="auto">
                  <a:xfrm>
                    <a:off x="0" y="3684"/>
                    <a:ext cx="823" cy="518"/>
                  </a:xfrm>
                  <a:prstGeom prst="rect">
                    <a:avLst/>
                  </a:prstGeom>
                  <a:noFill/>
                  <a:ln w="7">
                    <a:solidFill>
                      <a:srgbClr val="A0A0A0"/>
                    </a:solidFill>
                    <a:miter lim="800000"/>
                    <a:headEnd/>
                    <a:tailEnd/>
                  </a:ln>
                  <a:effectLst/>
                </p:spPr>
                <p:txBody>
                  <a:bodyPr/>
                  <a:lstStyle/>
                  <a:p>
                    <a:endParaRPr lang="fr-CA"/>
                  </a:p>
                </p:txBody>
              </p:sp>
            </p:grpSp>
          </p:grpSp>
          <p:grpSp>
            <p:nvGrpSpPr>
              <p:cNvPr id="42062" name="Group 78"/>
              <p:cNvGrpSpPr>
                <a:grpSpLocks/>
              </p:cNvGrpSpPr>
              <p:nvPr/>
            </p:nvGrpSpPr>
            <p:grpSpPr bwMode="auto">
              <a:xfrm>
                <a:off x="823" y="3684"/>
                <a:ext cx="3353" cy="518"/>
                <a:chOff x="823" y="3684"/>
                <a:chExt cx="3353" cy="518"/>
              </a:xfrm>
            </p:grpSpPr>
            <p:sp>
              <p:nvSpPr>
                <p:cNvPr id="42005" name="Rectangle 21"/>
                <p:cNvSpPr>
                  <a:spLocks noChangeArrowheads="1"/>
                </p:cNvSpPr>
                <p:nvPr/>
              </p:nvSpPr>
              <p:spPr bwMode="auto">
                <a:xfrm>
                  <a:off x="823" y="3684"/>
                  <a:ext cx="3353" cy="518"/>
                </a:xfrm>
                <a:prstGeom prst="rect">
                  <a:avLst/>
                </a:prstGeom>
                <a:noFill/>
                <a:ln w="9525">
                  <a:noFill/>
                  <a:miter lim="800000"/>
                  <a:headEnd/>
                  <a:tailEnd/>
                </a:ln>
                <a:effectLst/>
              </p:spPr>
              <p:txBody>
                <a:bodyPr/>
                <a:lstStyle/>
                <a:p>
                  <a:r>
                    <a:rPr lang="en-CA" sz="1800">
                      <a:cs typeface="Times New Roman" pitchFamily="18" charset="0"/>
                    </a:rPr>
                    <a:t>Expert opinion without explicit critical appraisal, or based on physiology, bench research or "first principles"</a:t>
                  </a:r>
                </a:p>
                <a:p>
                  <a:pPr eaLnBrk="0" hangingPunct="0"/>
                  <a:endParaRPr lang="en-CA" sz="1800"/>
                </a:p>
              </p:txBody>
            </p:sp>
            <p:sp>
              <p:nvSpPr>
                <p:cNvPr id="42061" name="Rectangle 77"/>
                <p:cNvSpPr>
                  <a:spLocks noChangeArrowheads="1"/>
                </p:cNvSpPr>
                <p:nvPr/>
              </p:nvSpPr>
              <p:spPr bwMode="auto">
                <a:xfrm>
                  <a:off x="823" y="3684"/>
                  <a:ext cx="3353" cy="518"/>
                </a:xfrm>
                <a:prstGeom prst="rect">
                  <a:avLst/>
                </a:prstGeom>
                <a:noFill/>
                <a:ln w="7">
                  <a:solidFill>
                    <a:srgbClr val="A0A0A0"/>
                  </a:solidFill>
                  <a:miter lim="800000"/>
                  <a:headEnd/>
                  <a:tailEnd/>
                </a:ln>
                <a:effectLst/>
              </p:spPr>
              <p:txBody>
                <a:bodyPr/>
                <a:lstStyle/>
                <a:p>
                  <a:endParaRPr lang="fr-CA"/>
                </a:p>
              </p:txBody>
            </p:sp>
          </p:grpSp>
          <p:grpSp>
            <p:nvGrpSpPr>
              <p:cNvPr id="42064" name="Group 80"/>
              <p:cNvGrpSpPr>
                <a:grpSpLocks/>
              </p:cNvGrpSpPr>
              <p:nvPr/>
            </p:nvGrpSpPr>
            <p:grpSpPr bwMode="auto">
              <a:xfrm>
                <a:off x="0" y="4202"/>
                <a:ext cx="4176" cy="403"/>
                <a:chOff x="0" y="4202"/>
                <a:chExt cx="4176" cy="403"/>
              </a:xfrm>
            </p:grpSpPr>
            <p:sp>
              <p:nvSpPr>
                <p:cNvPr id="42006" name="Rectangle 22"/>
                <p:cNvSpPr>
                  <a:spLocks noChangeArrowheads="1"/>
                </p:cNvSpPr>
                <p:nvPr/>
              </p:nvSpPr>
              <p:spPr bwMode="auto">
                <a:xfrm>
                  <a:off x="0" y="4202"/>
                  <a:ext cx="4176" cy="403"/>
                </a:xfrm>
                <a:prstGeom prst="rect">
                  <a:avLst/>
                </a:prstGeom>
                <a:noFill/>
                <a:ln w="9525">
                  <a:noFill/>
                  <a:miter lim="800000"/>
                  <a:headEnd/>
                  <a:tailEnd/>
                </a:ln>
                <a:effectLst/>
              </p:spPr>
              <p:txBody>
                <a:bodyPr/>
                <a:lstStyle/>
                <a:p>
                  <a:r>
                    <a:rPr lang="en-CA" sz="1800">
                      <a:cs typeface="Times New Roman" pitchFamily="18" charset="0"/>
                    </a:rPr>
                    <a:t> </a:t>
                  </a:r>
                </a:p>
                <a:p>
                  <a:pPr eaLnBrk="0" hangingPunct="0"/>
                  <a:endParaRPr lang="en-CA" sz="1800"/>
                </a:p>
              </p:txBody>
            </p:sp>
            <p:sp>
              <p:nvSpPr>
                <p:cNvPr id="42063" name="Rectangle 79"/>
                <p:cNvSpPr>
                  <a:spLocks noChangeArrowheads="1"/>
                </p:cNvSpPr>
                <p:nvPr/>
              </p:nvSpPr>
              <p:spPr bwMode="auto">
                <a:xfrm>
                  <a:off x="0" y="4202"/>
                  <a:ext cx="4176" cy="403"/>
                </a:xfrm>
                <a:prstGeom prst="rect">
                  <a:avLst/>
                </a:prstGeom>
                <a:noFill/>
                <a:ln w="7">
                  <a:solidFill>
                    <a:srgbClr val="A0A0A0"/>
                  </a:solidFill>
                  <a:miter lim="800000"/>
                  <a:headEnd/>
                  <a:tailEnd/>
                </a:ln>
                <a:effectLst/>
              </p:spPr>
              <p:txBody>
                <a:bodyPr/>
                <a:lstStyle/>
                <a:p>
                  <a:endParaRPr lang="fr-CA"/>
                </a:p>
              </p:txBody>
            </p:sp>
          </p:grpSp>
        </p:grpSp>
        <p:sp>
          <p:nvSpPr>
            <p:cNvPr id="42066" name="Rectangle 82"/>
            <p:cNvSpPr>
              <a:spLocks noChangeArrowheads="1"/>
            </p:cNvSpPr>
            <p:nvPr/>
          </p:nvSpPr>
          <p:spPr bwMode="auto">
            <a:xfrm>
              <a:off x="-3" y="457"/>
              <a:ext cx="4182" cy="4151"/>
            </a:xfrm>
            <a:prstGeom prst="rect">
              <a:avLst/>
            </a:prstGeom>
            <a:noFill/>
            <a:ln w="9525">
              <a:solidFill>
                <a:srgbClr val="A0A0A0"/>
              </a:solidFill>
              <a:miter lim="800000"/>
              <a:headEnd/>
              <a:tailEnd/>
            </a:ln>
            <a:effectLst/>
          </p:spPr>
          <p:txBody>
            <a:bodyPr/>
            <a:lstStyle/>
            <a:p>
              <a:endParaRPr lang="fr-CA"/>
            </a:p>
          </p:txBody>
        </p:sp>
      </p:grpSp>
      <p:sp>
        <p:nvSpPr>
          <p:cNvPr id="42068" name="Rectangle 84"/>
          <p:cNvSpPr>
            <a:spLocks noGrp="1" noChangeArrowheads="1"/>
          </p:cNvSpPr>
          <p:nvPr>
            <p:ph type="title"/>
          </p:nvPr>
        </p:nvSpPr>
        <p:spPr>
          <a:xfrm>
            <a:off x="609600" y="0"/>
            <a:ext cx="7391400" cy="609600"/>
          </a:xfrm>
        </p:spPr>
        <p:txBody>
          <a:bodyPr/>
          <a:lstStyle/>
          <a:p>
            <a:r>
              <a:rPr lang="en-CA" sz="2400" b="1">
                <a:solidFill>
                  <a:schemeClr val="tx1"/>
                </a:solidFill>
                <a:cs typeface="Times New Roman" pitchFamily="18" charset="0"/>
              </a:rPr>
              <a:t>Levels of Evidence used in This Statement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36" name="Group 28"/>
          <p:cNvGrpSpPr>
            <a:grpSpLocks/>
          </p:cNvGrpSpPr>
          <p:nvPr/>
        </p:nvGrpSpPr>
        <p:grpSpPr bwMode="auto">
          <a:xfrm>
            <a:off x="1814513" y="2054225"/>
            <a:ext cx="5514975" cy="2751138"/>
            <a:chOff x="-3" y="-3"/>
            <a:chExt cx="3474" cy="1733"/>
          </a:xfrm>
        </p:grpSpPr>
        <p:grpSp>
          <p:nvGrpSpPr>
            <p:cNvPr id="43034" name="Group 26"/>
            <p:cNvGrpSpPr>
              <a:grpSpLocks/>
            </p:cNvGrpSpPr>
            <p:nvPr/>
          </p:nvGrpSpPr>
          <p:grpSpPr bwMode="auto">
            <a:xfrm>
              <a:off x="0" y="0"/>
              <a:ext cx="3468" cy="1727"/>
              <a:chOff x="0" y="0"/>
              <a:chExt cx="3468" cy="1727"/>
            </a:xfrm>
          </p:grpSpPr>
          <p:grpSp>
            <p:nvGrpSpPr>
              <p:cNvPr id="43019" name="Group 11"/>
              <p:cNvGrpSpPr>
                <a:grpSpLocks/>
              </p:cNvGrpSpPr>
              <p:nvPr/>
            </p:nvGrpSpPr>
            <p:grpSpPr bwMode="auto">
              <a:xfrm>
                <a:off x="0" y="0"/>
                <a:ext cx="339" cy="403"/>
                <a:chOff x="0" y="0"/>
                <a:chExt cx="339" cy="403"/>
              </a:xfrm>
            </p:grpSpPr>
            <p:sp>
              <p:nvSpPr>
                <p:cNvPr id="43010" name="Rectangle 2"/>
                <p:cNvSpPr>
                  <a:spLocks noChangeArrowheads="1"/>
                </p:cNvSpPr>
                <p:nvPr/>
              </p:nvSpPr>
              <p:spPr bwMode="auto">
                <a:xfrm>
                  <a:off x="0" y="0"/>
                  <a:ext cx="339" cy="403"/>
                </a:xfrm>
                <a:prstGeom prst="rect">
                  <a:avLst/>
                </a:prstGeom>
                <a:noFill/>
                <a:ln w="9525">
                  <a:noFill/>
                  <a:miter lim="800000"/>
                  <a:headEnd/>
                  <a:tailEnd/>
                </a:ln>
                <a:effectLst/>
              </p:spPr>
              <p:txBody>
                <a:bodyPr/>
                <a:lstStyle/>
                <a:p>
                  <a:r>
                    <a:rPr lang="en-CA" sz="2000" b="1">
                      <a:cs typeface="Times New Roman" pitchFamily="18" charset="0"/>
                    </a:rPr>
                    <a:t>A</a:t>
                  </a:r>
                  <a:endParaRPr lang="en-CA" sz="2000">
                    <a:cs typeface="Times New Roman" pitchFamily="18" charset="0"/>
                  </a:endParaRPr>
                </a:p>
                <a:p>
                  <a:pPr eaLnBrk="0" hangingPunct="0"/>
                  <a:endParaRPr lang="en-CA" sz="2000"/>
                </a:p>
              </p:txBody>
            </p:sp>
            <p:sp>
              <p:nvSpPr>
                <p:cNvPr id="43018" name="Rectangle 10"/>
                <p:cNvSpPr>
                  <a:spLocks noChangeArrowheads="1"/>
                </p:cNvSpPr>
                <p:nvPr/>
              </p:nvSpPr>
              <p:spPr bwMode="auto">
                <a:xfrm>
                  <a:off x="0" y="0"/>
                  <a:ext cx="339" cy="403"/>
                </a:xfrm>
                <a:prstGeom prst="rect">
                  <a:avLst/>
                </a:prstGeom>
                <a:noFill/>
                <a:ln w="7">
                  <a:solidFill>
                    <a:srgbClr val="A0A0A0"/>
                  </a:solidFill>
                  <a:miter lim="800000"/>
                  <a:headEnd/>
                  <a:tailEnd/>
                </a:ln>
                <a:effectLst/>
              </p:spPr>
              <p:txBody>
                <a:bodyPr/>
                <a:lstStyle/>
                <a:p>
                  <a:endParaRPr lang="fr-CA"/>
                </a:p>
              </p:txBody>
            </p:sp>
          </p:grpSp>
          <p:grpSp>
            <p:nvGrpSpPr>
              <p:cNvPr id="43021" name="Group 13"/>
              <p:cNvGrpSpPr>
                <a:grpSpLocks/>
              </p:cNvGrpSpPr>
              <p:nvPr/>
            </p:nvGrpSpPr>
            <p:grpSpPr bwMode="auto">
              <a:xfrm>
                <a:off x="339" y="0"/>
                <a:ext cx="3129" cy="403"/>
                <a:chOff x="339" y="0"/>
                <a:chExt cx="3129" cy="403"/>
              </a:xfrm>
            </p:grpSpPr>
            <p:sp>
              <p:nvSpPr>
                <p:cNvPr id="43011" name="Rectangle 3"/>
                <p:cNvSpPr>
                  <a:spLocks noChangeArrowheads="1"/>
                </p:cNvSpPr>
                <p:nvPr/>
              </p:nvSpPr>
              <p:spPr bwMode="auto">
                <a:xfrm>
                  <a:off x="339" y="0"/>
                  <a:ext cx="3129" cy="403"/>
                </a:xfrm>
                <a:prstGeom prst="rect">
                  <a:avLst/>
                </a:prstGeom>
                <a:noFill/>
                <a:ln w="9525">
                  <a:noFill/>
                  <a:miter lim="800000"/>
                  <a:headEnd/>
                  <a:tailEnd/>
                </a:ln>
                <a:effectLst/>
              </p:spPr>
              <p:txBody>
                <a:bodyPr/>
                <a:lstStyle/>
                <a:p>
                  <a:r>
                    <a:rPr lang="en-CA" sz="2000">
                      <a:cs typeface="Times New Roman" pitchFamily="18" charset="0"/>
                    </a:rPr>
                    <a:t>consistent level 1 studies </a:t>
                  </a:r>
                </a:p>
                <a:p>
                  <a:pPr eaLnBrk="0" hangingPunct="0"/>
                  <a:endParaRPr lang="en-CA" sz="2000"/>
                </a:p>
              </p:txBody>
            </p:sp>
            <p:sp>
              <p:nvSpPr>
                <p:cNvPr id="43020" name="Rectangle 12"/>
                <p:cNvSpPr>
                  <a:spLocks noChangeArrowheads="1"/>
                </p:cNvSpPr>
                <p:nvPr/>
              </p:nvSpPr>
              <p:spPr bwMode="auto">
                <a:xfrm>
                  <a:off x="339" y="0"/>
                  <a:ext cx="3129" cy="403"/>
                </a:xfrm>
                <a:prstGeom prst="rect">
                  <a:avLst/>
                </a:prstGeom>
                <a:noFill/>
                <a:ln w="7">
                  <a:solidFill>
                    <a:srgbClr val="A0A0A0"/>
                  </a:solidFill>
                  <a:miter lim="800000"/>
                  <a:headEnd/>
                  <a:tailEnd/>
                </a:ln>
                <a:effectLst/>
              </p:spPr>
              <p:txBody>
                <a:bodyPr/>
                <a:lstStyle/>
                <a:p>
                  <a:endParaRPr lang="fr-CA"/>
                </a:p>
              </p:txBody>
            </p:sp>
          </p:grpSp>
          <p:grpSp>
            <p:nvGrpSpPr>
              <p:cNvPr id="43023" name="Group 15"/>
              <p:cNvGrpSpPr>
                <a:grpSpLocks/>
              </p:cNvGrpSpPr>
              <p:nvPr/>
            </p:nvGrpSpPr>
            <p:grpSpPr bwMode="auto">
              <a:xfrm>
                <a:off x="0" y="403"/>
                <a:ext cx="339" cy="403"/>
                <a:chOff x="0" y="403"/>
                <a:chExt cx="339" cy="403"/>
              </a:xfrm>
            </p:grpSpPr>
            <p:sp>
              <p:nvSpPr>
                <p:cNvPr id="43012" name="Rectangle 4"/>
                <p:cNvSpPr>
                  <a:spLocks noChangeArrowheads="1"/>
                </p:cNvSpPr>
                <p:nvPr/>
              </p:nvSpPr>
              <p:spPr bwMode="auto">
                <a:xfrm>
                  <a:off x="0" y="403"/>
                  <a:ext cx="339" cy="403"/>
                </a:xfrm>
                <a:prstGeom prst="rect">
                  <a:avLst/>
                </a:prstGeom>
                <a:noFill/>
                <a:ln w="9525">
                  <a:noFill/>
                  <a:miter lim="800000"/>
                  <a:headEnd/>
                  <a:tailEnd/>
                </a:ln>
                <a:effectLst/>
              </p:spPr>
              <p:txBody>
                <a:bodyPr/>
                <a:lstStyle/>
                <a:p>
                  <a:r>
                    <a:rPr lang="en-CA" sz="2000" b="1">
                      <a:cs typeface="Times New Roman" pitchFamily="18" charset="0"/>
                    </a:rPr>
                    <a:t>B</a:t>
                  </a:r>
                  <a:endParaRPr lang="en-CA" sz="2000">
                    <a:cs typeface="Times New Roman" pitchFamily="18" charset="0"/>
                  </a:endParaRPr>
                </a:p>
                <a:p>
                  <a:pPr eaLnBrk="0" hangingPunct="0"/>
                  <a:endParaRPr lang="en-CA" sz="2000"/>
                </a:p>
              </p:txBody>
            </p:sp>
            <p:sp>
              <p:nvSpPr>
                <p:cNvPr id="43022" name="Rectangle 14"/>
                <p:cNvSpPr>
                  <a:spLocks noChangeArrowheads="1"/>
                </p:cNvSpPr>
                <p:nvPr/>
              </p:nvSpPr>
              <p:spPr bwMode="auto">
                <a:xfrm>
                  <a:off x="0" y="403"/>
                  <a:ext cx="339" cy="403"/>
                </a:xfrm>
                <a:prstGeom prst="rect">
                  <a:avLst/>
                </a:prstGeom>
                <a:noFill/>
                <a:ln w="7">
                  <a:solidFill>
                    <a:srgbClr val="A0A0A0"/>
                  </a:solidFill>
                  <a:miter lim="800000"/>
                  <a:headEnd/>
                  <a:tailEnd/>
                </a:ln>
                <a:effectLst/>
              </p:spPr>
              <p:txBody>
                <a:bodyPr/>
                <a:lstStyle/>
                <a:p>
                  <a:endParaRPr lang="fr-CA"/>
                </a:p>
              </p:txBody>
            </p:sp>
          </p:grpSp>
          <p:grpSp>
            <p:nvGrpSpPr>
              <p:cNvPr id="43025" name="Group 17"/>
              <p:cNvGrpSpPr>
                <a:grpSpLocks/>
              </p:cNvGrpSpPr>
              <p:nvPr/>
            </p:nvGrpSpPr>
            <p:grpSpPr bwMode="auto">
              <a:xfrm>
                <a:off x="339" y="403"/>
                <a:ext cx="3129" cy="403"/>
                <a:chOff x="339" y="403"/>
                <a:chExt cx="3129" cy="403"/>
              </a:xfrm>
            </p:grpSpPr>
            <p:sp>
              <p:nvSpPr>
                <p:cNvPr id="43013" name="Rectangle 5"/>
                <p:cNvSpPr>
                  <a:spLocks noChangeArrowheads="1"/>
                </p:cNvSpPr>
                <p:nvPr/>
              </p:nvSpPr>
              <p:spPr bwMode="auto">
                <a:xfrm>
                  <a:off x="339" y="403"/>
                  <a:ext cx="3129" cy="403"/>
                </a:xfrm>
                <a:prstGeom prst="rect">
                  <a:avLst/>
                </a:prstGeom>
                <a:noFill/>
                <a:ln w="9525">
                  <a:noFill/>
                  <a:miter lim="800000"/>
                  <a:headEnd/>
                  <a:tailEnd/>
                </a:ln>
                <a:effectLst/>
              </p:spPr>
              <p:txBody>
                <a:bodyPr/>
                <a:lstStyle/>
                <a:p>
                  <a:r>
                    <a:rPr lang="en-CA" sz="2000">
                      <a:cs typeface="Times New Roman" pitchFamily="18" charset="0"/>
                    </a:rPr>
                    <a:t>consistent level 2 or 3 studies </a:t>
                  </a:r>
                </a:p>
                <a:p>
                  <a:pPr eaLnBrk="0" hangingPunct="0"/>
                  <a:endParaRPr lang="en-CA" sz="2000"/>
                </a:p>
              </p:txBody>
            </p:sp>
            <p:sp>
              <p:nvSpPr>
                <p:cNvPr id="43024" name="Rectangle 16"/>
                <p:cNvSpPr>
                  <a:spLocks noChangeArrowheads="1"/>
                </p:cNvSpPr>
                <p:nvPr/>
              </p:nvSpPr>
              <p:spPr bwMode="auto">
                <a:xfrm>
                  <a:off x="339" y="403"/>
                  <a:ext cx="3129" cy="403"/>
                </a:xfrm>
                <a:prstGeom prst="rect">
                  <a:avLst/>
                </a:prstGeom>
                <a:noFill/>
                <a:ln w="7">
                  <a:solidFill>
                    <a:srgbClr val="A0A0A0"/>
                  </a:solidFill>
                  <a:miter lim="800000"/>
                  <a:headEnd/>
                  <a:tailEnd/>
                </a:ln>
                <a:effectLst/>
              </p:spPr>
              <p:txBody>
                <a:bodyPr/>
                <a:lstStyle/>
                <a:p>
                  <a:endParaRPr lang="fr-CA"/>
                </a:p>
              </p:txBody>
            </p:sp>
          </p:grpSp>
          <p:grpSp>
            <p:nvGrpSpPr>
              <p:cNvPr id="43027" name="Group 19"/>
              <p:cNvGrpSpPr>
                <a:grpSpLocks/>
              </p:cNvGrpSpPr>
              <p:nvPr/>
            </p:nvGrpSpPr>
            <p:grpSpPr bwMode="auto">
              <a:xfrm>
                <a:off x="0" y="806"/>
                <a:ext cx="339" cy="403"/>
                <a:chOff x="0" y="806"/>
                <a:chExt cx="339" cy="403"/>
              </a:xfrm>
            </p:grpSpPr>
            <p:sp>
              <p:nvSpPr>
                <p:cNvPr id="43014" name="Rectangle 6"/>
                <p:cNvSpPr>
                  <a:spLocks noChangeArrowheads="1"/>
                </p:cNvSpPr>
                <p:nvPr/>
              </p:nvSpPr>
              <p:spPr bwMode="auto">
                <a:xfrm>
                  <a:off x="0" y="806"/>
                  <a:ext cx="339" cy="403"/>
                </a:xfrm>
                <a:prstGeom prst="rect">
                  <a:avLst/>
                </a:prstGeom>
                <a:noFill/>
                <a:ln w="9525">
                  <a:noFill/>
                  <a:miter lim="800000"/>
                  <a:headEnd/>
                  <a:tailEnd/>
                </a:ln>
                <a:effectLst/>
              </p:spPr>
              <p:txBody>
                <a:bodyPr/>
                <a:lstStyle/>
                <a:p>
                  <a:r>
                    <a:rPr lang="en-CA" sz="2000" b="1">
                      <a:cs typeface="Times New Roman" pitchFamily="18" charset="0"/>
                    </a:rPr>
                    <a:t>C</a:t>
                  </a:r>
                  <a:endParaRPr lang="en-CA" sz="2000">
                    <a:cs typeface="Times New Roman" pitchFamily="18" charset="0"/>
                  </a:endParaRPr>
                </a:p>
                <a:p>
                  <a:pPr eaLnBrk="0" hangingPunct="0"/>
                  <a:endParaRPr lang="en-CA" sz="2000"/>
                </a:p>
              </p:txBody>
            </p:sp>
            <p:sp>
              <p:nvSpPr>
                <p:cNvPr id="43026" name="Rectangle 18"/>
                <p:cNvSpPr>
                  <a:spLocks noChangeArrowheads="1"/>
                </p:cNvSpPr>
                <p:nvPr/>
              </p:nvSpPr>
              <p:spPr bwMode="auto">
                <a:xfrm>
                  <a:off x="0" y="806"/>
                  <a:ext cx="339" cy="403"/>
                </a:xfrm>
                <a:prstGeom prst="rect">
                  <a:avLst/>
                </a:prstGeom>
                <a:noFill/>
                <a:ln w="7">
                  <a:solidFill>
                    <a:srgbClr val="A0A0A0"/>
                  </a:solidFill>
                  <a:miter lim="800000"/>
                  <a:headEnd/>
                  <a:tailEnd/>
                </a:ln>
                <a:effectLst/>
              </p:spPr>
              <p:txBody>
                <a:bodyPr/>
                <a:lstStyle/>
                <a:p>
                  <a:endParaRPr lang="fr-CA"/>
                </a:p>
              </p:txBody>
            </p:sp>
          </p:grpSp>
          <p:grpSp>
            <p:nvGrpSpPr>
              <p:cNvPr id="43029" name="Group 21"/>
              <p:cNvGrpSpPr>
                <a:grpSpLocks/>
              </p:cNvGrpSpPr>
              <p:nvPr/>
            </p:nvGrpSpPr>
            <p:grpSpPr bwMode="auto">
              <a:xfrm>
                <a:off x="339" y="806"/>
                <a:ext cx="3129" cy="403"/>
                <a:chOff x="339" y="806"/>
                <a:chExt cx="3129" cy="403"/>
              </a:xfrm>
            </p:grpSpPr>
            <p:sp>
              <p:nvSpPr>
                <p:cNvPr id="43015" name="Rectangle 7"/>
                <p:cNvSpPr>
                  <a:spLocks noChangeArrowheads="1"/>
                </p:cNvSpPr>
                <p:nvPr/>
              </p:nvSpPr>
              <p:spPr bwMode="auto">
                <a:xfrm>
                  <a:off x="339" y="806"/>
                  <a:ext cx="3129" cy="403"/>
                </a:xfrm>
                <a:prstGeom prst="rect">
                  <a:avLst/>
                </a:prstGeom>
                <a:noFill/>
                <a:ln w="9525">
                  <a:noFill/>
                  <a:miter lim="800000"/>
                  <a:headEnd/>
                  <a:tailEnd/>
                </a:ln>
                <a:effectLst/>
              </p:spPr>
              <p:txBody>
                <a:bodyPr/>
                <a:lstStyle/>
                <a:p>
                  <a:r>
                    <a:rPr lang="en-CA" sz="2000">
                      <a:cs typeface="Times New Roman" pitchFamily="18" charset="0"/>
                    </a:rPr>
                    <a:t>level 4 studies </a:t>
                  </a:r>
                </a:p>
                <a:p>
                  <a:pPr eaLnBrk="0" hangingPunct="0"/>
                  <a:endParaRPr lang="en-CA" sz="2000"/>
                </a:p>
              </p:txBody>
            </p:sp>
            <p:sp>
              <p:nvSpPr>
                <p:cNvPr id="43028" name="Rectangle 20"/>
                <p:cNvSpPr>
                  <a:spLocks noChangeArrowheads="1"/>
                </p:cNvSpPr>
                <p:nvPr/>
              </p:nvSpPr>
              <p:spPr bwMode="auto">
                <a:xfrm>
                  <a:off x="339" y="806"/>
                  <a:ext cx="3129" cy="403"/>
                </a:xfrm>
                <a:prstGeom prst="rect">
                  <a:avLst/>
                </a:prstGeom>
                <a:noFill/>
                <a:ln w="7">
                  <a:solidFill>
                    <a:srgbClr val="A0A0A0"/>
                  </a:solidFill>
                  <a:miter lim="800000"/>
                  <a:headEnd/>
                  <a:tailEnd/>
                </a:ln>
                <a:effectLst/>
              </p:spPr>
              <p:txBody>
                <a:bodyPr/>
                <a:lstStyle/>
                <a:p>
                  <a:endParaRPr lang="fr-CA"/>
                </a:p>
              </p:txBody>
            </p:sp>
          </p:grpSp>
          <p:grpSp>
            <p:nvGrpSpPr>
              <p:cNvPr id="43031" name="Group 23"/>
              <p:cNvGrpSpPr>
                <a:grpSpLocks/>
              </p:cNvGrpSpPr>
              <p:nvPr/>
            </p:nvGrpSpPr>
            <p:grpSpPr bwMode="auto">
              <a:xfrm>
                <a:off x="0" y="1209"/>
                <a:ext cx="339" cy="518"/>
                <a:chOff x="0" y="1209"/>
                <a:chExt cx="339" cy="518"/>
              </a:xfrm>
            </p:grpSpPr>
            <p:sp>
              <p:nvSpPr>
                <p:cNvPr id="43016" name="Rectangle 8"/>
                <p:cNvSpPr>
                  <a:spLocks noChangeArrowheads="1"/>
                </p:cNvSpPr>
                <p:nvPr/>
              </p:nvSpPr>
              <p:spPr bwMode="auto">
                <a:xfrm>
                  <a:off x="0" y="1209"/>
                  <a:ext cx="339" cy="518"/>
                </a:xfrm>
                <a:prstGeom prst="rect">
                  <a:avLst/>
                </a:prstGeom>
                <a:noFill/>
                <a:ln w="9525">
                  <a:noFill/>
                  <a:miter lim="800000"/>
                  <a:headEnd/>
                  <a:tailEnd/>
                </a:ln>
                <a:effectLst/>
              </p:spPr>
              <p:txBody>
                <a:bodyPr/>
                <a:lstStyle/>
                <a:p>
                  <a:r>
                    <a:rPr lang="en-CA" sz="2000" b="1">
                      <a:cs typeface="Times New Roman" pitchFamily="18" charset="0"/>
                    </a:rPr>
                    <a:t>D</a:t>
                  </a:r>
                  <a:endParaRPr lang="en-CA" sz="2000">
                    <a:cs typeface="Times New Roman" pitchFamily="18" charset="0"/>
                  </a:endParaRPr>
                </a:p>
                <a:p>
                  <a:pPr eaLnBrk="0" hangingPunct="0"/>
                  <a:endParaRPr lang="en-CA" sz="2000"/>
                </a:p>
              </p:txBody>
            </p:sp>
            <p:sp>
              <p:nvSpPr>
                <p:cNvPr id="43030" name="Rectangle 22"/>
                <p:cNvSpPr>
                  <a:spLocks noChangeArrowheads="1"/>
                </p:cNvSpPr>
                <p:nvPr/>
              </p:nvSpPr>
              <p:spPr bwMode="auto">
                <a:xfrm>
                  <a:off x="0" y="1209"/>
                  <a:ext cx="339" cy="518"/>
                </a:xfrm>
                <a:prstGeom prst="rect">
                  <a:avLst/>
                </a:prstGeom>
                <a:noFill/>
                <a:ln w="7">
                  <a:solidFill>
                    <a:srgbClr val="A0A0A0"/>
                  </a:solidFill>
                  <a:miter lim="800000"/>
                  <a:headEnd/>
                  <a:tailEnd/>
                </a:ln>
                <a:effectLst/>
              </p:spPr>
              <p:txBody>
                <a:bodyPr/>
                <a:lstStyle/>
                <a:p>
                  <a:endParaRPr lang="fr-CA"/>
                </a:p>
              </p:txBody>
            </p:sp>
          </p:grpSp>
          <p:grpSp>
            <p:nvGrpSpPr>
              <p:cNvPr id="43033" name="Group 25"/>
              <p:cNvGrpSpPr>
                <a:grpSpLocks/>
              </p:cNvGrpSpPr>
              <p:nvPr/>
            </p:nvGrpSpPr>
            <p:grpSpPr bwMode="auto">
              <a:xfrm>
                <a:off x="339" y="1209"/>
                <a:ext cx="3129" cy="518"/>
                <a:chOff x="339" y="1209"/>
                <a:chExt cx="3129" cy="518"/>
              </a:xfrm>
            </p:grpSpPr>
            <p:sp>
              <p:nvSpPr>
                <p:cNvPr id="43017" name="Rectangle 9"/>
                <p:cNvSpPr>
                  <a:spLocks noChangeArrowheads="1"/>
                </p:cNvSpPr>
                <p:nvPr/>
              </p:nvSpPr>
              <p:spPr bwMode="auto">
                <a:xfrm>
                  <a:off x="339" y="1209"/>
                  <a:ext cx="3129" cy="518"/>
                </a:xfrm>
                <a:prstGeom prst="rect">
                  <a:avLst/>
                </a:prstGeom>
                <a:noFill/>
                <a:ln w="9525">
                  <a:noFill/>
                  <a:miter lim="800000"/>
                  <a:headEnd/>
                  <a:tailEnd/>
                </a:ln>
                <a:effectLst/>
              </p:spPr>
              <p:txBody>
                <a:bodyPr/>
                <a:lstStyle/>
                <a:p>
                  <a:r>
                    <a:rPr lang="en-CA" sz="2000">
                      <a:cs typeface="Times New Roman" pitchFamily="18" charset="0"/>
                    </a:rPr>
                    <a:t>level 5 evidence </a:t>
                  </a:r>
                  <a:r>
                    <a:rPr lang="en-CA" sz="2000" b="1" i="1">
                      <a:cs typeface="Times New Roman" pitchFamily="18" charset="0"/>
                    </a:rPr>
                    <a:t>or </a:t>
                  </a:r>
                  <a:r>
                    <a:rPr lang="en-CA" sz="2000">
                      <a:cs typeface="Times New Roman" pitchFamily="18" charset="0"/>
                    </a:rPr>
                    <a:t>troublingly inconsistent or inconclusive studies of any level</a:t>
                  </a:r>
                </a:p>
                <a:p>
                  <a:pPr eaLnBrk="0" hangingPunct="0"/>
                  <a:endParaRPr lang="en-CA" sz="2000"/>
                </a:p>
              </p:txBody>
            </p:sp>
            <p:sp>
              <p:nvSpPr>
                <p:cNvPr id="43032" name="Rectangle 24"/>
                <p:cNvSpPr>
                  <a:spLocks noChangeArrowheads="1"/>
                </p:cNvSpPr>
                <p:nvPr/>
              </p:nvSpPr>
              <p:spPr bwMode="auto">
                <a:xfrm>
                  <a:off x="339" y="1209"/>
                  <a:ext cx="3129" cy="518"/>
                </a:xfrm>
                <a:prstGeom prst="rect">
                  <a:avLst/>
                </a:prstGeom>
                <a:noFill/>
                <a:ln w="7">
                  <a:solidFill>
                    <a:srgbClr val="A0A0A0"/>
                  </a:solidFill>
                  <a:miter lim="800000"/>
                  <a:headEnd/>
                  <a:tailEnd/>
                </a:ln>
                <a:effectLst/>
              </p:spPr>
              <p:txBody>
                <a:bodyPr/>
                <a:lstStyle/>
                <a:p>
                  <a:endParaRPr lang="fr-CA"/>
                </a:p>
              </p:txBody>
            </p:sp>
          </p:grpSp>
        </p:grpSp>
        <p:sp>
          <p:nvSpPr>
            <p:cNvPr id="43035" name="Rectangle 27"/>
            <p:cNvSpPr>
              <a:spLocks noChangeArrowheads="1"/>
            </p:cNvSpPr>
            <p:nvPr/>
          </p:nvSpPr>
          <p:spPr bwMode="auto">
            <a:xfrm>
              <a:off x="-3" y="-3"/>
              <a:ext cx="3474" cy="1733"/>
            </a:xfrm>
            <a:prstGeom prst="rect">
              <a:avLst/>
            </a:prstGeom>
            <a:noFill/>
            <a:ln w="9525">
              <a:solidFill>
                <a:srgbClr val="A0A0A0"/>
              </a:solidFill>
              <a:miter lim="800000"/>
              <a:headEnd/>
              <a:tailEnd/>
            </a:ln>
            <a:effectLst/>
          </p:spPr>
          <p:txBody>
            <a:bodyPr/>
            <a:lstStyle/>
            <a:p>
              <a:endParaRPr lang="fr-CA"/>
            </a:p>
          </p:txBody>
        </p:sp>
      </p:grpSp>
      <p:sp>
        <p:nvSpPr>
          <p:cNvPr id="43037" name="Rectangle 29"/>
          <p:cNvSpPr>
            <a:spLocks noGrp="1" noChangeArrowheads="1"/>
          </p:cNvSpPr>
          <p:nvPr>
            <p:ph type="title"/>
          </p:nvPr>
        </p:nvSpPr>
        <p:spPr/>
        <p:txBody>
          <a:bodyPr/>
          <a:lstStyle/>
          <a:p>
            <a:r>
              <a:rPr lang="en-CA">
                <a:cs typeface="Times New Roman" pitchFamily="18" charset="0"/>
              </a:rPr>
              <a:t>Grades of Recommendation</a:t>
            </a:r>
            <a:r>
              <a:rPr lang="en-CA"/>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4777</TotalTime>
  <Words>3421</Words>
  <Application>Microsoft Office PowerPoint</Application>
  <PresentationFormat>On-screen Show (4:3)</PresentationFormat>
  <Paragraphs>314</Paragraphs>
  <Slides>58</Slides>
  <Notes>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Arial</vt:lpstr>
      <vt:lpstr>Calibri</vt:lpstr>
      <vt:lpstr>Constantia</vt:lpstr>
      <vt:lpstr>Times New Roman</vt:lpstr>
      <vt:lpstr>Wingdings</vt:lpstr>
      <vt:lpstr>Wingdings 2</vt:lpstr>
      <vt:lpstr>Débit</vt:lpstr>
      <vt:lpstr>Neonatal surfactant therapy: all you need to know!</vt:lpstr>
      <vt:lpstr>Natural Surfactant</vt:lpstr>
      <vt:lpstr>PowerPoint Presentation</vt:lpstr>
      <vt:lpstr>PowerPoint Presentation</vt:lpstr>
      <vt:lpstr>PowerPoint Presentation</vt:lpstr>
      <vt:lpstr>Survanta ou beractant</vt:lpstr>
      <vt:lpstr>Curosurf ou poractant</vt:lpstr>
      <vt:lpstr>What Are The Indications For And Benefits Of Surfactant Replacement Therapy? </vt:lpstr>
      <vt:lpstr>Recommendation 1</vt:lpstr>
      <vt:lpstr>Other Indications for Surfactant</vt:lpstr>
      <vt:lpstr>Meconium Aspiration</vt:lpstr>
      <vt:lpstr>PowerPoint Presentation</vt:lpstr>
      <vt:lpstr>PowerPoint Presentation</vt:lpstr>
      <vt:lpstr>Recommendation 2</vt:lpstr>
      <vt:lpstr>Indications</vt:lpstr>
      <vt:lpstr>Dargaville P et al, J Pediatr 2011</vt:lpstr>
      <vt:lpstr>PowerPoint Presentation</vt:lpstr>
      <vt:lpstr>Surfactant lavage for Meconium aspiration</vt:lpstr>
      <vt:lpstr>Other Indications</vt:lpstr>
      <vt:lpstr>Recommendation</vt:lpstr>
      <vt:lpstr>Indications</vt:lpstr>
      <vt:lpstr>PowerPoint Presentation</vt:lpstr>
      <vt:lpstr>Recommendation</vt:lpstr>
      <vt:lpstr>What are the risks?</vt:lpstr>
      <vt:lpstr>Which is Better: Natural or Synthetic?</vt:lpstr>
      <vt:lpstr>Natural vs. synthetic</vt:lpstr>
      <vt:lpstr>Recommendation</vt:lpstr>
      <vt:lpstr>PowerPoint Presentation</vt:lpstr>
      <vt:lpstr>PowerPoint Presentation</vt:lpstr>
      <vt:lpstr>Which Is Better: Surfactant Given As Prophylaxis Or Rescue Therapy For Preterm Babies With Rds? </vt:lpstr>
      <vt:lpstr>Prophylaxis vs Rescue Mortality</vt:lpstr>
      <vt:lpstr>Prophylaxis vs. Rescue</vt:lpstr>
      <vt:lpstr>Prophylaxis vs Rescue Pneumothorax</vt:lpstr>
      <vt:lpstr>Prophylaxis vs Rescue BPD</vt:lpstr>
      <vt:lpstr>Prophylaxis vs Rescue BPD or death</vt:lpstr>
      <vt:lpstr>Prophylaxis vs. Rescue Severe IVH</vt:lpstr>
      <vt:lpstr>Prophylaxis vs. Rescue</vt:lpstr>
      <vt:lpstr>Prophylaxis vs rescue: timing</vt:lpstr>
      <vt:lpstr>PowerPoint Presentation</vt:lpstr>
      <vt:lpstr>Prophylaxis</vt:lpstr>
      <vt:lpstr>Prophylaxis</vt:lpstr>
      <vt:lpstr>Recommendation</vt:lpstr>
      <vt:lpstr>Prophylaxis vs early rescue?</vt:lpstr>
      <vt:lpstr>Prophylaxis or early rescue</vt:lpstr>
      <vt:lpstr>Should Multiple Or Single Doses Of Surfactant Be Used?  </vt:lpstr>
      <vt:lpstr>Recommendation</vt:lpstr>
      <vt:lpstr>What Are The Criteria For, And Timing Of, Retreatment?</vt:lpstr>
      <vt:lpstr>Retreatment: timing</vt:lpstr>
      <vt:lpstr>Recommendation</vt:lpstr>
      <vt:lpstr>How Should Ventilatory Management After Surfactant Be Approached? </vt:lpstr>
      <vt:lpstr> Ventilation after Surfactant</vt:lpstr>
      <vt:lpstr>Recommendation</vt:lpstr>
      <vt:lpstr>If We Can Give Surfactant, Do We Still Need To Use Antenatal Steroids? </vt:lpstr>
      <vt:lpstr>Recommendation</vt:lpstr>
      <vt:lpstr>Should Surfactant Be Given Prior To Transport Of A Baby With RDS? </vt:lpstr>
      <vt:lpstr>Recommendation</vt:lpstr>
      <vt:lpstr>Levels of Evidence used in This Statement</vt:lpstr>
      <vt:lpstr>Grades of Recommendation </vt:lpstr>
    </vt:vector>
  </TitlesOfParts>
  <Company>MUHC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Neonatal surfactant therapy: all you need to know!</dc:title>
  <dc:creator>Keith Barrington</dc:creator>
  <cp:lastModifiedBy>Keith Barrington</cp:lastModifiedBy>
  <cp:revision>56</cp:revision>
  <dcterms:created xsi:type="dcterms:W3CDTF">2005-09-20T20:12:22Z</dcterms:created>
  <dcterms:modified xsi:type="dcterms:W3CDTF">2026-01-18T20:33:43Z</dcterms:modified>
</cp:coreProperties>
</file>