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3" r:id="rId43"/>
    <p:sldId id="305" r:id="rId44"/>
    <p:sldId id="306" r:id="rId45"/>
    <p:sldId id="307" r:id="rId46"/>
  </p:sldIdLst>
  <p:sldSz cx="9144000" cy="5715000" type="screen16x10"/>
  <p:notesSz cx="9144000" cy="571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333501"/>
            <a:ext cx="1295400" cy="825500"/>
          </a:xfrm>
          <a:custGeom>
            <a:avLst/>
            <a:gdLst/>
            <a:ahLst/>
            <a:cxnLst/>
            <a:rect l="l" t="t" r="r" b="b"/>
            <a:pathLst>
              <a:path w="1295400" h="825500">
                <a:moveTo>
                  <a:pt x="1295400" y="0"/>
                </a:moveTo>
                <a:lnTo>
                  <a:pt x="0" y="0"/>
                </a:lnTo>
                <a:lnTo>
                  <a:pt x="0" y="825500"/>
                </a:lnTo>
                <a:lnTo>
                  <a:pt x="1295400" y="825500"/>
                </a:lnTo>
                <a:lnTo>
                  <a:pt x="1295400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71600" y="1333501"/>
            <a:ext cx="7772400" cy="825500"/>
          </a:xfrm>
          <a:custGeom>
            <a:avLst/>
            <a:gdLst/>
            <a:ahLst/>
            <a:cxnLst/>
            <a:rect l="l" t="t" r="r" b="b"/>
            <a:pathLst>
              <a:path w="7772400" h="825500">
                <a:moveTo>
                  <a:pt x="7772398" y="0"/>
                </a:moveTo>
                <a:lnTo>
                  <a:pt x="0" y="0"/>
                </a:lnTo>
                <a:lnTo>
                  <a:pt x="0" y="825500"/>
                </a:lnTo>
                <a:lnTo>
                  <a:pt x="7772398" y="825500"/>
                </a:lnTo>
                <a:lnTo>
                  <a:pt x="777239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440" y="157997"/>
            <a:ext cx="171200" cy="15851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72630" y="297052"/>
            <a:ext cx="664210" cy="381635"/>
          </a:xfrm>
          <a:custGeom>
            <a:avLst/>
            <a:gdLst/>
            <a:ahLst/>
            <a:cxnLst/>
            <a:rect l="l" t="t" r="r" b="b"/>
            <a:pathLst>
              <a:path w="664210" h="381634">
                <a:moveTo>
                  <a:pt x="341845" y="258000"/>
                </a:moveTo>
                <a:lnTo>
                  <a:pt x="296989" y="262153"/>
                </a:lnTo>
                <a:lnTo>
                  <a:pt x="249123" y="266103"/>
                </a:lnTo>
                <a:lnTo>
                  <a:pt x="201015" y="267296"/>
                </a:lnTo>
                <a:lnTo>
                  <a:pt x="155448" y="263169"/>
                </a:lnTo>
                <a:lnTo>
                  <a:pt x="115189" y="251193"/>
                </a:lnTo>
                <a:lnTo>
                  <a:pt x="83019" y="228790"/>
                </a:lnTo>
                <a:lnTo>
                  <a:pt x="108432" y="187591"/>
                </a:lnTo>
                <a:lnTo>
                  <a:pt x="139776" y="152311"/>
                </a:lnTo>
                <a:lnTo>
                  <a:pt x="175234" y="121132"/>
                </a:lnTo>
                <a:lnTo>
                  <a:pt x="212991" y="92240"/>
                </a:lnTo>
                <a:lnTo>
                  <a:pt x="251231" y="63817"/>
                </a:lnTo>
                <a:lnTo>
                  <a:pt x="288124" y="34074"/>
                </a:lnTo>
                <a:lnTo>
                  <a:pt x="287248" y="21551"/>
                </a:lnTo>
                <a:lnTo>
                  <a:pt x="282600" y="12801"/>
                </a:lnTo>
                <a:lnTo>
                  <a:pt x="275818" y="6172"/>
                </a:lnTo>
                <a:lnTo>
                  <a:pt x="268592" y="0"/>
                </a:lnTo>
                <a:lnTo>
                  <a:pt x="228879" y="10109"/>
                </a:lnTo>
                <a:lnTo>
                  <a:pt x="186347" y="24790"/>
                </a:lnTo>
                <a:lnTo>
                  <a:pt x="143268" y="43878"/>
                </a:lnTo>
                <a:lnTo>
                  <a:pt x="101955" y="67195"/>
                </a:lnTo>
                <a:lnTo>
                  <a:pt x="64681" y="94589"/>
                </a:lnTo>
                <a:lnTo>
                  <a:pt x="33731" y="125895"/>
                </a:lnTo>
                <a:lnTo>
                  <a:pt x="11404" y="160947"/>
                </a:lnTo>
                <a:lnTo>
                  <a:pt x="0" y="199580"/>
                </a:lnTo>
                <a:lnTo>
                  <a:pt x="2222" y="235839"/>
                </a:lnTo>
                <a:lnTo>
                  <a:pt x="43446" y="288251"/>
                </a:lnTo>
                <a:lnTo>
                  <a:pt x="117449" y="315137"/>
                </a:lnTo>
                <a:lnTo>
                  <a:pt x="160680" y="319493"/>
                </a:lnTo>
                <a:lnTo>
                  <a:pt x="204825" y="318033"/>
                </a:lnTo>
                <a:lnTo>
                  <a:pt x="247434" y="310972"/>
                </a:lnTo>
                <a:lnTo>
                  <a:pt x="286105" y="298475"/>
                </a:lnTo>
                <a:lnTo>
                  <a:pt x="318376" y="280758"/>
                </a:lnTo>
                <a:lnTo>
                  <a:pt x="341845" y="258000"/>
                </a:lnTo>
                <a:close/>
              </a:path>
              <a:path w="664210" h="381634">
                <a:moveTo>
                  <a:pt x="664159" y="126568"/>
                </a:moveTo>
                <a:lnTo>
                  <a:pt x="653986" y="87693"/>
                </a:lnTo>
                <a:lnTo>
                  <a:pt x="632079" y="51054"/>
                </a:lnTo>
                <a:lnTo>
                  <a:pt x="601573" y="21691"/>
                </a:lnTo>
                <a:lnTo>
                  <a:pt x="565645" y="4610"/>
                </a:lnTo>
                <a:lnTo>
                  <a:pt x="527418" y="4864"/>
                </a:lnTo>
                <a:lnTo>
                  <a:pt x="527456" y="25514"/>
                </a:lnTo>
                <a:lnTo>
                  <a:pt x="536905" y="43281"/>
                </a:lnTo>
                <a:lnTo>
                  <a:pt x="550164" y="60083"/>
                </a:lnTo>
                <a:lnTo>
                  <a:pt x="561606" y="77889"/>
                </a:lnTo>
                <a:lnTo>
                  <a:pt x="571881" y="105943"/>
                </a:lnTo>
                <a:lnTo>
                  <a:pt x="578523" y="136956"/>
                </a:lnTo>
                <a:lnTo>
                  <a:pt x="580390" y="167640"/>
                </a:lnTo>
                <a:lnTo>
                  <a:pt x="576262" y="194716"/>
                </a:lnTo>
                <a:lnTo>
                  <a:pt x="557263" y="233514"/>
                </a:lnTo>
                <a:lnTo>
                  <a:pt x="528231" y="265379"/>
                </a:lnTo>
                <a:lnTo>
                  <a:pt x="491299" y="291439"/>
                </a:lnTo>
                <a:lnTo>
                  <a:pt x="448627" y="312864"/>
                </a:lnTo>
                <a:lnTo>
                  <a:pt x="402374" y="330771"/>
                </a:lnTo>
                <a:lnTo>
                  <a:pt x="354711" y="346316"/>
                </a:lnTo>
                <a:lnTo>
                  <a:pt x="307759" y="360616"/>
                </a:lnTo>
                <a:lnTo>
                  <a:pt x="263702" y="374840"/>
                </a:lnTo>
                <a:lnTo>
                  <a:pt x="308394" y="380822"/>
                </a:lnTo>
                <a:lnTo>
                  <a:pt x="354774" y="381139"/>
                </a:lnTo>
                <a:lnTo>
                  <a:pt x="401739" y="376047"/>
                </a:lnTo>
                <a:lnTo>
                  <a:pt x="448144" y="365785"/>
                </a:lnTo>
                <a:lnTo>
                  <a:pt x="492874" y="350583"/>
                </a:lnTo>
                <a:lnTo>
                  <a:pt x="534784" y="330708"/>
                </a:lnTo>
                <a:lnTo>
                  <a:pt x="572770" y="306374"/>
                </a:lnTo>
                <a:lnTo>
                  <a:pt x="605688" y="277850"/>
                </a:lnTo>
                <a:lnTo>
                  <a:pt x="632421" y="245351"/>
                </a:lnTo>
                <a:lnTo>
                  <a:pt x="651827" y="209156"/>
                </a:lnTo>
                <a:lnTo>
                  <a:pt x="662774" y="169468"/>
                </a:lnTo>
                <a:lnTo>
                  <a:pt x="664159" y="126568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482" y="371096"/>
            <a:ext cx="151391" cy="11206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96293" y="739414"/>
            <a:ext cx="135255" cy="467995"/>
          </a:xfrm>
          <a:custGeom>
            <a:avLst/>
            <a:gdLst/>
            <a:ahLst/>
            <a:cxnLst/>
            <a:rect l="l" t="t" r="r" b="b"/>
            <a:pathLst>
              <a:path w="135254" h="467994">
                <a:moveTo>
                  <a:pt x="35856" y="0"/>
                </a:moveTo>
                <a:lnTo>
                  <a:pt x="12178" y="9897"/>
                </a:lnTo>
                <a:lnTo>
                  <a:pt x="1553" y="37214"/>
                </a:lnTo>
                <a:lnTo>
                  <a:pt x="0" y="74249"/>
                </a:lnTo>
                <a:lnTo>
                  <a:pt x="3540" y="113300"/>
                </a:lnTo>
                <a:lnTo>
                  <a:pt x="8194" y="146663"/>
                </a:lnTo>
                <a:lnTo>
                  <a:pt x="14252" y="197791"/>
                </a:lnTo>
                <a:lnTo>
                  <a:pt x="19495" y="250303"/>
                </a:lnTo>
                <a:lnTo>
                  <a:pt x="25295" y="302323"/>
                </a:lnTo>
                <a:lnTo>
                  <a:pt x="33020" y="351974"/>
                </a:lnTo>
                <a:lnTo>
                  <a:pt x="44041" y="397380"/>
                </a:lnTo>
                <a:lnTo>
                  <a:pt x="59727" y="436666"/>
                </a:lnTo>
                <a:lnTo>
                  <a:pt x="81448" y="467955"/>
                </a:lnTo>
                <a:lnTo>
                  <a:pt x="109580" y="451219"/>
                </a:lnTo>
                <a:lnTo>
                  <a:pt x="119713" y="429090"/>
                </a:lnTo>
                <a:lnTo>
                  <a:pt x="120480" y="400836"/>
                </a:lnTo>
                <a:lnTo>
                  <a:pt x="120516" y="365726"/>
                </a:lnTo>
                <a:lnTo>
                  <a:pt x="124039" y="337543"/>
                </a:lnTo>
                <a:lnTo>
                  <a:pt x="129373" y="307217"/>
                </a:lnTo>
                <a:lnTo>
                  <a:pt x="133941" y="275721"/>
                </a:lnTo>
                <a:lnTo>
                  <a:pt x="135167" y="244025"/>
                </a:lnTo>
                <a:lnTo>
                  <a:pt x="131855" y="196417"/>
                </a:lnTo>
                <a:lnTo>
                  <a:pt x="124917" y="141050"/>
                </a:lnTo>
                <a:lnTo>
                  <a:pt x="113773" y="86606"/>
                </a:lnTo>
                <a:lnTo>
                  <a:pt x="97848" y="41770"/>
                </a:lnTo>
                <a:lnTo>
                  <a:pt x="76564" y="15225"/>
                </a:lnTo>
                <a:lnTo>
                  <a:pt x="3585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06209" y="769244"/>
            <a:ext cx="200025" cy="443230"/>
          </a:xfrm>
          <a:custGeom>
            <a:avLst/>
            <a:gdLst/>
            <a:ahLst/>
            <a:cxnLst/>
            <a:rect l="l" t="t" r="r" b="b"/>
            <a:pathLst>
              <a:path w="200025" h="443230">
                <a:moveTo>
                  <a:pt x="81526" y="0"/>
                </a:moveTo>
                <a:lnTo>
                  <a:pt x="34420" y="2821"/>
                </a:lnTo>
                <a:lnTo>
                  <a:pt x="8644" y="18740"/>
                </a:lnTo>
                <a:lnTo>
                  <a:pt x="0" y="44628"/>
                </a:lnTo>
                <a:lnTo>
                  <a:pt x="4291" y="77359"/>
                </a:lnTo>
                <a:lnTo>
                  <a:pt x="17321" y="113808"/>
                </a:lnTo>
                <a:lnTo>
                  <a:pt x="34893" y="150848"/>
                </a:lnTo>
                <a:lnTo>
                  <a:pt x="52810" y="185352"/>
                </a:lnTo>
                <a:lnTo>
                  <a:pt x="66875" y="214195"/>
                </a:lnTo>
                <a:lnTo>
                  <a:pt x="84798" y="261752"/>
                </a:lnTo>
                <a:lnTo>
                  <a:pt x="100451" y="309890"/>
                </a:lnTo>
                <a:lnTo>
                  <a:pt x="116265" y="355347"/>
                </a:lnTo>
                <a:lnTo>
                  <a:pt x="134670" y="394859"/>
                </a:lnTo>
                <a:lnTo>
                  <a:pt x="158093" y="425162"/>
                </a:lnTo>
                <a:lnTo>
                  <a:pt x="188965" y="442993"/>
                </a:lnTo>
                <a:lnTo>
                  <a:pt x="199519" y="416799"/>
                </a:lnTo>
                <a:lnTo>
                  <a:pt x="196546" y="388997"/>
                </a:lnTo>
                <a:lnTo>
                  <a:pt x="187340" y="360202"/>
                </a:lnTo>
                <a:lnTo>
                  <a:pt x="179198" y="331029"/>
                </a:lnTo>
                <a:lnTo>
                  <a:pt x="171230" y="278413"/>
                </a:lnTo>
                <a:lnTo>
                  <a:pt x="164374" y="224702"/>
                </a:lnTo>
                <a:lnTo>
                  <a:pt x="156764" y="171619"/>
                </a:lnTo>
                <a:lnTo>
                  <a:pt x="146538" y="120885"/>
                </a:lnTo>
                <a:lnTo>
                  <a:pt x="131832" y="74223"/>
                </a:lnTo>
                <a:lnTo>
                  <a:pt x="110783" y="33353"/>
                </a:lnTo>
                <a:lnTo>
                  <a:pt x="8152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50339" y="1398270"/>
            <a:ext cx="6243320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73E8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73E8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1387" y="1366518"/>
            <a:ext cx="3415665" cy="364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333501"/>
            <a:ext cx="1295400" cy="825500"/>
          </a:xfrm>
          <a:custGeom>
            <a:avLst/>
            <a:gdLst/>
            <a:ahLst/>
            <a:cxnLst/>
            <a:rect l="l" t="t" r="r" b="b"/>
            <a:pathLst>
              <a:path w="1295400" h="825500">
                <a:moveTo>
                  <a:pt x="1295400" y="0"/>
                </a:moveTo>
                <a:lnTo>
                  <a:pt x="0" y="0"/>
                </a:lnTo>
                <a:lnTo>
                  <a:pt x="0" y="825500"/>
                </a:lnTo>
                <a:lnTo>
                  <a:pt x="1295400" y="825500"/>
                </a:lnTo>
                <a:lnTo>
                  <a:pt x="1295400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71600" y="1333501"/>
            <a:ext cx="7772400" cy="825500"/>
          </a:xfrm>
          <a:custGeom>
            <a:avLst/>
            <a:gdLst/>
            <a:ahLst/>
            <a:cxnLst/>
            <a:rect l="l" t="t" r="r" b="b"/>
            <a:pathLst>
              <a:path w="7772400" h="825500">
                <a:moveTo>
                  <a:pt x="7772398" y="0"/>
                </a:moveTo>
                <a:lnTo>
                  <a:pt x="0" y="0"/>
                </a:lnTo>
                <a:lnTo>
                  <a:pt x="0" y="825500"/>
                </a:lnTo>
                <a:lnTo>
                  <a:pt x="7772398" y="825500"/>
                </a:lnTo>
                <a:lnTo>
                  <a:pt x="777239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440" y="157997"/>
            <a:ext cx="171200" cy="15851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72630" y="297052"/>
            <a:ext cx="664210" cy="381635"/>
          </a:xfrm>
          <a:custGeom>
            <a:avLst/>
            <a:gdLst/>
            <a:ahLst/>
            <a:cxnLst/>
            <a:rect l="l" t="t" r="r" b="b"/>
            <a:pathLst>
              <a:path w="664210" h="381634">
                <a:moveTo>
                  <a:pt x="341845" y="258000"/>
                </a:moveTo>
                <a:lnTo>
                  <a:pt x="296989" y="262153"/>
                </a:lnTo>
                <a:lnTo>
                  <a:pt x="249123" y="266103"/>
                </a:lnTo>
                <a:lnTo>
                  <a:pt x="201015" y="267296"/>
                </a:lnTo>
                <a:lnTo>
                  <a:pt x="155448" y="263169"/>
                </a:lnTo>
                <a:lnTo>
                  <a:pt x="115189" y="251193"/>
                </a:lnTo>
                <a:lnTo>
                  <a:pt x="83019" y="228790"/>
                </a:lnTo>
                <a:lnTo>
                  <a:pt x="108432" y="187591"/>
                </a:lnTo>
                <a:lnTo>
                  <a:pt x="139776" y="152311"/>
                </a:lnTo>
                <a:lnTo>
                  <a:pt x="175234" y="121132"/>
                </a:lnTo>
                <a:lnTo>
                  <a:pt x="212991" y="92240"/>
                </a:lnTo>
                <a:lnTo>
                  <a:pt x="251231" y="63817"/>
                </a:lnTo>
                <a:lnTo>
                  <a:pt x="288124" y="34074"/>
                </a:lnTo>
                <a:lnTo>
                  <a:pt x="287248" y="21551"/>
                </a:lnTo>
                <a:lnTo>
                  <a:pt x="282600" y="12801"/>
                </a:lnTo>
                <a:lnTo>
                  <a:pt x="275818" y="6172"/>
                </a:lnTo>
                <a:lnTo>
                  <a:pt x="268592" y="0"/>
                </a:lnTo>
                <a:lnTo>
                  <a:pt x="228879" y="10109"/>
                </a:lnTo>
                <a:lnTo>
                  <a:pt x="186347" y="24790"/>
                </a:lnTo>
                <a:lnTo>
                  <a:pt x="143268" y="43878"/>
                </a:lnTo>
                <a:lnTo>
                  <a:pt x="101955" y="67195"/>
                </a:lnTo>
                <a:lnTo>
                  <a:pt x="64681" y="94589"/>
                </a:lnTo>
                <a:lnTo>
                  <a:pt x="33731" y="125895"/>
                </a:lnTo>
                <a:lnTo>
                  <a:pt x="11404" y="160947"/>
                </a:lnTo>
                <a:lnTo>
                  <a:pt x="0" y="199580"/>
                </a:lnTo>
                <a:lnTo>
                  <a:pt x="2222" y="235839"/>
                </a:lnTo>
                <a:lnTo>
                  <a:pt x="43446" y="288251"/>
                </a:lnTo>
                <a:lnTo>
                  <a:pt x="117449" y="315137"/>
                </a:lnTo>
                <a:lnTo>
                  <a:pt x="160680" y="319493"/>
                </a:lnTo>
                <a:lnTo>
                  <a:pt x="204825" y="318033"/>
                </a:lnTo>
                <a:lnTo>
                  <a:pt x="247434" y="310972"/>
                </a:lnTo>
                <a:lnTo>
                  <a:pt x="286105" y="298475"/>
                </a:lnTo>
                <a:lnTo>
                  <a:pt x="318376" y="280758"/>
                </a:lnTo>
                <a:lnTo>
                  <a:pt x="341845" y="258000"/>
                </a:lnTo>
                <a:close/>
              </a:path>
              <a:path w="664210" h="381634">
                <a:moveTo>
                  <a:pt x="664159" y="126568"/>
                </a:moveTo>
                <a:lnTo>
                  <a:pt x="653986" y="87693"/>
                </a:lnTo>
                <a:lnTo>
                  <a:pt x="632079" y="51054"/>
                </a:lnTo>
                <a:lnTo>
                  <a:pt x="601573" y="21691"/>
                </a:lnTo>
                <a:lnTo>
                  <a:pt x="565645" y="4610"/>
                </a:lnTo>
                <a:lnTo>
                  <a:pt x="527418" y="4864"/>
                </a:lnTo>
                <a:lnTo>
                  <a:pt x="527456" y="25514"/>
                </a:lnTo>
                <a:lnTo>
                  <a:pt x="536905" y="43281"/>
                </a:lnTo>
                <a:lnTo>
                  <a:pt x="550164" y="60083"/>
                </a:lnTo>
                <a:lnTo>
                  <a:pt x="561606" y="77889"/>
                </a:lnTo>
                <a:lnTo>
                  <a:pt x="571881" y="105943"/>
                </a:lnTo>
                <a:lnTo>
                  <a:pt x="578523" y="136956"/>
                </a:lnTo>
                <a:lnTo>
                  <a:pt x="580390" y="167640"/>
                </a:lnTo>
                <a:lnTo>
                  <a:pt x="576262" y="194716"/>
                </a:lnTo>
                <a:lnTo>
                  <a:pt x="557263" y="233514"/>
                </a:lnTo>
                <a:lnTo>
                  <a:pt x="528231" y="265379"/>
                </a:lnTo>
                <a:lnTo>
                  <a:pt x="491299" y="291439"/>
                </a:lnTo>
                <a:lnTo>
                  <a:pt x="448627" y="312864"/>
                </a:lnTo>
                <a:lnTo>
                  <a:pt x="402374" y="330771"/>
                </a:lnTo>
                <a:lnTo>
                  <a:pt x="354711" y="346316"/>
                </a:lnTo>
                <a:lnTo>
                  <a:pt x="307759" y="360616"/>
                </a:lnTo>
                <a:lnTo>
                  <a:pt x="263702" y="374840"/>
                </a:lnTo>
                <a:lnTo>
                  <a:pt x="308394" y="380822"/>
                </a:lnTo>
                <a:lnTo>
                  <a:pt x="354774" y="381139"/>
                </a:lnTo>
                <a:lnTo>
                  <a:pt x="401739" y="376047"/>
                </a:lnTo>
                <a:lnTo>
                  <a:pt x="448144" y="365785"/>
                </a:lnTo>
                <a:lnTo>
                  <a:pt x="492874" y="350583"/>
                </a:lnTo>
                <a:lnTo>
                  <a:pt x="534784" y="330708"/>
                </a:lnTo>
                <a:lnTo>
                  <a:pt x="572770" y="306374"/>
                </a:lnTo>
                <a:lnTo>
                  <a:pt x="605688" y="277850"/>
                </a:lnTo>
                <a:lnTo>
                  <a:pt x="632421" y="245351"/>
                </a:lnTo>
                <a:lnTo>
                  <a:pt x="651827" y="209156"/>
                </a:lnTo>
                <a:lnTo>
                  <a:pt x="662774" y="169468"/>
                </a:lnTo>
                <a:lnTo>
                  <a:pt x="664159" y="126568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482" y="371096"/>
            <a:ext cx="151391" cy="11206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96293" y="739414"/>
            <a:ext cx="135255" cy="467995"/>
          </a:xfrm>
          <a:custGeom>
            <a:avLst/>
            <a:gdLst/>
            <a:ahLst/>
            <a:cxnLst/>
            <a:rect l="l" t="t" r="r" b="b"/>
            <a:pathLst>
              <a:path w="135254" h="467994">
                <a:moveTo>
                  <a:pt x="35856" y="0"/>
                </a:moveTo>
                <a:lnTo>
                  <a:pt x="12178" y="9897"/>
                </a:lnTo>
                <a:lnTo>
                  <a:pt x="1553" y="37214"/>
                </a:lnTo>
                <a:lnTo>
                  <a:pt x="0" y="74249"/>
                </a:lnTo>
                <a:lnTo>
                  <a:pt x="3540" y="113300"/>
                </a:lnTo>
                <a:lnTo>
                  <a:pt x="8194" y="146663"/>
                </a:lnTo>
                <a:lnTo>
                  <a:pt x="14252" y="197791"/>
                </a:lnTo>
                <a:lnTo>
                  <a:pt x="19495" y="250303"/>
                </a:lnTo>
                <a:lnTo>
                  <a:pt x="25295" y="302323"/>
                </a:lnTo>
                <a:lnTo>
                  <a:pt x="33020" y="351974"/>
                </a:lnTo>
                <a:lnTo>
                  <a:pt x="44041" y="397380"/>
                </a:lnTo>
                <a:lnTo>
                  <a:pt x="59727" y="436666"/>
                </a:lnTo>
                <a:lnTo>
                  <a:pt x="81448" y="467955"/>
                </a:lnTo>
                <a:lnTo>
                  <a:pt x="109580" y="451219"/>
                </a:lnTo>
                <a:lnTo>
                  <a:pt x="119713" y="429090"/>
                </a:lnTo>
                <a:lnTo>
                  <a:pt x="120480" y="400836"/>
                </a:lnTo>
                <a:lnTo>
                  <a:pt x="120516" y="365726"/>
                </a:lnTo>
                <a:lnTo>
                  <a:pt x="124039" y="337543"/>
                </a:lnTo>
                <a:lnTo>
                  <a:pt x="129373" y="307217"/>
                </a:lnTo>
                <a:lnTo>
                  <a:pt x="133941" y="275721"/>
                </a:lnTo>
                <a:lnTo>
                  <a:pt x="135167" y="244025"/>
                </a:lnTo>
                <a:lnTo>
                  <a:pt x="131855" y="196417"/>
                </a:lnTo>
                <a:lnTo>
                  <a:pt x="124917" y="141050"/>
                </a:lnTo>
                <a:lnTo>
                  <a:pt x="113773" y="86606"/>
                </a:lnTo>
                <a:lnTo>
                  <a:pt x="97848" y="41770"/>
                </a:lnTo>
                <a:lnTo>
                  <a:pt x="76564" y="15225"/>
                </a:lnTo>
                <a:lnTo>
                  <a:pt x="3585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06209" y="769244"/>
            <a:ext cx="200025" cy="443230"/>
          </a:xfrm>
          <a:custGeom>
            <a:avLst/>
            <a:gdLst/>
            <a:ahLst/>
            <a:cxnLst/>
            <a:rect l="l" t="t" r="r" b="b"/>
            <a:pathLst>
              <a:path w="200025" h="443230">
                <a:moveTo>
                  <a:pt x="81526" y="0"/>
                </a:moveTo>
                <a:lnTo>
                  <a:pt x="34420" y="2821"/>
                </a:lnTo>
                <a:lnTo>
                  <a:pt x="8644" y="18740"/>
                </a:lnTo>
                <a:lnTo>
                  <a:pt x="0" y="44628"/>
                </a:lnTo>
                <a:lnTo>
                  <a:pt x="4291" y="77359"/>
                </a:lnTo>
                <a:lnTo>
                  <a:pt x="17321" y="113808"/>
                </a:lnTo>
                <a:lnTo>
                  <a:pt x="34893" y="150848"/>
                </a:lnTo>
                <a:lnTo>
                  <a:pt x="52810" y="185352"/>
                </a:lnTo>
                <a:lnTo>
                  <a:pt x="66875" y="214195"/>
                </a:lnTo>
                <a:lnTo>
                  <a:pt x="84798" y="261752"/>
                </a:lnTo>
                <a:lnTo>
                  <a:pt x="100451" y="309890"/>
                </a:lnTo>
                <a:lnTo>
                  <a:pt x="116265" y="355347"/>
                </a:lnTo>
                <a:lnTo>
                  <a:pt x="134670" y="394859"/>
                </a:lnTo>
                <a:lnTo>
                  <a:pt x="158093" y="425162"/>
                </a:lnTo>
                <a:lnTo>
                  <a:pt x="188965" y="442993"/>
                </a:lnTo>
                <a:lnTo>
                  <a:pt x="199519" y="416799"/>
                </a:lnTo>
                <a:lnTo>
                  <a:pt x="196546" y="388997"/>
                </a:lnTo>
                <a:lnTo>
                  <a:pt x="187340" y="360202"/>
                </a:lnTo>
                <a:lnTo>
                  <a:pt x="179198" y="331029"/>
                </a:lnTo>
                <a:lnTo>
                  <a:pt x="171230" y="278413"/>
                </a:lnTo>
                <a:lnTo>
                  <a:pt x="164374" y="224702"/>
                </a:lnTo>
                <a:lnTo>
                  <a:pt x="156764" y="171619"/>
                </a:lnTo>
                <a:lnTo>
                  <a:pt x="146538" y="120885"/>
                </a:lnTo>
                <a:lnTo>
                  <a:pt x="131832" y="74223"/>
                </a:lnTo>
                <a:lnTo>
                  <a:pt x="110783" y="33353"/>
                </a:lnTo>
                <a:lnTo>
                  <a:pt x="8152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73E8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66801"/>
            <a:ext cx="533400" cy="190500"/>
          </a:xfrm>
          <a:custGeom>
            <a:avLst/>
            <a:gdLst/>
            <a:ahLst/>
            <a:cxnLst/>
            <a:rect l="l" t="t" r="r" b="b"/>
            <a:pathLst>
              <a:path w="533400" h="190500">
                <a:moveTo>
                  <a:pt x="533399" y="0"/>
                </a:moveTo>
                <a:lnTo>
                  <a:pt x="0" y="0"/>
                </a:lnTo>
                <a:lnTo>
                  <a:pt x="0" y="190500"/>
                </a:lnTo>
                <a:lnTo>
                  <a:pt x="533399" y="190500"/>
                </a:lnTo>
                <a:lnTo>
                  <a:pt x="533399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0549" y="1066801"/>
            <a:ext cx="8553450" cy="190500"/>
          </a:xfrm>
          <a:custGeom>
            <a:avLst/>
            <a:gdLst/>
            <a:ahLst/>
            <a:cxnLst/>
            <a:rect l="l" t="t" r="r" b="b"/>
            <a:pathLst>
              <a:path w="8553450" h="190500">
                <a:moveTo>
                  <a:pt x="8553448" y="0"/>
                </a:moveTo>
                <a:lnTo>
                  <a:pt x="0" y="0"/>
                </a:lnTo>
                <a:lnTo>
                  <a:pt x="0" y="190500"/>
                </a:lnTo>
                <a:lnTo>
                  <a:pt x="8553448" y="190500"/>
                </a:lnTo>
                <a:lnTo>
                  <a:pt x="855344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321" y="236907"/>
            <a:ext cx="329997" cy="30153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58330" y="331918"/>
            <a:ext cx="262890" cy="247650"/>
          </a:xfrm>
          <a:custGeom>
            <a:avLst/>
            <a:gdLst/>
            <a:ahLst/>
            <a:cxnLst/>
            <a:rect l="l" t="t" r="r" b="b"/>
            <a:pathLst>
              <a:path w="262890" h="247650">
                <a:moveTo>
                  <a:pt x="173008" y="0"/>
                </a:moveTo>
                <a:lnTo>
                  <a:pt x="173027" y="13546"/>
                </a:lnTo>
                <a:lnTo>
                  <a:pt x="179228" y="25200"/>
                </a:lnTo>
                <a:lnTo>
                  <a:pt x="187925" y="36230"/>
                </a:lnTo>
                <a:lnTo>
                  <a:pt x="195435" y="47905"/>
                </a:lnTo>
                <a:lnTo>
                  <a:pt x="202171" y="66316"/>
                </a:lnTo>
                <a:lnTo>
                  <a:pt x="206536" y="86660"/>
                </a:lnTo>
                <a:lnTo>
                  <a:pt x="207753" y="106789"/>
                </a:lnTo>
                <a:lnTo>
                  <a:pt x="205046" y="124553"/>
                </a:lnTo>
                <a:lnTo>
                  <a:pt x="181860" y="163043"/>
                </a:lnTo>
                <a:lnTo>
                  <a:pt x="143967" y="191042"/>
                </a:lnTo>
                <a:lnTo>
                  <a:pt x="97163" y="211612"/>
                </a:lnTo>
                <a:lnTo>
                  <a:pt x="47243" y="227817"/>
                </a:lnTo>
                <a:lnTo>
                  <a:pt x="0" y="242719"/>
                </a:lnTo>
                <a:lnTo>
                  <a:pt x="44434" y="247204"/>
                </a:lnTo>
                <a:lnTo>
                  <a:pt x="90550" y="243515"/>
                </a:lnTo>
                <a:lnTo>
                  <a:pt x="135852" y="232190"/>
                </a:lnTo>
                <a:lnTo>
                  <a:pt x="177840" y="213767"/>
                </a:lnTo>
                <a:lnTo>
                  <a:pt x="214018" y="188782"/>
                </a:lnTo>
                <a:lnTo>
                  <a:pt x="241889" y="157775"/>
                </a:lnTo>
                <a:lnTo>
                  <a:pt x="258954" y="121282"/>
                </a:lnTo>
                <a:lnTo>
                  <a:pt x="262716" y="79842"/>
                </a:lnTo>
                <a:lnTo>
                  <a:pt x="253087" y="48063"/>
                </a:lnTo>
                <a:lnTo>
                  <a:pt x="232237" y="19868"/>
                </a:lnTo>
                <a:lnTo>
                  <a:pt x="204200" y="1699"/>
                </a:lnTo>
                <a:lnTo>
                  <a:pt x="173008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9591" y="377307"/>
            <a:ext cx="99319" cy="7394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67347" y="620445"/>
            <a:ext cx="267970" cy="309245"/>
          </a:xfrm>
          <a:custGeom>
            <a:avLst/>
            <a:gdLst/>
            <a:ahLst/>
            <a:cxnLst/>
            <a:rect l="l" t="t" r="r" b="b"/>
            <a:pathLst>
              <a:path w="267970" h="309244">
                <a:moveTo>
                  <a:pt x="87769" y="158597"/>
                </a:moveTo>
                <a:lnTo>
                  <a:pt x="84696" y="118529"/>
                </a:lnTo>
                <a:lnTo>
                  <a:pt x="77762" y="72745"/>
                </a:lnTo>
                <a:lnTo>
                  <a:pt x="66217" y="32359"/>
                </a:lnTo>
                <a:lnTo>
                  <a:pt x="13614" y="0"/>
                </a:lnTo>
                <a:lnTo>
                  <a:pt x="114" y="22910"/>
                </a:lnTo>
                <a:lnTo>
                  <a:pt x="0" y="60172"/>
                </a:lnTo>
                <a:lnTo>
                  <a:pt x="4470" y="94716"/>
                </a:lnTo>
                <a:lnTo>
                  <a:pt x="11023" y="154076"/>
                </a:lnTo>
                <a:lnTo>
                  <a:pt x="18008" y="213398"/>
                </a:lnTo>
                <a:lnTo>
                  <a:pt x="30238" y="266065"/>
                </a:lnTo>
                <a:lnTo>
                  <a:pt x="52527" y="305498"/>
                </a:lnTo>
                <a:lnTo>
                  <a:pt x="70980" y="294525"/>
                </a:lnTo>
                <a:lnTo>
                  <a:pt x="77635" y="280009"/>
                </a:lnTo>
                <a:lnTo>
                  <a:pt x="78130" y="261467"/>
                </a:lnTo>
                <a:lnTo>
                  <a:pt x="78155" y="238429"/>
                </a:lnTo>
                <a:lnTo>
                  <a:pt x="80467" y="219951"/>
                </a:lnTo>
                <a:lnTo>
                  <a:pt x="83972" y="200050"/>
                </a:lnTo>
                <a:lnTo>
                  <a:pt x="86969" y="179387"/>
                </a:lnTo>
                <a:lnTo>
                  <a:pt x="87769" y="158597"/>
                </a:lnTo>
                <a:close/>
              </a:path>
              <a:path w="267970" h="309244">
                <a:moveTo>
                  <a:pt x="267703" y="291515"/>
                </a:moveTo>
                <a:lnTo>
                  <a:pt x="265747" y="273265"/>
                </a:lnTo>
                <a:lnTo>
                  <a:pt x="259715" y="254381"/>
                </a:lnTo>
                <a:lnTo>
                  <a:pt x="254368" y="235242"/>
                </a:lnTo>
                <a:lnTo>
                  <a:pt x="247332" y="186651"/>
                </a:lnTo>
                <a:lnTo>
                  <a:pt x="240753" y="137541"/>
                </a:lnTo>
                <a:lnTo>
                  <a:pt x="231292" y="91008"/>
                </a:lnTo>
                <a:lnTo>
                  <a:pt x="215595" y="50152"/>
                </a:lnTo>
                <a:lnTo>
                  <a:pt x="190296" y="18072"/>
                </a:lnTo>
                <a:lnTo>
                  <a:pt x="152336" y="22555"/>
                </a:lnTo>
                <a:lnTo>
                  <a:pt x="137617" y="41084"/>
                </a:lnTo>
                <a:lnTo>
                  <a:pt x="139623" y="68821"/>
                </a:lnTo>
                <a:lnTo>
                  <a:pt x="151815" y="100888"/>
                </a:lnTo>
                <a:lnTo>
                  <a:pt x="180682" y="158597"/>
                </a:lnTo>
                <a:lnTo>
                  <a:pt x="197662" y="205663"/>
                </a:lnTo>
                <a:lnTo>
                  <a:pt x="213080" y="251193"/>
                </a:lnTo>
                <a:lnTo>
                  <a:pt x="232333" y="287947"/>
                </a:lnTo>
                <a:lnTo>
                  <a:pt x="260781" y="308698"/>
                </a:lnTo>
                <a:lnTo>
                  <a:pt x="267703" y="291515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3261" y="285751"/>
            <a:ext cx="777747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73E8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1387" y="2026918"/>
            <a:ext cx="7277734" cy="285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perlbal.hi-pi.com/blog-images/216823/gd/1220960127.jpg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hyperlink" Target="http://kadiera.quicksilverdragon.com/gallery2/d/140-2/p6130500.jp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9144000" cy="4975225"/>
          </a:xfrm>
          <a:custGeom>
            <a:avLst/>
            <a:gdLst/>
            <a:ahLst/>
            <a:cxnLst/>
            <a:rect l="l" t="t" r="r" b="b"/>
            <a:pathLst>
              <a:path w="9144000" h="4975225">
                <a:moveTo>
                  <a:pt x="0" y="4975223"/>
                </a:moveTo>
                <a:lnTo>
                  <a:pt x="9143998" y="4975223"/>
                </a:lnTo>
                <a:lnTo>
                  <a:pt x="9143998" y="0"/>
                </a:lnTo>
                <a:lnTo>
                  <a:pt x="0" y="0"/>
                </a:lnTo>
                <a:lnTo>
                  <a:pt x="0" y="4975223"/>
                </a:lnTo>
                <a:close/>
              </a:path>
            </a:pathLst>
          </a:custGeom>
          <a:solidFill>
            <a:srgbClr val="0052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4975225"/>
            <a:ext cx="9144000" cy="739775"/>
            <a:chOff x="0" y="4975225"/>
            <a:chExt cx="9144000" cy="739775"/>
          </a:xfrm>
        </p:grpSpPr>
        <p:sp>
          <p:nvSpPr>
            <p:cNvPr id="4" name="object 4"/>
            <p:cNvSpPr/>
            <p:nvPr/>
          </p:nvSpPr>
          <p:spPr>
            <a:xfrm>
              <a:off x="0" y="4975225"/>
              <a:ext cx="9144000" cy="739775"/>
            </a:xfrm>
            <a:custGeom>
              <a:avLst/>
              <a:gdLst/>
              <a:ahLst/>
              <a:cxnLst/>
              <a:rect l="l" t="t" r="r" b="b"/>
              <a:pathLst>
                <a:path w="9144000" h="739775">
                  <a:moveTo>
                    <a:pt x="9143998" y="0"/>
                  </a:moveTo>
                  <a:lnTo>
                    <a:pt x="0" y="0"/>
                  </a:lnTo>
                  <a:lnTo>
                    <a:pt x="0" y="739775"/>
                  </a:lnTo>
                  <a:lnTo>
                    <a:pt x="9143998" y="739775"/>
                  </a:lnTo>
                  <a:lnTo>
                    <a:pt x="9143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037138"/>
              <a:ext cx="3780154" cy="593725"/>
            </a:xfrm>
            <a:custGeom>
              <a:avLst/>
              <a:gdLst/>
              <a:ahLst/>
              <a:cxnLst/>
              <a:rect l="l" t="t" r="r" b="b"/>
              <a:pathLst>
                <a:path w="3780154" h="593725">
                  <a:moveTo>
                    <a:pt x="0" y="593725"/>
                  </a:moveTo>
                  <a:lnTo>
                    <a:pt x="0" y="0"/>
                  </a:lnTo>
                  <a:lnTo>
                    <a:pt x="3779837" y="0"/>
                  </a:lnTo>
                  <a:lnTo>
                    <a:pt x="3779837" y="593725"/>
                  </a:lnTo>
                  <a:lnTo>
                    <a:pt x="0" y="593725"/>
                  </a:lnTo>
                  <a:close/>
                </a:path>
              </a:pathLst>
            </a:custGeom>
            <a:solidFill>
              <a:srgbClr val="5598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75087" y="5037138"/>
              <a:ext cx="5269230" cy="593725"/>
            </a:xfrm>
            <a:custGeom>
              <a:avLst/>
              <a:gdLst/>
              <a:ahLst/>
              <a:cxnLst/>
              <a:rect l="l" t="t" r="r" b="b"/>
              <a:pathLst>
                <a:path w="5269230" h="593725">
                  <a:moveTo>
                    <a:pt x="5268911" y="0"/>
                  </a:moveTo>
                  <a:lnTo>
                    <a:pt x="0" y="0"/>
                  </a:lnTo>
                  <a:lnTo>
                    <a:pt x="0" y="593725"/>
                  </a:lnTo>
                  <a:lnTo>
                    <a:pt x="5268911" y="593725"/>
                  </a:lnTo>
                  <a:lnTo>
                    <a:pt x="5268911" y="0"/>
                  </a:lnTo>
                  <a:close/>
                </a:path>
              </a:pathLst>
            </a:custGeom>
            <a:solidFill>
              <a:srgbClr val="38C4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53708" y="250638"/>
            <a:ext cx="953769" cy="749300"/>
            <a:chOff x="253708" y="250638"/>
            <a:chExt cx="953769" cy="7493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111" y="250638"/>
              <a:ext cx="245583" cy="2281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3707" y="450735"/>
              <a:ext cx="953769" cy="549275"/>
            </a:xfrm>
            <a:custGeom>
              <a:avLst/>
              <a:gdLst/>
              <a:ahLst/>
              <a:cxnLst/>
              <a:rect l="l" t="t" r="r" b="b"/>
              <a:pathLst>
                <a:path w="953769" h="549275">
                  <a:moveTo>
                    <a:pt x="490664" y="371284"/>
                  </a:moveTo>
                  <a:lnTo>
                    <a:pt x="392226" y="380377"/>
                  </a:lnTo>
                  <a:lnTo>
                    <a:pt x="340194" y="383882"/>
                  </a:lnTo>
                  <a:lnTo>
                    <a:pt x="288531" y="384657"/>
                  </a:lnTo>
                  <a:lnTo>
                    <a:pt x="238912" y="381127"/>
                  </a:lnTo>
                  <a:lnTo>
                    <a:pt x="193027" y="371754"/>
                  </a:lnTo>
                  <a:lnTo>
                    <a:pt x="152552" y="354977"/>
                  </a:lnTo>
                  <a:lnTo>
                    <a:pt x="119151" y="329260"/>
                  </a:lnTo>
                  <a:lnTo>
                    <a:pt x="145618" y="283895"/>
                  </a:lnTo>
                  <a:lnTo>
                    <a:pt x="177228" y="243687"/>
                  </a:lnTo>
                  <a:lnTo>
                    <a:pt x="212890" y="207530"/>
                  </a:lnTo>
                  <a:lnTo>
                    <a:pt x="251523" y="174320"/>
                  </a:lnTo>
                  <a:lnTo>
                    <a:pt x="291998" y="142976"/>
                  </a:lnTo>
                  <a:lnTo>
                    <a:pt x="333235" y="112382"/>
                  </a:lnTo>
                  <a:lnTo>
                    <a:pt x="374116" y="81432"/>
                  </a:lnTo>
                  <a:lnTo>
                    <a:pt x="413562" y="49034"/>
                  </a:lnTo>
                  <a:lnTo>
                    <a:pt x="395897" y="8890"/>
                  </a:lnTo>
                  <a:lnTo>
                    <a:pt x="385521" y="0"/>
                  </a:lnTo>
                  <a:lnTo>
                    <a:pt x="344614" y="9931"/>
                  </a:lnTo>
                  <a:lnTo>
                    <a:pt x="301078" y="23368"/>
                  </a:lnTo>
                  <a:lnTo>
                    <a:pt x="256197" y="40220"/>
                  </a:lnTo>
                  <a:lnTo>
                    <a:pt x="211213" y="60401"/>
                  </a:lnTo>
                  <a:lnTo>
                    <a:pt x="167411" y="83820"/>
                  </a:lnTo>
                  <a:lnTo>
                    <a:pt x="126034" y="110375"/>
                  </a:lnTo>
                  <a:lnTo>
                    <a:pt x="88366" y="139992"/>
                  </a:lnTo>
                  <a:lnTo>
                    <a:pt x="55664" y="172580"/>
                  </a:lnTo>
                  <a:lnTo>
                    <a:pt x="29197" y="208038"/>
                  </a:lnTo>
                  <a:lnTo>
                    <a:pt x="10210" y="246278"/>
                  </a:lnTo>
                  <a:lnTo>
                    <a:pt x="0" y="287223"/>
                  </a:lnTo>
                  <a:lnTo>
                    <a:pt x="25" y="324154"/>
                  </a:lnTo>
                  <a:lnTo>
                    <a:pt x="27063" y="384175"/>
                  </a:lnTo>
                  <a:lnTo>
                    <a:pt x="82537" y="426351"/>
                  </a:lnTo>
                  <a:lnTo>
                    <a:pt x="118110" y="440956"/>
                  </a:lnTo>
                  <a:lnTo>
                    <a:pt x="157391" y="451383"/>
                  </a:lnTo>
                  <a:lnTo>
                    <a:pt x="199237" y="457708"/>
                  </a:lnTo>
                  <a:lnTo>
                    <a:pt x="242519" y="460006"/>
                  </a:lnTo>
                  <a:lnTo>
                    <a:pt x="286118" y="458393"/>
                  </a:lnTo>
                  <a:lnTo>
                    <a:pt x="328891" y="452945"/>
                  </a:lnTo>
                  <a:lnTo>
                    <a:pt x="369697" y="443738"/>
                  </a:lnTo>
                  <a:lnTo>
                    <a:pt x="407416" y="430885"/>
                  </a:lnTo>
                  <a:lnTo>
                    <a:pt x="469036" y="394576"/>
                  </a:lnTo>
                  <a:lnTo>
                    <a:pt x="490664" y="371284"/>
                  </a:lnTo>
                  <a:close/>
                </a:path>
                <a:path w="953769" h="549275">
                  <a:moveTo>
                    <a:pt x="953579" y="223812"/>
                  </a:moveTo>
                  <a:lnTo>
                    <a:pt x="953300" y="182143"/>
                  </a:lnTo>
                  <a:lnTo>
                    <a:pt x="944778" y="142176"/>
                  </a:lnTo>
                  <a:lnTo>
                    <a:pt x="927011" y="102793"/>
                  </a:lnTo>
                  <a:lnTo>
                    <a:pt x="901636" y="66636"/>
                  </a:lnTo>
                  <a:lnTo>
                    <a:pt x="870305" y="36334"/>
                  </a:lnTo>
                  <a:lnTo>
                    <a:pt x="834669" y="14541"/>
                  </a:lnTo>
                  <a:lnTo>
                    <a:pt x="796353" y="3886"/>
                  </a:lnTo>
                  <a:lnTo>
                    <a:pt x="757034" y="7010"/>
                  </a:lnTo>
                  <a:lnTo>
                    <a:pt x="757072" y="36728"/>
                  </a:lnTo>
                  <a:lnTo>
                    <a:pt x="770636" y="62280"/>
                  </a:lnTo>
                  <a:lnTo>
                    <a:pt x="789660" y="86487"/>
                  </a:lnTo>
                  <a:lnTo>
                    <a:pt x="806094" y="112090"/>
                  </a:lnTo>
                  <a:lnTo>
                    <a:pt x="820839" y="152476"/>
                  </a:lnTo>
                  <a:lnTo>
                    <a:pt x="830389" y="197104"/>
                  </a:lnTo>
                  <a:lnTo>
                    <a:pt x="833043" y="241249"/>
                  </a:lnTo>
                  <a:lnTo>
                    <a:pt x="827125" y="280225"/>
                  </a:lnTo>
                  <a:lnTo>
                    <a:pt x="808863" y="321881"/>
                  </a:lnTo>
                  <a:lnTo>
                    <a:pt x="782523" y="358025"/>
                  </a:lnTo>
                  <a:lnTo>
                    <a:pt x="749300" y="389293"/>
                  </a:lnTo>
                  <a:lnTo>
                    <a:pt x="710387" y="416306"/>
                  </a:lnTo>
                  <a:lnTo>
                    <a:pt x="666965" y="439699"/>
                  </a:lnTo>
                  <a:lnTo>
                    <a:pt x="620229" y="460108"/>
                  </a:lnTo>
                  <a:lnTo>
                    <a:pt x="571373" y="478167"/>
                  </a:lnTo>
                  <a:lnTo>
                    <a:pt x="521576" y="494487"/>
                  </a:lnTo>
                  <a:lnTo>
                    <a:pt x="423951" y="524484"/>
                  </a:lnTo>
                  <a:lnTo>
                    <a:pt x="378510" y="539419"/>
                  </a:lnTo>
                  <a:lnTo>
                    <a:pt x="420916" y="546087"/>
                  </a:lnTo>
                  <a:lnTo>
                    <a:pt x="464642" y="549071"/>
                  </a:lnTo>
                  <a:lnTo>
                    <a:pt x="509219" y="548500"/>
                  </a:lnTo>
                  <a:lnTo>
                    <a:pt x="554164" y="544461"/>
                  </a:lnTo>
                  <a:lnTo>
                    <a:pt x="598995" y="537057"/>
                  </a:lnTo>
                  <a:lnTo>
                    <a:pt x="643229" y="526389"/>
                  </a:lnTo>
                  <a:lnTo>
                    <a:pt x="686396" y="512584"/>
                  </a:lnTo>
                  <a:lnTo>
                    <a:pt x="728014" y="495719"/>
                  </a:lnTo>
                  <a:lnTo>
                    <a:pt x="767600" y="475919"/>
                  </a:lnTo>
                  <a:lnTo>
                    <a:pt x="804672" y="453263"/>
                  </a:lnTo>
                  <a:lnTo>
                    <a:pt x="838758" y="427875"/>
                  </a:lnTo>
                  <a:lnTo>
                    <a:pt x="869365" y="399846"/>
                  </a:lnTo>
                  <a:lnTo>
                    <a:pt x="896035" y="369290"/>
                  </a:lnTo>
                  <a:lnTo>
                    <a:pt x="918260" y="336308"/>
                  </a:lnTo>
                  <a:lnTo>
                    <a:pt x="935583" y="300990"/>
                  </a:lnTo>
                  <a:lnTo>
                    <a:pt x="947521" y="263461"/>
                  </a:lnTo>
                  <a:lnTo>
                    <a:pt x="953579" y="2238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378" y="557350"/>
              <a:ext cx="217296" cy="16215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431205" y="1088611"/>
            <a:ext cx="194310" cy="672465"/>
          </a:xfrm>
          <a:custGeom>
            <a:avLst/>
            <a:gdLst/>
            <a:ahLst/>
            <a:cxnLst/>
            <a:rect l="l" t="t" r="r" b="b"/>
            <a:pathLst>
              <a:path w="194309" h="672464">
                <a:moveTo>
                  <a:pt x="37703" y="0"/>
                </a:moveTo>
                <a:lnTo>
                  <a:pt x="17480" y="12964"/>
                </a:lnTo>
                <a:lnTo>
                  <a:pt x="5584" y="37071"/>
                </a:lnTo>
                <a:lnTo>
                  <a:pt x="321" y="69034"/>
                </a:lnTo>
                <a:lnTo>
                  <a:pt x="0" y="105572"/>
                </a:lnTo>
                <a:lnTo>
                  <a:pt x="2927" y="143398"/>
                </a:lnTo>
                <a:lnTo>
                  <a:pt x="7412" y="179229"/>
                </a:lnTo>
                <a:lnTo>
                  <a:pt x="11761" y="209780"/>
                </a:lnTo>
                <a:lnTo>
                  <a:pt x="18060" y="260951"/>
                </a:lnTo>
                <a:lnTo>
                  <a:pt x="28747" y="366486"/>
                </a:lnTo>
                <a:lnTo>
                  <a:pt x="34484" y="418998"/>
                </a:lnTo>
                <a:lnTo>
                  <a:pt x="41383" y="470103"/>
                </a:lnTo>
                <a:lnTo>
                  <a:pt x="50118" y="518878"/>
                </a:lnTo>
                <a:lnTo>
                  <a:pt x="61363" y="564395"/>
                </a:lnTo>
                <a:lnTo>
                  <a:pt x="75793" y="605728"/>
                </a:lnTo>
                <a:lnTo>
                  <a:pt x="94082" y="641951"/>
                </a:lnTo>
                <a:lnTo>
                  <a:pt x="116905" y="672139"/>
                </a:lnTo>
                <a:lnTo>
                  <a:pt x="157285" y="648055"/>
                </a:lnTo>
                <a:lnTo>
                  <a:pt x="171828" y="616209"/>
                </a:lnTo>
                <a:lnTo>
                  <a:pt x="172929" y="575550"/>
                </a:lnTo>
                <a:lnTo>
                  <a:pt x="172981" y="525024"/>
                </a:lnTo>
                <a:lnTo>
                  <a:pt x="178037" y="484468"/>
                </a:lnTo>
                <a:lnTo>
                  <a:pt x="185693" y="440827"/>
                </a:lnTo>
                <a:lnTo>
                  <a:pt x="192250" y="395501"/>
                </a:lnTo>
                <a:lnTo>
                  <a:pt x="194010" y="349889"/>
                </a:lnTo>
                <a:lnTo>
                  <a:pt x="191110" y="302638"/>
                </a:lnTo>
                <a:lnTo>
                  <a:pt x="185674" y="247869"/>
                </a:lnTo>
                <a:lnTo>
                  <a:pt x="177401" y="190136"/>
                </a:lnTo>
                <a:lnTo>
                  <a:pt x="165989" y="133991"/>
                </a:lnTo>
                <a:lnTo>
                  <a:pt x="151135" y="83990"/>
                </a:lnTo>
                <a:lnTo>
                  <a:pt x="132538" y="44686"/>
                </a:lnTo>
                <a:lnTo>
                  <a:pt x="67944" y="1461"/>
                </a:lnTo>
                <a:lnTo>
                  <a:pt x="3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2792" y="1130260"/>
            <a:ext cx="286385" cy="637540"/>
          </a:xfrm>
          <a:custGeom>
            <a:avLst/>
            <a:gdLst/>
            <a:ahLst/>
            <a:cxnLst/>
            <a:rect l="l" t="t" r="r" b="b"/>
            <a:pathLst>
              <a:path w="286384" h="637539">
                <a:moveTo>
                  <a:pt x="116729" y="0"/>
                </a:moveTo>
                <a:lnTo>
                  <a:pt x="67956" y="391"/>
                </a:lnTo>
                <a:lnTo>
                  <a:pt x="12119" y="26968"/>
                </a:lnTo>
                <a:lnTo>
                  <a:pt x="0" y="79051"/>
                </a:lnTo>
                <a:lnTo>
                  <a:pt x="5871" y="111325"/>
                </a:lnTo>
                <a:lnTo>
                  <a:pt x="17318" y="145976"/>
                </a:lnTo>
                <a:lnTo>
                  <a:pt x="32554" y="181672"/>
                </a:lnTo>
                <a:lnTo>
                  <a:pt x="49795" y="217079"/>
                </a:lnTo>
                <a:lnTo>
                  <a:pt x="83153" y="281696"/>
                </a:lnTo>
                <a:lnTo>
                  <a:pt x="95701" y="308240"/>
                </a:lnTo>
                <a:lnTo>
                  <a:pt x="115436" y="359306"/>
                </a:lnTo>
                <a:lnTo>
                  <a:pt x="132848" y="411503"/>
                </a:lnTo>
                <a:lnTo>
                  <a:pt x="149410" y="462851"/>
                </a:lnTo>
                <a:lnTo>
                  <a:pt x="166592" y="511367"/>
                </a:lnTo>
                <a:lnTo>
                  <a:pt x="185865" y="555071"/>
                </a:lnTo>
                <a:lnTo>
                  <a:pt x="208700" y="591981"/>
                </a:lnTo>
                <a:lnTo>
                  <a:pt x="236568" y="620117"/>
                </a:lnTo>
                <a:lnTo>
                  <a:pt x="270940" y="637496"/>
                </a:lnTo>
                <a:lnTo>
                  <a:pt x="286089" y="599801"/>
                </a:lnTo>
                <a:lnTo>
                  <a:pt x="281821" y="559792"/>
                </a:lnTo>
                <a:lnTo>
                  <a:pt x="268608" y="518353"/>
                </a:lnTo>
                <a:lnTo>
                  <a:pt x="256921" y="476370"/>
                </a:lnTo>
                <a:lnTo>
                  <a:pt x="248627" y="423646"/>
                </a:lnTo>
                <a:lnTo>
                  <a:pt x="241507" y="369786"/>
                </a:lnTo>
                <a:lnTo>
                  <a:pt x="234644" y="315640"/>
                </a:lnTo>
                <a:lnTo>
                  <a:pt x="227120" y="262058"/>
                </a:lnTo>
                <a:lnTo>
                  <a:pt x="218019" y="209889"/>
                </a:lnTo>
                <a:lnTo>
                  <a:pt x="206422" y="159984"/>
                </a:lnTo>
                <a:lnTo>
                  <a:pt x="191412" y="113192"/>
                </a:lnTo>
                <a:lnTo>
                  <a:pt x="172071" y="70365"/>
                </a:lnTo>
                <a:lnTo>
                  <a:pt x="147483" y="32350"/>
                </a:lnTo>
                <a:lnTo>
                  <a:pt x="1167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14753" y="638381"/>
            <a:ext cx="7398042" cy="14159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983615" marR="5080" indent="-971550">
              <a:lnSpc>
                <a:spcPct val="116700"/>
              </a:lnSpc>
              <a:spcBef>
                <a:spcPts val="295"/>
              </a:spcBef>
            </a:pPr>
            <a:r>
              <a:rPr lang="en-US" altLang="zh-CN" spc="-5" dirty="0">
                <a:solidFill>
                  <a:srgbClr val="C6E7FC"/>
                </a:solidFill>
              </a:rPr>
              <a:t>INTRODUCTION TO NEONATAL MECHANICAL VENTILATION</a:t>
            </a:r>
            <a:endParaRPr sz="3200" dirty="0"/>
          </a:p>
        </p:txBody>
      </p:sp>
      <p:sp>
        <p:nvSpPr>
          <p:cNvPr id="15" name="object 15"/>
          <p:cNvSpPr txBox="1"/>
          <p:nvPr/>
        </p:nvSpPr>
        <p:spPr>
          <a:xfrm>
            <a:off x="3953827" y="5100320"/>
            <a:ext cx="267525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900" spc="-5" dirty="0">
                <a:solidFill>
                  <a:srgbClr val="FFFFFF"/>
                </a:solidFill>
                <a:latin typeface="Trebuchet MS"/>
                <a:cs typeface="Trebuchet MS"/>
              </a:rPr>
              <a:t>CHU Ste-Justine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8622" y="3213567"/>
            <a:ext cx="414337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8470">
              <a:lnSpc>
                <a:spcPts val="3000"/>
              </a:lnSpc>
            </a:pPr>
            <a:r>
              <a:rPr lang="en-US" altLang="zh-CN" sz="2600" spc="-5" dirty="0">
                <a:solidFill>
                  <a:srgbClr val="FFFFFF"/>
                </a:solidFill>
                <a:latin typeface="Trebuchet MS"/>
                <a:cs typeface="Trebuchet MS"/>
              </a:rPr>
              <a:t>CHU Ste-Justine</a:t>
            </a:r>
            <a:endParaRPr sz="2600" dirty="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838" y="2616802"/>
            <a:ext cx="3714249" cy="20510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198878"/>
            <a:ext cx="7877175" cy="347980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35" dirty="0">
                <a:latin typeface="Trebuchet MS"/>
                <a:cs typeface="Trebuchet MS"/>
              </a:rPr>
              <a:t>Terminology drowned in synonyms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Learning according to the parameters: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el-GR" sz="2600" dirty="0">
                <a:latin typeface="Trebuchet MS"/>
                <a:cs typeface="Trebuchet MS"/>
              </a:rPr>
              <a:t>FiO2, PEEP, PIP, ΔP, Frequency and Inspiratory assistance</a:t>
            </a:r>
            <a:endParaRPr sz="26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15" dirty="0">
                <a:latin typeface="Trebuchet MS"/>
                <a:cs typeface="Trebuchet MS"/>
              </a:rPr>
              <a:t>Physiology and basic principles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20" dirty="0">
                <a:latin typeface="Trebuchet MS"/>
                <a:cs typeface="Trebuchet MS"/>
              </a:rPr>
              <a:t>Neonatal ventilation</a:t>
            </a:r>
            <a:endParaRPr sz="26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No pathology or prolonged ventilation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1602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Adapted objectives</a:t>
            </a:r>
            <a:endParaRPr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1514" y="255271"/>
            <a:ext cx="11017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Plan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514" y="1198880"/>
            <a:ext cx="7614284" cy="311150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15" dirty="0">
                <a:latin typeface="Trebuchet MS"/>
                <a:cs typeface="Trebuchet MS"/>
              </a:rPr>
              <a:t>Physiology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0" dirty="0">
                <a:latin typeface="Trebuchet MS"/>
                <a:cs typeface="Trebuchet MS"/>
              </a:rPr>
              <a:t>Non-invasive ventilation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0" dirty="0">
                <a:latin typeface="Trebuchet MS"/>
                <a:cs typeface="Trebuchet MS"/>
              </a:rPr>
              <a:t>Conventional ventilation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0" dirty="0">
                <a:latin typeface="Trebuchet MS"/>
                <a:cs typeface="Trebuchet MS"/>
              </a:rPr>
              <a:t>High-frequency oscillatory ventilation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Weaning from ventilation (for RDS)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58877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25" dirty="0"/>
              <a:t>Respiratory physiology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985" y="1302067"/>
            <a:ext cx="4134485" cy="1313821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605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Respiratory center</a:t>
            </a:r>
            <a:endParaRPr sz="2000" dirty="0">
              <a:latin typeface="Trebuchet MS"/>
              <a:cs typeface="Trebuchet MS"/>
            </a:endParaRPr>
          </a:p>
          <a:p>
            <a:pPr marL="466090">
              <a:lnSpc>
                <a:spcPct val="100000"/>
              </a:lnSpc>
              <a:spcBef>
                <a:spcPts val="420"/>
              </a:spcBef>
            </a:pPr>
            <a:r>
              <a:rPr lang="en-US" altLang="zh-CN" sz="2400" spc="-5" dirty="0">
                <a:latin typeface="Trebuchet MS"/>
                <a:cs typeface="Trebuchet MS"/>
              </a:rPr>
              <a:t>Responds to CO2 &gt; pH &gt; O2</a:t>
            </a:r>
            <a:endParaRPr sz="2400" baseline="-20833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3646" y="1869369"/>
            <a:ext cx="4084393" cy="26748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6972" y="1427469"/>
            <a:ext cx="3629025" cy="4076065"/>
            <a:chOff x="1726972" y="1427469"/>
            <a:chExt cx="3629025" cy="4076065"/>
          </a:xfrm>
        </p:grpSpPr>
        <p:sp>
          <p:nvSpPr>
            <p:cNvPr id="3" name="object 3"/>
            <p:cNvSpPr/>
            <p:nvPr/>
          </p:nvSpPr>
          <p:spPr>
            <a:xfrm>
              <a:off x="1739716" y="1438764"/>
              <a:ext cx="3604895" cy="4053840"/>
            </a:xfrm>
            <a:custGeom>
              <a:avLst/>
              <a:gdLst/>
              <a:ahLst/>
              <a:cxnLst/>
              <a:rect l="l" t="t" r="r" b="b"/>
              <a:pathLst>
                <a:path w="3604895" h="4053840">
                  <a:moveTo>
                    <a:pt x="3604859" y="4053403"/>
                  </a:moveTo>
                  <a:lnTo>
                    <a:pt x="0" y="4053403"/>
                  </a:lnTo>
                  <a:lnTo>
                    <a:pt x="0" y="0"/>
                  </a:lnTo>
                </a:path>
              </a:pathLst>
            </a:custGeom>
            <a:ln w="225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6972" y="1448600"/>
              <a:ext cx="3623960" cy="325821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2435" y="1454752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h="4034790">
                  <a:moveTo>
                    <a:pt x="0" y="0"/>
                  </a:moveTo>
                  <a:lnTo>
                    <a:pt x="0" y="4034763"/>
                  </a:lnTo>
                </a:path>
              </a:pathLst>
            </a:custGeom>
            <a:ln w="7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37695" y="1450911"/>
              <a:ext cx="13335" cy="4043045"/>
            </a:xfrm>
            <a:custGeom>
              <a:avLst/>
              <a:gdLst/>
              <a:ahLst/>
              <a:cxnLst/>
              <a:rect l="l" t="t" r="r" b="b"/>
              <a:pathLst>
                <a:path w="13335" h="4043045">
                  <a:moveTo>
                    <a:pt x="13233" y="4034764"/>
                  </a:moveTo>
                  <a:lnTo>
                    <a:pt x="6870" y="4034764"/>
                  </a:lnTo>
                  <a:lnTo>
                    <a:pt x="6870" y="4042448"/>
                  </a:lnTo>
                  <a:lnTo>
                    <a:pt x="13233" y="4042448"/>
                  </a:lnTo>
                  <a:lnTo>
                    <a:pt x="13233" y="4034764"/>
                  </a:lnTo>
                  <a:close/>
                </a:path>
                <a:path w="13335" h="4043045">
                  <a:moveTo>
                    <a:pt x="13233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13233" y="7696"/>
                  </a:lnTo>
                  <a:lnTo>
                    <a:pt x="132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28502" y="5393319"/>
            <a:ext cx="78105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750" spc="-5" dirty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7827" y="4618108"/>
            <a:ext cx="130810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750" spc="-10" dirty="0">
                <a:latin typeface="Arial"/>
                <a:cs typeface="Arial"/>
              </a:rPr>
              <a:t>15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5839" y="3732057"/>
            <a:ext cx="130810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750" spc="-10" dirty="0">
                <a:latin typeface="Arial"/>
                <a:cs typeface="Arial"/>
              </a:rPr>
              <a:t>30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7642" y="3157138"/>
            <a:ext cx="130810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750" spc="-10" dirty="0">
                <a:latin typeface="Arial"/>
                <a:cs typeface="Arial"/>
              </a:rPr>
              <a:t>37</a:t>
            </a:r>
            <a:endParaRPr sz="7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5839" y="1371509"/>
            <a:ext cx="130810" cy="13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750" spc="-10" dirty="0">
                <a:latin typeface="Arial"/>
                <a:cs typeface="Arial"/>
              </a:rPr>
              <a:t>80</a:t>
            </a:r>
            <a:endParaRPr sz="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23815" y="2951358"/>
            <a:ext cx="217170" cy="1122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90"/>
              </a:lnSpc>
            </a:pPr>
            <a:r>
              <a:rPr lang="en-US" altLang="zh-CN" sz="1350" b="1" spc="-20" dirty="0">
                <a:latin typeface="Arial"/>
                <a:cs typeface="Arial"/>
              </a:rPr>
              <a:t>Volume (mL/Kg)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6434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25" dirty="0"/>
              <a:t>Respiratory physiology – spiro</a:t>
            </a:r>
            <a:endParaRPr sz="4400"/>
          </a:p>
        </p:txBody>
      </p:sp>
      <p:grpSp>
        <p:nvGrpSpPr>
          <p:cNvPr id="15" name="object 15"/>
          <p:cNvGrpSpPr/>
          <p:nvPr/>
        </p:nvGrpSpPr>
        <p:grpSpPr>
          <a:xfrm>
            <a:off x="5447627" y="3233209"/>
            <a:ext cx="219710" cy="2271395"/>
            <a:chOff x="5447627" y="3233209"/>
            <a:chExt cx="219710" cy="2271395"/>
          </a:xfrm>
        </p:grpSpPr>
        <p:sp>
          <p:nvSpPr>
            <p:cNvPr id="16" name="object 16"/>
            <p:cNvSpPr/>
            <p:nvPr/>
          </p:nvSpPr>
          <p:spPr>
            <a:xfrm>
              <a:off x="5457152" y="3242734"/>
              <a:ext cx="200660" cy="588645"/>
            </a:xfrm>
            <a:custGeom>
              <a:avLst/>
              <a:gdLst/>
              <a:ahLst/>
              <a:cxnLst/>
              <a:rect l="l" t="t" r="r" b="b"/>
              <a:pathLst>
                <a:path w="200660" h="588645">
                  <a:moveTo>
                    <a:pt x="0" y="0"/>
                  </a:moveTo>
                  <a:lnTo>
                    <a:pt x="38947" y="1310"/>
                  </a:lnTo>
                  <a:lnTo>
                    <a:pt x="70753" y="4884"/>
                  </a:lnTo>
                  <a:lnTo>
                    <a:pt x="92196" y="10184"/>
                  </a:lnTo>
                  <a:lnTo>
                    <a:pt x="100060" y="16675"/>
                  </a:lnTo>
                  <a:lnTo>
                    <a:pt x="100060" y="277347"/>
                  </a:lnTo>
                  <a:lnTo>
                    <a:pt x="107923" y="283839"/>
                  </a:lnTo>
                  <a:lnTo>
                    <a:pt x="129366" y="289139"/>
                  </a:lnTo>
                  <a:lnTo>
                    <a:pt x="161172" y="292713"/>
                  </a:lnTo>
                  <a:lnTo>
                    <a:pt x="200119" y="294023"/>
                  </a:lnTo>
                  <a:lnTo>
                    <a:pt x="161172" y="295334"/>
                  </a:lnTo>
                  <a:lnTo>
                    <a:pt x="129366" y="298908"/>
                  </a:lnTo>
                  <a:lnTo>
                    <a:pt x="107923" y="304208"/>
                  </a:lnTo>
                  <a:lnTo>
                    <a:pt x="100060" y="310699"/>
                  </a:lnTo>
                  <a:lnTo>
                    <a:pt x="100060" y="571371"/>
                  </a:lnTo>
                  <a:lnTo>
                    <a:pt x="92196" y="577862"/>
                  </a:lnTo>
                  <a:lnTo>
                    <a:pt x="70753" y="583163"/>
                  </a:lnTo>
                  <a:lnTo>
                    <a:pt x="38947" y="586737"/>
                  </a:lnTo>
                  <a:lnTo>
                    <a:pt x="0" y="588047"/>
                  </a:lnTo>
                </a:path>
              </a:pathLst>
            </a:custGeom>
            <a:ln w="1904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57152" y="3830781"/>
              <a:ext cx="200660" cy="1664335"/>
            </a:xfrm>
            <a:custGeom>
              <a:avLst/>
              <a:gdLst/>
              <a:ahLst/>
              <a:cxnLst/>
              <a:rect l="l" t="t" r="r" b="b"/>
              <a:pathLst>
                <a:path w="200660" h="1664335">
                  <a:moveTo>
                    <a:pt x="0" y="0"/>
                  </a:moveTo>
                  <a:lnTo>
                    <a:pt x="38947" y="1310"/>
                  </a:lnTo>
                  <a:lnTo>
                    <a:pt x="70753" y="4884"/>
                  </a:lnTo>
                  <a:lnTo>
                    <a:pt x="92196" y="10184"/>
                  </a:lnTo>
                  <a:lnTo>
                    <a:pt x="100060" y="16675"/>
                  </a:lnTo>
                  <a:lnTo>
                    <a:pt x="100060" y="815366"/>
                  </a:lnTo>
                  <a:lnTo>
                    <a:pt x="107923" y="821857"/>
                  </a:lnTo>
                  <a:lnTo>
                    <a:pt x="129366" y="827158"/>
                  </a:lnTo>
                  <a:lnTo>
                    <a:pt x="161172" y="830732"/>
                  </a:lnTo>
                  <a:lnTo>
                    <a:pt x="200119" y="832042"/>
                  </a:lnTo>
                  <a:lnTo>
                    <a:pt x="161172" y="833353"/>
                  </a:lnTo>
                  <a:lnTo>
                    <a:pt x="129366" y="836927"/>
                  </a:lnTo>
                  <a:lnTo>
                    <a:pt x="107923" y="842227"/>
                  </a:lnTo>
                  <a:lnTo>
                    <a:pt x="100060" y="848718"/>
                  </a:lnTo>
                  <a:lnTo>
                    <a:pt x="100060" y="1647408"/>
                  </a:lnTo>
                  <a:lnTo>
                    <a:pt x="92196" y="1653899"/>
                  </a:lnTo>
                  <a:lnTo>
                    <a:pt x="70753" y="1659200"/>
                  </a:lnTo>
                  <a:lnTo>
                    <a:pt x="38947" y="1662774"/>
                  </a:lnTo>
                  <a:lnTo>
                    <a:pt x="0" y="1664084"/>
                  </a:lnTo>
                </a:path>
              </a:pathLst>
            </a:custGeom>
            <a:ln w="1904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812981" y="3376644"/>
            <a:ext cx="1409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20" dirty="0">
                <a:latin typeface="Tw Cen MT"/>
                <a:cs typeface="Tw Cen MT"/>
              </a:rPr>
              <a:t>Tidal volume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12981" y="4505790"/>
            <a:ext cx="2983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5" dirty="0">
                <a:latin typeface="Tw Cen MT"/>
                <a:cs typeface="Tw Cen MT"/>
              </a:rPr>
              <a:t>Functional residual capacity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58877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25" dirty="0"/>
              <a:t>Respiratory physiology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774" y="1264529"/>
            <a:ext cx="4770547" cy="130805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6870" marR="72390" indent="-357505" algn="r">
              <a:lnSpc>
                <a:spcPct val="100000"/>
              </a:lnSpc>
              <a:spcBef>
                <a:spcPts val="14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Pulmonary compliance</a:t>
            </a:r>
            <a:endParaRPr sz="29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645"/>
              </a:spcBef>
            </a:pPr>
            <a:r>
              <a:rPr lang="en-US" altLang="el-GR" sz="4350" spc="15" baseline="13409" dirty="0">
                <a:latin typeface="Trebuchet MS"/>
                <a:cs typeface="Trebuchet MS"/>
              </a:rPr>
              <a:t>Δvolume with Δpressure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1586" y="3754120"/>
            <a:ext cx="28549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indent="-273050">
              <a:lnSpc>
                <a:spcPct val="100000"/>
              </a:lnSpc>
              <a:spcBef>
                <a:spcPts val="10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3111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Static (Pplateau)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6861" y="4454736"/>
            <a:ext cx="54737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700" spc="15" dirty="0">
                <a:latin typeface="Trebuchet MS"/>
                <a:cs typeface="Trebuchet MS"/>
              </a:rPr>
              <a:t>peak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6986" y="4262120"/>
            <a:ext cx="29787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73050">
              <a:lnSpc>
                <a:spcPct val="100000"/>
              </a:lnSpc>
              <a:spcBef>
                <a:spcPts val="10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285750" algn="l"/>
                <a:tab pos="2844165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Dynamic (P	)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5498" y="3969234"/>
            <a:ext cx="704215" cy="84137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lang="en-US" altLang="zh-CN" sz="2300" u="heavy" spc="-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V </a:t>
            </a:r>
            <a:endParaRPr sz="3450" baseline="-33816">
              <a:latin typeface="Symbol"/>
              <a:cs typeface="Symbol"/>
            </a:endParaRPr>
          </a:p>
          <a:p>
            <a:pPr marL="50165">
              <a:lnSpc>
                <a:spcPct val="100000"/>
              </a:lnSpc>
              <a:spcBef>
                <a:spcPts val="450"/>
              </a:spcBef>
            </a:pPr>
            <a:r>
              <a:rPr lang="en-US" altLang="zh-CN" sz="2300" spc="-10" dirty="0">
                <a:latin typeface="Symbol"/>
                <a:cs typeface="Symbol"/>
              </a:rPr>
              <a:t>P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42973" y="4027107"/>
            <a:ext cx="32639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US" altLang="zh-CN" sz="2300" i="1" spc="-85" dirty="0">
                <a:latin typeface="Times New Roman"/>
                <a:cs typeface="Times New Roman"/>
              </a:rPr>
              <a:t>VT</a:t>
            </a:r>
            <a:endParaRPr sz="1950" baseline="-23504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41840" y="4507864"/>
            <a:ext cx="178879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US" altLang="zh-CN" sz="3450" i="1" spc="-315" baseline="13285" dirty="0">
                <a:latin typeface="Times New Roman"/>
                <a:cs typeface="Times New Roman"/>
              </a:rPr>
              <a:t>P[ plat|crête]  PEP</a:t>
            </a:r>
            <a:endParaRPr sz="3450" baseline="1328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57127" y="4444236"/>
            <a:ext cx="1756410" cy="0"/>
          </a:xfrm>
          <a:custGeom>
            <a:avLst/>
            <a:gdLst/>
            <a:ahLst/>
            <a:cxnLst/>
            <a:rect l="l" t="t" r="r" b="b"/>
            <a:pathLst>
              <a:path w="1756409">
                <a:moveTo>
                  <a:pt x="0" y="0"/>
                </a:moveTo>
                <a:lnTo>
                  <a:pt x="1755874" y="0"/>
                </a:lnTo>
              </a:path>
            </a:pathLst>
          </a:custGeom>
          <a:ln w="14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800" y="1478238"/>
            <a:ext cx="3276837" cy="23631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257933"/>
            <a:ext cx="7857490" cy="376872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955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700" spc="-20" dirty="0">
                <a:latin typeface="Trebuchet MS"/>
                <a:cs typeface="Trebuchet MS"/>
              </a:rPr>
              <a:t>Non-invasive ventilation (mask, nasal prongs, nasal CPAP)</a:t>
            </a:r>
            <a:endParaRPr sz="27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6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400" dirty="0">
                <a:latin typeface="Trebuchet MS"/>
                <a:cs typeface="Trebuchet MS"/>
              </a:rPr>
              <a:t>1 or 2 pressure levels</a:t>
            </a:r>
            <a:endParaRPr sz="24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High-flow nasal cannula (HFNC)</a:t>
            </a:r>
            <a:endParaRPr sz="24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700" spc="-20" dirty="0">
                <a:latin typeface="Trebuchet MS"/>
                <a:cs typeface="Trebuchet MS"/>
              </a:rPr>
              <a:t>Invasive ventilation (ETT, tracheostomy)</a:t>
            </a:r>
            <a:endParaRPr sz="27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6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Conventional: barometric / volumetric</a:t>
            </a:r>
            <a:endParaRPr sz="24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Non conventional</a:t>
            </a:r>
            <a:endParaRPr sz="2400">
              <a:latin typeface="Trebuchet MS"/>
              <a:cs typeface="Trebuchet MS"/>
            </a:endParaRPr>
          </a:p>
          <a:p>
            <a:pPr marL="927100" lvl="2" indent="-228600">
              <a:lnSpc>
                <a:spcPct val="100000"/>
              </a:lnSpc>
              <a:spcBef>
                <a:spcPts val="520"/>
              </a:spcBef>
              <a:buClr>
                <a:srgbClr val="5BD078"/>
              </a:buClr>
              <a:buSzPct val="78571"/>
              <a:buFont typeface="Wingdings"/>
              <a:buChar char=""/>
              <a:tabLst>
                <a:tab pos="927100" algn="l"/>
              </a:tabLst>
            </a:pPr>
            <a:r>
              <a:rPr lang="en-US" altLang="zh-CN" sz="2100" spc="-5" dirty="0">
                <a:latin typeface="Trebuchet MS"/>
                <a:cs typeface="Trebuchet MS"/>
              </a:rPr>
              <a:t>High-frequency oscillation</a:t>
            </a:r>
            <a:endParaRPr sz="2100">
              <a:latin typeface="Trebuchet MS"/>
              <a:cs typeface="Trebuchet MS"/>
            </a:endParaRPr>
          </a:p>
          <a:p>
            <a:pPr marL="927100" lvl="2" indent="-228600">
              <a:lnSpc>
                <a:spcPct val="100000"/>
              </a:lnSpc>
              <a:spcBef>
                <a:spcPts val="480"/>
              </a:spcBef>
              <a:buClr>
                <a:srgbClr val="5BD078"/>
              </a:buClr>
              <a:buSzPct val="78571"/>
              <a:buFont typeface="Wingdings"/>
              <a:buChar char=""/>
              <a:tabLst>
                <a:tab pos="927100" algn="l"/>
              </a:tabLst>
            </a:pPr>
            <a:r>
              <a:rPr lang="en-US" altLang="zh-CN" sz="2100" spc="-5" dirty="0">
                <a:latin typeface="Trebuchet MS"/>
                <a:cs typeface="Trebuchet MS"/>
              </a:rPr>
              <a:t>Others: Hayek, ECMO, etc.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774" y="1078231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50660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105" dirty="0"/>
              <a:t>Types of ventilation</a:t>
            </a: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9" y="1398270"/>
            <a:ext cx="59988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>
                <a:solidFill>
                  <a:srgbClr val="FFFFFF"/>
                </a:solidFill>
              </a:rPr>
              <a:t>Non-invasive ventilation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8946" y="1557020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39" y="5467060"/>
            <a:ext cx="3810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000" spc="-5" dirty="0">
                <a:solidFill>
                  <a:srgbClr val="073E87"/>
                </a:solidFill>
                <a:latin typeface="Trebuchet MS"/>
                <a:cs typeface="Trebuchet MS"/>
                <a:hlinkClick r:id="rId2"/>
              </a:rPr>
              <a:t>http://perlbal.hi-pi.com/blog-images/216823/gd/1220960127.jpg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6253" y="2341590"/>
            <a:ext cx="3734327" cy="28007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366518"/>
            <a:ext cx="8019415" cy="264414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4965" marR="368300" indent="-317500">
              <a:lnSpc>
                <a:spcPts val="3400"/>
              </a:lnSpc>
              <a:spcBef>
                <a:spcPts val="2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Guarantee a minimum pressure in the pulmonary tree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15" dirty="0">
                <a:latin typeface="Trebuchet MS"/>
                <a:cs typeface="Trebuchet MS"/>
              </a:rPr>
              <a:t>Alveolar recruitment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Increases functional residual capacity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Promotes gas exchange (O2 &gt; CO2)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38" y="5376450"/>
            <a:ext cx="116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dirty="0">
                <a:solidFill>
                  <a:srgbClr val="073E87"/>
                </a:solidFill>
                <a:latin typeface="Trebuchet MS"/>
                <a:cs typeface="Trebuchet MS"/>
              </a:rPr>
              <a:t>1.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5376450"/>
            <a:ext cx="60934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800" spc="-15" dirty="0">
                <a:solidFill>
                  <a:srgbClr val="073E87"/>
                </a:solidFill>
                <a:latin typeface="Trebuchet MS"/>
                <a:cs typeface="Trebuchet MS"/>
              </a:rPr>
              <a:t>Shaffer, T.H., et al., Neonatal non-invasive respiratory support: physiological implications. Pediatr Pulmonol, 2012. 47(9): p. 837-47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39598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NIV – CPAP</a:t>
            </a:r>
            <a:endParaRPr sz="4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198878"/>
            <a:ext cx="6884670" cy="286258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dirty="0">
                <a:latin typeface="MS PGothic"/>
                <a:cs typeface="MS PGothic"/>
              </a:rPr>
              <a:t>↓ pulmonary edema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Support for the work of the left ventricle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15" dirty="0">
                <a:latin typeface="Trebuchet MS"/>
                <a:cs typeface="Trebuchet MS"/>
              </a:rPr>
              <a:t>Neonatal specificities1: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Thoracic stability</a:t>
            </a:r>
            <a:endParaRPr sz="26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Stimulation of surfactant synthesis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38" y="5260496"/>
            <a:ext cx="79533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en-US" altLang="zh-CN" sz="1000" dirty="0">
                <a:solidFill>
                  <a:srgbClr val="073E87"/>
                </a:solidFill>
                <a:latin typeface="Trebuchet MS"/>
                <a:cs typeface="Trebuchet MS"/>
              </a:rPr>
              <a:t>1.	Shaffer, T.H., et al., Neonatal non-invasive respiratory support: physiological implications. Pediatr Pulmonol, 2012. 47(9): p. 837-47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44170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NIV – CPAP</a:t>
            </a:r>
            <a:endParaRPr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1460500"/>
            <a:ext cx="3886200" cy="533400"/>
          </a:xfrm>
          <a:prstGeom prst="rect">
            <a:avLst/>
          </a:prstGeom>
          <a:solidFill>
            <a:srgbClr val="5598DC"/>
          </a:solidFill>
        </p:spPr>
        <p:txBody>
          <a:bodyPr vert="horz" wrap="square" lIns="0" tIns="1143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00"/>
              </a:spcBef>
            </a:pPr>
            <a:r>
              <a:rPr lang="en-US" altLang="zh-CN"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Spontaneous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2118" y="1460500"/>
            <a:ext cx="3886200" cy="533400"/>
          </a:xfrm>
          <a:prstGeom prst="rect">
            <a:avLst/>
          </a:prstGeom>
          <a:solidFill>
            <a:srgbClr val="B3D534"/>
          </a:solidFill>
        </p:spPr>
        <p:txBody>
          <a:bodyPr vert="horz" wrap="square" lIns="0" tIns="1143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00"/>
              </a:spcBef>
            </a:pPr>
            <a:r>
              <a:rPr lang="en-US" altLang="zh-CN"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Mechanical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338" y="5376450"/>
            <a:ext cx="116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dirty="0">
                <a:solidFill>
                  <a:srgbClr val="073E87"/>
                </a:solidFill>
                <a:latin typeface="Trebuchet MS"/>
                <a:cs typeface="Trebuchet MS"/>
              </a:rPr>
              <a:t>1.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1239" y="5376450"/>
            <a:ext cx="41643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800" dirty="0">
                <a:solidFill>
                  <a:srgbClr val="073E87"/>
                </a:solidFill>
                <a:latin typeface="Trebuchet MS"/>
                <a:cs typeface="Trebuchet MS"/>
              </a:rPr>
              <a:t>Lacroix, J., et al., Urgences et soins intensifs pédiatriques. 2nd ed. 2007: Masson. 1368 p.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lang="en-US" altLang="zh-CN" spc="-5" dirty="0"/>
              <a:t>Impact on cardiac work (LV)</a:t>
            </a:r>
            <a:endParaRPr sz="2300"/>
          </a:p>
        </p:txBody>
      </p:sp>
      <p:grpSp>
        <p:nvGrpSpPr>
          <p:cNvPr id="8" name="object 8"/>
          <p:cNvGrpSpPr/>
          <p:nvPr/>
        </p:nvGrpSpPr>
        <p:grpSpPr>
          <a:xfrm>
            <a:off x="5340501" y="2469830"/>
            <a:ext cx="3051810" cy="2419350"/>
            <a:chOff x="5340501" y="2469830"/>
            <a:chExt cx="3051810" cy="2419350"/>
          </a:xfrm>
        </p:grpSpPr>
        <p:sp>
          <p:nvSpPr>
            <p:cNvPr id="9" name="object 9"/>
            <p:cNvSpPr/>
            <p:nvPr/>
          </p:nvSpPr>
          <p:spPr>
            <a:xfrm>
              <a:off x="5345501" y="3279071"/>
              <a:ext cx="3041650" cy="1605280"/>
            </a:xfrm>
            <a:custGeom>
              <a:avLst/>
              <a:gdLst/>
              <a:ahLst/>
              <a:cxnLst/>
              <a:rect l="l" t="t" r="r" b="b"/>
              <a:pathLst>
                <a:path w="3041650" h="1605279">
                  <a:moveTo>
                    <a:pt x="0" y="0"/>
                  </a:moveTo>
                  <a:lnTo>
                    <a:pt x="3041489" y="0"/>
                  </a:lnTo>
                  <a:lnTo>
                    <a:pt x="3041489" y="1604824"/>
                  </a:lnTo>
                  <a:lnTo>
                    <a:pt x="0" y="1604824"/>
                  </a:lnTo>
                  <a:lnTo>
                    <a:pt x="0" y="0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2817" y="3532909"/>
              <a:ext cx="1899457" cy="116793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74270" y="3553329"/>
              <a:ext cx="1798955" cy="1068070"/>
            </a:xfrm>
            <a:custGeom>
              <a:avLst/>
              <a:gdLst/>
              <a:ahLst/>
              <a:cxnLst/>
              <a:rect l="l" t="t" r="r" b="b"/>
              <a:pathLst>
                <a:path w="1798954" h="1068070">
                  <a:moveTo>
                    <a:pt x="899287" y="0"/>
                  </a:moveTo>
                  <a:lnTo>
                    <a:pt x="840158" y="1135"/>
                  </a:lnTo>
                  <a:lnTo>
                    <a:pt x="782051" y="4494"/>
                  </a:lnTo>
                  <a:lnTo>
                    <a:pt x="725084" y="10006"/>
                  </a:lnTo>
                  <a:lnTo>
                    <a:pt x="669375" y="17601"/>
                  </a:lnTo>
                  <a:lnTo>
                    <a:pt x="615042" y="27209"/>
                  </a:lnTo>
                  <a:lnTo>
                    <a:pt x="562205" y="38759"/>
                  </a:lnTo>
                  <a:lnTo>
                    <a:pt x="510982" y="52182"/>
                  </a:lnTo>
                  <a:lnTo>
                    <a:pt x="461491" y="67406"/>
                  </a:lnTo>
                  <a:lnTo>
                    <a:pt x="413850" y="84361"/>
                  </a:lnTo>
                  <a:lnTo>
                    <a:pt x="368179" y="102977"/>
                  </a:lnTo>
                  <a:lnTo>
                    <a:pt x="324596" y="123184"/>
                  </a:lnTo>
                  <a:lnTo>
                    <a:pt x="283219" y="144912"/>
                  </a:lnTo>
                  <a:lnTo>
                    <a:pt x="244166" y="168089"/>
                  </a:lnTo>
                  <a:lnTo>
                    <a:pt x="207557" y="192647"/>
                  </a:lnTo>
                  <a:lnTo>
                    <a:pt x="173510" y="218513"/>
                  </a:lnTo>
                  <a:lnTo>
                    <a:pt x="142142" y="245619"/>
                  </a:lnTo>
                  <a:lnTo>
                    <a:pt x="113574" y="273893"/>
                  </a:lnTo>
                  <a:lnTo>
                    <a:pt x="87923" y="303266"/>
                  </a:lnTo>
                  <a:lnTo>
                    <a:pt x="45846" y="365026"/>
                  </a:lnTo>
                  <a:lnTo>
                    <a:pt x="16860" y="430335"/>
                  </a:lnTo>
                  <a:lnTo>
                    <a:pt x="1912" y="498631"/>
                  </a:lnTo>
                  <a:lnTo>
                    <a:pt x="0" y="533723"/>
                  </a:lnTo>
                  <a:lnTo>
                    <a:pt x="1912" y="568816"/>
                  </a:lnTo>
                  <a:lnTo>
                    <a:pt x="16860" y="637112"/>
                  </a:lnTo>
                  <a:lnTo>
                    <a:pt x="45846" y="702422"/>
                  </a:lnTo>
                  <a:lnTo>
                    <a:pt x="87923" y="764181"/>
                  </a:lnTo>
                  <a:lnTo>
                    <a:pt x="113574" y="793554"/>
                  </a:lnTo>
                  <a:lnTo>
                    <a:pt x="142142" y="821828"/>
                  </a:lnTo>
                  <a:lnTo>
                    <a:pt x="173510" y="848934"/>
                  </a:lnTo>
                  <a:lnTo>
                    <a:pt x="207557" y="874801"/>
                  </a:lnTo>
                  <a:lnTo>
                    <a:pt x="244166" y="899358"/>
                  </a:lnTo>
                  <a:lnTo>
                    <a:pt x="283219" y="922535"/>
                  </a:lnTo>
                  <a:lnTo>
                    <a:pt x="324596" y="944263"/>
                  </a:lnTo>
                  <a:lnTo>
                    <a:pt x="368179" y="964470"/>
                  </a:lnTo>
                  <a:lnTo>
                    <a:pt x="413850" y="983086"/>
                  </a:lnTo>
                  <a:lnTo>
                    <a:pt x="461491" y="1000041"/>
                  </a:lnTo>
                  <a:lnTo>
                    <a:pt x="510982" y="1015265"/>
                  </a:lnTo>
                  <a:lnTo>
                    <a:pt x="562205" y="1028688"/>
                  </a:lnTo>
                  <a:lnTo>
                    <a:pt x="615042" y="1040238"/>
                  </a:lnTo>
                  <a:lnTo>
                    <a:pt x="669375" y="1049846"/>
                  </a:lnTo>
                  <a:lnTo>
                    <a:pt x="725084" y="1057441"/>
                  </a:lnTo>
                  <a:lnTo>
                    <a:pt x="782051" y="1062953"/>
                  </a:lnTo>
                  <a:lnTo>
                    <a:pt x="840158" y="1066312"/>
                  </a:lnTo>
                  <a:lnTo>
                    <a:pt x="899287" y="1067447"/>
                  </a:lnTo>
                  <a:lnTo>
                    <a:pt x="958415" y="1066312"/>
                  </a:lnTo>
                  <a:lnTo>
                    <a:pt x="1016522" y="1062953"/>
                  </a:lnTo>
                  <a:lnTo>
                    <a:pt x="1073489" y="1057441"/>
                  </a:lnTo>
                  <a:lnTo>
                    <a:pt x="1129198" y="1049846"/>
                  </a:lnTo>
                  <a:lnTo>
                    <a:pt x="1183531" y="1040238"/>
                  </a:lnTo>
                  <a:lnTo>
                    <a:pt x="1236368" y="1028688"/>
                  </a:lnTo>
                  <a:lnTo>
                    <a:pt x="1287591" y="1015265"/>
                  </a:lnTo>
                  <a:lnTo>
                    <a:pt x="1337082" y="1000041"/>
                  </a:lnTo>
                  <a:lnTo>
                    <a:pt x="1384723" y="983086"/>
                  </a:lnTo>
                  <a:lnTo>
                    <a:pt x="1430394" y="964470"/>
                  </a:lnTo>
                  <a:lnTo>
                    <a:pt x="1473977" y="944263"/>
                  </a:lnTo>
                  <a:lnTo>
                    <a:pt x="1515354" y="922535"/>
                  </a:lnTo>
                  <a:lnTo>
                    <a:pt x="1554407" y="899358"/>
                  </a:lnTo>
                  <a:lnTo>
                    <a:pt x="1591016" y="874801"/>
                  </a:lnTo>
                  <a:lnTo>
                    <a:pt x="1625063" y="848934"/>
                  </a:lnTo>
                  <a:lnTo>
                    <a:pt x="1656431" y="821828"/>
                  </a:lnTo>
                  <a:lnTo>
                    <a:pt x="1684999" y="793554"/>
                  </a:lnTo>
                  <a:lnTo>
                    <a:pt x="1710650" y="764181"/>
                  </a:lnTo>
                  <a:lnTo>
                    <a:pt x="1752727" y="702422"/>
                  </a:lnTo>
                  <a:lnTo>
                    <a:pt x="1781713" y="637112"/>
                  </a:lnTo>
                  <a:lnTo>
                    <a:pt x="1796661" y="568816"/>
                  </a:lnTo>
                  <a:lnTo>
                    <a:pt x="1798573" y="533723"/>
                  </a:lnTo>
                  <a:lnTo>
                    <a:pt x="1796661" y="498631"/>
                  </a:lnTo>
                  <a:lnTo>
                    <a:pt x="1781713" y="430335"/>
                  </a:lnTo>
                  <a:lnTo>
                    <a:pt x="1752727" y="365026"/>
                  </a:lnTo>
                  <a:lnTo>
                    <a:pt x="1710650" y="303266"/>
                  </a:lnTo>
                  <a:lnTo>
                    <a:pt x="1684999" y="273893"/>
                  </a:lnTo>
                  <a:lnTo>
                    <a:pt x="1656431" y="245619"/>
                  </a:lnTo>
                  <a:lnTo>
                    <a:pt x="1625063" y="218513"/>
                  </a:lnTo>
                  <a:lnTo>
                    <a:pt x="1591016" y="192647"/>
                  </a:lnTo>
                  <a:lnTo>
                    <a:pt x="1554407" y="168089"/>
                  </a:lnTo>
                  <a:lnTo>
                    <a:pt x="1515354" y="144912"/>
                  </a:lnTo>
                  <a:lnTo>
                    <a:pt x="1473977" y="123184"/>
                  </a:lnTo>
                  <a:lnTo>
                    <a:pt x="1430394" y="102977"/>
                  </a:lnTo>
                  <a:lnTo>
                    <a:pt x="1384723" y="84361"/>
                  </a:lnTo>
                  <a:lnTo>
                    <a:pt x="1337082" y="67406"/>
                  </a:lnTo>
                  <a:lnTo>
                    <a:pt x="1287591" y="52182"/>
                  </a:lnTo>
                  <a:lnTo>
                    <a:pt x="1236368" y="38759"/>
                  </a:lnTo>
                  <a:lnTo>
                    <a:pt x="1183531" y="27209"/>
                  </a:lnTo>
                  <a:lnTo>
                    <a:pt x="1129198" y="17601"/>
                  </a:lnTo>
                  <a:lnTo>
                    <a:pt x="1073489" y="10006"/>
                  </a:lnTo>
                  <a:lnTo>
                    <a:pt x="1016522" y="4494"/>
                  </a:lnTo>
                  <a:lnTo>
                    <a:pt x="958415" y="1135"/>
                  </a:lnTo>
                  <a:lnTo>
                    <a:pt x="899287" y="0"/>
                  </a:lnTo>
                  <a:close/>
                </a:path>
              </a:pathLst>
            </a:custGeom>
            <a:solidFill>
              <a:srgbClr val="D0EC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74270" y="3553329"/>
              <a:ext cx="1798955" cy="1068070"/>
            </a:xfrm>
            <a:custGeom>
              <a:avLst/>
              <a:gdLst/>
              <a:ahLst/>
              <a:cxnLst/>
              <a:rect l="l" t="t" r="r" b="b"/>
              <a:pathLst>
                <a:path w="1798954" h="1068070">
                  <a:moveTo>
                    <a:pt x="0" y="533723"/>
                  </a:moveTo>
                  <a:lnTo>
                    <a:pt x="7572" y="464144"/>
                  </a:lnTo>
                  <a:lnTo>
                    <a:pt x="29657" y="397271"/>
                  </a:lnTo>
                  <a:lnTo>
                    <a:pt x="65307" y="333667"/>
                  </a:lnTo>
                  <a:lnTo>
                    <a:pt x="113574" y="273893"/>
                  </a:lnTo>
                  <a:lnTo>
                    <a:pt x="142142" y="245619"/>
                  </a:lnTo>
                  <a:lnTo>
                    <a:pt x="173510" y="218513"/>
                  </a:lnTo>
                  <a:lnTo>
                    <a:pt x="207557" y="192646"/>
                  </a:lnTo>
                  <a:lnTo>
                    <a:pt x="244166" y="168089"/>
                  </a:lnTo>
                  <a:lnTo>
                    <a:pt x="283219" y="144912"/>
                  </a:lnTo>
                  <a:lnTo>
                    <a:pt x="324596" y="123184"/>
                  </a:lnTo>
                  <a:lnTo>
                    <a:pt x="368179" y="102977"/>
                  </a:lnTo>
                  <a:lnTo>
                    <a:pt x="413850" y="84361"/>
                  </a:lnTo>
                  <a:lnTo>
                    <a:pt x="461491" y="67406"/>
                  </a:lnTo>
                  <a:lnTo>
                    <a:pt x="510982" y="52182"/>
                  </a:lnTo>
                  <a:lnTo>
                    <a:pt x="562205" y="38759"/>
                  </a:lnTo>
                  <a:lnTo>
                    <a:pt x="615042" y="27209"/>
                  </a:lnTo>
                  <a:lnTo>
                    <a:pt x="669374" y="17601"/>
                  </a:lnTo>
                  <a:lnTo>
                    <a:pt x="725083" y="10006"/>
                  </a:lnTo>
                  <a:lnTo>
                    <a:pt x="782051" y="4494"/>
                  </a:lnTo>
                  <a:lnTo>
                    <a:pt x="840158" y="1135"/>
                  </a:lnTo>
                  <a:lnTo>
                    <a:pt x="899286" y="0"/>
                  </a:lnTo>
                  <a:lnTo>
                    <a:pt x="958415" y="1135"/>
                  </a:lnTo>
                  <a:lnTo>
                    <a:pt x="1016522" y="4494"/>
                  </a:lnTo>
                  <a:lnTo>
                    <a:pt x="1073489" y="10006"/>
                  </a:lnTo>
                  <a:lnTo>
                    <a:pt x="1129198" y="17601"/>
                  </a:lnTo>
                  <a:lnTo>
                    <a:pt x="1183530" y="27209"/>
                  </a:lnTo>
                  <a:lnTo>
                    <a:pt x="1236367" y="38759"/>
                  </a:lnTo>
                  <a:lnTo>
                    <a:pt x="1287591" y="52182"/>
                  </a:lnTo>
                  <a:lnTo>
                    <a:pt x="1337082" y="67406"/>
                  </a:lnTo>
                  <a:lnTo>
                    <a:pt x="1384722" y="84361"/>
                  </a:lnTo>
                  <a:lnTo>
                    <a:pt x="1430393" y="102977"/>
                  </a:lnTo>
                  <a:lnTo>
                    <a:pt x="1473977" y="123184"/>
                  </a:lnTo>
                  <a:lnTo>
                    <a:pt x="1515354" y="144912"/>
                  </a:lnTo>
                  <a:lnTo>
                    <a:pt x="1554406" y="168089"/>
                  </a:lnTo>
                  <a:lnTo>
                    <a:pt x="1591015" y="192646"/>
                  </a:lnTo>
                  <a:lnTo>
                    <a:pt x="1625063" y="218513"/>
                  </a:lnTo>
                  <a:lnTo>
                    <a:pt x="1656430" y="245619"/>
                  </a:lnTo>
                  <a:lnTo>
                    <a:pt x="1684999" y="273893"/>
                  </a:lnTo>
                  <a:lnTo>
                    <a:pt x="1710650" y="303266"/>
                  </a:lnTo>
                  <a:lnTo>
                    <a:pt x="1752727" y="365025"/>
                  </a:lnTo>
                  <a:lnTo>
                    <a:pt x="1781713" y="430335"/>
                  </a:lnTo>
                  <a:lnTo>
                    <a:pt x="1796660" y="498631"/>
                  </a:lnTo>
                  <a:lnTo>
                    <a:pt x="1798573" y="533723"/>
                  </a:lnTo>
                  <a:lnTo>
                    <a:pt x="1796660" y="568816"/>
                  </a:lnTo>
                  <a:lnTo>
                    <a:pt x="1781713" y="637112"/>
                  </a:lnTo>
                  <a:lnTo>
                    <a:pt x="1752727" y="702421"/>
                  </a:lnTo>
                  <a:lnTo>
                    <a:pt x="1710650" y="764181"/>
                  </a:lnTo>
                  <a:lnTo>
                    <a:pt x="1684999" y="793554"/>
                  </a:lnTo>
                  <a:lnTo>
                    <a:pt x="1656430" y="821828"/>
                  </a:lnTo>
                  <a:lnTo>
                    <a:pt x="1625063" y="848934"/>
                  </a:lnTo>
                  <a:lnTo>
                    <a:pt x="1591015" y="874800"/>
                  </a:lnTo>
                  <a:lnTo>
                    <a:pt x="1554406" y="899357"/>
                  </a:lnTo>
                  <a:lnTo>
                    <a:pt x="1515354" y="922535"/>
                  </a:lnTo>
                  <a:lnTo>
                    <a:pt x="1473977" y="944262"/>
                  </a:lnTo>
                  <a:lnTo>
                    <a:pt x="1430393" y="964469"/>
                  </a:lnTo>
                  <a:lnTo>
                    <a:pt x="1384722" y="983086"/>
                  </a:lnTo>
                  <a:lnTo>
                    <a:pt x="1337082" y="1000041"/>
                  </a:lnTo>
                  <a:lnTo>
                    <a:pt x="1287591" y="1015265"/>
                  </a:lnTo>
                  <a:lnTo>
                    <a:pt x="1236367" y="1028687"/>
                  </a:lnTo>
                  <a:lnTo>
                    <a:pt x="1183530" y="1040237"/>
                  </a:lnTo>
                  <a:lnTo>
                    <a:pt x="1129198" y="1049845"/>
                  </a:lnTo>
                  <a:lnTo>
                    <a:pt x="1073489" y="1057441"/>
                  </a:lnTo>
                  <a:lnTo>
                    <a:pt x="1016522" y="1062953"/>
                  </a:lnTo>
                  <a:lnTo>
                    <a:pt x="958415" y="1066312"/>
                  </a:lnTo>
                  <a:lnTo>
                    <a:pt x="899286" y="1067447"/>
                  </a:lnTo>
                  <a:lnTo>
                    <a:pt x="840158" y="1066312"/>
                  </a:lnTo>
                  <a:lnTo>
                    <a:pt x="782051" y="1062953"/>
                  </a:lnTo>
                  <a:lnTo>
                    <a:pt x="725083" y="1057441"/>
                  </a:lnTo>
                  <a:lnTo>
                    <a:pt x="669374" y="1049845"/>
                  </a:lnTo>
                  <a:lnTo>
                    <a:pt x="615042" y="1040237"/>
                  </a:lnTo>
                  <a:lnTo>
                    <a:pt x="562205" y="1028687"/>
                  </a:lnTo>
                  <a:lnTo>
                    <a:pt x="510982" y="1015265"/>
                  </a:lnTo>
                  <a:lnTo>
                    <a:pt x="461491" y="1000041"/>
                  </a:lnTo>
                  <a:lnTo>
                    <a:pt x="413850" y="983086"/>
                  </a:lnTo>
                  <a:lnTo>
                    <a:pt x="368179" y="964469"/>
                  </a:lnTo>
                  <a:lnTo>
                    <a:pt x="324596" y="944262"/>
                  </a:lnTo>
                  <a:lnTo>
                    <a:pt x="283219" y="922535"/>
                  </a:lnTo>
                  <a:lnTo>
                    <a:pt x="244166" y="899357"/>
                  </a:lnTo>
                  <a:lnTo>
                    <a:pt x="207557" y="874800"/>
                  </a:lnTo>
                  <a:lnTo>
                    <a:pt x="173510" y="848934"/>
                  </a:lnTo>
                  <a:lnTo>
                    <a:pt x="142142" y="821828"/>
                  </a:lnTo>
                  <a:lnTo>
                    <a:pt x="113574" y="793554"/>
                  </a:lnTo>
                  <a:lnTo>
                    <a:pt x="87923" y="764181"/>
                  </a:lnTo>
                  <a:lnTo>
                    <a:pt x="45846" y="702421"/>
                  </a:lnTo>
                  <a:lnTo>
                    <a:pt x="16860" y="637112"/>
                  </a:lnTo>
                  <a:lnTo>
                    <a:pt x="1912" y="568816"/>
                  </a:lnTo>
                  <a:lnTo>
                    <a:pt x="0" y="533723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74270" y="2474829"/>
              <a:ext cx="1798955" cy="1385570"/>
            </a:xfrm>
            <a:custGeom>
              <a:avLst/>
              <a:gdLst/>
              <a:ahLst/>
              <a:cxnLst/>
              <a:rect l="l" t="t" r="r" b="b"/>
              <a:pathLst>
                <a:path w="1798954" h="1385570">
                  <a:moveTo>
                    <a:pt x="899287" y="0"/>
                  </a:moveTo>
                  <a:lnTo>
                    <a:pt x="0" y="556708"/>
                  </a:lnTo>
                  <a:lnTo>
                    <a:pt x="449644" y="556708"/>
                  </a:lnTo>
                  <a:lnTo>
                    <a:pt x="449644" y="1385570"/>
                  </a:lnTo>
                  <a:lnTo>
                    <a:pt x="1348931" y="1385570"/>
                  </a:lnTo>
                  <a:lnTo>
                    <a:pt x="1348931" y="556708"/>
                  </a:lnTo>
                  <a:lnTo>
                    <a:pt x="1798573" y="556708"/>
                  </a:lnTo>
                  <a:lnTo>
                    <a:pt x="899287" y="0"/>
                  </a:lnTo>
                  <a:close/>
                </a:path>
              </a:pathLst>
            </a:custGeom>
            <a:solidFill>
              <a:srgbClr val="D0EC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74270" y="2474830"/>
              <a:ext cx="1798955" cy="1385570"/>
            </a:xfrm>
            <a:custGeom>
              <a:avLst/>
              <a:gdLst/>
              <a:ahLst/>
              <a:cxnLst/>
              <a:rect l="l" t="t" r="r" b="b"/>
              <a:pathLst>
                <a:path w="1798954" h="1385570">
                  <a:moveTo>
                    <a:pt x="0" y="556708"/>
                  </a:moveTo>
                  <a:lnTo>
                    <a:pt x="899286" y="0"/>
                  </a:lnTo>
                  <a:lnTo>
                    <a:pt x="1798573" y="556708"/>
                  </a:lnTo>
                  <a:lnTo>
                    <a:pt x="1348930" y="556708"/>
                  </a:lnTo>
                  <a:lnTo>
                    <a:pt x="1348930" y="1385570"/>
                  </a:lnTo>
                  <a:lnTo>
                    <a:pt x="449643" y="1385570"/>
                  </a:lnTo>
                  <a:lnTo>
                    <a:pt x="449643" y="556708"/>
                  </a:lnTo>
                  <a:lnTo>
                    <a:pt x="0" y="556708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24242" y="4390678"/>
            <a:ext cx="504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5" dirty="0">
                <a:latin typeface="Trebuchet MS"/>
                <a:cs typeface="Trebuchet MS"/>
              </a:rPr>
              <a:t>+15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8912" y="3893419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60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95937" y="3162645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5" dirty="0">
                <a:latin typeface="Trebuchet MS"/>
                <a:cs typeface="Trebuchet MS"/>
              </a:rPr>
              <a:t>80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82727" y="2469830"/>
            <a:ext cx="3051810" cy="2419350"/>
            <a:chOff x="982727" y="2469830"/>
            <a:chExt cx="3051810" cy="2419350"/>
          </a:xfrm>
        </p:grpSpPr>
        <p:sp>
          <p:nvSpPr>
            <p:cNvPr id="19" name="object 19"/>
            <p:cNvSpPr/>
            <p:nvPr/>
          </p:nvSpPr>
          <p:spPr>
            <a:xfrm>
              <a:off x="987727" y="3279071"/>
              <a:ext cx="3041650" cy="1605280"/>
            </a:xfrm>
            <a:custGeom>
              <a:avLst/>
              <a:gdLst/>
              <a:ahLst/>
              <a:cxnLst/>
              <a:rect l="l" t="t" r="r" b="b"/>
              <a:pathLst>
                <a:path w="3041650" h="1605279">
                  <a:moveTo>
                    <a:pt x="0" y="0"/>
                  </a:moveTo>
                  <a:lnTo>
                    <a:pt x="3041490" y="0"/>
                  </a:lnTo>
                  <a:lnTo>
                    <a:pt x="3041490" y="1604824"/>
                  </a:lnTo>
                  <a:lnTo>
                    <a:pt x="0" y="1604824"/>
                  </a:lnTo>
                  <a:lnTo>
                    <a:pt x="0" y="0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6948" y="3532909"/>
              <a:ext cx="1899457" cy="116793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16496" y="3553329"/>
              <a:ext cx="1798955" cy="1068070"/>
            </a:xfrm>
            <a:custGeom>
              <a:avLst/>
              <a:gdLst/>
              <a:ahLst/>
              <a:cxnLst/>
              <a:rect l="l" t="t" r="r" b="b"/>
              <a:pathLst>
                <a:path w="1798954" h="1068070">
                  <a:moveTo>
                    <a:pt x="899287" y="0"/>
                  </a:moveTo>
                  <a:lnTo>
                    <a:pt x="840158" y="1135"/>
                  </a:lnTo>
                  <a:lnTo>
                    <a:pt x="782051" y="4494"/>
                  </a:lnTo>
                  <a:lnTo>
                    <a:pt x="725084" y="10006"/>
                  </a:lnTo>
                  <a:lnTo>
                    <a:pt x="669375" y="17601"/>
                  </a:lnTo>
                  <a:lnTo>
                    <a:pt x="615042" y="27209"/>
                  </a:lnTo>
                  <a:lnTo>
                    <a:pt x="562205" y="38759"/>
                  </a:lnTo>
                  <a:lnTo>
                    <a:pt x="510982" y="52182"/>
                  </a:lnTo>
                  <a:lnTo>
                    <a:pt x="461491" y="67406"/>
                  </a:lnTo>
                  <a:lnTo>
                    <a:pt x="413850" y="84361"/>
                  </a:lnTo>
                  <a:lnTo>
                    <a:pt x="368179" y="102977"/>
                  </a:lnTo>
                  <a:lnTo>
                    <a:pt x="324596" y="123184"/>
                  </a:lnTo>
                  <a:lnTo>
                    <a:pt x="283219" y="144912"/>
                  </a:lnTo>
                  <a:lnTo>
                    <a:pt x="244166" y="168089"/>
                  </a:lnTo>
                  <a:lnTo>
                    <a:pt x="207557" y="192647"/>
                  </a:lnTo>
                  <a:lnTo>
                    <a:pt x="173510" y="218513"/>
                  </a:lnTo>
                  <a:lnTo>
                    <a:pt x="142142" y="245619"/>
                  </a:lnTo>
                  <a:lnTo>
                    <a:pt x="113574" y="273893"/>
                  </a:lnTo>
                  <a:lnTo>
                    <a:pt x="87923" y="303266"/>
                  </a:lnTo>
                  <a:lnTo>
                    <a:pt x="45846" y="365026"/>
                  </a:lnTo>
                  <a:lnTo>
                    <a:pt x="16860" y="430335"/>
                  </a:lnTo>
                  <a:lnTo>
                    <a:pt x="1912" y="498631"/>
                  </a:lnTo>
                  <a:lnTo>
                    <a:pt x="0" y="533723"/>
                  </a:lnTo>
                  <a:lnTo>
                    <a:pt x="1912" y="568816"/>
                  </a:lnTo>
                  <a:lnTo>
                    <a:pt x="16860" y="637112"/>
                  </a:lnTo>
                  <a:lnTo>
                    <a:pt x="45846" y="702422"/>
                  </a:lnTo>
                  <a:lnTo>
                    <a:pt x="87923" y="764181"/>
                  </a:lnTo>
                  <a:lnTo>
                    <a:pt x="113574" y="793554"/>
                  </a:lnTo>
                  <a:lnTo>
                    <a:pt x="142142" y="821828"/>
                  </a:lnTo>
                  <a:lnTo>
                    <a:pt x="173510" y="848934"/>
                  </a:lnTo>
                  <a:lnTo>
                    <a:pt x="207557" y="874801"/>
                  </a:lnTo>
                  <a:lnTo>
                    <a:pt x="244166" y="899358"/>
                  </a:lnTo>
                  <a:lnTo>
                    <a:pt x="283219" y="922535"/>
                  </a:lnTo>
                  <a:lnTo>
                    <a:pt x="324596" y="944263"/>
                  </a:lnTo>
                  <a:lnTo>
                    <a:pt x="368179" y="964470"/>
                  </a:lnTo>
                  <a:lnTo>
                    <a:pt x="413850" y="983086"/>
                  </a:lnTo>
                  <a:lnTo>
                    <a:pt x="461491" y="1000041"/>
                  </a:lnTo>
                  <a:lnTo>
                    <a:pt x="510982" y="1015265"/>
                  </a:lnTo>
                  <a:lnTo>
                    <a:pt x="562205" y="1028688"/>
                  </a:lnTo>
                  <a:lnTo>
                    <a:pt x="615042" y="1040238"/>
                  </a:lnTo>
                  <a:lnTo>
                    <a:pt x="669375" y="1049846"/>
                  </a:lnTo>
                  <a:lnTo>
                    <a:pt x="725084" y="1057441"/>
                  </a:lnTo>
                  <a:lnTo>
                    <a:pt x="782051" y="1062953"/>
                  </a:lnTo>
                  <a:lnTo>
                    <a:pt x="840158" y="1066312"/>
                  </a:lnTo>
                  <a:lnTo>
                    <a:pt x="899287" y="1067447"/>
                  </a:lnTo>
                  <a:lnTo>
                    <a:pt x="958415" y="1066312"/>
                  </a:lnTo>
                  <a:lnTo>
                    <a:pt x="1016522" y="1062953"/>
                  </a:lnTo>
                  <a:lnTo>
                    <a:pt x="1073489" y="1057441"/>
                  </a:lnTo>
                  <a:lnTo>
                    <a:pt x="1129198" y="1049846"/>
                  </a:lnTo>
                  <a:lnTo>
                    <a:pt x="1183531" y="1040238"/>
                  </a:lnTo>
                  <a:lnTo>
                    <a:pt x="1236368" y="1028688"/>
                  </a:lnTo>
                  <a:lnTo>
                    <a:pt x="1287591" y="1015265"/>
                  </a:lnTo>
                  <a:lnTo>
                    <a:pt x="1337082" y="1000041"/>
                  </a:lnTo>
                  <a:lnTo>
                    <a:pt x="1384723" y="983086"/>
                  </a:lnTo>
                  <a:lnTo>
                    <a:pt x="1430394" y="964470"/>
                  </a:lnTo>
                  <a:lnTo>
                    <a:pt x="1473977" y="944263"/>
                  </a:lnTo>
                  <a:lnTo>
                    <a:pt x="1515354" y="922535"/>
                  </a:lnTo>
                  <a:lnTo>
                    <a:pt x="1554407" y="899358"/>
                  </a:lnTo>
                  <a:lnTo>
                    <a:pt x="1591016" y="874801"/>
                  </a:lnTo>
                  <a:lnTo>
                    <a:pt x="1625063" y="848934"/>
                  </a:lnTo>
                  <a:lnTo>
                    <a:pt x="1656431" y="821828"/>
                  </a:lnTo>
                  <a:lnTo>
                    <a:pt x="1684999" y="793554"/>
                  </a:lnTo>
                  <a:lnTo>
                    <a:pt x="1710650" y="764181"/>
                  </a:lnTo>
                  <a:lnTo>
                    <a:pt x="1752727" y="702422"/>
                  </a:lnTo>
                  <a:lnTo>
                    <a:pt x="1781713" y="637112"/>
                  </a:lnTo>
                  <a:lnTo>
                    <a:pt x="1796661" y="568816"/>
                  </a:lnTo>
                  <a:lnTo>
                    <a:pt x="1798574" y="533723"/>
                  </a:lnTo>
                  <a:lnTo>
                    <a:pt x="1796661" y="498631"/>
                  </a:lnTo>
                  <a:lnTo>
                    <a:pt x="1781713" y="430335"/>
                  </a:lnTo>
                  <a:lnTo>
                    <a:pt x="1752727" y="365026"/>
                  </a:lnTo>
                  <a:lnTo>
                    <a:pt x="1710650" y="303266"/>
                  </a:lnTo>
                  <a:lnTo>
                    <a:pt x="1684999" y="273893"/>
                  </a:lnTo>
                  <a:lnTo>
                    <a:pt x="1656431" y="245619"/>
                  </a:lnTo>
                  <a:lnTo>
                    <a:pt x="1625063" y="218513"/>
                  </a:lnTo>
                  <a:lnTo>
                    <a:pt x="1591016" y="192647"/>
                  </a:lnTo>
                  <a:lnTo>
                    <a:pt x="1554407" y="168089"/>
                  </a:lnTo>
                  <a:lnTo>
                    <a:pt x="1515354" y="144912"/>
                  </a:lnTo>
                  <a:lnTo>
                    <a:pt x="1473977" y="123184"/>
                  </a:lnTo>
                  <a:lnTo>
                    <a:pt x="1430394" y="102977"/>
                  </a:lnTo>
                  <a:lnTo>
                    <a:pt x="1384723" y="84361"/>
                  </a:lnTo>
                  <a:lnTo>
                    <a:pt x="1337082" y="67406"/>
                  </a:lnTo>
                  <a:lnTo>
                    <a:pt x="1287591" y="52182"/>
                  </a:lnTo>
                  <a:lnTo>
                    <a:pt x="1236368" y="38759"/>
                  </a:lnTo>
                  <a:lnTo>
                    <a:pt x="1183531" y="27209"/>
                  </a:lnTo>
                  <a:lnTo>
                    <a:pt x="1129198" y="17601"/>
                  </a:lnTo>
                  <a:lnTo>
                    <a:pt x="1073489" y="10006"/>
                  </a:lnTo>
                  <a:lnTo>
                    <a:pt x="1016522" y="4494"/>
                  </a:lnTo>
                  <a:lnTo>
                    <a:pt x="958415" y="1135"/>
                  </a:lnTo>
                  <a:lnTo>
                    <a:pt x="899287" y="0"/>
                  </a:lnTo>
                  <a:close/>
                </a:path>
              </a:pathLst>
            </a:custGeom>
            <a:solidFill>
              <a:srgbClr val="D0EC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16496" y="3553329"/>
              <a:ext cx="1798955" cy="1068070"/>
            </a:xfrm>
            <a:custGeom>
              <a:avLst/>
              <a:gdLst/>
              <a:ahLst/>
              <a:cxnLst/>
              <a:rect l="l" t="t" r="r" b="b"/>
              <a:pathLst>
                <a:path w="1798954" h="1068070">
                  <a:moveTo>
                    <a:pt x="0" y="533723"/>
                  </a:moveTo>
                  <a:lnTo>
                    <a:pt x="7572" y="464144"/>
                  </a:lnTo>
                  <a:lnTo>
                    <a:pt x="29657" y="397271"/>
                  </a:lnTo>
                  <a:lnTo>
                    <a:pt x="65307" y="333667"/>
                  </a:lnTo>
                  <a:lnTo>
                    <a:pt x="113574" y="273893"/>
                  </a:lnTo>
                  <a:lnTo>
                    <a:pt x="142142" y="245619"/>
                  </a:lnTo>
                  <a:lnTo>
                    <a:pt x="173510" y="218513"/>
                  </a:lnTo>
                  <a:lnTo>
                    <a:pt x="207557" y="192646"/>
                  </a:lnTo>
                  <a:lnTo>
                    <a:pt x="244166" y="168089"/>
                  </a:lnTo>
                  <a:lnTo>
                    <a:pt x="283219" y="144912"/>
                  </a:lnTo>
                  <a:lnTo>
                    <a:pt x="324596" y="123184"/>
                  </a:lnTo>
                  <a:lnTo>
                    <a:pt x="368179" y="102977"/>
                  </a:lnTo>
                  <a:lnTo>
                    <a:pt x="413850" y="84361"/>
                  </a:lnTo>
                  <a:lnTo>
                    <a:pt x="461491" y="67406"/>
                  </a:lnTo>
                  <a:lnTo>
                    <a:pt x="510982" y="52182"/>
                  </a:lnTo>
                  <a:lnTo>
                    <a:pt x="562205" y="38759"/>
                  </a:lnTo>
                  <a:lnTo>
                    <a:pt x="615042" y="27209"/>
                  </a:lnTo>
                  <a:lnTo>
                    <a:pt x="669374" y="17601"/>
                  </a:lnTo>
                  <a:lnTo>
                    <a:pt x="725083" y="10006"/>
                  </a:lnTo>
                  <a:lnTo>
                    <a:pt x="782051" y="4494"/>
                  </a:lnTo>
                  <a:lnTo>
                    <a:pt x="840158" y="1135"/>
                  </a:lnTo>
                  <a:lnTo>
                    <a:pt x="899286" y="0"/>
                  </a:lnTo>
                  <a:lnTo>
                    <a:pt x="958415" y="1135"/>
                  </a:lnTo>
                  <a:lnTo>
                    <a:pt x="1016522" y="4494"/>
                  </a:lnTo>
                  <a:lnTo>
                    <a:pt x="1073489" y="10006"/>
                  </a:lnTo>
                  <a:lnTo>
                    <a:pt x="1129198" y="17601"/>
                  </a:lnTo>
                  <a:lnTo>
                    <a:pt x="1183531" y="27209"/>
                  </a:lnTo>
                  <a:lnTo>
                    <a:pt x="1236368" y="38759"/>
                  </a:lnTo>
                  <a:lnTo>
                    <a:pt x="1287591" y="52182"/>
                  </a:lnTo>
                  <a:lnTo>
                    <a:pt x="1337082" y="67406"/>
                  </a:lnTo>
                  <a:lnTo>
                    <a:pt x="1384722" y="84361"/>
                  </a:lnTo>
                  <a:lnTo>
                    <a:pt x="1430394" y="102977"/>
                  </a:lnTo>
                  <a:lnTo>
                    <a:pt x="1473977" y="123184"/>
                  </a:lnTo>
                  <a:lnTo>
                    <a:pt x="1515354" y="144912"/>
                  </a:lnTo>
                  <a:lnTo>
                    <a:pt x="1554406" y="168089"/>
                  </a:lnTo>
                  <a:lnTo>
                    <a:pt x="1591016" y="192646"/>
                  </a:lnTo>
                  <a:lnTo>
                    <a:pt x="1625063" y="218513"/>
                  </a:lnTo>
                  <a:lnTo>
                    <a:pt x="1656430" y="245619"/>
                  </a:lnTo>
                  <a:lnTo>
                    <a:pt x="1684999" y="273893"/>
                  </a:lnTo>
                  <a:lnTo>
                    <a:pt x="1710650" y="303266"/>
                  </a:lnTo>
                  <a:lnTo>
                    <a:pt x="1752727" y="365025"/>
                  </a:lnTo>
                  <a:lnTo>
                    <a:pt x="1781713" y="430335"/>
                  </a:lnTo>
                  <a:lnTo>
                    <a:pt x="1796660" y="498631"/>
                  </a:lnTo>
                  <a:lnTo>
                    <a:pt x="1798573" y="533723"/>
                  </a:lnTo>
                  <a:lnTo>
                    <a:pt x="1796660" y="568816"/>
                  </a:lnTo>
                  <a:lnTo>
                    <a:pt x="1781713" y="637112"/>
                  </a:lnTo>
                  <a:lnTo>
                    <a:pt x="1752727" y="702421"/>
                  </a:lnTo>
                  <a:lnTo>
                    <a:pt x="1710650" y="764181"/>
                  </a:lnTo>
                  <a:lnTo>
                    <a:pt x="1684999" y="793554"/>
                  </a:lnTo>
                  <a:lnTo>
                    <a:pt x="1656430" y="821828"/>
                  </a:lnTo>
                  <a:lnTo>
                    <a:pt x="1625063" y="848934"/>
                  </a:lnTo>
                  <a:lnTo>
                    <a:pt x="1591016" y="874800"/>
                  </a:lnTo>
                  <a:lnTo>
                    <a:pt x="1554406" y="899357"/>
                  </a:lnTo>
                  <a:lnTo>
                    <a:pt x="1515354" y="922535"/>
                  </a:lnTo>
                  <a:lnTo>
                    <a:pt x="1473977" y="944262"/>
                  </a:lnTo>
                  <a:lnTo>
                    <a:pt x="1430394" y="964469"/>
                  </a:lnTo>
                  <a:lnTo>
                    <a:pt x="1384722" y="983086"/>
                  </a:lnTo>
                  <a:lnTo>
                    <a:pt x="1337082" y="1000041"/>
                  </a:lnTo>
                  <a:lnTo>
                    <a:pt x="1287591" y="1015265"/>
                  </a:lnTo>
                  <a:lnTo>
                    <a:pt x="1236368" y="1028687"/>
                  </a:lnTo>
                  <a:lnTo>
                    <a:pt x="1183531" y="1040237"/>
                  </a:lnTo>
                  <a:lnTo>
                    <a:pt x="1129198" y="1049845"/>
                  </a:lnTo>
                  <a:lnTo>
                    <a:pt x="1073489" y="1057441"/>
                  </a:lnTo>
                  <a:lnTo>
                    <a:pt x="1016522" y="1062953"/>
                  </a:lnTo>
                  <a:lnTo>
                    <a:pt x="958415" y="1066312"/>
                  </a:lnTo>
                  <a:lnTo>
                    <a:pt x="899286" y="1067447"/>
                  </a:lnTo>
                  <a:lnTo>
                    <a:pt x="840158" y="1066312"/>
                  </a:lnTo>
                  <a:lnTo>
                    <a:pt x="782051" y="1062953"/>
                  </a:lnTo>
                  <a:lnTo>
                    <a:pt x="725083" y="1057441"/>
                  </a:lnTo>
                  <a:lnTo>
                    <a:pt x="669374" y="1049845"/>
                  </a:lnTo>
                  <a:lnTo>
                    <a:pt x="615042" y="1040237"/>
                  </a:lnTo>
                  <a:lnTo>
                    <a:pt x="562205" y="1028687"/>
                  </a:lnTo>
                  <a:lnTo>
                    <a:pt x="510982" y="1015265"/>
                  </a:lnTo>
                  <a:lnTo>
                    <a:pt x="461491" y="1000041"/>
                  </a:lnTo>
                  <a:lnTo>
                    <a:pt x="413850" y="983086"/>
                  </a:lnTo>
                  <a:lnTo>
                    <a:pt x="368179" y="964469"/>
                  </a:lnTo>
                  <a:lnTo>
                    <a:pt x="324596" y="944262"/>
                  </a:lnTo>
                  <a:lnTo>
                    <a:pt x="283219" y="922535"/>
                  </a:lnTo>
                  <a:lnTo>
                    <a:pt x="244166" y="899357"/>
                  </a:lnTo>
                  <a:lnTo>
                    <a:pt x="207557" y="874800"/>
                  </a:lnTo>
                  <a:lnTo>
                    <a:pt x="173510" y="848934"/>
                  </a:lnTo>
                  <a:lnTo>
                    <a:pt x="142142" y="821828"/>
                  </a:lnTo>
                  <a:lnTo>
                    <a:pt x="113574" y="793554"/>
                  </a:lnTo>
                  <a:lnTo>
                    <a:pt x="87923" y="764181"/>
                  </a:lnTo>
                  <a:lnTo>
                    <a:pt x="45846" y="702421"/>
                  </a:lnTo>
                  <a:lnTo>
                    <a:pt x="16860" y="637112"/>
                  </a:lnTo>
                  <a:lnTo>
                    <a:pt x="1912" y="568816"/>
                  </a:lnTo>
                  <a:lnTo>
                    <a:pt x="0" y="533723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16496" y="2474829"/>
              <a:ext cx="1798955" cy="1385570"/>
            </a:xfrm>
            <a:custGeom>
              <a:avLst/>
              <a:gdLst/>
              <a:ahLst/>
              <a:cxnLst/>
              <a:rect l="l" t="t" r="r" b="b"/>
              <a:pathLst>
                <a:path w="1798954" h="1385570">
                  <a:moveTo>
                    <a:pt x="899287" y="0"/>
                  </a:moveTo>
                  <a:lnTo>
                    <a:pt x="0" y="556708"/>
                  </a:lnTo>
                  <a:lnTo>
                    <a:pt x="449643" y="556708"/>
                  </a:lnTo>
                  <a:lnTo>
                    <a:pt x="449643" y="1385570"/>
                  </a:lnTo>
                  <a:lnTo>
                    <a:pt x="1348930" y="1385570"/>
                  </a:lnTo>
                  <a:lnTo>
                    <a:pt x="1348930" y="556708"/>
                  </a:lnTo>
                  <a:lnTo>
                    <a:pt x="1798574" y="556708"/>
                  </a:lnTo>
                  <a:lnTo>
                    <a:pt x="899287" y="0"/>
                  </a:lnTo>
                  <a:close/>
                </a:path>
              </a:pathLst>
            </a:custGeom>
            <a:solidFill>
              <a:srgbClr val="D0EC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16496" y="2474830"/>
              <a:ext cx="1798955" cy="1385570"/>
            </a:xfrm>
            <a:custGeom>
              <a:avLst/>
              <a:gdLst/>
              <a:ahLst/>
              <a:cxnLst/>
              <a:rect l="l" t="t" r="r" b="b"/>
              <a:pathLst>
                <a:path w="1798954" h="1385570">
                  <a:moveTo>
                    <a:pt x="0" y="556708"/>
                  </a:moveTo>
                  <a:lnTo>
                    <a:pt x="899286" y="0"/>
                  </a:lnTo>
                  <a:lnTo>
                    <a:pt x="1798573" y="556708"/>
                  </a:lnTo>
                  <a:lnTo>
                    <a:pt x="1348930" y="556708"/>
                  </a:lnTo>
                  <a:lnTo>
                    <a:pt x="1348930" y="1385570"/>
                  </a:lnTo>
                  <a:lnTo>
                    <a:pt x="449643" y="1385570"/>
                  </a:lnTo>
                  <a:lnTo>
                    <a:pt x="449643" y="556708"/>
                  </a:lnTo>
                  <a:lnTo>
                    <a:pt x="0" y="556708"/>
                  </a:lnTo>
                  <a:close/>
                </a:path>
              </a:pathLst>
            </a:custGeom>
            <a:ln w="999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66467" y="4390678"/>
            <a:ext cx="457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5" dirty="0">
                <a:latin typeface="Trebuchet MS"/>
                <a:cs typeface="Trebuchet MS"/>
              </a:rPr>
              <a:t>-15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21140" y="3893419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95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38164" y="3162645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5" dirty="0">
                <a:latin typeface="Trebuchet MS"/>
                <a:cs typeface="Trebuchet MS"/>
              </a:rPr>
              <a:t>80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85751"/>
            <a:ext cx="74726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-5" dirty="0"/>
              <a:t>NIV – PEEP and compliance [adult]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5750" y="1486838"/>
            <a:ext cx="4486693" cy="39179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8339" y="5255260"/>
            <a:ext cx="1060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200" spc="-15" dirty="0">
                <a:solidFill>
                  <a:srgbClr val="073E87"/>
                </a:solidFill>
                <a:latin typeface="Trebuchet MS"/>
                <a:cs typeface="Trebuchet MS"/>
              </a:rPr>
              <a:t>Adult values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287" y="1198878"/>
            <a:ext cx="8263255" cy="4344779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695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dirty="0">
                <a:latin typeface="Trebuchet MS"/>
                <a:cs typeface="Trebuchet MS"/>
              </a:rPr>
              <a:t>Variable, humidified and heated FiO2</a:t>
            </a:r>
            <a:endParaRPr sz="2900" dirty="0">
              <a:latin typeface="Trebuchet MS"/>
              <a:cs typeface="Trebuchet MS"/>
            </a:endParaRPr>
          </a:p>
          <a:p>
            <a:pPr marL="3695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Constant flow, but variable PEEP</a:t>
            </a:r>
            <a:endParaRPr sz="2900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≈ 6 cmH2O with « massive intra- and interpatient variability » 1</a:t>
            </a:r>
            <a:endParaRPr sz="1950" baseline="25641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Max 6±1 cmH2O with 8 L/min2</a:t>
            </a:r>
            <a:endParaRPr sz="2550" baseline="26143" dirty="0">
              <a:latin typeface="Trebuchet MS"/>
              <a:cs typeface="Trebuchet MS"/>
            </a:endParaRPr>
          </a:p>
          <a:p>
            <a:pPr marL="369570" indent="-319405">
              <a:lnSpc>
                <a:spcPct val="100000"/>
              </a:lnSpc>
              <a:spcBef>
                <a:spcPts val="14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Possible washing of the nasopharyngeal dead space</a:t>
            </a:r>
            <a:endParaRPr sz="2900" dirty="0">
              <a:latin typeface="Trebuchet MS"/>
              <a:cs typeface="Trebuchet MS"/>
            </a:endParaRPr>
          </a:p>
          <a:p>
            <a:pPr marL="3695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Risks 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825865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-5" dirty="0"/>
              <a:t>HHHFNC (High-flow nasal cannula)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332228"/>
            <a:ext cx="7298690" cy="367537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4965" marR="334645" indent="-317500">
              <a:lnSpc>
                <a:spcPct val="89400"/>
              </a:lnSpc>
              <a:spcBef>
                <a:spcPts val="44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20" dirty="0">
                <a:latin typeface="Trebuchet MS"/>
                <a:cs typeface="Trebuchet MS"/>
              </a:rPr>
              <a:t>Biphasic ventilation (Bi-level positive airway pressure)</a:t>
            </a:r>
            <a:endParaRPr sz="22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44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dirty="0">
                <a:latin typeface="Trebuchet MS"/>
                <a:cs typeface="Trebuchet MS"/>
              </a:rPr>
              <a:t>1 PEEP level + 1 inspiratory assist level</a:t>
            </a:r>
            <a:endParaRPr sz="24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5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dirty="0">
                <a:latin typeface="Trebuchet MS"/>
                <a:cs typeface="Trebuchet MS"/>
              </a:rPr>
              <a:t>± frequency</a:t>
            </a:r>
            <a:endParaRPr sz="24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9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5" dirty="0">
                <a:latin typeface="Trebuchet MS"/>
                <a:cs typeface="Trebuchet MS"/>
              </a:rPr>
              <a:t>Problematic synchronization</a:t>
            </a:r>
            <a:endParaRPr sz="27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49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Facial mask seal required or NAVA</a:t>
            </a:r>
            <a:endParaRPr sz="24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9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40" dirty="0">
                <a:latin typeface="Trebuchet MS"/>
                <a:cs typeface="Trebuchet MS"/>
              </a:rPr>
              <a:t>Valves (inspiratory and expiratory) open</a:t>
            </a:r>
            <a:endParaRPr sz="27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1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55" dirty="0">
                <a:latin typeface="Trebuchet MS"/>
                <a:cs typeface="Trebuchet MS"/>
              </a:rPr>
              <a:t>BiPAP™ ≠ BIPAP ≠ BIPAPEvita™</a:t>
            </a:r>
            <a:endParaRPr sz="2700" baseline="-21604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46456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NIV – </a:t>
            </a:r>
            <a:r>
              <a:rPr lang="en-US" altLang="zh-CN" sz="4400" spc="-5" dirty="0" err="1"/>
              <a:t>nIPPV</a:t>
            </a:r>
            <a:endParaRPr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7" y="255271"/>
            <a:ext cx="5141907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NIV – </a:t>
            </a:r>
            <a:r>
              <a:rPr lang="en-US" altLang="zh-CN" sz="4400" spc="-5"/>
              <a:t>nIPPV</a:t>
            </a:r>
            <a:endParaRPr sz="44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804422" y="1773360"/>
            <a:ext cx="5573395" cy="3063875"/>
            <a:chOff x="1804422" y="1773360"/>
            <a:chExt cx="5573395" cy="3063875"/>
          </a:xfrm>
        </p:grpSpPr>
        <p:sp>
          <p:nvSpPr>
            <p:cNvPr id="5" name="object 5"/>
            <p:cNvSpPr/>
            <p:nvPr/>
          </p:nvSpPr>
          <p:spPr>
            <a:xfrm>
              <a:off x="2523467" y="2418485"/>
              <a:ext cx="193040" cy="720090"/>
            </a:xfrm>
            <a:custGeom>
              <a:avLst/>
              <a:gdLst/>
              <a:ahLst/>
              <a:cxnLst/>
              <a:rect l="l" t="t" r="r" b="b"/>
              <a:pathLst>
                <a:path w="193039" h="720089">
                  <a:moveTo>
                    <a:pt x="0" y="719880"/>
                  </a:moveTo>
                  <a:lnTo>
                    <a:pt x="192938" y="0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54347" y="1779075"/>
              <a:ext cx="0" cy="3051175"/>
            </a:xfrm>
            <a:custGeom>
              <a:avLst/>
              <a:gdLst/>
              <a:ahLst/>
              <a:cxnLst/>
              <a:rect l="l" t="t" r="r" b="b"/>
              <a:pathLst>
                <a:path h="3051175">
                  <a:moveTo>
                    <a:pt x="0" y="0"/>
                  </a:moveTo>
                  <a:lnTo>
                    <a:pt x="0" y="3050583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10137" y="1779075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1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10137" y="2329568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1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10137" y="2835686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0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10137" y="4831046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0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10137" y="3827125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0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10137" y="4356818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>
                  <a:moveTo>
                    <a:pt x="142822" y="0"/>
                  </a:moveTo>
                  <a:lnTo>
                    <a:pt x="0" y="0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71149" y="3365379"/>
              <a:ext cx="5501005" cy="0"/>
            </a:xfrm>
            <a:custGeom>
              <a:avLst/>
              <a:gdLst/>
              <a:ahLst/>
              <a:cxnLst/>
              <a:rect l="l" t="t" r="r" b="b"/>
              <a:pathLst>
                <a:path w="5501005">
                  <a:moveTo>
                    <a:pt x="0" y="0"/>
                  </a:moveTo>
                  <a:lnTo>
                    <a:pt x="5500751" y="0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15605" y="336537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91954" y="336537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1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33475" y="336537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1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09660" y="336537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1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69205" y="3373699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53193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31903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9470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44166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03919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21762" y="3485899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1400" spc="-5" dirty="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9625" y="3158356"/>
            <a:ext cx="44894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zh-CN" sz="1200" spc="10" dirty="0">
                <a:latin typeface="Arial"/>
                <a:cs typeface="Arial"/>
              </a:rPr>
              <a:t>time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8348" y="2847208"/>
            <a:ext cx="574040" cy="65786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1015"/>
              </a:spcBef>
            </a:pPr>
            <a:r>
              <a:rPr lang="en-US" altLang="zh-CN" sz="1600" b="1" spc="20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95"/>
              </a:spcBef>
            </a:pPr>
            <a:r>
              <a:rPr lang="en-US" altLang="zh-CN" sz="1200" spc="10" dirty="0">
                <a:latin typeface="Arial"/>
                <a:cs typeface="Arial"/>
              </a:rPr>
              <a:t>cmH2O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952961" y="2364722"/>
            <a:ext cx="5431790" cy="1074420"/>
            <a:chOff x="1952961" y="2364722"/>
            <a:chExt cx="5431790" cy="1074420"/>
          </a:xfrm>
        </p:grpSpPr>
        <p:sp>
          <p:nvSpPr>
            <p:cNvPr id="28" name="object 28"/>
            <p:cNvSpPr/>
            <p:nvPr/>
          </p:nvSpPr>
          <p:spPr>
            <a:xfrm>
              <a:off x="7378835" y="3362605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264"/>
                  </a:lnTo>
                </a:path>
              </a:pathLst>
            </a:custGeom>
            <a:ln w="11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952961" y="3130843"/>
              <a:ext cx="574675" cy="0"/>
            </a:xfrm>
            <a:custGeom>
              <a:avLst/>
              <a:gdLst/>
              <a:ahLst/>
              <a:cxnLst/>
              <a:rect l="l" t="t" r="r" b="b"/>
              <a:pathLst>
                <a:path w="574675">
                  <a:moveTo>
                    <a:pt x="0" y="0"/>
                  </a:moveTo>
                  <a:lnTo>
                    <a:pt x="574268" y="0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15605" y="2425244"/>
              <a:ext cx="574675" cy="0"/>
            </a:xfrm>
            <a:custGeom>
              <a:avLst/>
              <a:gdLst/>
              <a:ahLst/>
              <a:cxnLst/>
              <a:rect l="l" t="t" r="r" b="b"/>
              <a:pathLst>
                <a:path w="574675">
                  <a:moveTo>
                    <a:pt x="0" y="0"/>
                  </a:moveTo>
                  <a:lnTo>
                    <a:pt x="574268" y="0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82476" y="2418484"/>
              <a:ext cx="182245" cy="712470"/>
            </a:xfrm>
            <a:custGeom>
              <a:avLst/>
              <a:gdLst/>
              <a:ahLst/>
              <a:cxnLst/>
              <a:rect l="l" t="t" r="r" b="b"/>
              <a:pathLst>
                <a:path w="182245" h="712469">
                  <a:moveTo>
                    <a:pt x="181702" y="712358"/>
                  </a:moveTo>
                  <a:lnTo>
                    <a:pt x="0" y="0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60418" y="3130843"/>
              <a:ext cx="1069340" cy="0"/>
            </a:xfrm>
            <a:custGeom>
              <a:avLst/>
              <a:gdLst/>
              <a:ahLst/>
              <a:cxnLst/>
              <a:rect l="l" t="t" r="r" b="b"/>
              <a:pathLst>
                <a:path w="1069339">
                  <a:moveTo>
                    <a:pt x="0" y="0"/>
                  </a:moveTo>
                  <a:lnTo>
                    <a:pt x="1069296" y="0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34938" y="2375815"/>
              <a:ext cx="2580005" cy="804545"/>
            </a:xfrm>
            <a:custGeom>
              <a:avLst/>
              <a:gdLst/>
              <a:ahLst/>
              <a:cxnLst/>
              <a:rect l="l" t="t" r="r" b="b"/>
              <a:pathLst>
                <a:path w="2580004" h="804544">
                  <a:moveTo>
                    <a:pt x="0" y="759273"/>
                  </a:moveTo>
                  <a:lnTo>
                    <a:pt x="18610" y="720480"/>
                  </a:lnTo>
                  <a:lnTo>
                    <a:pt x="41246" y="701340"/>
                  </a:lnTo>
                  <a:lnTo>
                    <a:pt x="66760" y="696125"/>
                  </a:lnTo>
                  <a:lnTo>
                    <a:pt x="94008" y="699106"/>
                  </a:lnTo>
                  <a:lnTo>
                    <a:pt x="123503" y="717879"/>
                  </a:lnTo>
                  <a:lnTo>
                    <a:pt x="155583" y="752456"/>
                  </a:lnTo>
                  <a:lnTo>
                    <a:pt x="188839" y="785742"/>
                  </a:lnTo>
                  <a:lnTo>
                    <a:pt x="221859" y="800636"/>
                  </a:lnTo>
                  <a:lnTo>
                    <a:pt x="253616" y="785037"/>
                  </a:lnTo>
                  <a:lnTo>
                    <a:pt x="285080" y="750576"/>
                  </a:lnTo>
                  <a:lnTo>
                    <a:pt x="317837" y="715763"/>
                  </a:lnTo>
                  <a:lnTo>
                    <a:pt x="353472" y="699106"/>
                  </a:lnTo>
                  <a:lnTo>
                    <a:pt x="385708" y="712324"/>
                  </a:lnTo>
                  <a:lnTo>
                    <a:pt x="420850" y="743724"/>
                  </a:lnTo>
                  <a:lnTo>
                    <a:pt x="456796" y="777540"/>
                  </a:lnTo>
                  <a:lnTo>
                    <a:pt x="491442" y="798006"/>
                  </a:lnTo>
                  <a:lnTo>
                    <a:pt x="539813" y="766159"/>
                  </a:lnTo>
                  <a:lnTo>
                    <a:pt x="569968" y="691873"/>
                  </a:lnTo>
                  <a:lnTo>
                    <a:pt x="583874" y="643829"/>
                  </a:lnTo>
                  <a:lnTo>
                    <a:pt x="597583" y="590547"/>
                  </a:lnTo>
                  <a:lnTo>
                    <a:pt x="611533" y="533547"/>
                  </a:lnTo>
                  <a:lnTo>
                    <a:pt x="626162" y="474354"/>
                  </a:lnTo>
                  <a:lnTo>
                    <a:pt x="641909" y="414487"/>
                  </a:lnTo>
                  <a:lnTo>
                    <a:pt x="658136" y="353901"/>
                  </a:lnTo>
                  <a:lnTo>
                    <a:pt x="674019" y="292738"/>
                  </a:lnTo>
                  <a:lnTo>
                    <a:pt x="689714" y="232802"/>
                  </a:lnTo>
                  <a:lnTo>
                    <a:pt x="705379" y="175900"/>
                  </a:lnTo>
                  <a:lnTo>
                    <a:pt x="721171" y="123835"/>
                  </a:lnTo>
                  <a:lnTo>
                    <a:pt x="737245" y="78415"/>
                  </a:lnTo>
                  <a:lnTo>
                    <a:pt x="753759" y="41443"/>
                  </a:lnTo>
                  <a:lnTo>
                    <a:pt x="800060" y="0"/>
                  </a:lnTo>
                  <a:lnTo>
                    <a:pt x="830935" y="13407"/>
                  </a:lnTo>
                  <a:lnTo>
                    <a:pt x="862255" y="40570"/>
                  </a:lnTo>
                  <a:lnTo>
                    <a:pt x="892784" y="67111"/>
                  </a:lnTo>
                  <a:lnTo>
                    <a:pt x="921285" y="78651"/>
                  </a:lnTo>
                  <a:lnTo>
                    <a:pt x="953923" y="66871"/>
                  </a:lnTo>
                  <a:lnTo>
                    <a:pt x="984505" y="42223"/>
                  </a:lnTo>
                  <a:lnTo>
                    <a:pt x="1013560" y="17927"/>
                  </a:lnTo>
                  <a:lnTo>
                    <a:pt x="1041615" y="7204"/>
                  </a:lnTo>
                  <a:lnTo>
                    <a:pt x="1066733" y="18426"/>
                  </a:lnTo>
                  <a:lnTo>
                    <a:pt x="1089325" y="42927"/>
                  </a:lnTo>
                  <a:lnTo>
                    <a:pt x="1113444" y="68368"/>
                  </a:lnTo>
                  <a:lnTo>
                    <a:pt x="1143145" y="82411"/>
                  </a:lnTo>
                  <a:lnTo>
                    <a:pt x="1163471" y="75943"/>
                  </a:lnTo>
                  <a:lnTo>
                    <a:pt x="1185572" y="56834"/>
                  </a:lnTo>
                  <a:lnTo>
                    <a:pt x="1209154" y="32781"/>
                  </a:lnTo>
                  <a:lnTo>
                    <a:pt x="1233920" y="11480"/>
                  </a:lnTo>
                  <a:lnTo>
                    <a:pt x="1259573" y="626"/>
                  </a:lnTo>
                  <a:lnTo>
                    <a:pt x="1285819" y="7916"/>
                  </a:lnTo>
                  <a:lnTo>
                    <a:pt x="1312361" y="41047"/>
                  </a:lnTo>
                  <a:lnTo>
                    <a:pt x="1337769" y="105142"/>
                  </a:lnTo>
                  <a:lnTo>
                    <a:pt x="1350867" y="149164"/>
                  </a:lnTo>
                  <a:lnTo>
                    <a:pt x="1364181" y="199334"/>
                  </a:lnTo>
                  <a:lnTo>
                    <a:pt x="1377679" y="254273"/>
                  </a:lnTo>
                  <a:lnTo>
                    <a:pt x="1391328" y="312604"/>
                  </a:lnTo>
                  <a:lnTo>
                    <a:pt x="1405093" y="372952"/>
                  </a:lnTo>
                  <a:lnTo>
                    <a:pt x="1418942" y="433937"/>
                  </a:lnTo>
                  <a:lnTo>
                    <a:pt x="1432842" y="494184"/>
                  </a:lnTo>
                  <a:lnTo>
                    <a:pt x="1446758" y="552316"/>
                  </a:lnTo>
                  <a:lnTo>
                    <a:pt x="1460657" y="606954"/>
                  </a:lnTo>
                  <a:lnTo>
                    <a:pt x="1474506" y="656722"/>
                  </a:lnTo>
                  <a:lnTo>
                    <a:pt x="1488272" y="700243"/>
                  </a:lnTo>
                  <a:lnTo>
                    <a:pt x="1501921" y="736139"/>
                  </a:lnTo>
                  <a:lnTo>
                    <a:pt x="1540511" y="791494"/>
                  </a:lnTo>
                  <a:lnTo>
                    <a:pt x="1565508" y="798346"/>
                  </a:lnTo>
                  <a:lnTo>
                    <a:pt x="1590431" y="789188"/>
                  </a:lnTo>
                  <a:lnTo>
                    <a:pt x="1615303" y="769614"/>
                  </a:lnTo>
                  <a:lnTo>
                    <a:pt x="1640145" y="745223"/>
                  </a:lnTo>
                  <a:lnTo>
                    <a:pt x="1664981" y="721611"/>
                  </a:lnTo>
                  <a:lnTo>
                    <a:pt x="1689830" y="704373"/>
                  </a:lnTo>
                  <a:lnTo>
                    <a:pt x="1714717" y="699107"/>
                  </a:lnTo>
                  <a:lnTo>
                    <a:pt x="1754757" y="712524"/>
                  </a:lnTo>
                  <a:lnTo>
                    <a:pt x="1794978" y="738606"/>
                  </a:lnTo>
                  <a:lnTo>
                    <a:pt x="1835108" y="768509"/>
                  </a:lnTo>
                  <a:lnTo>
                    <a:pt x="1874878" y="793388"/>
                  </a:lnTo>
                  <a:lnTo>
                    <a:pt x="1914016" y="804399"/>
                  </a:lnTo>
                  <a:lnTo>
                    <a:pt x="1952341" y="795464"/>
                  </a:lnTo>
                  <a:lnTo>
                    <a:pt x="1990035" y="772481"/>
                  </a:lnTo>
                  <a:lnTo>
                    <a:pt x="2027367" y="744564"/>
                  </a:lnTo>
                  <a:lnTo>
                    <a:pt x="2064610" y="720828"/>
                  </a:lnTo>
                  <a:lnTo>
                    <a:pt x="2102033" y="710389"/>
                  </a:lnTo>
                  <a:lnTo>
                    <a:pt x="2140117" y="719143"/>
                  </a:lnTo>
                  <a:lnTo>
                    <a:pt x="2178684" y="741013"/>
                  </a:lnTo>
                  <a:lnTo>
                    <a:pt x="2217009" y="767155"/>
                  </a:lnTo>
                  <a:lnTo>
                    <a:pt x="2254372" y="788725"/>
                  </a:lnTo>
                  <a:lnTo>
                    <a:pt x="2290050" y="796877"/>
                  </a:lnTo>
                  <a:lnTo>
                    <a:pt x="2332266" y="779779"/>
                  </a:lnTo>
                  <a:lnTo>
                    <a:pt x="2372543" y="744702"/>
                  </a:lnTo>
                  <a:lnTo>
                    <a:pt x="2411057" y="710330"/>
                  </a:lnTo>
                  <a:lnTo>
                    <a:pt x="2447985" y="695348"/>
                  </a:lnTo>
                  <a:lnTo>
                    <a:pt x="2488908" y="712916"/>
                  </a:lnTo>
                  <a:lnTo>
                    <a:pt x="2531888" y="750342"/>
                  </a:lnTo>
                  <a:lnTo>
                    <a:pt x="2565819" y="787534"/>
                  </a:lnTo>
                  <a:lnTo>
                    <a:pt x="2579597" y="804397"/>
                  </a:lnTo>
                </a:path>
              </a:pathLst>
            </a:custGeom>
            <a:ln w="22186">
              <a:solidFill>
                <a:srgbClr val="275D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877429" y="1785620"/>
            <a:ext cx="278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PC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1935" y="1785620"/>
            <a:ext cx="488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BPAP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287" y="1264528"/>
            <a:ext cx="8225790" cy="4101123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69570" indent="-319405">
              <a:lnSpc>
                <a:spcPct val="100000"/>
              </a:lnSpc>
              <a:spcBef>
                <a:spcPts val="9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Benefits</a:t>
            </a:r>
            <a:endParaRPr sz="2900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7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Benefits of CPAP + ↓ respiratory work</a:t>
            </a:r>
            <a:endParaRPr sz="2600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8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spc="-15" dirty="0">
                <a:latin typeface="Trebuchet MS"/>
                <a:cs typeface="Trebuchet MS"/>
              </a:rPr>
              <a:t>Preventative of intubation1</a:t>
            </a:r>
            <a:endParaRPr sz="2550" baseline="26143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spc="-15" dirty="0">
                <a:latin typeface="Trebuchet MS"/>
                <a:cs typeface="Trebuchet MS"/>
              </a:rPr>
              <a:t>Preventative of neonatal re-intubation2 (vs CPAP)</a:t>
            </a:r>
            <a:endParaRPr sz="2600" dirty="0">
              <a:latin typeface="Trebuchet MS"/>
              <a:cs typeface="Trebuchet MS"/>
            </a:endParaRPr>
          </a:p>
          <a:p>
            <a:pPr marL="3695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702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Risks</a:t>
            </a:r>
            <a:endParaRPr sz="2900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819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Barotrauma</a:t>
            </a:r>
            <a:endParaRPr sz="2600" dirty="0">
              <a:latin typeface="Trebuchet MS"/>
              <a:cs typeface="Trebuchet MS"/>
            </a:endParaRPr>
          </a:p>
          <a:p>
            <a:pPr marL="6794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794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Inappropriate use (age, state of consciousness, etc.)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19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47218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NIV – BPAP</a:t>
            </a:r>
            <a:endParaRPr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33501"/>
            <a:ext cx="1295400" cy="825500"/>
          </a:xfrm>
          <a:custGeom>
            <a:avLst/>
            <a:gdLst/>
            <a:ahLst/>
            <a:cxnLst/>
            <a:rect l="l" t="t" r="r" b="b"/>
            <a:pathLst>
              <a:path w="1295400" h="825500">
                <a:moveTo>
                  <a:pt x="1295400" y="0"/>
                </a:moveTo>
                <a:lnTo>
                  <a:pt x="0" y="0"/>
                </a:lnTo>
                <a:lnTo>
                  <a:pt x="0" y="825500"/>
                </a:lnTo>
                <a:lnTo>
                  <a:pt x="1295400" y="825500"/>
                </a:lnTo>
                <a:lnTo>
                  <a:pt x="1295400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1600" y="1333501"/>
            <a:ext cx="7772400" cy="825500"/>
          </a:xfrm>
          <a:custGeom>
            <a:avLst/>
            <a:gdLst/>
            <a:ahLst/>
            <a:cxnLst/>
            <a:rect l="l" t="t" r="r" b="b"/>
            <a:pathLst>
              <a:path w="7772400" h="825500">
                <a:moveTo>
                  <a:pt x="7772398" y="0"/>
                </a:moveTo>
                <a:lnTo>
                  <a:pt x="0" y="0"/>
                </a:lnTo>
                <a:lnTo>
                  <a:pt x="0" y="825500"/>
                </a:lnTo>
                <a:lnTo>
                  <a:pt x="7772398" y="825500"/>
                </a:lnTo>
                <a:lnTo>
                  <a:pt x="777239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72631" y="157997"/>
            <a:ext cx="664210" cy="520700"/>
            <a:chOff x="272631" y="157997"/>
            <a:chExt cx="664210" cy="520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440" y="157997"/>
              <a:ext cx="171200" cy="1585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2630" y="297052"/>
              <a:ext cx="664210" cy="381635"/>
            </a:xfrm>
            <a:custGeom>
              <a:avLst/>
              <a:gdLst/>
              <a:ahLst/>
              <a:cxnLst/>
              <a:rect l="l" t="t" r="r" b="b"/>
              <a:pathLst>
                <a:path w="664210" h="381634">
                  <a:moveTo>
                    <a:pt x="341845" y="258000"/>
                  </a:moveTo>
                  <a:lnTo>
                    <a:pt x="296989" y="262153"/>
                  </a:lnTo>
                  <a:lnTo>
                    <a:pt x="249123" y="266103"/>
                  </a:lnTo>
                  <a:lnTo>
                    <a:pt x="201015" y="267296"/>
                  </a:lnTo>
                  <a:lnTo>
                    <a:pt x="155448" y="263169"/>
                  </a:lnTo>
                  <a:lnTo>
                    <a:pt x="115189" y="251193"/>
                  </a:lnTo>
                  <a:lnTo>
                    <a:pt x="83019" y="228790"/>
                  </a:lnTo>
                  <a:lnTo>
                    <a:pt x="108432" y="187591"/>
                  </a:lnTo>
                  <a:lnTo>
                    <a:pt x="139776" y="152311"/>
                  </a:lnTo>
                  <a:lnTo>
                    <a:pt x="175234" y="121132"/>
                  </a:lnTo>
                  <a:lnTo>
                    <a:pt x="212991" y="92240"/>
                  </a:lnTo>
                  <a:lnTo>
                    <a:pt x="251231" y="63817"/>
                  </a:lnTo>
                  <a:lnTo>
                    <a:pt x="288124" y="34074"/>
                  </a:lnTo>
                  <a:lnTo>
                    <a:pt x="287248" y="21551"/>
                  </a:lnTo>
                  <a:lnTo>
                    <a:pt x="282600" y="12801"/>
                  </a:lnTo>
                  <a:lnTo>
                    <a:pt x="275818" y="6172"/>
                  </a:lnTo>
                  <a:lnTo>
                    <a:pt x="268592" y="0"/>
                  </a:lnTo>
                  <a:lnTo>
                    <a:pt x="228879" y="10109"/>
                  </a:lnTo>
                  <a:lnTo>
                    <a:pt x="186347" y="24790"/>
                  </a:lnTo>
                  <a:lnTo>
                    <a:pt x="143268" y="43878"/>
                  </a:lnTo>
                  <a:lnTo>
                    <a:pt x="101955" y="67195"/>
                  </a:lnTo>
                  <a:lnTo>
                    <a:pt x="64681" y="94589"/>
                  </a:lnTo>
                  <a:lnTo>
                    <a:pt x="33731" y="125895"/>
                  </a:lnTo>
                  <a:lnTo>
                    <a:pt x="11404" y="160947"/>
                  </a:lnTo>
                  <a:lnTo>
                    <a:pt x="0" y="199580"/>
                  </a:lnTo>
                  <a:lnTo>
                    <a:pt x="2222" y="235839"/>
                  </a:lnTo>
                  <a:lnTo>
                    <a:pt x="43446" y="288251"/>
                  </a:lnTo>
                  <a:lnTo>
                    <a:pt x="117449" y="315137"/>
                  </a:lnTo>
                  <a:lnTo>
                    <a:pt x="160680" y="319493"/>
                  </a:lnTo>
                  <a:lnTo>
                    <a:pt x="204825" y="318033"/>
                  </a:lnTo>
                  <a:lnTo>
                    <a:pt x="247434" y="310972"/>
                  </a:lnTo>
                  <a:lnTo>
                    <a:pt x="286105" y="298475"/>
                  </a:lnTo>
                  <a:lnTo>
                    <a:pt x="318376" y="280758"/>
                  </a:lnTo>
                  <a:lnTo>
                    <a:pt x="341845" y="258000"/>
                  </a:lnTo>
                  <a:close/>
                </a:path>
                <a:path w="664210" h="381634">
                  <a:moveTo>
                    <a:pt x="664159" y="126568"/>
                  </a:moveTo>
                  <a:lnTo>
                    <a:pt x="653986" y="87693"/>
                  </a:lnTo>
                  <a:lnTo>
                    <a:pt x="632079" y="51054"/>
                  </a:lnTo>
                  <a:lnTo>
                    <a:pt x="601573" y="21691"/>
                  </a:lnTo>
                  <a:lnTo>
                    <a:pt x="565645" y="4610"/>
                  </a:lnTo>
                  <a:lnTo>
                    <a:pt x="527418" y="4864"/>
                  </a:lnTo>
                  <a:lnTo>
                    <a:pt x="527456" y="25514"/>
                  </a:lnTo>
                  <a:lnTo>
                    <a:pt x="536905" y="43281"/>
                  </a:lnTo>
                  <a:lnTo>
                    <a:pt x="550164" y="60083"/>
                  </a:lnTo>
                  <a:lnTo>
                    <a:pt x="561606" y="77889"/>
                  </a:lnTo>
                  <a:lnTo>
                    <a:pt x="571881" y="105943"/>
                  </a:lnTo>
                  <a:lnTo>
                    <a:pt x="578523" y="136956"/>
                  </a:lnTo>
                  <a:lnTo>
                    <a:pt x="580390" y="167640"/>
                  </a:lnTo>
                  <a:lnTo>
                    <a:pt x="576262" y="194716"/>
                  </a:lnTo>
                  <a:lnTo>
                    <a:pt x="557263" y="233514"/>
                  </a:lnTo>
                  <a:lnTo>
                    <a:pt x="528231" y="265379"/>
                  </a:lnTo>
                  <a:lnTo>
                    <a:pt x="491299" y="291439"/>
                  </a:lnTo>
                  <a:lnTo>
                    <a:pt x="448627" y="312864"/>
                  </a:lnTo>
                  <a:lnTo>
                    <a:pt x="402374" y="330771"/>
                  </a:lnTo>
                  <a:lnTo>
                    <a:pt x="354711" y="346316"/>
                  </a:lnTo>
                  <a:lnTo>
                    <a:pt x="307759" y="360616"/>
                  </a:lnTo>
                  <a:lnTo>
                    <a:pt x="263702" y="374840"/>
                  </a:lnTo>
                  <a:lnTo>
                    <a:pt x="308394" y="380822"/>
                  </a:lnTo>
                  <a:lnTo>
                    <a:pt x="354774" y="381139"/>
                  </a:lnTo>
                  <a:lnTo>
                    <a:pt x="401739" y="376047"/>
                  </a:lnTo>
                  <a:lnTo>
                    <a:pt x="448144" y="365785"/>
                  </a:lnTo>
                  <a:lnTo>
                    <a:pt x="492874" y="350583"/>
                  </a:lnTo>
                  <a:lnTo>
                    <a:pt x="534784" y="330708"/>
                  </a:lnTo>
                  <a:lnTo>
                    <a:pt x="572770" y="306374"/>
                  </a:lnTo>
                  <a:lnTo>
                    <a:pt x="605688" y="277850"/>
                  </a:lnTo>
                  <a:lnTo>
                    <a:pt x="632421" y="245351"/>
                  </a:lnTo>
                  <a:lnTo>
                    <a:pt x="651827" y="209156"/>
                  </a:lnTo>
                  <a:lnTo>
                    <a:pt x="662774" y="169468"/>
                  </a:lnTo>
                  <a:lnTo>
                    <a:pt x="664159" y="126568"/>
                  </a:lnTo>
                  <a:close/>
                </a:path>
              </a:pathLst>
            </a:custGeom>
            <a:solidFill>
              <a:srgbClr val="106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82" y="371096"/>
              <a:ext cx="151391" cy="112064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96293" y="739414"/>
            <a:ext cx="135255" cy="467995"/>
          </a:xfrm>
          <a:custGeom>
            <a:avLst/>
            <a:gdLst/>
            <a:ahLst/>
            <a:cxnLst/>
            <a:rect l="l" t="t" r="r" b="b"/>
            <a:pathLst>
              <a:path w="135254" h="467994">
                <a:moveTo>
                  <a:pt x="35856" y="0"/>
                </a:moveTo>
                <a:lnTo>
                  <a:pt x="12178" y="9897"/>
                </a:lnTo>
                <a:lnTo>
                  <a:pt x="1553" y="37214"/>
                </a:lnTo>
                <a:lnTo>
                  <a:pt x="0" y="74249"/>
                </a:lnTo>
                <a:lnTo>
                  <a:pt x="3540" y="113300"/>
                </a:lnTo>
                <a:lnTo>
                  <a:pt x="8194" y="146663"/>
                </a:lnTo>
                <a:lnTo>
                  <a:pt x="14252" y="197791"/>
                </a:lnTo>
                <a:lnTo>
                  <a:pt x="19495" y="250303"/>
                </a:lnTo>
                <a:lnTo>
                  <a:pt x="25295" y="302323"/>
                </a:lnTo>
                <a:lnTo>
                  <a:pt x="33020" y="351974"/>
                </a:lnTo>
                <a:lnTo>
                  <a:pt x="44041" y="397380"/>
                </a:lnTo>
                <a:lnTo>
                  <a:pt x="59727" y="436666"/>
                </a:lnTo>
                <a:lnTo>
                  <a:pt x="81448" y="467955"/>
                </a:lnTo>
                <a:lnTo>
                  <a:pt x="109580" y="451219"/>
                </a:lnTo>
                <a:lnTo>
                  <a:pt x="119713" y="429090"/>
                </a:lnTo>
                <a:lnTo>
                  <a:pt x="120480" y="400836"/>
                </a:lnTo>
                <a:lnTo>
                  <a:pt x="120516" y="365726"/>
                </a:lnTo>
                <a:lnTo>
                  <a:pt x="124039" y="337543"/>
                </a:lnTo>
                <a:lnTo>
                  <a:pt x="129373" y="307217"/>
                </a:lnTo>
                <a:lnTo>
                  <a:pt x="133941" y="275721"/>
                </a:lnTo>
                <a:lnTo>
                  <a:pt x="135167" y="244025"/>
                </a:lnTo>
                <a:lnTo>
                  <a:pt x="131855" y="196417"/>
                </a:lnTo>
                <a:lnTo>
                  <a:pt x="124917" y="141050"/>
                </a:lnTo>
                <a:lnTo>
                  <a:pt x="113773" y="86606"/>
                </a:lnTo>
                <a:lnTo>
                  <a:pt x="97848" y="41770"/>
                </a:lnTo>
                <a:lnTo>
                  <a:pt x="76564" y="15225"/>
                </a:lnTo>
                <a:lnTo>
                  <a:pt x="3585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6209" y="769244"/>
            <a:ext cx="200025" cy="443230"/>
          </a:xfrm>
          <a:custGeom>
            <a:avLst/>
            <a:gdLst/>
            <a:ahLst/>
            <a:cxnLst/>
            <a:rect l="l" t="t" r="r" b="b"/>
            <a:pathLst>
              <a:path w="200025" h="443230">
                <a:moveTo>
                  <a:pt x="81526" y="0"/>
                </a:moveTo>
                <a:lnTo>
                  <a:pt x="34420" y="2821"/>
                </a:lnTo>
                <a:lnTo>
                  <a:pt x="8644" y="18740"/>
                </a:lnTo>
                <a:lnTo>
                  <a:pt x="0" y="44628"/>
                </a:lnTo>
                <a:lnTo>
                  <a:pt x="4291" y="77359"/>
                </a:lnTo>
                <a:lnTo>
                  <a:pt x="17321" y="113808"/>
                </a:lnTo>
                <a:lnTo>
                  <a:pt x="34893" y="150848"/>
                </a:lnTo>
                <a:lnTo>
                  <a:pt x="52810" y="185352"/>
                </a:lnTo>
                <a:lnTo>
                  <a:pt x="66875" y="214195"/>
                </a:lnTo>
                <a:lnTo>
                  <a:pt x="84798" y="261752"/>
                </a:lnTo>
                <a:lnTo>
                  <a:pt x="100451" y="309890"/>
                </a:lnTo>
                <a:lnTo>
                  <a:pt x="116265" y="355347"/>
                </a:lnTo>
                <a:lnTo>
                  <a:pt x="134670" y="394859"/>
                </a:lnTo>
                <a:lnTo>
                  <a:pt x="158093" y="425162"/>
                </a:lnTo>
                <a:lnTo>
                  <a:pt x="188965" y="442993"/>
                </a:lnTo>
                <a:lnTo>
                  <a:pt x="199519" y="416799"/>
                </a:lnTo>
                <a:lnTo>
                  <a:pt x="196546" y="388997"/>
                </a:lnTo>
                <a:lnTo>
                  <a:pt x="187340" y="360202"/>
                </a:lnTo>
                <a:lnTo>
                  <a:pt x="179198" y="331029"/>
                </a:lnTo>
                <a:lnTo>
                  <a:pt x="171230" y="278413"/>
                </a:lnTo>
                <a:lnTo>
                  <a:pt x="164374" y="224702"/>
                </a:lnTo>
                <a:lnTo>
                  <a:pt x="156764" y="171619"/>
                </a:lnTo>
                <a:lnTo>
                  <a:pt x="146538" y="120885"/>
                </a:lnTo>
                <a:lnTo>
                  <a:pt x="131832" y="74223"/>
                </a:lnTo>
                <a:lnTo>
                  <a:pt x="110783" y="33353"/>
                </a:lnTo>
                <a:lnTo>
                  <a:pt x="81526" y="0"/>
                </a:lnTo>
                <a:close/>
              </a:path>
            </a:pathLst>
          </a:custGeom>
          <a:solidFill>
            <a:srgbClr val="106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50339" y="1398270"/>
            <a:ext cx="69215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>
                <a:solidFill>
                  <a:srgbClr val="FFFFFF"/>
                </a:solidFill>
              </a:rPr>
              <a:t>Conventional ventilation</a:t>
            </a:r>
            <a:endParaRPr sz="4400"/>
          </a:p>
        </p:txBody>
      </p:sp>
      <p:sp>
        <p:nvSpPr>
          <p:cNvPr id="11" name="object 11"/>
          <p:cNvSpPr txBox="1"/>
          <p:nvPr/>
        </p:nvSpPr>
        <p:spPr>
          <a:xfrm>
            <a:off x="458946" y="1557020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339" y="5482180"/>
            <a:ext cx="4064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000" spc="-5" dirty="0">
                <a:solidFill>
                  <a:srgbClr val="073E87"/>
                </a:solidFill>
                <a:latin typeface="Trebuchet MS"/>
                <a:cs typeface="Trebuchet MS"/>
                <a:hlinkClick r:id="rId4"/>
              </a:rPr>
              <a:t>http://kadiera.quicksilverdragon.com/gallery2/d/140-2/p6130500.jpg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34114" y="2215860"/>
            <a:ext cx="5118100" cy="3202940"/>
            <a:chOff x="2434114" y="2215860"/>
            <a:chExt cx="5118100" cy="320294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4114" y="2215860"/>
              <a:ext cx="4180329" cy="32028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9200" y="3944389"/>
              <a:ext cx="2522912" cy="8021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99732" y="4065907"/>
              <a:ext cx="2303145" cy="596265"/>
            </a:xfrm>
            <a:custGeom>
              <a:avLst/>
              <a:gdLst/>
              <a:ahLst/>
              <a:cxnLst/>
              <a:rect l="l" t="t" r="r" b="b"/>
              <a:pathLst>
                <a:path w="2303145" h="596264">
                  <a:moveTo>
                    <a:pt x="2302660" y="595653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38C4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5330" y="4027830"/>
              <a:ext cx="123432" cy="11415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581131" y="4509915"/>
            <a:ext cx="1137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30" dirty="0">
                <a:latin typeface="Trebuchet MS"/>
                <a:cs typeface="Trebuchet MS"/>
              </a:rPr>
              <a:t>Not normal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112" y="1300596"/>
            <a:ext cx="3571087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dirty="0">
                <a:latin typeface="Trebuchet MS"/>
                <a:cs typeface="Trebuchet MS"/>
              </a:rPr>
              <a:t>FiO2 and PEEP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571" y="1811020"/>
            <a:ext cx="701103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4050" baseline="13374" dirty="0">
                <a:latin typeface="Trebuchet MS"/>
                <a:cs typeface="Trebuchet MS"/>
              </a:rPr>
              <a:t>PIP (=Pinspiration =Plimit, =Pmax, =Ppeak)</a:t>
            </a:r>
            <a:endParaRPr sz="4050" baseline="13374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696113" y="2247900"/>
            <a:ext cx="7277734" cy="3252172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860"/>
              </a:spcBef>
            </a:pPr>
            <a:r>
              <a:rPr lang="en-US" altLang="zh-CN" spc="-35" dirty="0"/>
              <a:t>Tidal volume</a:t>
            </a:r>
          </a:p>
          <a:p>
            <a:pPr marL="331470" indent="-319405">
              <a:lnSpc>
                <a:spcPct val="100000"/>
              </a:lnSpc>
              <a:spcBef>
                <a:spcPts val="7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5" dirty="0"/>
              <a:t>Minimum respiratory rate</a:t>
            </a:r>
          </a:p>
          <a:p>
            <a:pPr marL="331470" indent="-319405">
              <a:lnSpc>
                <a:spcPct val="100000"/>
              </a:lnSpc>
              <a:spcBef>
                <a:spcPts val="7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80" dirty="0"/>
              <a:t>Type of assistance (“breathing surplus”)</a:t>
            </a:r>
          </a:p>
          <a:p>
            <a:pPr marL="641350" lvl="1" indent="-273685">
              <a:lnSpc>
                <a:spcPct val="100000"/>
              </a:lnSpc>
              <a:spcBef>
                <a:spcPts val="2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400" spc="-35" dirty="0">
                <a:latin typeface="Trebuchet MS"/>
                <a:cs typeface="Trebuchet MS"/>
              </a:rPr>
              <a:t>With inspiratory assistance [</a:t>
            </a:r>
            <a:r>
              <a:rPr lang="en-US" altLang="zh-CN" sz="2400" spc="-35" dirty="0" err="1">
                <a:latin typeface="Trebuchet MS"/>
                <a:cs typeface="Trebuchet MS"/>
              </a:rPr>
              <a:t>sIMV</a:t>
            </a:r>
            <a:r>
              <a:rPr lang="en-US" altLang="zh-CN" sz="2400" spc="-35" dirty="0">
                <a:latin typeface="Trebuchet MS"/>
                <a:cs typeface="Trebuchet MS"/>
              </a:rPr>
              <a:t>-Ai] or without [</a:t>
            </a:r>
            <a:r>
              <a:rPr lang="en-US" altLang="zh-CN" sz="2400" spc="-35" dirty="0" err="1">
                <a:latin typeface="Trebuchet MS"/>
                <a:cs typeface="Trebuchet MS"/>
              </a:rPr>
              <a:t>sIMV</a:t>
            </a:r>
            <a:r>
              <a:rPr lang="en-US" altLang="zh-CN" sz="2400" spc="-35" dirty="0">
                <a:latin typeface="Trebuchet MS"/>
                <a:cs typeface="Trebuchet MS"/>
              </a:rPr>
              <a:t>]</a:t>
            </a:r>
            <a:endParaRPr sz="24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7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70" dirty="0"/>
              <a:t>Inspiratory time (or I:E ratio)</a:t>
            </a:r>
          </a:p>
          <a:p>
            <a:pPr marL="331470" indent="-319405">
              <a:lnSpc>
                <a:spcPct val="100000"/>
              </a:lnSpc>
              <a:spcBef>
                <a:spcPts val="920"/>
              </a:spcBef>
              <a:buClr>
                <a:srgbClr val="31B6FD"/>
              </a:buClr>
              <a:buSzPct val="78947"/>
              <a:buFont typeface="Wingdings"/>
              <a:buChar char=""/>
              <a:tabLst>
                <a:tab pos="331470" algn="l"/>
                <a:tab pos="332105" algn="l"/>
              </a:tabLst>
            </a:pPr>
            <a:r>
              <a:rPr lang="en-US" altLang="zh-CN" sz="1900" spc="-5" dirty="0"/>
              <a:t>Alarms and flow thresholds</a:t>
            </a:r>
            <a:endParaRPr sz="1900" dirty="0"/>
          </a:p>
        </p:txBody>
      </p:sp>
      <p:sp>
        <p:nvSpPr>
          <p:cNvPr id="5" name="object 5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9215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Conventional ventilation</a:t>
            </a:r>
            <a:endParaRPr sz="4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3341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Barometric ventilation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283923" y="1320860"/>
            <a:ext cx="4585970" cy="1549400"/>
            <a:chOff x="2283923" y="1320860"/>
            <a:chExt cx="4585970" cy="1549400"/>
          </a:xfrm>
        </p:grpSpPr>
        <p:sp>
          <p:nvSpPr>
            <p:cNvPr id="5" name="object 5"/>
            <p:cNvSpPr/>
            <p:nvPr/>
          </p:nvSpPr>
          <p:spPr>
            <a:xfrm>
              <a:off x="2283923" y="1320860"/>
              <a:ext cx="4585970" cy="1549400"/>
            </a:xfrm>
            <a:custGeom>
              <a:avLst/>
              <a:gdLst/>
              <a:ahLst/>
              <a:cxnLst/>
              <a:rect l="l" t="t" r="r" b="b"/>
              <a:pathLst>
                <a:path w="4585970" h="1549400">
                  <a:moveTo>
                    <a:pt x="4585623" y="0"/>
                  </a:moveTo>
                  <a:lnTo>
                    <a:pt x="0" y="0"/>
                  </a:lnTo>
                  <a:lnTo>
                    <a:pt x="0" y="1549349"/>
                  </a:lnTo>
                  <a:lnTo>
                    <a:pt x="4585623" y="1549349"/>
                  </a:lnTo>
                  <a:lnTo>
                    <a:pt x="4585623" y="0"/>
                  </a:lnTo>
                  <a:close/>
                </a:path>
              </a:pathLst>
            </a:custGeom>
            <a:solidFill>
              <a:srgbClr val="D4D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37557" y="2585255"/>
              <a:ext cx="15875" cy="285115"/>
            </a:xfrm>
            <a:custGeom>
              <a:avLst/>
              <a:gdLst/>
              <a:ahLst/>
              <a:cxnLst/>
              <a:rect l="l" t="t" r="r" b="b"/>
              <a:pathLst>
                <a:path w="15875" h="285114">
                  <a:moveTo>
                    <a:pt x="0" y="284954"/>
                  </a:moveTo>
                  <a:lnTo>
                    <a:pt x="15619" y="284954"/>
                  </a:lnTo>
                  <a:lnTo>
                    <a:pt x="15619" y="0"/>
                  </a:lnTo>
                  <a:lnTo>
                    <a:pt x="0" y="0"/>
                  </a:lnTo>
                  <a:lnTo>
                    <a:pt x="0" y="284954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29566" y="2585255"/>
              <a:ext cx="15875" cy="285115"/>
            </a:xfrm>
            <a:custGeom>
              <a:avLst/>
              <a:gdLst/>
              <a:ahLst/>
              <a:cxnLst/>
              <a:rect l="l" t="t" r="r" b="b"/>
              <a:pathLst>
                <a:path w="15875" h="285114">
                  <a:moveTo>
                    <a:pt x="0" y="284954"/>
                  </a:moveTo>
                  <a:lnTo>
                    <a:pt x="15619" y="284954"/>
                  </a:lnTo>
                  <a:lnTo>
                    <a:pt x="15619" y="0"/>
                  </a:lnTo>
                  <a:lnTo>
                    <a:pt x="0" y="0"/>
                  </a:lnTo>
                  <a:lnTo>
                    <a:pt x="0" y="284954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26904" y="1924805"/>
              <a:ext cx="3026410" cy="661035"/>
            </a:xfrm>
            <a:custGeom>
              <a:avLst/>
              <a:gdLst/>
              <a:ahLst/>
              <a:cxnLst/>
              <a:rect l="l" t="t" r="r" b="b"/>
              <a:pathLst>
                <a:path w="3026410" h="661035">
                  <a:moveTo>
                    <a:pt x="1319832" y="0"/>
                  </a:moveTo>
                  <a:lnTo>
                    <a:pt x="1222212" y="0"/>
                  </a:lnTo>
                  <a:lnTo>
                    <a:pt x="1120687" y="7815"/>
                  </a:lnTo>
                  <a:lnTo>
                    <a:pt x="964493" y="31263"/>
                  </a:lnTo>
                  <a:lnTo>
                    <a:pt x="847349" y="66436"/>
                  </a:lnTo>
                  <a:lnTo>
                    <a:pt x="761442" y="105515"/>
                  </a:lnTo>
                  <a:lnTo>
                    <a:pt x="675535" y="148503"/>
                  </a:lnTo>
                  <a:lnTo>
                    <a:pt x="593534" y="199307"/>
                  </a:lnTo>
                  <a:lnTo>
                    <a:pt x="511533" y="254019"/>
                  </a:lnTo>
                  <a:lnTo>
                    <a:pt x="359244" y="367350"/>
                  </a:lnTo>
                  <a:lnTo>
                    <a:pt x="50761" y="617461"/>
                  </a:lnTo>
                  <a:lnTo>
                    <a:pt x="0" y="656541"/>
                  </a:lnTo>
                  <a:lnTo>
                    <a:pt x="3026270" y="660449"/>
                  </a:lnTo>
                  <a:lnTo>
                    <a:pt x="2936459" y="656541"/>
                  </a:lnTo>
                  <a:lnTo>
                    <a:pt x="2850553" y="648726"/>
                  </a:lnTo>
                  <a:lnTo>
                    <a:pt x="2721693" y="633093"/>
                  </a:lnTo>
                  <a:lnTo>
                    <a:pt x="2600645" y="613553"/>
                  </a:lnTo>
                  <a:lnTo>
                    <a:pt x="2483498" y="586197"/>
                  </a:lnTo>
                  <a:lnTo>
                    <a:pt x="2346830" y="547118"/>
                  </a:lnTo>
                  <a:lnTo>
                    <a:pt x="2253114" y="515853"/>
                  </a:lnTo>
                  <a:lnTo>
                    <a:pt x="2053968" y="437694"/>
                  </a:lnTo>
                  <a:lnTo>
                    <a:pt x="1991489" y="402522"/>
                  </a:lnTo>
                  <a:lnTo>
                    <a:pt x="1913393" y="351718"/>
                  </a:lnTo>
                  <a:lnTo>
                    <a:pt x="1866510" y="320455"/>
                  </a:lnTo>
                  <a:lnTo>
                    <a:pt x="1827461" y="285282"/>
                  </a:lnTo>
                  <a:lnTo>
                    <a:pt x="1776724" y="234480"/>
                  </a:lnTo>
                  <a:lnTo>
                    <a:pt x="1737676" y="187582"/>
                  </a:lnTo>
                  <a:lnTo>
                    <a:pt x="1694723" y="125055"/>
                  </a:lnTo>
                  <a:lnTo>
                    <a:pt x="1663458" y="62528"/>
                  </a:lnTo>
                  <a:lnTo>
                    <a:pt x="1647838" y="11723"/>
                  </a:lnTo>
                  <a:lnTo>
                    <a:pt x="1643934" y="3907"/>
                  </a:lnTo>
                  <a:lnTo>
                    <a:pt x="1319832" y="0"/>
                  </a:lnTo>
                  <a:close/>
                </a:path>
              </a:pathLst>
            </a:custGeom>
            <a:solidFill>
              <a:srgbClr val="FFE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07379" y="1651246"/>
              <a:ext cx="12065" cy="762635"/>
            </a:xfrm>
            <a:custGeom>
              <a:avLst/>
              <a:gdLst/>
              <a:ahLst/>
              <a:cxnLst/>
              <a:rect l="l" t="t" r="r" b="b"/>
              <a:pathLst>
                <a:path w="12064" h="762635">
                  <a:moveTo>
                    <a:pt x="11714" y="0"/>
                  </a:moveTo>
                  <a:lnTo>
                    <a:pt x="0" y="0"/>
                  </a:lnTo>
                  <a:lnTo>
                    <a:pt x="0" y="762058"/>
                  </a:lnTo>
                  <a:lnTo>
                    <a:pt x="11714" y="762058"/>
                  </a:lnTo>
                  <a:lnTo>
                    <a:pt x="117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83952" y="1651246"/>
              <a:ext cx="59055" cy="762635"/>
            </a:xfrm>
            <a:custGeom>
              <a:avLst/>
              <a:gdLst/>
              <a:ahLst/>
              <a:cxnLst/>
              <a:rect l="l" t="t" r="r" b="b"/>
              <a:pathLst>
                <a:path w="59055" h="762635">
                  <a:moveTo>
                    <a:pt x="23428" y="0"/>
                  </a:moveTo>
                  <a:lnTo>
                    <a:pt x="0" y="0"/>
                  </a:lnTo>
                  <a:lnTo>
                    <a:pt x="23428" y="0"/>
                  </a:lnTo>
                  <a:lnTo>
                    <a:pt x="23428" y="187583"/>
                  </a:lnTo>
                  <a:lnTo>
                    <a:pt x="0" y="187583"/>
                  </a:lnTo>
                  <a:lnTo>
                    <a:pt x="23428" y="187583"/>
                  </a:lnTo>
                  <a:lnTo>
                    <a:pt x="23428" y="386890"/>
                  </a:lnTo>
                  <a:lnTo>
                    <a:pt x="0" y="386890"/>
                  </a:lnTo>
                  <a:lnTo>
                    <a:pt x="23428" y="386890"/>
                  </a:lnTo>
                  <a:lnTo>
                    <a:pt x="23428" y="574473"/>
                  </a:lnTo>
                  <a:lnTo>
                    <a:pt x="0" y="574473"/>
                  </a:lnTo>
                  <a:lnTo>
                    <a:pt x="23428" y="574473"/>
                  </a:lnTo>
                  <a:lnTo>
                    <a:pt x="23428" y="762057"/>
                  </a:lnTo>
                  <a:lnTo>
                    <a:pt x="0" y="762057"/>
                  </a:lnTo>
                  <a:lnTo>
                    <a:pt x="58572" y="762057"/>
                  </a:lnTo>
                  <a:lnTo>
                    <a:pt x="35143" y="762057"/>
                  </a:lnTo>
                  <a:lnTo>
                    <a:pt x="35143" y="574473"/>
                  </a:lnTo>
                  <a:lnTo>
                    <a:pt x="58572" y="574473"/>
                  </a:lnTo>
                  <a:lnTo>
                    <a:pt x="35143" y="574473"/>
                  </a:lnTo>
                  <a:lnTo>
                    <a:pt x="35143" y="386890"/>
                  </a:lnTo>
                  <a:lnTo>
                    <a:pt x="58572" y="386890"/>
                  </a:lnTo>
                  <a:lnTo>
                    <a:pt x="35143" y="386890"/>
                  </a:lnTo>
                  <a:lnTo>
                    <a:pt x="35143" y="187583"/>
                  </a:lnTo>
                  <a:lnTo>
                    <a:pt x="58572" y="187583"/>
                  </a:lnTo>
                  <a:lnTo>
                    <a:pt x="35143" y="187583"/>
                  </a:lnTo>
                  <a:lnTo>
                    <a:pt x="35143" y="0"/>
                  </a:lnTo>
                  <a:lnTo>
                    <a:pt x="58572" y="0"/>
                  </a:lnTo>
                  <a:lnTo>
                    <a:pt x="23428" y="0"/>
                  </a:lnTo>
                </a:path>
              </a:pathLst>
            </a:custGeom>
            <a:ln w="39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44771" y="1362381"/>
            <a:ext cx="62865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-95" dirty="0">
                <a:solidFill>
                  <a:srgbClr val="231F20"/>
                </a:solidFill>
                <a:latin typeface="Arial"/>
                <a:cs typeface="Arial"/>
              </a:rPr>
              <a:t>Volume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8068" y="1362381"/>
            <a:ext cx="146621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15" dirty="0">
                <a:solidFill>
                  <a:srgbClr val="0066B3"/>
                </a:solidFill>
                <a:latin typeface="Arial"/>
                <a:cs typeface="Arial"/>
              </a:rPr>
              <a:t>Pressure oriented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83923" y="1910774"/>
            <a:ext cx="4594860" cy="3746500"/>
            <a:chOff x="2283923" y="1910774"/>
            <a:chExt cx="4594860" cy="3746500"/>
          </a:xfrm>
        </p:grpSpPr>
        <p:sp>
          <p:nvSpPr>
            <p:cNvPr id="14" name="object 14"/>
            <p:cNvSpPr/>
            <p:nvPr/>
          </p:nvSpPr>
          <p:spPr>
            <a:xfrm>
              <a:off x="2726905" y="1924744"/>
              <a:ext cx="3026410" cy="661035"/>
            </a:xfrm>
            <a:custGeom>
              <a:avLst/>
              <a:gdLst/>
              <a:ahLst/>
              <a:cxnLst/>
              <a:rect l="l" t="t" r="r" b="b"/>
              <a:pathLst>
                <a:path w="3026410" h="661035">
                  <a:moveTo>
                    <a:pt x="3026271" y="660510"/>
                  </a:moveTo>
                  <a:lnTo>
                    <a:pt x="2957600" y="657798"/>
                  </a:lnTo>
                  <a:lnTo>
                    <a:pt x="2890020" y="653119"/>
                  </a:lnTo>
                  <a:lnTo>
                    <a:pt x="2823664" y="646633"/>
                  </a:lnTo>
                  <a:lnTo>
                    <a:pt x="2758666" y="638498"/>
                  </a:lnTo>
                  <a:lnTo>
                    <a:pt x="2695161" y="628874"/>
                  </a:lnTo>
                  <a:lnTo>
                    <a:pt x="2633283" y="617921"/>
                  </a:lnTo>
                  <a:lnTo>
                    <a:pt x="2573166" y="605798"/>
                  </a:lnTo>
                  <a:lnTo>
                    <a:pt x="2514943" y="592665"/>
                  </a:lnTo>
                  <a:lnTo>
                    <a:pt x="2458750" y="578682"/>
                  </a:lnTo>
                  <a:lnTo>
                    <a:pt x="2404719" y="564007"/>
                  </a:lnTo>
                  <a:lnTo>
                    <a:pt x="2352986" y="548800"/>
                  </a:lnTo>
                  <a:lnTo>
                    <a:pt x="2303683" y="533221"/>
                  </a:lnTo>
                  <a:lnTo>
                    <a:pt x="2256946" y="517430"/>
                  </a:lnTo>
                  <a:lnTo>
                    <a:pt x="2212909" y="501585"/>
                  </a:lnTo>
                  <a:lnTo>
                    <a:pt x="2171705" y="485847"/>
                  </a:lnTo>
                  <a:lnTo>
                    <a:pt x="2133468" y="470375"/>
                  </a:lnTo>
                  <a:lnTo>
                    <a:pt x="2098333" y="455328"/>
                  </a:lnTo>
                  <a:lnTo>
                    <a:pt x="2037904" y="427148"/>
                  </a:lnTo>
                  <a:lnTo>
                    <a:pt x="1991490" y="402583"/>
                  </a:lnTo>
                  <a:lnTo>
                    <a:pt x="1810328" y="267758"/>
                  </a:lnTo>
                  <a:lnTo>
                    <a:pt x="1704950" y="138794"/>
                  </a:lnTo>
                  <a:lnTo>
                    <a:pt x="1655954" y="42071"/>
                  </a:lnTo>
                  <a:lnTo>
                    <a:pt x="1643934" y="3969"/>
                  </a:lnTo>
                  <a:lnTo>
                    <a:pt x="1319833" y="61"/>
                  </a:lnTo>
                  <a:lnTo>
                    <a:pt x="1273463" y="0"/>
                  </a:lnTo>
                  <a:lnTo>
                    <a:pt x="1156806" y="5434"/>
                  </a:lnTo>
                  <a:lnTo>
                    <a:pt x="1003542" y="24791"/>
                  </a:lnTo>
                  <a:lnTo>
                    <a:pt x="847348" y="66496"/>
                  </a:lnTo>
                  <a:lnTo>
                    <a:pt x="801341" y="85682"/>
                  </a:lnTo>
                  <a:lnTo>
                    <a:pt x="755541" y="107119"/>
                  </a:lnTo>
                  <a:lnTo>
                    <a:pt x="710054" y="130556"/>
                  </a:lnTo>
                  <a:lnTo>
                    <a:pt x="664984" y="155744"/>
                  </a:lnTo>
                  <a:lnTo>
                    <a:pt x="620434" y="182433"/>
                  </a:lnTo>
                  <a:lnTo>
                    <a:pt x="576509" y="210373"/>
                  </a:lnTo>
                  <a:lnTo>
                    <a:pt x="533313" y="239313"/>
                  </a:lnTo>
                  <a:lnTo>
                    <a:pt x="490950" y="269003"/>
                  </a:lnTo>
                  <a:lnTo>
                    <a:pt x="449524" y="299193"/>
                  </a:lnTo>
                  <a:lnTo>
                    <a:pt x="409139" y="329634"/>
                  </a:lnTo>
                  <a:lnTo>
                    <a:pt x="369900" y="360075"/>
                  </a:lnTo>
                  <a:lnTo>
                    <a:pt x="331910" y="390265"/>
                  </a:lnTo>
                  <a:lnTo>
                    <a:pt x="295274" y="419955"/>
                  </a:lnTo>
                  <a:lnTo>
                    <a:pt x="260096" y="448895"/>
                  </a:lnTo>
                  <a:lnTo>
                    <a:pt x="226480" y="476835"/>
                  </a:lnTo>
                  <a:lnTo>
                    <a:pt x="135082" y="551087"/>
                  </a:lnTo>
                  <a:lnTo>
                    <a:pt x="63453" y="607752"/>
                  </a:lnTo>
                  <a:lnTo>
                    <a:pt x="16717" y="643901"/>
                  </a:lnTo>
                  <a:lnTo>
                    <a:pt x="0" y="656602"/>
                  </a:lnTo>
                </a:path>
                <a:path w="3026410" h="661035">
                  <a:moveTo>
                    <a:pt x="3026271" y="660510"/>
                  </a:moveTo>
                  <a:lnTo>
                    <a:pt x="2936460" y="656602"/>
                  </a:lnTo>
                  <a:lnTo>
                    <a:pt x="2850554" y="648786"/>
                  </a:lnTo>
                  <a:lnTo>
                    <a:pt x="2721694" y="633154"/>
                  </a:lnTo>
                  <a:lnTo>
                    <a:pt x="2600644" y="613614"/>
                  </a:lnTo>
                  <a:lnTo>
                    <a:pt x="2483499" y="586258"/>
                  </a:lnTo>
                  <a:lnTo>
                    <a:pt x="2346830" y="547179"/>
                  </a:lnTo>
                  <a:lnTo>
                    <a:pt x="2253114" y="515915"/>
                  </a:lnTo>
                  <a:lnTo>
                    <a:pt x="2143779" y="472927"/>
                  </a:lnTo>
                  <a:lnTo>
                    <a:pt x="2053968" y="437755"/>
                  </a:lnTo>
                  <a:lnTo>
                    <a:pt x="1991490" y="402583"/>
                  </a:lnTo>
                  <a:lnTo>
                    <a:pt x="1913394" y="351779"/>
                  </a:lnTo>
                  <a:lnTo>
                    <a:pt x="1866510" y="320515"/>
                  </a:lnTo>
                  <a:lnTo>
                    <a:pt x="1827461" y="285344"/>
                  </a:lnTo>
                  <a:lnTo>
                    <a:pt x="1776725" y="234540"/>
                  </a:lnTo>
                  <a:lnTo>
                    <a:pt x="1737676" y="187644"/>
                  </a:lnTo>
                  <a:lnTo>
                    <a:pt x="1694723" y="125116"/>
                  </a:lnTo>
                  <a:lnTo>
                    <a:pt x="1663458" y="62588"/>
                  </a:lnTo>
                  <a:lnTo>
                    <a:pt x="1647839" y="11785"/>
                  </a:lnTo>
                  <a:lnTo>
                    <a:pt x="1643934" y="3969"/>
                  </a:lnTo>
                  <a:lnTo>
                    <a:pt x="1319833" y="61"/>
                  </a:lnTo>
                  <a:lnTo>
                    <a:pt x="1222212" y="61"/>
                  </a:lnTo>
                  <a:lnTo>
                    <a:pt x="1120687" y="7877"/>
                  </a:lnTo>
                  <a:lnTo>
                    <a:pt x="964493" y="31324"/>
                  </a:lnTo>
                  <a:lnTo>
                    <a:pt x="847348" y="66496"/>
                  </a:lnTo>
                  <a:lnTo>
                    <a:pt x="761442" y="105576"/>
                  </a:lnTo>
                  <a:lnTo>
                    <a:pt x="675536" y="148564"/>
                  </a:lnTo>
                  <a:lnTo>
                    <a:pt x="593534" y="199368"/>
                  </a:lnTo>
                  <a:lnTo>
                    <a:pt x="511533" y="254080"/>
                  </a:lnTo>
                  <a:lnTo>
                    <a:pt x="359244" y="367411"/>
                  </a:lnTo>
                  <a:lnTo>
                    <a:pt x="50762" y="617522"/>
                  </a:lnTo>
                  <a:lnTo>
                    <a:pt x="0" y="656602"/>
                  </a:lnTo>
                </a:path>
              </a:pathLst>
            </a:custGeom>
            <a:ln w="27344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07373" y="2409189"/>
              <a:ext cx="3686810" cy="375920"/>
            </a:xfrm>
            <a:custGeom>
              <a:avLst/>
              <a:gdLst/>
              <a:ahLst/>
              <a:cxnLst/>
              <a:rect l="l" t="t" r="r" b="b"/>
              <a:pathLst>
                <a:path w="3686810" h="375919">
                  <a:moveTo>
                    <a:pt x="3686187" y="176530"/>
                  </a:moveTo>
                  <a:lnTo>
                    <a:pt x="11709" y="176530"/>
                  </a:lnTo>
                  <a:lnTo>
                    <a:pt x="11709" y="0"/>
                  </a:lnTo>
                  <a:lnTo>
                    <a:pt x="0" y="0"/>
                  </a:lnTo>
                  <a:lnTo>
                    <a:pt x="0" y="176530"/>
                  </a:lnTo>
                  <a:lnTo>
                    <a:pt x="0" y="187960"/>
                  </a:lnTo>
                  <a:lnTo>
                    <a:pt x="0" y="375920"/>
                  </a:lnTo>
                  <a:lnTo>
                    <a:pt x="11709" y="375920"/>
                  </a:lnTo>
                  <a:lnTo>
                    <a:pt x="11709" y="187960"/>
                  </a:lnTo>
                  <a:lnTo>
                    <a:pt x="3686187" y="187960"/>
                  </a:lnTo>
                  <a:lnTo>
                    <a:pt x="3686187" y="1765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83952" y="2409395"/>
              <a:ext cx="3709670" cy="375285"/>
            </a:xfrm>
            <a:custGeom>
              <a:avLst/>
              <a:gdLst/>
              <a:ahLst/>
              <a:cxnLst/>
              <a:rect l="l" t="t" r="r" b="b"/>
              <a:pathLst>
                <a:path w="3709670" h="375285">
                  <a:moveTo>
                    <a:pt x="23428" y="0"/>
                  </a:moveTo>
                  <a:lnTo>
                    <a:pt x="23428" y="187583"/>
                  </a:lnTo>
                  <a:lnTo>
                    <a:pt x="0" y="187583"/>
                  </a:lnTo>
                  <a:lnTo>
                    <a:pt x="23428" y="187583"/>
                  </a:lnTo>
                  <a:lnTo>
                    <a:pt x="23428" y="375166"/>
                  </a:lnTo>
                  <a:lnTo>
                    <a:pt x="0" y="375166"/>
                  </a:lnTo>
                  <a:lnTo>
                    <a:pt x="58572" y="375166"/>
                  </a:lnTo>
                  <a:lnTo>
                    <a:pt x="35143" y="375166"/>
                  </a:lnTo>
                  <a:lnTo>
                    <a:pt x="35143" y="187583"/>
                  </a:lnTo>
                  <a:lnTo>
                    <a:pt x="855158" y="187583"/>
                  </a:lnTo>
                  <a:lnTo>
                    <a:pt x="855158" y="211031"/>
                  </a:lnTo>
                  <a:lnTo>
                    <a:pt x="855158" y="187583"/>
                  </a:lnTo>
                  <a:lnTo>
                    <a:pt x="1686887" y="187583"/>
                  </a:lnTo>
                  <a:lnTo>
                    <a:pt x="1686887" y="211031"/>
                  </a:lnTo>
                  <a:lnTo>
                    <a:pt x="1686887" y="187583"/>
                  </a:lnTo>
                  <a:lnTo>
                    <a:pt x="2503023" y="187583"/>
                  </a:lnTo>
                  <a:lnTo>
                    <a:pt x="2503023" y="211031"/>
                  </a:lnTo>
                  <a:lnTo>
                    <a:pt x="2503023" y="187583"/>
                  </a:lnTo>
                  <a:lnTo>
                    <a:pt x="3334753" y="187583"/>
                  </a:lnTo>
                  <a:lnTo>
                    <a:pt x="3334753" y="211031"/>
                  </a:lnTo>
                  <a:lnTo>
                    <a:pt x="3334753" y="187583"/>
                  </a:lnTo>
                  <a:lnTo>
                    <a:pt x="3709617" y="187583"/>
                  </a:lnTo>
                  <a:lnTo>
                    <a:pt x="3709617" y="175859"/>
                  </a:lnTo>
                  <a:lnTo>
                    <a:pt x="3334753" y="175859"/>
                  </a:lnTo>
                  <a:lnTo>
                    <a:pt x="3334753" y="152411"/>
                  </a:lnTo>
                  <a:lnTo>
                    <a:pt x="3334753" y="175859"/>
                  </a:lnTo>
                  <a:lnTo>
                    <a:pt x="2503023" y="175859"/>
                  </a:lnTo>
                  <a:lnTo>
                    <a:pt x="2503023" y="152411"/>
                  </a:lnTo>
                  <a:lnTo>
                    <a:pt x="2503023" y="175859"/>
                  </a:lnTo>
                  <a:lnTo>
                    <a:pt x="1686887" y="175859"/>
                  </a:lnTo>
                  <a:lnTo>
                    <a:pt x="1686887" y="152411"/>
                  </a:lnTo>
                  <a:lnTo>
                    <a:pt x="1686887" y="175859"/>
                  </a:lnTo>
                  <a:lnTo>
                    <a:pt x="855158" y="175859"/>
                  </a:lnTo>
                  <a:lnTo>
                    <a:pt x="855158" y="152411"/>
                  </a:lnTo>
                  <a:lnTo>
                    <a:pt x="855158" y="175859"/>
                  </a:lnTo>
                  <a:lnTo>
                    <a:pt x="35143" y="175859"/>
                  </a:lnTo>
                  <a:lnTo>
                    <a:pt x="35143" y="0"/>
                  </a:lnTo>
                  <a:lnTo>
                    <a:pt x="23428" y="0"/>
                  </a:lnTo>
                </a:path>
              </a:pathLst>
            </a:custGeom>
            <a:ln w="390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92071" y="1959977"/>
              <a:ext cx="15875" cy="910590"/>
            </a:xfrm>
            <a:custGeom>
              <a:avLst/>
              <a:gdLst/>
              <a:ahLst/>
              <a:cxnLst/>
              <a:rect l="l" t="t" r="r" b="b"/>
              <a:pathLst>
                <a:path w="15875" h="910589">
                  <a:moveTo>
                    <a:pt x="0" y="910232"/>
                  </a:moveTo>
                  <a:lnTo>
                    <a:pt x="15619" y="910232"/>
                  </a:lnTo>
                  <a:lnTo>
                    <a:pt x="15619" y="0"/>
                  </a:lnTo>
                  <a:lnTo>
                    <a:pt x="0" y="0"/>
                  </a:lnTo>
                  <a:lnTo>
                    <a:pt x="0" y="910232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70840" y="1959977"/>
              <a:ext cx="15875" cy="910590"/>
            </a:xfrm>
            <a:custGeom>
              <a:avLst/>
              <a:gdLst/>
              <a:ahLst/>
              <a:cxnLst/>
              <a:rect l="l" t="t" r="r" b="b"/>
              <a:pathLst>
                <a:path w="15875" h="910589">
                  <a:moveTo>
                    <a:pt x="0" y="910232"/>
                  </a:moveTo>
                  <a:lnTo>
                    <a:pt x="15619" y="910232"/>
                  </a:lnTo>
                  <a:lnTo>
                    <a:pt x="15619" y="0"/>
                  </a:lnTo>
                  <a:lnTo>
                    <a:pt x="0" y="0"/>
                  </a:lnTo>
                  <a:lnTo>
                    <a:pt x="0" y="910232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83923" y="2870210"/>
              <a:ext cx="4594860" cy="2787015"/>
            </a:xfrm>
            <a:custGeom>
              <a:avLst/>
              <a:gdLst/>
              <a:ahLst/>
              <a:cxnLst/>
              <a:rect l="l" t="t" r="r" b="b"/>
              <a:pathLst>
                <a:path w="4594859" h="2787015">
                  <a:moveTo>
                    <a:pt x="4594477" y="0"/>
                  </a:moveTo>
                  <a:lnTo>
                    <a:pt x="0" y="0"/>
                  </a:lnTo>
                  <a:lnTo>
                    <a:pt x="0" y="2786803"/>
                  </a:lnTo>
                  <a:lnTo>
                    <a:pt x="4594477" y="2786803"/>
                  </a:lnTo>
                  <a:lnTo>
                    <a:pt x="4594477" y="0"/>
                  </a:lnTo>
                  <a:close/>
                </a:path>
              </a:pathLst>
            </a:custGeom>
            <a:solidFill>
              <a:srgbClr val="D4D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44225" y="2870210"/>
              <a:ext cx="15875" cy="2273300"/>
            </a:xfrm>
            <a:custGeom>
              <a:avLst/>
              <a:gdLst/>
              <a:ahLst/>
              <a:cxnLst/>
              <a:rect l="l" t="t" r="r" b="b"/>
              <a:pathLst>
                <a:path w="15875" h="2273300">
                  <a:moveTo>
                    <a:pt x="0" y="2273142"/>
                  </a:moveTo>
                  <a:lnTo>
                    <a:pt x="15649" y="2273142"/>
                  </a:lnTo>
                  <a:lnTo>
                    <a:pt x="15649" y="0"/>
                  </a:lnTo>
                  <a:lnTo>
                    <a:pt x="0" y="0"/>
                  </a:lnTo>
                  <a:lnTo>
                    <a:pt x="0" y="2273142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37184" y="2870210"/>
              <a:ext cx="15875" cy="2692400"/>
            </a:xfrm>
            <a:custGeom>
              <a:avLst/>
              <a:gdLst/>
              <a:ahLst/>
              <a:cxnLst/>
              <a:rect l="l" t="t" r="r" b="b"/>
              <a:pathLst>
                <a:path w="15875" h="2692400">
                  <a:moveTo>
                    <a:pt x="0" y="2692106"/>
                  </a:moveTo>
                  <a:lnTo>
                    <a:pt x="15649" y="2692106"/>
                  </a:lnTo>
                  <a:lnTo>
                    <a:pt x="15649" y="0"/>
                  </a:lnTo>
                  <a:lnTo>
                    <a:pt x="0" y="0"/>
                  </a:lnTo>
                  <a:lnTo>
                    <a:pt x="0" y="2692106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08197" y="3526228"/>
              <a:ext cx="3685540" cy="1076960"/>
            </a:xfrm>
            <a:custGeom>
              <a:avLst/>
              <a:gdLst/>
              <a:ahLst/>
              <a:cxnLst/>
              <a:rect l="l" t="t" r="r" b="b"/>
              <a:pathLst>
                <a:path w="3685540" h="1076960">
                  <a:moveTo>
                    <a:pt x="1467139" y="0"/>
                  </a:moveTo>
                  <a:lnTo>
                    <a:pt x="1087639" y="3915"/>
                  </a:lnTo>
                  <a:lnTo>
                    <a:pt x="786387" y="0"/>
                  </a:lnTo>
                  <a:lnTo>
                    <a:pt x="606417" y="3915"/>
                  </a:lnTo>
                  <a:lnTo>
                    <a:pt x="508608" y="7830"/>
                  </a:lnTo>
                  <a:lnTo>
                    <a:pt x="422536" y="15661"/>
                  </a:lnTo>
                  <a:lnTo>
                    <a:pt x="348200" y="27409"/>
                  </a:lnTo>
                  <a:lnTo>
                    <a:pt x="305164" y="39155"/>
                  </a:lnTo>
                  <a:lnTo>
                    <a:pt x="266040" y="54817"/>
                  </a:lnTo>
                  <a:lnTo>
                    <a:pt x="238654" y="70479"/>
                  </a:lnTo>
                  <a:lnTo>
                    <a:pt x="238654" y="74395"/>
                  </a:lnTo>
                  <a:lnTo>
                    <a:pt x="215181" y="148790"/>
                  </a:lnTo>
                  <a:lnTo>
                    <a:pt x="152582" y="379808"/>
                  </a:lnTo>
                  <a:lnTo>
                    <a:pt x="0" y="1076777"/>
                  </a:lnTo>
                  <a:lnTo>
                    <a:pt x="3685480" y="1065030"/>
                  </a:lnTo>
                  <a:lnTo>
                    <a:pt x="1975774" y="1072861"/>
                  </a:lnTo>
                  <a:lnTo>
                    <a:pt x="3043852" y="1065030"/>
                  </a:lnTo>
                  <a:lnTo>
                    <a:pt x="2914742" y="1065030"/>
                  </a:lnTo>
                  <a:lnTo>
                    <a:pt x="2832583" y="1057199"/>
                  </a:lnTo>
                  <a:lnTo>
                    <a:pt x="2715211" y="1045452"/>
                  </a:lnTo>
                  <a:lnTo>
                    <a:pt x="2464819" y="1002381"/>
                  </a:lnTo>
                  <a:lnTo>
                    <a:pt x="2308325" y="967141"/>
                  </a:lnTo>
                  <a:lnTo>
                    <a:pt x="2230078" y="947564"/>
                  </a:lnTo>
                  <a:lnTo>
                    <a:pt x="2132269" y="920155"/>
                  </a:lnTo>
                  <a:lnTo>
                    <a:pt x="2022722" y="877083"/>
                  </a:lnTo>
                  <a:lnTo>
                    <a:pt x="1940562" y="845759"/>
                  </a:lnTo>
                  <a:lnTo>
                    <a:pt x="1866228" y="802688"/>
                  </a:lnTo>
                  <a:lnTo>
                    <a:pt x="1787980" y="747871"/>
                  </a:lnTo>
                  <a:lnTo>
                    <a:pt x="1752742" y="693052"/>
                  </a:lnTo>
                  <a:lnTo>
                    <a:pt x="1737118" y="653897"/>
                  </a:lnTo>
                  <a:lnTo>
                    <a:pt x="1721469" y="579502"/>
                  </a:lnTo>
                  <a:lnTo>
                    <a:pt x="1709732" y="493359"/>
                  </a:lnTo>
                  <a:lnTo>
                    <a:pt x="1697969" y="403302"/>
                  </a:lnTo>
                  <a:lnTo>
                    <a:pt x="1690145" y="274088"/>
                  </a:lnTo>
                  <a:lnTo>
                    <a:pt x="1682320" y="137044"/>
                  </a:lnTo>
                  <a:lnTo>
                    <a:pt x="1682320" y="11746"/>
                  </a:lnTo>
                  <a:lnTo>
                    <a:pt x="1580597" y="3915"/>
                  </a:lnTo>
                  <a:lnTo>
                    <a:pt x="1467139" y="0"/>
                  </a:lnTo>
                  <a:close/>
                </a:path>
              </a:pathLst>
            </a:custGeom>
            <a:solidFill>
              <a:srgbClr val="FFE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447277" y="2468394"/>
            <a:ext cx="43053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15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15529" y="2837417"/>
            <a:ext cx="756285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15" dirty="0">
                <a:solidFill>
                  <a:srgbClr val="231F20"/>
                </a:solidFill>
                <a:latin typeface="Arial"/>
                <a:cs typeface="Arial"/>
              </a:rPr>
              <a:t>Pressure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670764" y="2856515"/>
            <a:ext cx="3729354" cy="2283460"/>
            <a:chOff x="2670764" y="2856515"/>
            <a:chExt cx="3729354" cy="2283460"/>
          </a:xfrm>
        </p:grpSpPr>
        <p:sp>
          <p:nvSpPr>
            <p:cNvPr id="26" name="object 26"/>
            <p:cNvSpPr/>
            <p:nvPr/>
          </p:nvSpPr>
          <p:spPr>
            <a:xfrm>
              <a:off x="2708198" y="3526229"/>
              <a:ext cx="3677920" cy="1076960"/>
            </a:xfrm>
            <a:custGeom>
              <a:avLst/>
              <a:gdLst/>
              <a:ahLst/>
              <a:cxnLst/>
              <a:rect l="l" t="t" r="r" b="b"/>
              <a:pathLst>
                <a:path w="3677920" h="1076960">
                  <a:moveTo>
                    <a:pt x="0" y="1076777"/>
                  </a:moveTo>
                  <a:lnTo>
                    <a:pt x="152582" y="375893"/>
                  </a:lnTo>
                  <a:lnTo>
                    <a:pt x="215180" y="144875"/>
                  </a:lnTo>
                  <a:lnTo>
                    <a:pt x="238654" y="66564"/>
                  </a:lnTo>
                  <a:lnTo>
                    <a:pt x="305165" y="39155"/>
                  </a:lnTo>
                  <a:lnTo>
                    <a:pt x="371675" y="23493"/>
                  </a:lnTo>
                  <a:lnTo>
                    <a:pt x="449922" y="11746"/>
                  </a:lnTo>
                  <a:lnTo>
                    <a:pt x="539907" y="3915"/>
                  </a:lnTo>
                  <a:lnTo>
                    <a:pt x="641629" y="0"/>
                  </a:lnTo>
                  <a:lnTo>
                    <a:pt x="1467139" y="0"/>
                  </a:lnTo>
                  <a:lnTo>
                    <a:pt x="1580598" y="3915"/>
                  </a:lnTo>
                  <a:lnTo>
                    <a:pt x="1682320" y="11746"/>
                  </a:lnTo>
                  <a:lnTo>
                    <a:pt x="1682320" y="133128"/>
                  </a:lnTo>
                  <a:lnTo>
                    <a:pt x="1690145" y="274088"/>
                  </a:lnTo>
                  <a:lnTo>
                    <a:pt x="1697969" y="399386"/>
                  </a:lnTo>
                  <a:lnTo>
                    <a:pt x="1709733" y="493359"/>
                  </a:lnTo>
                  <a:lnTo>
                    <a:pt x="1721470" y="579502"/>
                  </a:lnTo>
                  <a:lnTo>
                    <a:pt x="1741032" y="653897"/>
                  </a:lnTo>
                  <a:lnTo>
                    <a:pt x="1752743" y="693053"/>
                  </a:lnTo>
                  <a:lnTo>
                    <a:pt x="1787980" y="743955"/>
                  </a:lnTo>
                  <a:lnTo>
                    <a:pt x="1834928" y="779195"/>
                  </a:lnTo>
                  <a:lnTo>
                    <a:pt x="1870114" y="802688"/>
                  </a:lnTo>
                  <a:lnTo>
                    <a:pt x="1944475" y="841844"/>
                  </a:lnTo>
                  <a:lnTo>
                    <a:pt x="2022722" y="877084"/>
                  </a:lnTo>
                  <a:lnTo>
                    <a:pt x="2151831" y="924070"/>
                  </a:lnTo>
                  <a:lnTo>
                    <a:pt x="2261377" y="959310"/>
                  </a:lnTo>
                  <a:lnTo>
                    <a:pt x="2386573" y="990634"/>
                  </a:lnTo>
                  <a:lnTo>
                    <a:pt x="2519594" y="1014128"/>
                  </a:lnTo>
                  <a:lnTo>
                    <a:pt x="2640877" y="1033706"/>
                  </a:lnTo>
                  <a:lnTo>
                    <a:pt x="2785635" y="1049368"/>
                  </a:lnTo>
                  <a:lnTo>
                    <a:pt x="2918656" y="1061115"/>
                  </a:lnTo>
                  <a:lnTo>
                    <a:pt x="3129924" y="1068945"/>
                  </a:lnTo>
                  <a:lnTo>
                    <a:pt x="3482037" y="1068945"/>
                  </a:lnTo>
                  <a:lnTo>
                    <a:pt x="3677656" y="1061115"/>
                  </a:lnTo>
                </a:path>
              </a:pathLst>
            </a:custGeom>
            <a:ln w="27407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96460" y="3087659"/>
              <a:ext cx="12065" cy="1339215"/>
            </a:xfrm>
            <a:custGeom>
              <a:avLst/>
              <a:gdLst/>
              <a:ahLst/>
              <a:cxnLst/>
              <a:rect l="l" t="t" r="r" b="b"/>
              <a:pathLst>
                <a:path w="12064" h="1339214">
                  <a:moveTo>
                    <a:pt x="11737" y="0"/>
                  </a:moveTo>
                  <a:lnTo>
                    <a:pt x="0" y="0"/>
                  </a:lnTo>
                  <a:lnTo>
                    <a:pt x="0" y="1339146"/>
                  </a:lnTo>
                  <a:lnTo>
                    <a:pt x="11737" y="1339146"/>
                  </a:lnTo>
                  <a:lnTo>
                    <a:pt x="117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672986" y="3087660"/>
              <a:ext cx="59055" cy="1339215"/>
            </a:xfrm>
            <a:custGeom>
              <a:avLst/>
              <a:gdLst/>
              <a:ahLst/>
              <a:cxnLst/>
              <a:rect l="l" t="t" r="r" b="b"/>
              <a:pathLst>
                <a:path w="59055" h="1339214">
                  <a:moveTo>
                    <a:pt x="23474" y="0"/>
                  </a:moveTo>
                  <a:lnTo>
                    <a:pt x="0" y="0"/>
                  </a:lnTo>
                  <a:lnTo>
                    <a:pt x="23474" y="0"/>
                  </a:lnTo>
                  <a:lnTo>
                    <a:pt x="23474" y="187946"/>
                  </a:lnTo>
                  <a:lnTo>
                    <a:pt x="0" y="187946"/>
                  </a:lnTo>
                  <a:lnTo>
                    <a:pt x="23474" y="187946"/>
                  </a:lnTo>
                  <a:lnTo>
                    <a:pt x="23474" y="387665"/>
                  </a:lnTo>
                  <a:lnTo>
                    <a:pt x="0" y="387665"/>
                  </a:lnTo>
                  <a:lnTo>
                    <a:pt x="23474" y="387665"/>
                  </a:lnTo>
                  <a:lnTo>
                    <a:pt x="23474" y="575612"/>
                  </a:lnTo>
                  <a:lnTo>
                    <a:pt x="0" y="575612"/>
                  </a:lnTo>
                  <a:lnTo>
                    <a:pt x="23474" y="575612"/>
                  </a:lnTo>
                  <a:lnTo>
                    <a:pt x="23474" y="763559"/>
                  </a:lnTo>
                  <a:lnTo>
                    <a:pt x="0" y="763559"/>
                  </a:lnTo>
                  <a:lnTo>
                    <a:pt x="23474" y="763559"/>
                  </a:lnTo>
                  <a:lnTo>
                    <a:pt x="23474" y="963252"/>
                  </a:lnTo>
                  <a:lnTo>
                    <a:pt x="0" y="963252"/>
                  </a:lnTo>
                  <a:lnTo>
                    <a:pt x="23474" y="963252"/>
                  </a:lnTo>
                  <a:lnTo>
                    <a:pt x="23474" y="1151198"/>
                  </a:lnTo>
                  <a:lnTo>
                    <a:pt x="0" y="1151198"/>
                  </a:lnTo>
                  <a:lnTo>
                    <a:pt x="23474" y="1151198"/>
                  </a:lnTo>
                  <a:lnTo>
                    <a:pt x="23474" y="1339145"/>
                  </a:lnTo>
                  <a:lnTo>
                    <a:pt x="0" y="1339145"/>
                  </a:lnTo>
                  <a:lnTo>
                    <a:pt x="58685" y="1339145"/>
                  </a:lnTo>
                  <a:lnTo>
                    <a:pt x="35211" y="1339145"/>
                  </a:lnTo>
                  <a:lnTo>
                    <a:pt x="35211" y="1151198"/>
                  </a:lnTo>
                  <a:lnTo>
                    <a:pt x="58685" y="1151198"/>
                  </a:lnTo>
                  <a:lnTo>
                    <a:pt x="35211" y="1151198"/>
                  </a:lnTo>
                  <a:lnTo>
                    <a:pt x="35211" y="963252"/>
                  </a:lnTo>
                  <a:lnTo>
                    <a:pt x="58685" y="963252"/>
                  </a:lnTo>
                  <a:lnTo>
                    <a:pt x="35211" y="963252"/>
                  </a:lnTo>
                  <a:lnTo>
                    <a:pt x="35211" y="763559"/>
                  </a:lnTo>
                  <a:lnTo>
                    <a:pt x="58685" y="763559"/>
                  </a:lnTo>
                  <a:lnTo>
                    <a:pt x="35211" y="763559"/>
                  </a:lnTo>
                  <a:lnTo>
                    <a:pt x="35211" y="575612"/>
                  </a:lnTo>
                  <a:lnTo>
                    <a:pt x="58685" y="575612"/>
                  </a:lnTo>
                  <a:lnTo>
                    <a:pt x="35211" y="575612"/>
                  </a:lnTo>
                  <a:lnTo>
                    <a:pt x="35211" y="387665"/>
                  </a:lnTo>
                  <a:lnTo>
                    <a:pt x="58685" y="387665"/>
                  </a:lnTo>
                  <a:lnTo>
                    <a:pt x="35211" y="387665"/>
                  </a:lnTo>
                  <a:lnTo>
                    <a:pt x="35211" y="187946"/>
                  </a:lnTo>
                  <a:lnTo>
                    <a:pt x="58685" y="187946"/>
                  </a:lnTo>
                  <a:lnTo>
                    <a:pt x="35211" y="187946"/>
                  </a:lnTo>
                  <a:lnTo>
                    <a:pt x="35211" y="0"/>
                  </a:lnTo>
                  <a:lnTo>
                    <a:pt x="58685" y="0"/>
                  </a:lnTo>
                  <a:lnTo>
                    <a:pt x="23474" y="0"/>
                  </a:lnTo>
                </a:path>
              </a:pathLst>
            </a:custGeom>
            <a:ln w="39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96451" y="4427219"/>
              <a:ext cx="3697604" cy="184150"/>
            </a:xfrm>
            <a:custGeom>
              <a:avLst/>
              <a:gdLst/>
              <a:ahLst/>
              <a:cxnLst/>
              <a:rect l="l" t="t" r="r" b="b"/>
              <a:pathLst>
                <a:path w="3697604" h="184150">
                  <a:moveTo>
                    <a:pt x="3697224" y="175260"/>
                  </a:moveTo>
                  <a:lnTo>
                    <a:pt x="11734" y="175260"/>
                  </a:lnTo>
                  <a:lnTo>
                    <a:pt x="11734" y="0"/>
                  </a:lnTo>
                  <a:lnTo>
                    <a:pt x="0" y="0"/>
                  </a:lnTo>
                  <a:lnTo>
                    <a:pt x="0" y="175260"/>
                  </a:lnTo>
                  <a:lnTo>
                    <a:pt x="0" y="184150"/>
                  </a:lnTo>
                  <a:lnTo>
                    <a:pt x="3697224" y="184150"/>
                  </a:lnTo>
                  <a:lnTo>
                    <a:pt x="3697224" y="1752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72986" y="4426806"/>
              <a:ext cx="3721100" cy="207645"/>
            </a:xfrm>
            <a:custGeom>
              <a:avLst/>
              <a:gdLst/>
              <a:ahLst/>
              <a:cxnLst/>
              <a:rect l="l" t="t" r="r" b="b"/>
              <a:pathLst>
                <a:path w="3721100" h="207645">
                  <a:moveTo>
                    <a:pt x="23474" y="0"/>
                  </a:moveTo>
                  <a:lnTo>
                    <a:pt x="23474" y="184030"/>
                  </a:lnTo>
                  <a:lnTo>
                    <a:pt x="0" y="184030"/>
                  </a:lnTo>
                  <a:lnTo>
                    <a:pt x="856809" y="184030"/>
                  </a:lnTo>
                  <a:lnTo>
                    <a:pt x="856809" y="207524"/>
                  </a:lnTo>
                  <a:lnTo>
                    <a:pt x="856809" y="184030"/>
                  </a:lnTo>
                  <a:lnTo>
                    <a:pt x="1690145" y="184030"/>
                  </a:lnTo>
                  <a:lnTo>
                    <a:pt x="1690145" y="207524"/>
                  </a:lnTo>
                  <a:lnTo>
                    <a:pt x="1690145" y="184030"/>
                  </a:lnTo>
                  <a:lnTo>
                    <a:pt x="2511769" y="184030"/>
                  </a:lnTo>
                  <a:lnTo>
                    <a:pt x="2511769" y="207524"/>
                  </a:lnTo>
                  <a:lnTo>
                    <a:pt x="2511769" y="184030"/>
                  </a:lnTo>
                  <a:lnTo>
                    <a:pt x="3345104" y="184030"/>
                  </a:lnTo>
                  <a:lnTo>
                    <a:pt x="3345104" y="207524"/>
                  </a:lnTo>
                  <a:lnTo>
                    <a:pt x="3345104" y="184030"/>
                  </a:lnTo>
                  <a:lnTo>
                    <a:pt x="3720692" y="184030"/>
                  </a:lnTo>
                  <a:lnTo>
                    <a:pt x="3720692" y="176199"/>
                  </a:lnTo>
                  <a:lnTo>
                    <a:pt x="3345104" y="176199"/>
                  </a:lnTo>
                  <a:lnTo>
                    <a:pt x="3345104" y="148790"/>
                  </a:lnTo>
                  <a:lnTo>
                    <a:pt x="3345104" y="176199"/>
                  </a:lnTo>
                  <a:lnTo>
                    <a:pt x="2511769" y="176199"/>
                  </a:lnTo>
                  <a:lnTo>
                    <a:pt x="2511769" y="148790"/>
                  </a:lnTo>
                  <a:lnTo>
                    <a:pt x="2511769" y="176199"/>
                  </a:lnTo>
                  <a:lnTo>
                    <a:pt x="1690145" y="176199"/>
                  </a:lnTo>
                  <a:lnTo>
                    <a:pt x="1690145" y="148790"/>
                  </a:lnTo>
                  <a:lnTo>
                    <a:pt x="1690145" y="176199"/>
                  </a:lnTo>
                  <a:lnTo>
                    <a:pt x="856809" y="176199"/>
                  </a:lnTo>
                  <a:lnTo>
                    <a:pt x="856809" y="148790"/>
                  </a:lnTo>
                  <a:lnTo>
                    <a:pt x="856809" y="176199"/>
                  </a:lnTo>
                  <a:lnTo>
                    <a:pt x="35211" y="176199"/>
                  </a:lnTo>
                  <a:lnTo>
                    <a:pt x="35211" y="0"/>
                  </a:lnTo>
                  <a:lnTo>
                    <a:pt x="23474" y="0"/>
                  </a:lnTo>
                </a:path>
              </a:pathLst>
            </a:custGeom>
            <a:ln w="39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2911" y="2856515"/>
              <a:ext cx="75537" cy="13520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995369" y="2870210"/>
              <a:ext cx="15875" cy="2269490"/>
            </a:xfrm>
            <a:custGeom>
              <a:avLst/>
              <a:gdLst/>
              <a:ahLst/>
              <a:cxnLst/>
              <a:rect l="l" t="t" r="r" b="b"/>
              <a:pathLst>
                <a:path w="15875" h="2269490">
                  <a:moveTo>
                    <a:pt x="0" y="2269226"/>
                  </a:moveTo>
                  <a:lnTo>
                    <a:pt x="15649" y="2269226"/>
                  </a:lnTo>
                  <a:lnTo>
                    <a:pt x="15649" y="0"/>
                  </a:lnTo>
                  <a:lnTo>
                    <a:pt x="0" y="0"/>
                  </a:lnTo>
                  <a:lnTo>
                    <a:pt x="0" y="2269226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974685" y="4938790"/>
            <a:ext cx="75120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altLang="zh-CN" sz="1100" spc="-5" dirty="0">
                <a:solidFill>
                  <a:srgbClr val="0066B3"/>
                </a:solidFill>
                <a:latin typeface="Arial"/>
                <a:cs typeface="Arial"/>
              </a:rPr>
              <a:t>Flow-phase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35720" y="4899635"/>
            <a:ext cx="319405" cy="2324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6034" marR="5080" indent="-13970">
              <a:lnSpc>
                <a:spcPts val="740"/>
              </a:lnSpc>
              <a:spcBef>
                <a:spcPts val="245"/>
              </a:spcBef>
            </a:pPr>
            <a:r>
              <a:rPr lang="en-US" altLang="zh-CN" sz="700" spc="-5" dirty="0">
                <a:solidFill>
                  <a:srgbClr val="0066B3"/>
                </a:solidFill>
                <a:latin typeface="Arial"/>
                <a:cs typeface="Arial"/>
              </a:rPr>
              <a:t>Pause- phase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670764" y="2870210"/>
            <a:ext cx="1720214" cy="2707005"/>
            <a:chOff x="2670764" y="2870210"/>
            <a:chExt cx="1720214" cy="2707005"/>
          </a:xfrm>
        </p:grpSpPr>
        <p:sp>
          <p:nvSpPr>
            <p:cNvPr id="36" name="object 36"/>
            <p:cNvSpPr/>
            <p:nvPr/>
          </p:nvSpPr>
          <p:spPr>
            <a:xfrm>
              <a:off x="4374869" y="2870210"/>
              <a:ext cx="15875" cy="2668905"/>
            </a:xfrm>
            <a:custGeom>
              <a:avLst/>
              <a:gdLst/>
              <a:ahLst/>
              <a:cxnLst/>
              <a:rect l="l" t="t" r="r" b="b"/>
              <a:pathLst>
                <a:path w="15875" h="2668904">
                  <a:moveTo>
                    <a:pt x="0" y="2668613"/>
                  </a:moveTo>
                  <a:lnTo>
                    <a:pt x="15649" y="2668613"/>
                  </a:lnTo>
                  <a:lnTo>
                    <a:pt x="15649" y="0"/>
                  </a:lnTo>
                  <a:lnTo>
                    <a:pt x="0" y="0"/>
                  </a:lnTo>
                  <a:lnTo>
                    <a:pt x="0" y="2668613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96460" y="4610837"/>
              <a:ext cx="12065" cy="951865"/>
            </a:xfrm>
            <a:custGeom>
              <a:avLst/>
              <a:gdLst/>
              <a:ahLst/>
              <a:cxnLst/>
              <a:rect l="l" t="t" r="r" b="b"/>
              <a:pathLst>
                <a:path w="12064" h="951864">
                  <a:moveTo>
                    <a:pt x="11737" y="0"/>
                  </a:moveTo>
                  <a:lnTo>
                    <a:pt x="0" y="0"/>
                  </a:lnTo>
                  <a:lnTo>
                    <a:pt x="0" y="951479"/>
                  </a:lnTo>
                  <a:lnTo>
                    <a:pt x="11737" y="951479"/>
                  </a:lnTo>
                  <a:lnTo>
                    <a:pt x="117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72986" y="4610837"/>
              <a:ext cx="59055" cy="951865"/>
            </a:xfrm>
            <a:custGeom>
              <a:avLst/>
              <a:gdLst/>
              <a:ahLst/>
              <a:cxnLst/>
              <a:rect l="l" t="t" r="r" b="b"/>
              <a:pathLst>
                <a:path w="59055" h="951864">
                  <a:moveTo>
                    <a:pt x="23474" y="0"/>
                  </a:moveTo>
                  <a:lnTo>
                    <a:pt x="0" y="0"/>
                  </a:lnTo>
                  <a:lnTo>
                    <a:pt x="23474" y="0"/>
                  </a:lnTo>
                  <a:lnTo>
                    <a:pt x="23474" y="951479"/>
                  </a:lnTo>
                  <a:lnTo>
                    <a:pt x="0" y="951479"/>
                  </a:lnTo>
                  <a:lnTo>
                    <a:pt x="58685" y="951479"/>
                  </a:lnTo>
                  <a:lnTo>
                    <a:pt x="35211" y="951479"/>
                  </a:lnTo>
                  <a:lnTo>
                    <a:pt x="35211" y="0"/>
                  </a:lnTo>
                  <a:lnTo>
                    <a:pt x="58685" y="0"/>
                  </a:lnTo>
                  <a:lnTo>
                    <a:pt x="23474" y="0"/>
                  </a:lnTo>
                </a:path>
              </a:pathLst>
            </a:custGeom>
            <a:ln w="39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16021" y="5252988"/>
              <a:ext cx="1663064" cy="317500"/>
            </a:xfrm>
            <a:custGeom>
              <a:avLst/>
              <a:gdLst/>
              <a:ahLst/>
              <a:cxnLst/>
              <a:rect l="l" t="t" r="r" b="b"/>
              <a:pathLst>
                <a:path w="1663064" h="317500">
                  <a:moveTo>
                    <a:pt x="1506263" y="0"/>
                  </a:moveTo>
                  <a:lnTo>
                    <a:pt x="156495" y="0"/>
                  </a:lnTo>
                  <a:lnTo>
                    <a:pt x="0" y="160537"/>
                  </a:lnTo>
                  <a:lnTo>
                    <a:pt x="156495" y="317159"/>
                  </a:lnTo>
                  <a:lnTo>
                    <a:pt x="802036" y="317159"/>
                  </a:lnTo>
                  <a:lnTo>
                    <a:pt x="1506263" y="317159"/>
                  </a:lnTo>
                  <a:lnTo>
                    <a:pt x="1662758" y="160537"/>
                  </a:lnTo>
                  <a:lnTo>
                    <a:pt x="1506263" y="0"/>
                  </a:lnTo>
                  <a:close/>
                </a:path>
              </a:pathLst>
            </a:custGeom>
            <a:solidFill>
              <a:srgbClr val="AF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16023" y="5252988"/>
              <a:ext cx="1663064" cy="317500"/>
            </a:xfrm>
            <a:custGeom>
              <a:avLst/>
              <a:gdLst/>
              <a:ahLst/>
              <a:cxnLst/>
              <a:rect l="l" t="t" r="r" b="b"/>
              <a:pathLst>
                <a:path w="1663064" h="317500">
                  <a:moveTo>
                    <a:pt x="802036" y="317159"/>
                  </a:moveTo>
                  <a:lnTo>
                    <a:pt x="1506263" y="317159"/>
                  </a:lnTo>
                  <a:lnTo>
                    <a:pt x="1662758" y="160537"/>
                  </a:lnTo>
                  <a:lnTo>
                    <a:pt x="1506263" y="0"/>
                  </a:lnTo>
                  <a:lnTo>
                    <a:pt x="156494" y="0"/>
                  </a:lnTo>
                  <a:lnTo>
                    <a:pt x="0" y="160537"/>
                  </a:lnTo>
                  <a:lnTo>
                    <a:pt x="156494" y="317159"/>
                  </a:lnTo>
                  <a:lnTo>
                    <a:pt x="802036" y="317159"/>
                  </a:lnTo>
                </a:path>
              </a:pathLst>
            </a:custGeom>
            <a:ln w="13051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089239" y="5278817"/>
            <a:ext cx="866140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10" dirty="0">
                <a:solidFill>
                  <a:srgbClr val="0066B3"/>
                </a:solidFill>
                <a:latin typeface="Arial"/>
                <a:cs typeface="Arial"/>
              </a:rPr>
              <a:t>Inspiration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383851" y="5250236"/>
            <a:ext cx="1848485" cy="327025"/>
            <a:chOff x="4383851" y="5250236"/>
            <a:chExt cx="1848485" cy="327025"/>
          </a:xfrm>
        </p:grpSpPr>
        <p:sp>
          <p:nvSpPr>
            <p:cNvPr id="43" name="object 43"/>
            <p:cNvSpPr/>
            <p:nvPr/>
          </p:nvSpPr>
          <p:spPr>
            <a:xfrm>
              <a:off x="4390518" y="5256903"/>
              <a:ext cx="1835150" cy="313690"/>
            </a:xfrm>
            <a:custGeom>
              <a:avLst/>
              <a:gdLst/>
              <a:ahLst/>
              <a:cxnLst/>
              <a:rect l="l" t="t" r="r" b="b"/>
              <a:pathLst>
                <a:path w="1835150" h="313689">
                  <a:moveTo>
                    <a:pt x="1678433" y="0"/>
                  </a:moveTo>
                  <a:lnTo>
                    <a:pt x="156519" y="0"/>
                  </a:lnTo>
                  <a:lnTo>
                    <a:pt x="0" y="156622"/>
                  </a:lnTo>
                  <a:lnTo>
                    <a:pt x="156519" y="313244"/>
                  </a:lnTo>
                  <a:lnTo>
                    <a:pt x="833360" y="313244"/>
                  </a:lnTo>
                  <a:lnTo>
                    <a:pt x="1678433" y="313244"/>
                  </a:lnTo>
                  <a:lnTo>
                    <a:pt x="1834927" y="156622"/>
                  </a:lnTo>
                  <a:lnTo>
                    <a:pt x="1678433" y="0"/>
                  </a:lnTo>
                  <a:close/>
                </a:path>
              </a:pathLst>
            </a:custGeom>
            <a:solidFill>
              <a:srgbClr val="AF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90518" y="5256903"/>
              <a:ext cx="1835150" cy="313690"/>
            </a:xfrm>
            <a:custGeom>
              <a:avLst/>
              <a:gdLst/>
              <a:ahLst/>
              <a:cxnLst/>
              <a:rect l="l" t="t" r="r" b="b"/>
              <a:pathLst>
                <a:path w="1835150" h="313689">
                  <a:moveTo>
                    <a:pt x="833361" y="313244"/>
                  </a:moveTo>
                  <a:lnTo>
                    <a:pt x="1678434" y="313244"/>
                  </a:lnTo>
                  <a:lnTo>
                    <a:pt x="1834928" y="156622"/>
                  </a:lnTo>
                  <a:lnTo>
                    <a:pt x="1678434" y="0"/>
                  </a:lnTo>
                  <a:lnTo>
                    <a:pt x="156520" y="0"/>
                  </a:lnTo>
                  <a:lnTo>
                    <a:pt x="0" y="156622"/>
                  </a:lnTo>
                  <a:lnTo>
                    <a:pt x="156520" y="313244"/>
                  </a:lnTo>
                  <a:lnTo>
                    <a:pt x="833361" y="313244"/>
                  </a:lnTo>
                </a:path>
              </a:pathLst>
            </a:custGeom>
            <a:ln w="13051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865039" y="5278817"/>
            <a:ext cx="835660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10" dirty="0">
                <a:solidFill>
                  <a:srgbClr val="0066B3"/>
                </a:solidFill>
                <a:latin typeface="Arial"/>
                <a:cs typeface="Arial"/>
              </a:rPr>
              <a:t>Expiration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683948" y="4954453"/>
            <a:ext cx="75120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altLang="zh-CN" sz="1100" spc="-5" dirty="0">
                <a:solidFill>
                  <a:srgbClr val="0066B3"/>
                </a:solidFill>
                <a:latin typeface="Arial"/>
                <a:cs typeface="Arial"/>
              </a:rPr>
              <a:t>Flow-phase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20103" y="4489807"/>
            <a:ext cx="431800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40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28917" y="4903550"/>
            <a:ext cx="319405" cy="23241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6034" marR="5080" indent="-13970">
              <a:lnSpc>
                <a:spcPts val="740"/>
              </a:lnSpc>
              <a:spcBef>
                <a:spcPts val="245"/>
              </a:spcBef>
            </a:pPr>
            <a:r>
              <a:rPr lang="en-US" altLang="zh-CN" sz="700" spc="-5" dirty="0">
                <a:solidFill>
                  <a:srgbClr val="0066B3"/>
                </a:solidFill>
                <a:latin typeface="Arial"/>
                <a:cs typeface="Arial"/>
              </a:rPr>
              <a:t>Pause- phase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778134" y="1620982"/>
            <a:ext cx="864869" cy="108585"/>
            <a:chOff x="3778134" y="1620982"/>
            <a:chExt cx="864869" cy="108585"/>
          </a:xfrm>
        </p:grpSpPr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8134" y="1620982"/>
              <a:ext cx="864523" cy="10806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824604" y="1644393"/>
              <a:ext cx="770890" cy="0"/>
            </a:xfrm>
            <a:custGeom>
              <a:avLst/>
              <a:gdLst/>
              <a:ahLst/>
              <a:cxnLst/>
              <a:rect l="l" t="t" r="r" b="b"/>
              <a:pathLst>
                <a:path w="770889">
                  <a:moveTo>
                    <a:pt x="0" y="0"/>
                  </a:moveTo>
                  <a:lnTo>
                    <a:pt x="770793" y="1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9215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Conventional ventilation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5086989" y="3849799"/>
            <a:ext cx="46355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5" dirty="0">
                <a:solidFill>
                  <a:srgbClr val="231F20"/>
                </a:solidFill>
                <a:latin typeface="Arial"/>
                <a:cs typeface="Arial"/>
              </a:rPr>
              <a:t>Pressure</a:t>
            </a:r>
            <a:endParaRPr sz="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93333" y="4868148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94223" y="2346413"/>
            <a:ext cx="24892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5" dirty="0">
                <a:solidFill>
                  <a:srgbClr val="231F20"/>
                </a:solidFill>
                <a:latin typeface="Arial"/>
                <a:cs typeface="Arial"/>
              </a:rPr>
              <a:t>Flow</a:t>
            </a:r>
            <a:endParaRPr sz="8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3365" y="3137963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14969" y="2080939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40558" y="5354407"/>
            <a:ext cx="53086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0" dirty="0">
                <a:solidFill>
                  <a:srgbClr val="0066B3"/>
                </a:solidFill>
                <a:latin typeface="Arial"/>
                <a:cs typeface="Arial"/>
              </a:rPr>
              <a:t>Inspiration</a:t>
            </a:r>
            <a:endParaRPr sz="8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34956" y="5354407"/>
            <a:ext cx="511809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0" dirty="0">
                <a:solidFill>
                  <a:srgbClr val="0066B3"/>
                </a:solidFill>
                <a:latin typeface="Arial"/>
                <a:cs typeface="Arial"/>
              </a:rPr>
              <a:t>Expiration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50148" y="5120721"/>
            <a:ext cx="883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415"/>
              </a:lnSpc>
              <a:spcBef>
                <a:spcPts val="105"/>
              </a:spcBef>
            </a:pPr>
            <a:r>
              <a:rPr sz="450" spc="-5" dirty="0">
                <a:solidFill>
                  <a:srgbClr val="0066B3"/>
                </a:solidFill>
                <a:latin typeface="Arial"/>
                <a:cs typeface="Arial"/>
              </a:rPr>
              <a:t>Pause-</a:t>
            </a:r>
            <a:endParaRPr sz="450" dirty="0">
              <a:latin typeface="Arial"/>
              <a:cs typeface="Arial"/>
            </a:endParaRPr>
          </a:p>
          <a:p>
            <a:pPr>
              <a:lnSpc>
                <a:spcPts val="655"/>
              </a:lnSpc>
              <a:tabLst>
                <a:tab pos="697230" algn="l"/>
              </a:tabLst>
            </a:pPr>
            <a:r>
              <a:rPr lang="en-US" altLang="zh-CN" sz="650" spc="10" dirty="0">
                <a:solidFill>
                  <a:srgbClr val="0066B3"/>
                </a:solidFill>
                <a:latin typeface="Arial"/>
                <a:cs typeface="Arial"/>
              </a:rPr>
              <a:t>Flow-phase	phase</a:t>
            </a:r>
            <a:endParaRPr sz="675" baseline="6172" dirty="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213649" y="1371649"/>
            <a:ext cx="2832100" cy="4215130"/>
            <a:chOff x="1213649" y="1371649"/>
            <a:chExt cx="2832100" cy="4215130"/>
          </a:xfrm>
        </p:grpSpPr>
        <p:sp>
          <p:nvSpPr>
            <p:cNvPr id="55" name="object 55"/>
            <p:cNvSpPr/>
            <p:nvPr/>
          </p:nvSpPr>
          <p:spPr>
            <a:xfrm>
              <a:off x="1213649" y="1371649"/>
              <a:ext cx="2832100" cy="4215130"/>
            </a:xfrm>
            <a:custGeom>
              <a:avLst/>
              <a:gdLst/>
              <a:ahLst/>
              <a:cxnLst/>
              <a:rect l="l" t="t" r="r" b="b"/>
              <a:pathLst>
                <a:path w="2832100" h="4215130">
                  <a:moveTo>
                    <a:pt x="2831504" y="0"/>
                  </a:moveTo>
                  <a:lnTo>
                    <a:pt x="0" y="0"/>
                  </a:lnTo>
                  <a:lnTo>
                    <a:pt x="0" y="4215080"/>
                  </a:lnTo>
                  <a:lnTo>
                    <a:pt x="2831504" y="4215080"/>
                  </a:lnTo>
                  <a:lnTo>
                    <a:pt x="2831504" y="0"/>
                  </a:lnTo>
                  <a:close/>
                </a:path>
              </a:pathLst>
            </a:custGeom>
            <a:solidFill>
              <a:srgbClr val="D4D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51000" y="2152392"/>
              <a:ext cx="0" cy="3117850"/>
            </a:xfrm>
            <a:custGeom>
              <a:avLst/>
              <a:gdLst/>
              <a:ahLst/>
              <a:cxnLst/>
              <a:rect l="l" t="t" r="r" b="b"/>
              <a:pathLst>
                <a:path h="3117850">
                  <a:moveTo>
                    <a:pt x="0" y="0"/>
                  </a:moveTo>
                  <a:lnTo>
                    <a:pt x="0" y="3117774"/>
                  </a:lnTo>
                </a:path>
              </a:pathLst>
            </a:custGeom>
            <a:ln w="9644">
              <a:solidFill>
                <a:srgbClr val="ED1C24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54803" y="2152392"/>
              <a:ext cx="0" cy="3376295"/>
            </a:xfrm>
            <a:custGeom>
              <a:avLst/>
              <a:gdLst/>
              <a:ahLst/>
              <a:cxnLst/>
              <a:rect l="l" t="t" r="r" b="b"/>
              <a:pathLst>
                <a:path h="3376295">
                  <a:moveTo>
                    <a:pt x="0" y="0"/>
                  </a:moveTo>
                  <a:lnTo>
                    <a:pt x="0" y="3375977"/>
                  </a:lnTo>
                </a:path>
              </a:pathLst>
            </a:custGeom>
            <a:ln w="9644">
              <a:solidFill>
                <a:srgbClr val="ED1C24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75122" y="4273549"/>
              <a:ext cx="2271395" cy="664210"/>
            </a:xfrm>
            <a:custGeom>
              <a:avLst/>
              <a:gdLst/>
              <a:ahLst/>
              <a:cxnLst/>
              <a:rect l="l" t="t" r="r" b="b"/>
              <a:pathLst>
                <a:path w="2271395" h="664210">
                  <a:moveTo>
                    <a:pt x="904175" y="0"/>
                  </a:moveTo>
                  <a:lnTo>
                    <a:pt x="670295" y="2412"/>
                  </a:lnTo>
                  <a:lnTo>
                    <a:pt x="484638" y="0"/>
                  </a:lnTo>
                  <a:lnTo>
                    <a:pt x="373726" y="2412"/>
                  </a:lnTo>
                  <a:lnTo>
                    <a:pt x="313447" y="4827"/>
                  </a:lnTo>
                  <a:lnTo>
                    <a:pt x="260402" y="9652"/>
                  </a:lnTo>
                  <a:lnTo>
                    <a:pt x="214590" y="16892"/>
                  </a:lnTo>
                  <a:lnTo>
                    <a:pt x="163956" y="33783"/>
                  </a:lnTo>
                  <a:lnTo>
                    <a:pt x="147079" y="43436"/>
                  </a:lnTo>
                  <a:lnTo>
                    <a:pt x="147079" y="45849"/>
                  </a:lnTo>
                  <a:lnTo>
                    <a:pt x="132613" y="91699"/>
                  </a:lnTo>
                  <a:lnTo>
                    <a:pt x="94034" y="234072"/>
                  </a:lnTo>
                  <a:lnTo>
                    <a:pt x="0" y="663606"/>
                  </a:lnTo>
                  <a:lnTo>
                    <a:pt x="2271304" y="656367"/>
                  </a:lnTo>
                  <a:lnTo>
                    <a:pt x="1217639" y="661193"/>
                  </a:lnTo>
                  <a:lnTo>
                    <a:pt x="1875878" y="656367"/>
                  </a:lnTo>
                  <a:lnTo>
                    <a:pt x="1796310" y="656367"/>
                  </a:lnTo>
                  <a:lnTo>
                    <a:pt x="1745677" y="651540"/>
                  </a:lnTo>
                  <a:lnTo>
                    <a:pt x="1673343" y="644301"/>
                  </a:lnTo>
                  <a:lnTo>
                    <a:pt x="1519030" y="617757"/>
                  </a:lnTo>
                  <a:lnTo>
                    <a:pt x="1422585" y="596039"/>
                  </a:lnTo>
                  <a:lnTo>
                    <a:pt x="1374362" y="583973"/>
                  </a:lnTo>
                  <a:lnTo>
                    <a:pt x="1314084" y="567082"/>
                  </a:lnTo>
                  <a:lnTo>
                    <a:pt x="1246572" y="540537"/>
                  </a:lnTo>
                  <a:lnTo>
                    <a:pt x="1195938" y="521232"/>
                  </a:lnTo>
                  <a:lnTo>
                    <a:pt x="1150127" y="494688"/>
                  </a:lnTo>
                  <a:lnTo>
                    <a:pt x="1101904" y="460904"/>
                  </a:lnTo>
                  <a:lnTo>
                    <a:pt x="1080188" y="427121"/>
                  </a:lnTo>
                  <a:lnTo>
                    <a:pt x="1060914" y="357141"/>
                  </a:lnTo>
                  <a:lnTo>
                    <a:pt x="1053682" y="304052"/>
                  </a:lnTo>
                  <a:lnTo>
                    <a:pt x="1046431" y="248551"/>
                  </a:lnTo>
                  <a:lnTo>
                    <a:pt x="1041609" y="168918"/>
                  </a:lnTo>
                  <a:lnTo>
                    <a:pt x="1036788" y="84458"/>
                  </a:lnTo>
                  <a:lnTo>
                    <a:pt x="1036788" y="7238"/>
                  </a:lnTo>
                  <a:lnTo>
                    <a:pt x="974098" y="2412"/>
                  </a:lnTo>
                  <a:lnTo>
                    <a:pt x="904175" y="0"/>
                  </a:lnTo>
                  <a:close/>
                </a:path>
              </a:pathLst>
            </a:custGeom>
            <a:solidFill>
              <a:srgbClr val="FFE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364210" y="3844170"/>
            <a:ext cx="46355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5" dirty="0">
                <a:solidFill>
                  <a:srgbClr val="231F20"/>
                </a:solidFill>
                <a:latin typeface="Arial"/>
                <a:cs typeface="Arial"/>
              </a:rPr>
              <a:t>Pressure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452152" y="2555381"/>
            <a:ext cx="2298065" cy="2402840"/>
            <a:chOff x="1452152" y="2555381"/>
            <a:chExt cx="2298065" cy="2402840"/>
          </a:xfrm>
        </p:grpSpPr>
        <p:sp>
          <p:nvSpPr>
            <p:cNvPr id="61" name="object 61"/>
            <p:cNvSpPr/>
            <p:nvPr/>
          </p:nvSpPr>
          <p:spPr>
            <a:xfrm>
              <a:off x="1475122" y="4273550"/>
              <a:ext cx="2266950" cy="664210"/>
            </a:xfrm>
            <a:custGeom>
              <a:avLst/>
              <a:gdLst/>
              <a:ahLst/>
              <a:cxnLst/>
              <a:rect l="l" t="t" r="r" b="b"/>
              <a:pathLst>
                <a:path w="2266950" h="664210">
                  <a:moveTo>
                    <a:pt x="0" y="663606"/>
                  </a:moveTo>
                  <a:lnTo>
                    <a:pt x="94034" y="231658"/>
                  </a:lnTo>
                  <a:lnTo>
                    <a:pt x="132612" y="89285"/>
                  </a:lnTo>
                  <a:lnTo>
                    <a:pt x="147079" y="41022"/>
                  </a:lnTo>
                  <a:lnTo>
                    <a:pt x="188068" y="24131"/>
                  </a:lnTo>
                  <a:lnTo>
                    <a:pt x="229057" y="14478"/>
                  </a:lnTo>
                  <a:lnTo>
                    <a:pt x="277280" y="7239"/>
                  </a:lnTo>
                  <a:lnTo>
                    <a:pt x="332736" y="2413"/>
                  </a:lnTo>
                  <a:lnTo>
                    <a:pt x="395425" y="0"/>
                  </a:lnTo>
                  <a:lnTo>
                    <a:pt x="904175" y="0"/>
                  </a:lnTo>
                  <a:lnTo>
                    <a:pt x="974098" y="2413"/>
                  </a:lnTo>
                  <a:lnTo>
                    <a:pt x="1036787" y="7239"/>
                  </a:lnTo>
                  <a:lnTo>
                    <a:pt x="1036787" y="82045"/>
                  </a:lnTo>
                  <a:lnTo>
                    <a:pt x="1041609" y="168917"/>
                  </a:lnTo>
                  <a:lnTo>
                    <a:pt x="1046432" y="246137"/>
                  </a:lnTo>
                  <a:lnTo>
                    <a:pt x="1053681" y="304052"/>
                  </a:lnTo>
                  <a:lnTo>
                    <a:pt x="1060914" y="357140"/>
                  </a:lnTo>
                  <a:lnTo>
                    <a:pt x="1072970" y="402989"/>
                  </a:lnTo>
                  <a:lnTo>
                    <a:pt x="1089848" y="444012"/>
                  </a:lnTo>
                  <a:lnTo>
                    <a:pt x="1130837" y="480209"/>
                  </a:lnTo>
                  <a:lnTo>
                    <a:pt x="1198349" y="518819"/>
                  </a:lnTo>
                  <a:lnTo>
                    <a:pt x="1246572" y="540537"/>
                  </a:lnTo>
                  <a:lnTo>
                    <a:pt x="1326139" y="569494"/>
                  </a:lnTo>
                  <a:lnTo>
                    <a:pt x="1393651" y="591212"/>
                  </a:lnTo>
                  <a:lnTo>
                    <a:pt x="1470807" y="610517"/>
                  </a:lnTo>
                  <a:lnTo>
                    <a:pt x="1552786" y="624996"/>
                  </a:lnTo>
                  <a:lnTo>
                    <a:pt x="1627531" y="637061"/>
                  </a:lnTo>
                  <a:lnTo>
                    <a:pt x="1716743" y="646714"/>
                  </a:lnTo>
                  <a:lnTo>
                    <a:pt x="1798721" y="653953"/>
                  </a:lnTo>
                  <a:lnTo>
                    <a:pt x="1928923" y="658779"/>
                  </a:lnTo>
                  <a:lnTo>
                    <a:pt x="2145925" y="658779"/>
                  </a:lnTo>
                  <a:lnTo>
                    <a:pt x="2266481" y="653953"/>
                  </a:lnTo>
                </a:path>
              </a:pathLst>
            </a:custGeom>
            <a:ln w="16890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467890" y="4003264"/>
              <a:ext cx="7620" cy="825500"/>
            </a:xfrm>
            <a:custGeom>
              <a:avLst/>
              <a:gdLst/>
              <a:ahLst/>
              <a:cxnLst/>
              <a:rect l="l" t="t" r="r" b="b"/>
              <a:pathLst>
                <a:path w="7619" h="825500">
                  <a:moveTo>
                    <a:pt x="7232" y="0"/>
                  </a:moveTo>
                  <a:lnTo>
                    <a:pt x="0" y="0"/>
                  </a:lnTo>
                  <a:lnTo>
                    <a:pt x="0" y="825301"/>
                  </a:lnTo>
                  <a:lnTo>
                    <a:pt x="7232" y="825301"/>
                  </a:lnTo>
                  <a:lnTo>
                    <a:pt x="72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453422" y="4003266"/>
              <a:ext cx="36195" cy="825500"/>
            </a:xfrm>
            <a:custGeom>
              <a:avLst/>
              <a:gdLst/>
              <a:ahLst/>
              <a:cxnLst/>
              <a:rect l="l" t="t" r="r" b="b"/>
              <a:pathLst>
                <a:path w="36194" h="825500">
                  <a:moveTo>
                    <a:pt x="14466" y="0"/>
                  </a:moveTo>
                  <a:lnTo>
                    <a:pt x="0" y="0"/>
                  </a:lnTo>
                  <a:lnTo>
                    <a:pt x="14466" y="0"/>
                  </a:lnTo>
                  <a:lnTo>
                    <a:pt x="14466" y="115829"/>
                  </a:lnTo>
                  <a:lnTo>
                    <a:pt x="0" y="115829"/>
                  </a:lnTo>
                  <a:lnTo>
                    <a:pt x="14466" y="115829"/>
                  </a:lnTo>
                  <a:lnTo>
                    <a:pt x="14466" y="238914"/>
                  </a:lnTo>
                  <a:lnTo>
                    <a:pt x="0" y="238914"/>
                  </a:lnTo>
                  <a:lnTo>
                    <a:pt x="14466" y="238914"/>
                  </a:lnTo>
                  <a:lnTo>
                    <a:pt x="14466" y="354743"/>
                  </a:lnTo>
                  <a:lnTo>
                    <a:pt x="0" y="354743"/>
                  </a:lnTo>
                  <a:lnTo>
                    <a:pt x="14466" y="354743"/>
                  </a:lnTo>
                  <a:lnTo>
                    <a:pt x="14466" y="470573"/>
                  </a:lnTo>
                  <a:lnTo>
                    <a:pt x="0" y="470573"/>
                  </a:lnTo>
                  <a:lnTo>
                    <a:pt x="14466" y="470573"/>
                  </a:lnTo>
                  <a:lnTo>
                    <a:pt x="14466" y="593641"/>
                  </a:lnTo>
                  <a:lnTo>
                    <a:pt x="0" y="593641"/>
                  </a:lnTo>
                  <a:lnTo>
                    <a:pt x="14466" y="593641"/>
                  </a:lnTo>
                  <a:lnTo>
                    <a:pt x="14466" y="709471"/>
                  </a:lnTo>
                  <a:lnTo>
                    <a:pt x="0" y="709471"/>
                  </a:lnTo>
                  <a:lnTo>
                    <a:pt x="14466" y="709471"/>
                  </a:lnTo>
                  <a:lnTo>
                    <a:pt x="14466" y="825300"/>
                  </a:lnTo>
                  <a:lnTo>
                    <a:pt x="0" y="825300"/>
                  </a:lnTo>
                  <a:lnTo>
                    <a:pt x="36167" y="825300"/>
                  </a:lnTo>
                  <a:lnTo>
                    <a:pt x="21700" y="825300"/>
                  </a:lnTo>
                  <a:lnTo>
                    <a:pt x="21700" y="709471"/>
                  </a:lnTo>
                  <a:lnTo>
                    <a:pt x="36167" y="709471"/>
                  </a:lnTo>
                  <a:lnTo>
                    <a:pt x="21700" y="709471"/>
                  </a:lnTo>
                  <a:lnTo>
                    <a:pt x="21700" y="593641"/>
                  </a:lnTo>
                  <a:lnTo>
                    <a:pt x="36167" y="593641"/>
                  </a:lnTo>
                  <a:lnTo>
                    <a:pt x="21700" y="593641"/>
                  </a:lnTo>
                  <a:lnTo>
                    <a:pt x="21700" y="470573"/>
                  </a:lnTo>
                  <a:lnTo>
                    <a:pt x="36167" y="470573"/>
                  </a:lnTo>
                  <a:lnTo>
                    <a:pt x="21700" y="470573"/>
                  </a:lnTo>
                  <a:lnTo>
                    <a:pt x="21700" y="354743"/>
                  </a:lnTo>
                  <a:lnTo>
                    <a:pt x="36167" y="354743"/>
                  </a:lnTo>
                  <a:lnTo>
                    <a:pt x="21700" y="354743"/>
                  </a:lnTo>
                  <a:lnTo>
                    <a:pt x="21700" y="238914"/>
                  </a:lnTo>
                  <a:lnTo>
                    <a:pt x="36167" y="238914"/>
                  </a:lnTo>
                  <a:lnTo>
                    <a:pt x="21700" y="238914"/>
                  </a:lnTo>
                  <a:lnTo>
                    <a:pt x="21700" y="115829"/>
                  </a:lnTo>
                  <a:lnTo>
                    <a:pt x="36167" y="115829"/>
                  </a:lnTo>
                  <a:lnTo>
                    <a:pt x="21700" y="115829"/>
                  </a:lnTo>
                  <a:lnTo>
                    <a:pt x="21700" y="0"/>
                  </a:lnTo>
                  <a:lnTo>
                    <a:pt x="36167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467878" y="4828539"/>
              <a:ext cx="2279015" cy="113030"/>
            </a:xfrm>
            <a:custGeom>
              <a:avLst/>
              <a:gdLst/>
              <a:ahLst/>
              <a:cxnLst/>
              <a:rect l="l" t="t" r="r" b="b"/>
              <a:pathLst>
                <a:path w="2279015" h="113029">
                  <a:moveTo>
                    <a:pt x="2278545" y="109220"/>
                  </a:moveTo>
                  <a:lnTo>
                    <a:pt x="7239" y="109220"/>
                  </a:lnTo>
                  <a:lnTo>
                    <a:pt x="7239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13030"/>
                  </a:lnTo>
                  <a:lnTo>
                    <a:pt x="2278545" y="113030"/>
                  </a:lnTo>
                  <a:lnTo>
                    <a:pt x="2278545" y="1092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453422" y="4828567"/>
              <a:ext cx="2293620" cy="128270"/>
            </a:xfrm>
            <a:custGeom>
              <a:avLst/>
              <a:gdLst/>
              <a:ahLst/>
              <a:cxnLst/>
              <a:rect l="l" t="t" r="r" b="b"/>
              <a:pathLst>
                <a:path w="2293620" h="128270">
                  <a:moveTo>
                    <a:pt x="14466" y="0"/>
                  </a:moveTo>
                  <a:lnTo>
                    <a:pt x="14466" y="113416"/>
                  </a:lnTo>
                  <a:lnTo>
                    <a:pt x="0" y="113416"/>
                  </a:lnTo>
                  <a:lnTo>
                    <a:pt x="528038" y="113416"/>
                  </a:lnTo>
                  <a:lnTo>
                    <a:pt x="528038" y="127894"/>
                  </a:lnTo>
                  <a:lnTo>
                    <a:pt x="528038" y="113416"/>
                  </a:lnTo>
                  <a:lnTo>
                    <a:pt x="1041609" y="113416"/>
                  </a:lnTo>
                  <a:lnTo>
                    <a:pt x="1041609" y="127894"/>
                  </a:lnTo>
                  <a:lnTo>
                    <a:pt x="1041609" y="113416"/>
                  </a:lnTo>
                  <a:lnTo>
                    <a:pt x="1547963" y="113416"/>
                  </a:lnTo>
                  <a:lnTo>
                    <a:pt x="1547963" y="127894"/>
                  </a:lnTo>
                  <a:lnTo>
                    <a:pt x="1547963" y="113416"/>
                  </a:lnTo>
                  <a:lnTo>
                    <a:pt x="2061537" y="113416"/>
                  </a:lnTo>
                  <a:lnTo>
                    <a:pt x="2061537" y="127894"/>
                  </a:lnTo>
                  <a:lnTo>
                    <a:pt x="2061537" y="113416"/>
                  </a:lnTo>
                  <a:lnTo>
                    <a:pt x="2293004" y="113416"/>
                  </a:lnTo>
                  <a:lnTo>
                    <a:pt x="2293004" y="108590"/>
                  </a:lnTo>
                  <a:lnTo>
                    <a:pt x="2061537" y="108590"/>
                  </a:lnTo>
                  <a:lnTo>
                    <a:pt x="2061537" y="91698"/>
                  </a:lnTo>
                  <a:lnTo>
                    <a:pt x="2061537" y="108590"/>
                  </a:lnTo>
                  <a:lnTo>
                    <a:pt x="1547963" y="108590"/>
                  </a:lnTo>
                  <a:lnTo>
                    <a:pt x="1547963" y="91698"/>
                  </a:lnTo>
                  <a:lnTo>
                    <a:pt x="1547963" y="108590"/>
                  </a:lnTo>
                  <a:lnTo>
                    <a:pt x="1041609" y="108590"/>
                  </a:lnTo>
                  <a:lnTo>
                    <a:pt x="1041609" y="91698"/>
                  </a:lnTo>
                  <a:lnTo>
                    <a:pt x="1041609" y="108590"/>
                  </a:lnTo>
                  <a:lnTo>
                    <a:pt x="528038" y="108590"/>
                  </a:lnTo>
                  <a:lnTo>
                    <a:pt x="528038" y="91698"/>
                  </a:lnTo>
                  <a:lnTo>
                    <a:pt x="528038" y="108590"/>
                  </a:lnTo>
                  <a:lnTo>
                    <a:pt x="21700" y="108590"/>
                  </a:lnTo>
                  <a:lnTo>
                    <a:pt x="21700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70300" y="2555381"/>
              <a:ext cx="2172970" cy="1380490"/>
            </a:xfrm>
            <a:custGeom>
              <a:avLst/>
              <a:gdLst/>
              <a:ahLst/>
              <a:cxnLst/>
              <a:rect l="l" t="t" r="r" b="b"/>
              <a:pathLst>
                <a:path w="2172970" h="1380489">
                  <a:moveTo>
                    <a:pt x="21700" y="0"/>
                  </a:moveTo>
                  <a:lnTo>
                    <a:pt x="144668" y="193065"/>
                  </a:lnTo>
                  <a:lnTo>
                    <a:pt x="217002" y="294416"/>
                  </a:lnTo>
                  <a:lnTo>
                    <a:pt x="277280" y="369222"/>
                  </a:lnTo>
                  <a:lnTo>
                    <a:pt x="342381" y="444028"/>
                  </a:lnTo>
                  <a:lnTo>
                    <a:pt x="385781" y="492291"/>
                  </a:lnTo>
                  <a:lnTo>
                    <a:pt x="438826" y="533314"/>
                  </a:lnTo>
                  <a:lnTo>
                    <a:pt x="506338" y="567098"/>
                  </a:lnTo>
                  <a:lnTo>
                    <a:pt x="540094" y="581576"/>
                  </a:lnTo>
                  <a:lnTo>
                    <a:pt x="578671" y="596055"/>
                  </a:lnTo>
                  <a:lnTo>
                    <a:pt x="687172" y="625012"/>
                  </a:lnTo>
                  <a:lnTo>
                    <a:pt x="776385" y="644317"/>
                  </a:lnTo>
                  <a:lnTo>
                    <a:pt x="827018" y="651556"/>
                  </a:lnTo>
                  <a:lnTo>
                    <a:pt x="1039199" y="649143"/>
                  </a:lnTo>
                  <a:lnTo>
                    <a:pt x="1039199" y="1380317"/>
                  </a:lnTo>
                  <a:lnTo>
                    <a:pt x="1068148" y="1315163"/>
                  </a:lnTo>
                  <a:lnTo>
                    <a:pt x="1101904" y="1254834"/>
                  </a:lnTo>
                  <a:lnTo>
                    <a:pt x="1147715" y="1180029"/>
                  </a:lnTo>
                  <a:lnTo>
                    <a:pt x="1188706" y="1114874"/>
                  </a:lnTo>
                  <a:lnTo>
                    <a:pt x="1239339" y="1049721"/>
                  </a:lnTo>
                  <a:lnTo>
                    <a:pt x="1294795" y="979740"/>
                  </a:lnTo>
                  <a:lnTo>
                    <a:pt x="1381596" y="888042"/>
                  </a:lnTo>
                  <a:lnTo>
                    <a:pt x="1429819" y="844605"/>
                  </a:lnTo>
                  <a:lnTo>
                    <a:pt x="1478041" y="805996"/>
                  </a:lnTo>
                  <a:lnTo>
                    <a:pt x="1528674" y="769799"/>
                  </a:lnTo>
                  <a:lnTo>
                    <a:pt x="1584130" y="736015"/>
                  </a:lnTo>
                  <a:lnTo>
                    <a:pt x="1641998" y="709471"/>
                  </a:lnTo>
                  <a:lnTo>
                    <a:pt x="1699865" y="685340"/>
                  </a:lnTo>
                  <a:lnTo>
                    <a:pt x="1731210" y="678101"/>
                  </a:lnTo>
                  <a:lnTo>
                    <a:pt x="1760143" y="668447"/>
                  </a:lnTo>
                  <a:lnTo>
                    <a:pt x="1822833" y="658795"/>
                  </a:lnTo>
                  <a:lnTo>
                    <a:pt x="1854178" y="656382"/>
                  </a:lnTo>
                  <a:lnTo>
                    <a:pt x="1885523" y="656382"/>
                  </a:lnTo>
                  <a:lnTo>
                    <a:pt x="2150747" y="653969"/>
                  </a:lnTo>
                  <a:lnTo>
                    <a:pt x="2172448" y="653969"/>
                  </a:lnTo>
                  <a:lnTo>
                    <a:pt x="0" y="649143"/>
                  </a:lnTo>
                  <a:lnTo>
                    <a:pt x="21700" y="649143"/>
                  </a:lnTo>
                  <a:lnTo>
                    <a:pt x="21700" y="0"/>
                  </a:lnTo>
                  <a:close/>
                </a:path>
              </a:pathLst>
            </a:custGeom>
            <a:solidFill>
              <a:srgbClr val="FFE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1371443" y="2340785"/>
            <a:ext cx="24892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5" dirty="0">
                <a:solidFill>
                  <a:srgbClr val="231F20"/>
                </a:solidFill>
                <a:latin typeface="Arial"/>
                <a:cs typeface="Arial"/>
              </a:rPr>
              <a:t>Flow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452152" y="1574388"/>
            <a:ext cx="2296160" cy="2370455"/>
            <a:chOff x="1452152" y="1574388"/>
            <a:chExt cx="2296160" cy="2370455"/>
          </a:xfrm>
        </p:grpSpPr>
        <p:sp>
          <p:nvSpPr>
            <p:cNvPr id="69" name="object 69"/>
            <p:cNvSpPr/>
            <p:nvPr/>
          </p:nvSpPr>
          <p:spPr>
            <a:xfrm>
              <a:off x="1467878" y="3096259"/>
              <a:ext cx="2279015" cy="115570"/>
            </a:xfrm>
            <a:custGeom>
              <a:avLst/>
              <a:gdLst/>
              <a:ahLst/>
              <a:cxnLst/>
              <a:rect l="l" t="t" r="r" b="b"/>
              <a:pathLst>
                <a:path w="2279015" h="115569">
                  <a:moveTo>
                    <a:pt x="2278545" y="107950"/>
                  </a:moveTo>
                  <a:lnTo>
                    <a:pt x="7239" y="107950"/>
                  </a:lnTo>
                  <a:lnTo>
                    <a:pt x="7239" y="0"/>
                  </a:lnTo>
                  <a:lnTo>
                    <a:pt x="0" y="0"/>
                  </a:lnTo>
                  <a:lnTo>
                    <a:pt x="0" y="107950"/>
                  </a:lnTo>
                  <a:lnTo>
                    <a:pt x="0" y="115570"/>
                  </a:lnTo>
                  <a:lnTo>
                    <a:pt x="2278545" y="115570"/>
                  </a:lnTo>
                  <a:lnTo>
                    <a:pt x="2278545" y="1079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453422" y="3095935"/>
              <a:ext cx="2293620" cy="130810"/>
            </a:xfrm>
            <a:custGeom>
              <a:avLst/>
              <a:gdLst/>
              <a:ahLst/>
              <a:cxnLst/>
              <a:rect l="l" t="t" r="r" b="b"/>
              <a:pathLst>
                <a:path w="2293620" h="130810">
                  <a:moveTo>
                    <a:pt x="14466" y="0"/>
                  </a:moveTo>
                  <a:lnTo>
                    <a:pt x="14466" y="115829"/>
                  </a:lnTo>
                  <a:lnTo>
                    <a:pt x="0" y="115829"/>
                  </a:lnTo>
                  <a:lnTo>
                    <a:pt x="528038" y="115829"/>
                  </a:lnTo>
                  <a:lnTo>
                    <a:pt x="528038" y="130308"/>
                  </a:lnTo>
                  <a:lnTo>
                    <a:pt x="528038" y="115829"/>
                  </a:lnTo>
                  <a:lnTo>
                    <a:pt x="1041609" y="115829"/>
                  </a:lnTo>
                  <a:lnTo>
                    <a:pt x="1041609" y="130308"/>
                  </a:lnTo>
                  <a:lnTo>
                    <a:pt x="1041609" y="115829"/>
                  </a:lnTo>
                  <a:lnTo>
                    <a:pt x="1547963" y="115829"/>
                  </a:lnTo>
                  <a:lnTo>
                    <a:pt x="1547963" y="130308"/>
                  </a:lnTo>
                  <a:lnTo>
                    <a:pt x="1547963" y="115829"/>
                  </a:lnTo>
                  <a:lnTo>
                    <a:pt x="2061537" y="115829"/>
                  </a:lnTo>
                  <a:lnTo>
                    <a:pt x="2061537" y="130308"/>
                  </a:lnTo>
                  <a:lnTo>
                    <a:pt x="2061537" y="115829"/>
                  </a:lnTo>
                  <a:lnTo>
                    <a:pt x="2293004" y="115829"/>
                  </a:lnTo>
                  <a:lnTo>
                    <a:pt x="2293004" y="108590"/>
                  </a:lnTo>
                  <a:lnTo>
                    <a:pt x="2061537" y="108590"/>
                  </a:lnTo>
                  <a:lnTo>
                    <a:pt x="2061537" y="94111"/>
                  </a:lnTo>
                  <a:lnTo>
                    <a:pt x="2061537" y="108590"/>
                  </a:lnTo>
                  <a:lnTo>
                    <a:pt x="1547963" y="108590"/>
                  </a:lnTo>
                  <a:lnTo>
                    <a:pt x="1547963" y="94111"/>
                  </a:lnTo>
                  <a:lnTo>
                    <a:pt x="1547963" y="108590"/>
                  </a:lnTo>
                  <a:lnTo>
                    <a:pt x="1041609" y="108590"/>
                  </a:lnTo>
                  <a:lnTo>
                    <a:pt x="1041609" y="94111"/>
                  </a:lnTo>
                  <a:lnTo>
                    <a:pt x="1041609" y="108590"/>
                  </a:lnTo>
                  <a:lnTo>
                    <a:pt x="528038" y="108590"/>
                  </a:lnTo>
                  <a:lnTo>
                    <a:pt x="528038" y="94111"/>
                  </a:lnTo>
                  <a:lnTo>
                    <a:pt x="528038" y="108590"/>
                  </a:lnTo>
                  <a:lnTo>
                    <a:pt x="21700" y="108590"/>
                  </a:lnTo>
                  <a:lnTo>
                    <a:pt x="21700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470299" y="2555382"/>
              <a:ext cx="2172970" cy="1380490"/>
            </a:xfrm>
            <a:custGeom>
              <a:avLst/>
              <a:gdLst/>
              <a:ahLst/>
              <a:cxnLst/>
              <a:rect l="l" t="t" r="r" b="b"/>
              <a:pathLst>
                <a:path w="2172970" h="1380489">
                  <a:moveTo>
                    <a:pt x="0" y="649143"/>
                  </a:moveTo>
                  <a:lnTo>
                    <a:pt x="21700" y="649143"/>
                  </a:lnTo>
                  <a:lnTo>
                    <a:pt x="19289" y="0"/>
                  </a:lnTo>
                  <a:lnTo>
                    <a:pt x="144668" y="193065"/>
                  </a:lnTo>
                  <a:lnTo>
                    <a:pt x="217002" y="292002"/>
                  </a:lnTo>
                  <a:lnTo>
                    <a:pt x="274869" y="366809"/>
                  </a:lnTo>
                  <a:lnTo>
                    <a:pt x="342380" y="444028"/>
                  </a:lnTo>
                  <a:lnTo>
                    <a:pt x="385781" y="492291"/>
                  </a:lnTo>
                  <a:lnTo>
                    <a:pt x="438826" y="533314"/>
                  </a:lnTo>
                  <a:lnTo>
                    <a:pt x="506338" y="567097"/>
                  </a:lnTo>
                  <a:lnTo>
                    <a:pt x="540093" y="581576"/>
                  </a:lnTo>
                  <a:lnTo>
                    <a:pt x="578672" y="596055"/>
                  </a:lnTo>
                  <a:lnTo>
                    <a:pt x="687173" y="625012"/>
                  </a:lnTo>
                  <a:lnTo>
                    <a:pt x="776385" y="644317"/>
                  </a:lnTo>
                  <a:lnTo>
                    <a:pt x="827018" y="651556"/>
                  </a:lnTo>
                  <a:lnTo>
                    <a:pt x="1039198" y="649143"/>
                  </a:lnTo>
                  <a:lnTo>
                    <a:pt x="1039198" y="1380316"/>
                  </a:lnTo>
                  <a:lnTo>
                    <a:pt x="1068148" y="1315162"/>
                  </a:lnTo>
                  <a:lnTo>
                    <a:pt x="1101904" y="1254834"/>
                  </a:lnTo>
                  <a:lnTo>
                    <a:pt x="1147715" y="1180028"/>
                  </a:lnTo>
                  <a:lnTo>
                    <a:pt x="1188704" y="1114874"/>
                  </a:lnTo>
                  <a:lnTo>
                    <a:pt x="1239338" y="1049720"/>
                  </a:lnTo>
                  <a:lnTo>
                    <a:pt x="1294794" y="979739"/>
                  </a:lnTo>
                  <a:lnTo>
                    <a:pt x="1381595" y="888041"/>
                  </a:lnTo>
                  <a:lnTo>
                    <a:pt x="1429818" y="844605"/>
                  </a:lnTo>
                  <a:lnTo>
                    <a:pt x="1478041" y="805995"/>
                  </a:lnTo>
                  <a:lnTo>
                    <a:pt x="1528674" y="769799"/>
                  </a:lnTo>
                  <a:lnTo>
                    <a:pt x="1584130" y="736015"/>
                  </a:lnTo>
                  <a:lnTo>
                    <a:pt x="1641998" y="709471"/>
                  </a:lnTo>
                  <a:lnTo>
                    <a:pt x="1699865" y="685340"/>
                  </a:lnTo>
                  <a:lnTo>
                    <a:pt x="1731210" y="678100"/>
                  </a:lnTo>
                  <a:lnTo>
                    <a:pt x="1760143" y="668448"/>
                  </a:lnTo>
                  <a:lnTo>
                    <a:pt x="1822833" y="658795"/>
                  </a:lnTo>
                  <a:lnTo>
                    <a:pt x="1854177" y="656382"/>
                  </a:lnTo>
                  <a:lnTo>
                    <a:pt x="1885522" y="656382"/>
                  </a:lnTo>
                  <a:lnTo>
                    <a:pt x="2150747" y="653969"/>
                  </a:lnTo>
                  <a:lnTo>
                    <a:pt x="2172447" y="653969"/>
                  </a:lnTo>
                </a:path>
              </a:pathLst>
            </a:custGeom>
            <a:ln w="16887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467890" y="2511944"/>
              <a:ext cx="7620" cy="584200"/>
            </a:xfrm>
            <a:custGeom>
              <a:avLst/>
              <a:gdLst/>
              <a:ahLst/>
              <a:cxnLst/>
              <a:rect l="l" t="t" r="r" b="b"/>
              <a:pathLst>
                <a:path w="7619" h="584200">
                  <a:moveTo>
                    <a:pt x="7232" y="0"/>
                  </a:moveTo>
                  <a:lnTo>
                    <a:pt x="0" y="0"/>
                  </a:lnTo>
                  <a:lnTo>
                    <a:pt x="0" y="583990"/>
                  </a:lnTo>
                  <a:lnTo>
                    <a:pt x="7232" y="583990"/>
                  </a:lnTo>
                  <a:lnTo>
                    <a:pt x="72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453422" y="2511946"/>
              <a:ext cx="36195" cy="584200"/>
            </a:xfrm>
            <a:custGeom>
              <a:avLst/>
              <a:gdLst/>
              <a:ahLst/>
              <a:cxnLst/>
              <a:rect l="l" t="t" r="r" b="b"/>
              <a:pathLst>
                <a:path w="36194" h="584200">
                  <a:moveTo>
                    <a:pt x="14466" y="0"/>
                  </a:moveTo>
                  <a:lnTo>
                    <a:pt x="0" y="0"/>
                  </a:lnTo>
                  <a:lnTo>
                    <a:pt x="14466" y="0"/>
                  </a:lnTo>
                  <a:lnTo>
                    <a:pt x="14466" y="113416"/>
                  </a:lnTo>
                  <a:lnTo>
                    <a:pt x="0" y="113416"/>
                  </a:lnTo>
                  <a:lnTo>
                    <a:pt x="14466" y="113416"/>
                  </a:lnTo>
                  <a:lnTo>
                    <a:pt x="14466" y="229261"/>
                  </a:lnTo>
                  <a:lnTo>
                    <a:pt x="0" y="229261"/>
                  </a:lnTo>
                  <a:lnTo>
                    <a:pt x="14466" y="229261"/>
                  </a:lnTo>
                  <a:lnTo>
                    <a:pt x="14466" y="352330"/>
                  </a:lnTo>
                  <a:lnTo>
                    <a:pt x="0" y="352330"/>
                  </a:lnTo>
                  <a:lnTo>
                    <a:pt x="14466" y="352330"/>
                  </a:lnTo>
                  <a:lnTo>
                    <a:pt x="14466" y="468160"/>
                  </a:lnTo>
                  <a:lnTo>
                    <a:pt x="0" y="468160"/>
                  </a:lnTo>
                  <a:lnTo>
                    <a:pt x="14466" y="468160"/>
                  </a:lnTo>
                  <a:lnTo>
                    <a:pt x="14466" y="583989"/>
                  </a:lnTo>
                  <a:lnTo>
                    <a:pt x="0" y="583989"/>
                  </a:lnTo>
                  <a:lnTo>
                    <a:pt x="36167" y="583989"/>
                  </a:lnTo>
                  <a:lnTo>
                    <a:pt x="21700" y="583989"/>
                  </a:lnTo>
                  <a:lnTo>
                    <a:pt x="21700" y="468160"/>
                  </a:lnTo>
                  <a:lnTo>
                    <a:pt x="36167" y="468160"/>
                  </a:lnTo>
                  <a:lnTo>
                    <a:pt x="21700" y="468160"/>
                  </a:lnTo>
                  <a:lnTo>
                    <a:pt x="21700" y="352330"/>
                  </a:lnTo>
                  <a:lnTo>
                    <a:pt x="36167" y="352330"/>
                  </a:lnTo>
                  <a:lnTo>
                    <a:pt x="21700" y="352330"/>
                  </a:lnTo>
                  <a:lnTo>
                    <a:pt x="21700" y="229261"/>
                  </a:lnTo>
                  <a:lnTo>
                    <a:pt x="36167" y="229261"/>
                  </a:lnTo>
                  <a:lnTo>
                    <a:pt x="21700" y="229261"/>
                  </a:lnTo>
                  <a:lnTo>
                    <a:pt x="21700" y="113416"/>
                  </a:lnTo>
                  <a:lnTo>
                    <a:pt x="36167" y="113416"/>
                  </a:lnTo>
                  <a:lnTo>
                    <a:pt x="21700" y="113416"/>
                  </a:lnTo>
                  <a:lnTo>
                    <a:pt x="21700" y="0"/>
                  </a:lnTo>
                  <a:lnTo>
                    <a:pt x="36167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67890" y="3211764"/>
              <a:ext cx="7620" cy="584200"/>
            </a:xfrm>
            <a:custGeom>
              <a:avLst/>
              <a:gdLst/>
              <a:ahLst/>
              <a:cxnLst/>
              <a:rect l="l" t="t" r="r" b="b"/>
              <a:pathLst>
                <a:path w="7619" h="584200">
                  <a:moveTo>
                    <a:pt x="7232" y="0"/>
                  </a:moveTo>
                  <a:lnTo>
                    <a:pt x="0" y="0"/>
                  </a:lnTo>
                  <a:lnTo>
                    <a:pt x="0" y="583973"/>
                  </a:lnTo>
                  <a:lnTo>
                    <a:pt x="7232" y="583973"/>
                  </a:lnTo>
                  <a:lnTo>
                    <a:pt x="72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53422" y="3211765"/>
              <a:ext cx="36195" cy="584200"/>
            </a:xfrm>
            <a:custGeom>
              <a:avLst/>
              <a:gdLst/>
              <a:ahLst/>
              <a:cxnLst/>
              <a:rect l="l" t="t" r="r" b="b"/>
              <a:pathLst>
                <a:path w="36194" h="584200">
                  <a:moveTo>
                    <a:pt x="14466" y="0"/>
                  </a:moveTo>
                  <a:lnTo>
                    <a:pt x="0" y="0"/>
                  </a:lnTo>
                  <a:lnTo>
                    <a:pt x="14466" y="0"/>
                  </a:lnTo>
                  <a:lnTo>
                    <a:pt x="14466" y="115829"/>
                  </a:lnTo>
                  <a:lnTo>
                    <a:pt x="0" y="115829"/>
                  </a:lnTo>
                  <a:lnTo>
                    <a:pt x="14466" y="115829"/>
                  </a:lnTo>
                  <a:lnTo>
                    <a:pt x="14466" y="231658"/>
                  </a:lnTo>
                  <a:lnTo>
                    <a:pt x="0" y="231658"/>
                  </a:lnTo>
                  <a:lnTo>
                    <a:pt x="14466" y="231658"/>
                  </a:lnTo>
                  <a:lnTo>
                    <a:pt x="14466" y="354727"/>
                  </a:lnTo>
                  <a:lnTo>
                    <a:pt x="0" y="354727"/>
                  </a:lnTo>
                  <a:lnTo>
                    <a:pt x="14466" y="354727"/>
                  </a:lnTo>
                  <a:lnTo>
                    <a:pt x="14466" y="470557"/>
                  </a:lnTo>
                  <a:lnTo>
                    <a:pt x="0" y="470557"/>
                  </a:lnTo>
                  <a:lnTo>
                    <a:pt x="14466" y="470557"/>
                  </a:lnTo>
                  <a:lnTo>
                    <a:pt x="14466" y="583973"/>
                  </a:lnTo>
                  <a:lnTo>
                    <a:pt x="0" y="583973"/>
                  </a:lnTo>
                  <a:lnTo>
                    <a:pt x="36167" y="583973"/>
                  </a:lnTo>
                  <a:lnTo>
                    <a:pt x="21700" y="583973"/>
                  </a:lnTo>
                  <a:lnTo>
                    <a:pt x="21700" y="470557"/>
                  </a:lnTo>
                  <a:lnTo>
                    <a:pt x="36167" y="470557"/>
                  </a:lnTo>
                  <a:lnTo>
                    <a:pt x="21700" y="470557"/>
                  </a:lnTo>
                  <a:lnTo>
                    <a:pt x="21700" y="354727"/>
                  </a:lnTo>
                  <a:lnTo>
                    <a:pt x="36167" y="354727"/>
                  </a:lnTo>
                  <a:lnTo>
                    <a:pt x="21700" y="354727"/>
                  </a:lnTo>
                  <a:lnTo>
                    <a:pt x="21700" y="231658"/>
                  </a:lnTo>
                  <a:lnTo>
                    <a:pt x="36167" y="231658"/>
                  </a:lnTo>
                  <a:lnTo>
                    <a:pt x="21700" y="231658"/>
                  </a:lnTo>
                  <a:lnTo>
                    <a:pt x="21700" y="115829"/>
                  </a:lnTo>
                  <a:lnTo>
                    <a:pt x="36167" y="115829"/>
                  </a:lnTo>
                  <a:lnTo>
                    <a:pt x="21700" y="115829"/>
                  </a:lnTo>
                  <a:lnTo>
                    <a:pt x="21700" y="0"/>
                  </a:lnTo>
                  <a:lnTo>
                    <a:pt x="36167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87178" y="1744574"/>
              <a:ext cx="1868805" cy="408305"/>
            </a:xfrm>
            <a:custGeom>
              <a:avLst/>
              <a:gdLst/>
              <a:ahLst/>
              <a:cxnLst/>
              <a:rect l="l" t="t" r="r" b="b"/>
              <a:pathLst>
                <a:path w="1868804" h="408305">
                  <a:moveTo>
                    <a:pt x="814962" y="0"/>
                  </a:moveTo>
                  <a:lnTo>
                    <a:pt x="754684" y="0"/>
                  </a:lnTo>
                  <a:lnTo>
                    <a:pt x="691995" y="4825"/>
                  </a:lnTo>
                  <a:lnTo>
                    <a:pt x="595549" y="19305"/>
                  </a:lnTo>
                  <a:lnTo>
                    <a:pt x="523215" y="41022"/>
                  </a:lnTo>
                  <a:lnTo>
                    <a:pt x="470171" y="65154"/>
                  </a:lnTo>
                  <a:lnTo>
                    <a:pt x="417126" y="91697"/>
                  </a:lnTo>
                  <a:lnTo>
                    <a:pt x="366492" y="123069"/>
                  </a:lnTo>
                  <a:lnTo>
                    <a:pt x="315859" y="156852"/>
                  </a:lnTo>
                  <a:lnTo>
                    <a:pt x="221824" y="226832"/>
                  </a:lnTo>
                  <a:lnTo>
                    <a:pt x="31344" y="381271"/>
                  </a:lnTo>
                  <a:lnTo>
                    <a:pt x="0" y="405403"/>
                  </a:lnTo>
                  <a:lnTo>
                    <a:pt x="1868644" y="407816"/>
                  </a:lnTo>
                  <a:lnTo>
                    <a:pt x="1813189" y="405403"/>
                  </a:lnTo>
                  <a:lnTo>
                    <a:pt x="1760143" y="400577"/>
                  </a:lnTo>
                  <a:lnTo>
                    <a:pt x="1680577" y="390923"/>
                  </a:lnTo>
                  <a:lnTo>
                    <a:pt x="1605831" y="378858"/>
                  </a:lnTo>
                  <a:lnTo>
                    <a:pt x="1533497" y="361966"/>
                  </a:lnTo>
                  <a:lnTo>
                    <a:pt x="1449108" y="337836"/>
                  </a:lnTo>
                  <a:lnTo>
                    <a:pt x="1391240" y="318531"/>
                  </a:lnTo>
                  <a:lnTo>
                    <a:pt x="1268272" y="270268"/>
                  </a:lnTo>
                  <a:lnTo>
                    <a:pt x="1229694" y="248550"/>
                  </a:lnTo>
                  <a:lnTo>
                    <a:pt x="1181470" y="217180"/>
                  </a:lnTo>
                  <a:lnTo>
                    <a:pt x="1128410" y="176156"/>
                  </a:lnTo>
                  <a:lnTo>
                    <a:pt x="1097081" y="144786"/>
                  </a:lnTo>
                  <a:lnTo>
                    <a:pt x="1046448" y="77219"/>
                  </a:lnTo>
                  <a:lnTo>
                    <a:pt x="1027142" y="38609"/>
                  </a:lnTo>
                  <a:lnTo>
                    <a:pt x="1017498" y="7238"/>
                  </a:lnTo>
                  <a:lnTo>
                    <a:pt x="1015086" y="2412"/>
                  </a:lnTo>
                  <a:lnTo>
                    <a:pt x="814962" y="0"/>
                  </a:lnTo>
                  <a:close/>
                </a:path>
              </a:pathLst>
            </a:custGeom>
            <a:solidFill>
              <a:srgbClr val="FFE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75122" y="1575656"/>
              <a:ext cx="7620" cy="471170"/>
            </a:xfrm>
            <a:custGeom>
              <a:avLst/>
              <a:gdLst/>
              <a:ahLst/>
              <a:cxnLst/>
              <a:rect l="l" t="t" r="r" b="b"/>
              <a:pathLst>
                <a:path w="7619" h="471169">
                  <a:moveTo>
                    <a:pt x="7233" y="0"/>
                  </a:moveTo>
                  <a:lnTo>
                    <a:pt x="0" y="0"/>
                  </a:lnTo>
                  <a:lnTo>
                    <a:pt x="0" y="470557"/>
                  </a:lnTo>
                  <a:lnTo>
                    <a:pt x="7233" y="470557"/>
                  </a:lnTo>
                  <a:lnTo>
                    <a:pt x="7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60655" y="1575658"/>
              <a:ext cx="36195" cy="471170"/>
            </a:xfrm>
            <a:custGeom>
              <a:avLst/>
              <a:gdLst/>
              <a:ahLst/>
              <a:cxnLst/>
              <a:rect l="l" t="t" r="r" b="b"/>
              <a:pathLst>
                <a:path w="36194" h="471169">
                  <a:moveTo>
                    <a:pt x="14466" y="0"/>
                  </a:moveTo>
                  <a:lnTo>
                    <a:pt x="0" y="0"/>
                  </a:lnTo>
                  <a:lnTo>
                    <a:pt x="14466" y="0"/>
                  </a:lnTo>
                  <a:lnTo>
                    <a:pt x="14466" y="115829"/>
                  </a:lnTo>
                  <a:lnTo>
                    <a:pt x="0" y="115829"/>
                  </a:lnTo>
                  <a:lnTo>
                    <a:pt x="14466" y="115829"/>
                  </a:lnTo>
                  <a:lnTo>
                    <a:pt x="14466" y="238898"/>
                  </a:lnTo>
                  <a:lnTo>
                    <a:pt x="0" y="238898"/>
                  </a:lnTo>
                  <a:lnTo>
                    <a:pt x="14466" y="238898"/>
                  </a:lnTo>
                  <a:lnTo>
                    <a:pt x="14466" y="354727"/>
                  </a:lnTo>
                  <a:lnTo>
                    <a:pt x="0" y="354727"/>
                  </a:lnTo>
                  <a:lnTo>
                    <a:pt x="14466" y="354727"/>
                  </a:lnTo>
                  <a:lnTo>
                    <a:pt x="14466" y="470557"/>
                  </a:lnTo>
                  <a:lnTo>
                    <a:pt x="0" y="470557"/>
                  </a:lnTo>
                  <a:lnTo>
                    <a:pt x="36167" y="470557"/>
                  </a:lnTo>
                  <a:lnTo>
                    <a:pt x="21700" y="470557"/>
                  </a:lnTo>
                  <a:lnTo>
                    <a:pt x="21700" y="354727"/>
                  </a:lnTo>
                  <a:lnTo>
                    <a:pt x="36167" y="354727"/>
                  </a:lnTo>
                  <a:lnTo>
                    <a:pt x="21700" y="354727"/>
                  </a:lnTo>
                  <a:lnTo>
                    <a:pt x="21700" y="238898"/>
                  </a:lnTo>
                  <a:lnTo>
                    <a:pt x="36167" y="238898"/>
                  </a:lnTo>
                  <a:lnTo>
                    <a:pt x="21700" y="238898"/>
                  </a:lnTo>
                  <a:lnTo>
                    <a:pt x="21700" y="115829"/>
                  </a:lnTo>
                  <a:lnTo>
                    <a:pt x="36167" y="115829"/>
                  </a:lnTo>
                  <a:lnTo>
                    <a:pt x="21700" y="115829"/>
                  </a:lnTo>
                  <a:lnTo>
                    <a:pt x="21700" y="0"/>
                  </a:lnTo>
                  <a:lnTo>
                    <a:pt x="36167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1320809" y="1392431"/>
            <a:ext cx="38544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dirty="0">
                <a:solidFill>
                  <a:srgbClr val="231F20"/>
                </a:solidFill>
                <a:latin typeface="Arial"/>
                <a:cs typeface="Arial"/>
              </a:rPr>
              <a:t>Volume</a:t>
            </a:r>
            <a:endParaRPr sz="8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181134" y="1392431"/>
            <a:ext cx="902969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15" dirty="0">
                <a:solidFill>
                  <a:srgbClr val="0066B3"/>
                </a:solidFill>
                <a:latin typeface="Arial"/>
                <a:cs typeface="Arial"/>
              </a:rPr>
              <a:t>Pressure oriented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1452152" y="1735966"/>
            <a:ext cx="2300605" cy="3801745"/>
            <a:chOff x="1452152" y="1735966"/>
            <a:chExt cx="2300605" cy="3801745"/>
          </a:xfrm>
        </p:grpSpPr>
        <p:sp>
          <p:nvSpPr>
            <p:cNvPr id="82" name="object 82"/>
            <p:cNvSpPr/>
            <p:nvPr/>
          </p:nvSpPr>
          <p:spPr>
            <a:xfrm>
              <a:off x="1487177" y="1744538"/>
              <a:ext cx="1868805" cy="408305"/>
            </a:xfrm>
            <a:custGeom>
              <a:avLst/>
              <a:gdLst/>
              <a:ahLst/>
              <a:cxnLst/>
              <a:rect l="l" t="t" r="r" b="b"/>
              <a:pathLst>
                <a:path w="1868804" h="408305">
                  <a:moveTo>
                    <a:pt x="1868644" y="407853"/>
                  </a:moveTo>
                  <a:lnTo>
                    <a:pt x="1800477" y="404538"/>
                  </a:lnTo>
                  <a:lnTo>
                    <a:pt x="1734200" y="398212"/>
                  </a:lnTo>
                  <a:lnTo>
                    <a:pt x="1670162" y="389289"/>
                  </a:lnTo>
                  <a:lnTo>
                    <a:pt x="1608711" y="378184"/>
                  </a:lnTo>
                  <a:lnTo>
                    <a:pt x="1550198" y="365314"/>
                  </a:lnTo>
                  <a:lnTo>
                    <a:pt x="1494970" y="351092"/>
                  </a:lnTo>
                  <a:lnTo>
                    <a:pt x="1443377" y="335934"/>
                  </a:lnTo>
                  <a:lnTo>
                    <a:pt x="1395768" y="320256"/>
                  </a:lnTo>
                  <a:lnTo>
                    <a:pt x="1352491" y="304473"/>
                  </a:lnTo>
                  <a:lnTo>
                    <a:pt x="1313897" y="288999"/>
                  </a:lnTo>
                  <a:lnTo>
                    <a:pt x="1252149" y="260641"/>
                  </a:lnTo>
                  <a:lnTo>
                    <a:pt x="1117830" y="165335"/>
                  </a:lnTo>
                  <a:lnTo>
                    <a:pt x="1052763" y="85703"/>
                  </a:lnTo>
                  <a:lnTo>
                    <a:pt x="1022509" y="25978"/>
                  </a:lnTo>
                  <a:lnTo>
                    <a:pt x="1015087" y="2450"/>
                  </a:lnTo>
                  <a:lnTo>
                    <a:pt x="814963" y="37"/>
                  </a:lnTo>
                  <a:lnTo>
                    <a:pt x="714298" y="3355"/>
                  </a:lnTo>
                  <a:lnTo>
                    <a:pt x="619661" y="15308"/>
                  </a:lnTo>
                  <a:lnTo>
                    <a:pt x="523216" y="41060"/>
                  </a:lnTo>
                  <a:lnTo>
                    <a:pt x="475935" y="61586"/>
                  </a:lnTo>
                  <a:lnTo>
                    <a:pt x="429132" y="85688"/>
                  </a:lnTo>
                  <a:lnTo>
                    <a:pt x="383102" y="112649"/>
                  </a:lnTo>
                  <a:lnTo>
                    <a:pt x="338144" y="141755"/>
                  </a:lnTo>
                  <a:lnTo>
                    <a:pt x="294555" y="172292"/>
                  </a:lnTo>
                  <a:lnTo>
                    <a:pt x="252633" y="203543"/>
                  </a:lnTo>
                  <a:lnTo>
                    <a:pt x="212675" y="234794"/>
                  </a:lnTo>
                  <a:lnTo>
                    <a:pt x="174980" y="265331"/>
                  </a:lnTo>
                  <a:lnTo>
                    <a:pt x="139845" y="294437"/>
                  </a:lnTo>
                  <a:lnTo>
                    <a:pt x="83410" y="340286"/>
                  </a:lnTo>
                  <a:lnTo>
                    <a:pt x="39180" y="375276"/>
                  </a:lnTo>
                  <a:lnTo>
                    <a:pt x="10322" y="397598"/>
                  </a:lnTo>
                  <a:lnTo>
                    <a:pt x="0" y="405440"/>
                  </a:lnTo>
                </a:path>
                <a:path w="1868804" h="408305">
                  <a:moveTo>
                    <a:pt x="1868644" y="407853"/>
                  </a:moveTo>
                  <a:lnTo>
                    <a:pt x="1813188" y="405440"/>
                  </a:lnTo>
                  <a:lnTo>
                    <a:pt x="1760143" y="400614"/>
                  </a:lnTo>
                  <a:lnTo>
                    <a:pt x="1680576" y="390962"/>
                  </a:lnTo>
                  <a:lnTo>
                    <a:pt x="1605831" y="378896"/>
                  </a:lnTo>
                  <a:lnTo>
                    <a:pt x="1533497" y="362004"/>
                  </a:lnTo>
                  <a:lnTo>
                    <a:pt x="1449107" y="337873"/>
                  </a:lnTo>
                  <a:lnTo>
                    <a:pt x="1391240" y="318568"/>
                  </a:lnTo>
                  <a:lnTo>
                    <a:pt x="1323728" y="292024"/>
                  </a:lnTo>
                  <a:lnTo>
                    <a:pt x="1268272" y="270306"/>
                  </a:lnTo>
                  <a:lnTo>
                    <a:pt x="1229694" y="248588"/>
                  </a:lnTo>
                  <a:lnTo>
                    <a:pt x="1181471" y="217217"/>
                  </a:lnTo>
                  <a:lnTo>
                    <a:pt x="1128410" y="176194"/>
                  </a:lnTo>
                  <a:lnTo>
                    <a:pt x="1097081" y="144824"/>
                  </a:lnTo>
                  <a:lnTo>
                    <a:pt x="1046448" y="77257"/>
                  </a:lnTo>
                  <a:lnTo>
                    <a:pt x="1027142" y="38647"/>
                  </a:lnTo>
                  <a:lnTo>
                    <a:pt x="1017498" y="7277"/>
                  </a:lnTo>
                  <a:lnTo>
                    <a:pt x="1015087" y="2450"/>
                  </a:lnTo>
                  <a:lnTo>
                    <a:pt x="814963" y="37"/>
                  </a:lnTo>
                  <a:lnTo>
                    <a:pt x="754684" y="37"/>
                  </a:lnTo>
                  <a:lnTo>
                    <a:pt x="691995" y="4863"/>
                  </a:lnTo>
                  <a:lnTo>
                    <a:pt x="595550" y="19342"/>
                  </a:lnTo>
                  <a:lnTo>
                    <a:pt x="523216" y="41060"/>
                  </a:lnTo>
                  <a:lnTo>
                    <a:pt x="470171" y="65191"/>
                  </a:lnTo>
                  <a:lnTo>
                    <a:pt x="417126" y="91736"/>
                  </a:lnTo>
                  <a:lnTo>
                    <a:pt x="366492" y="123106"/>
                  </a:lnTo>
                  <a:lnTo>
                    <a:pt x="315858" y="156890"/>
                  </a:lnTo>
                  <a:lnTo>
                    <a:pt x="221824" y="226870"/>
                  </a:lnTo>
                  <a:lnTo>
                    <a:pt x="31344" y="381309"/>
                  </a:lnTo>
                  <a:lnTo>
                    <a:pt x="0" y="405440"/>
                  </a:lnTo>
                </a:path>
              </a:pathLst>
            </a:custGeom>
            <a:ln w="16884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475117" y="2043429"/>
              <a:ext cx="2276475" cy="232410"/>
            </a:xfrm>
            <a:custGeom>
              <a:avLst/>
              <a:gdLst/>
              <a:ahLst/>
              <a:cxnLst/>
              <a:rect l="l" t="t" r="r" b="b"/>
              <a:pathLst>
                <a:path w="2276475" h="232410">
                  <a:moveTo>
                    <a:pt x="2276132" y="109220"/>
                  </a:moveTo>
                  <a:lnTo>
                    <a:pt x="7239" y="109220"/>
                  </a:lnTo>
                  <a:lnTo>
                    <a:pt x="7239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15570"/>
                  </a:lnTo>
                  <a:lnTo>
                    <a:pt x="0" y="232410"/>
                  </a:lnTo>
                  <a:lnTo>
                    <a:pt x="7239" y="232410"/>
                  </a:lnTo>
                  <a:lnTo>
                    <a:pt x="7239" y="115570"/>
                  </a:lnTo>
                  <a:lnTo>
                    <a:pt x="2276132" y="115570"/>
                  </a:lnTo>
                  <a:lnTo>
                    <a:pt x="2276132" y="1092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460655" y="2043802"/>
              <a:ext cx="2291080" cy="231775"/>
            </a:xfrm>
            <a:custGeom>
              <a:avLst/>
              <a:gdLst/>
              <a:ahLst/>
              <a:cxnLst/>
              <a:rect l="l" t="t" r="r" b="b"/>
              <a:pathLst>
                <a:path w="2291079" h="231775">
                  <a:moveTo>
                    <a:pt x="14466" y="0"/>
                  </a:moveTo>
                  <a:lnTo>
                    <a:pt x="14466" y="115829"/>
                  </a:lnTo>
                  <a:lnTo>
                    <a:pt x="0" y="115829"/>
                  </a:lnTo>
                  <a:lnTo>
                    <a:pt x="14466" y="115829"/>
                  </a:lnTo>
                  <a:lnTo>
                    <a:pt x="14466" y="231658"/>
                  </a:lnTo>
                  <a:lnTo>
                    <a:pt x="0" y="231658"/>
                  </a:lnTo>
                  <a:lnTo>
                    <a:pt x="36167" y="231658"/>
                  </a:lnTo>
                  <a:lnTo>
                    <a:pt x="21700" y="231658"/>
                  </a:lnTo>
                  <a:lnTo>
                    <a:pt x="21700" y="115829"/>
                  </a:lnTo>
                  <a:lnTo>
                    <a:pt x="528038" y="115829"/>
                  </a:lnTo>
                  <a:lnTo>
                    <a:pt x="528038" y="130308"/>
                  </a:lnTo>
                  <a:lnTo>
                    <a:pt x="528038" y="115829"/>
                  </a:lnTo>
                  <a:lnTo>
                    <a:pt x="1041609" y="115829"/>
                  </a:lnTo>
                  <a:lnTo>
                    <a:pt x="1041609" y="130308"/>
                  </a:lnTo>
                  <a:lnTo>
                    <a:pt x="1041609" y="115829"/>
                  </a:lnTo>
                  <a:lnTo>
                    <a:pt x="1545552" y="115829"/>
                  </a:lnTo>
                  <a:lnTo>
                    <a:pt x="1545552" y="130308"/>
                  </a:lnTo>
                  <a:lnTo>
                    <a:pt x="1545552" y="115829"/>
                  </a:lnTo>
                  <a:lnTo>
                    <a:pt x="2059124" y="115829"/>
                  </a:lnTo>
                  <a:lnTo>
                    <a:pt x="2059124" y="130308"/>
                  </a:lnTo>
                  <a:lnTo>
                    <a:pt x="2059124" y="115829"/>
                  </a:lnTo>
                  <a:lnTo>
                    <a:pt x="2290593" y="115829"/>
                  </a:lnTo>
                  <a:lnTo>
                    <a:pt x="2290593" y="108590"/>
                  </a:lnTo>
                  <a:lnTo>
                    <a:pt x="2059124" y="108590"/>
                  </a:lnTo>
                  <a:lnTo>
                    <a:pt x="2059124" y="94111"/>
                  </a:lnTo>
                  <a:lnTo>
                    <a:pt x="2059124" y="108590"/>
                  </a:lnTo>
                  <a:lnTo>
                    <a:pt x="1545552" y="108590"/>
                  </a:lnTo>
                  <a:lnTo>
                    <a:pt x="1545552" y="94111"/>
                  </a:lnTo>
                  <a:lnTo>
                    <a:pt x="1545552" y="108590"/>
                  </a:lnTo>
                  <a:lnTo>
                    <a:pt x="1041609" y="108590"/>
                  </a:lnTo>
                  <a:lnTo>
                    <a:pt x="1041609" y="94111"/>
                  </a:lnTo>
                  <a:lnTo>
                    <a:pt x="1041609" y="108590"/>
                  </a:lnTo>
                  <a:lnTo>
                    <a:pt x="528038" y="108590"/>
                  </a:lnTo>
                  <a:lnTo>
                    <a:pt x="528038" y="94111"/>
                  </a:lnTo>
                  <a:lnTo>
                    <a:pt x="528038" y="108590"/>
                  </a:lnTo>
                  <a:lnTo>
                    <a:pt x="21700" y="108590"/>
                  </a:lnTo>
                  <a:lnTo>
                    <a:pt x="21700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273207" y="1766294"/>
              <a:ext cx="0" cy="3502025"/>
            </a:xfrm>
            <a:custGeom>
              <a:avLst/>
              <a:gdLst/>
              <a:ahLst/>
              <a:cxnLst/>
              <a:rect l="l" t="t" r="r" b="b"/>
              <a:pathLst>
                <a:path h="3502025">
                  <a:moveTo>
                    <a:pt x="0" y="0"/>
                  </a:moveTo>
                  <a:lnTo>
                    <a:pt x="0" y="3501459"/>
                  </a:lnTo>
                </a:path>
              </a:pathLst>
            </a:custGeom>
            <a:ln w="9644">
              <a:solidFill>
                <a:srgbClr val="ED1C24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07087" y="1766294"/>
              <a:ext cx="0" cy="3747770"/>
            </a:xfrm>
            <a:custGeom>
              <a:avLst/>
              <a:gdLst/>
              <a:ahLst/>
              <a:cxnLst/>
              <a:rect l="l" t="t" r="r" b="b"/>
              <a:pathLst>
                <a:path h="3747770">
                  <a:moveTo>
                    <a:pt x="0" y="0"/>
                  </a:moveTo>
                  <a:lnTo>
                    <a:pt x="0" y="3747596"/>
                  </a:lnTo>
                </a:path>
              </a:pathLst>
            </a:custGeom>
            <a:ln w="9644">
              <a:solidFill>
                <a:srgbClr val="ED1C24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467890" y="4941982"/>
              <a:ext cx="7620" cy="586740"/>
            </a:xfrm>
            <a:custGeom>
              <a:avLst/>
              <a:gdLst/>
              <a:ahLst/>
              <a:cxnLst/>
              <a:rect l="l" t="t" r="r" b="b"/>
              <a:pathLst>
                <a:path w="7619" h="586739">
                  <a:moveTo>
                    <a:pt x="7232" y="0"/>
                  </a:moveTo>
                  <a:lnTo>
                    <a:pt x="0" y="0"/>
                  </a:lnTo>
                  <a:lnTo>
                    <a:pt x="0" y="586386"/>
                  </a:lnTo>
                  <a:lnTo>
                    <a:pt x="7232" y="586386"/>
                  </a:lnTo>
                  <a:lnTo>
                    <a:pt x="72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453422" y="4941983"/>
              <a:ext cx="36195" cy="586740"/>
            </a:xfrm>
            <a:custGeom>
              <a:avLst/>
              <a:gdLst/>
              <a:ahLst/>
              <a:cxnLst/>
              <a:rect l="l" t="t" r="r" b="b"/>
              <a:pathLst>
                <a:path w="36194" h="586739">
                  <a:moveTo>
                    <a:pt x="14466" y="0"/>
                  </a:moveTo>
                  <a:lnTo>
                    <a:pt x="0" y="0"/>
                  </a:lnTo>
                  <a:lnTo>
                    <a:pt x="14466" y="0"/>
                  </a:lnTo>
                  <a:lnTo>
                    <a:pt x="14466" y="586386"/>
                  </a:lnTo>
                  <a:lnTo>
                    <a:pt x="0" y="586386"/>
                  </a:lnTo>
                  <a:lnTo>
                    <a:pt x="36167" y="586386"/>
                  </a:lnTo>
                  <a:lnTo>
                    <a:pt x="21700" y="586386"/>
                  </a:lnTo>
                  <a:lnTo>
                    <a:pt x="21700" y="0"/>
                  </a:lnTo>
                  <a:lnTo>
                    <a:pt x="36167" y="0"/>
                  </a:lnTo>
                  <a:lnTo>
                    <a:pt x="1446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479944" y="5337733"/>
              <a:ext cx="1024890" cy="195580"/>
            </a:xfrm>
            <a:custGeom>
              <a:avLst/>
              <a:gdLst/>
              <a:ahLst/>
              <a:cxnLst/>
              <a:rect l="l" t="t" r="r" b="b"/>
              <a:pathLst>
                <a:path w="1024889" h="195579">
                  <a:moveTo>
                    <a:pt x="928287" y="0"/>
                  </a:moveTo>
                  <a:lnTo>
                    <a:pt x="96446" y="0"/>
                  </a:lnTo>
                  <a:lnTo>
                    <a:pt x="0" y="98937"/>
                  </a:lnTo>
                  <a:lnTo>
                    <a:pt x="96446" y="195462"/>
                  </a:lnTo>
                  <a:lnTo>
                    <a:pt x="494282" y="195462"/>
                  </a:lnTo>
                  <a:lnTo>
                    <a:pt x="928287" y="195462"/>
                  </a:lnTo>
                  <a:lnTo>
                    <a:pt x="1024732" y="98937"/>
                  </a:lnTo>
                  <a:lnTo>
                    <a:pt x="928287" y="0"/>
                  </a:lnTo>
                  <a:close/>
                </a:path>
              </a:pathLst>
            </a:custGeom>
            <a:solidFill>
              <a:srgbClr val="AF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479944" y="5337733"/>
              <a:ext cx="1024890" cy="195580"/>
            </a:xfrm>
            <a:custGeom>
              <a:avLst/>
              <a:gdLst/>
              <a:ahLst/>
              <a:cxnLst/>
              <a:rect l="l" t="t" r="r" b="b"/>
              <a:pathLst>
                <a:path w="1024889" h="195579">
                  <a:moveTo>
                    <a:pt x="494282" y="195462"/>
                  </a:moveTo>
                  <a:lnTo>
                    <a:pt x="928286" y="195462"/>
                  </a:lnTo>
                  <a:lnTo>
                    <a:pt x="1024731" y="98937"/>
                  </a:lnTo>
                  <a:lnTo>
                    <a:pt x="928286" y="0"/>
                  </a:lnTo>
                  <a:lnTo>
                    <a:pt x="96445" y="0"/>
                  </a:lnTo>
                  <a:lnTo>
                    <a:pt x="0" y="98937"/>
                  </a:lnTo>
                  <a:lnTo>
                    <a:pt x="96445" y="195462"/>
                  </a:lnTo>
                  <a:lnTo>
                    <a:pt x="494282" y="195462"/>
                  </a:lnTo>
                </a:path>
              </a:pathLst>
            </a:custGeom>
            <a:ln w="8043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11911" y="5340146"/>
              <a:ext cx="1130935" cy="193675"/>
            </a:xfrm>
            <a:custGeom>
              <a:avLst/>
              <a:gdLst/>
              <a:ahLst/>
              <a:cxnLst/>
              <a:rect l="l" t="t" r="r" b="b"/>
              <a:pathLst>
                <a:path w="1130935" h="193675">
                  <a:moveTo>
                    <a:pt x="1034392" y="0"/>
                  </a:moveTo>
                  <a:lnTo>
                    <a:pt x="96460" y="0"/>
                  </a:lnTo>
                  <a:lnTo>
                    <a:pt x="0" y="96524"/>
                  </a:lnTo>
                  <a:lnTo>
                    <a:pt x="96460" y="193049"/>
                  </a:lnTo>
                  <a:lnTo>
                    <a:pt x="513586" y="193049"/>
                  </a:lnTo>
                  <a:lnTo>
                    <a:pt x="1034392" y="193049"/>
                  </a:lnTo>
                  <a:lnTo>
                    <a:pt x="1130837" y="96524"/>
                  </a:lnTo>
                  <a:lnTo>
                    <a:pt x="1034392" y="0"/>
                  </a:lnTo>
                  <a:close/>
                </a:path>
              </a:pathLst>
            </a:custGeom>
            <a:solidFill>
              <a:srgbClr val="AF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11909" y="5340146"/>
              <a:ext cx="1130935" cy="193675"/>
            </a:xfrm>
            <a:custGeom>
              <a:avLst/>
              <a:gdLst/>
              <a:ahLst/>
              <a:cxnLst/>
              <a:rect l="l" t="t" r="r" b="b"/>
              <a:pathLst>
                <a:path w="1130935" h="193675">
                  <a:moveTo>
                    <a:pt x="513587" y="193049"/>
                  </a:moveTo>
                  <a:lnTo>
                    <a:pt x="1034392" y="193049"/>
                  </a:lnTo>
                  <a:lnTo>
                    <a:pt x="1130837" y="96524"/>
                  </a:lnTo>
                  <a:lnTo>
                    <a:pt x="1034392" y="0"/>
                  </a:lnTo>
                  <a:lnTo>
                    <a:pt x="96461" y="0"/>
                  </a:lnTo>
                  <a:lnTo>
                    <a:pt x="0" y="96524"/>
                  </a:lnTo>
                  <a:lnTo>
                    <a:pt x="96461" y="193049"/>
                  </a:lnTo>
                  <a:lnTo>
                    <a:pt x="513587" y="193049"/>
                  </a:lnTo>
                </a:path>
              </a:pathLst>
            </a:custGeom>
            <a:ln w="8043">
              <a:solidFill>
                <a:srgbClr val="0066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1609080" y="5115092"/>
            <a:ext cx="1740535" cy="394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67640" algn="ctr">
              <a:lnSpc>
                <a:spcPts val="415"/>
              </a:lnSpc>
              <a:spcBef>
                <a:spcPts val="105"/>
              </a:spcBef>
            </a:pPr>
            <a:r>
              <a:rPr sz="450" spc="-5" dirty="0">
                <a:solidFill>
                  <a:srgbClr val="0066B3"/>
                </a:solidFill>
                <a:latin typeface="Arial"/>
                <a:cs typeface="Arial"/>
              </a:rPr>
              <a:t>Pause-</a:t>
            </a:r>
            <a:endParaRPr sz="450">
              <a:latin typeface="Arial"/>
              <a:cs typeface="Arial"/>
            </a:endParaRPr>
          </a:p>
          <a:p>
            <a:pPr marR="155575" algn="ctr">
              <a:lnSpc>
                <a:spcPts val="655"/>
              </a:lnSpc>
              <a:tabLst>
                <a:tab pos="661670" algn="l"/>
                <a:tab pos="1052830" algn="l"/>
              </a:tabLst>
            </a:pPr>
            <a:r>
              <a:rPr lang="en-US" altLang="zh-CN" sz="975" spc="15" baseline="8547" dirty="0">
                <a:solidFill>
                  <a:srgbClr val="0066B3"/>
                </a:solidFill>
                <a:latin typeface="Arial"/>
                <a:cs typeface="Arial"/>
              </a:rPr>
              <a:t>Flow-phase	phase	Flow-phase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50">
              <a:latin typeface="Arial"/>
              <a:cs typeface="Arial"/>
            </a:endParaRPr>
          </a:p>
          <a:p>
            <a:pPr marL="108585">
              <a:lnSpc>
                <a:spcPct val="100000"/>
              </a:lnSpc>
              <a:tabLst>
                <a:tab pos="1202690" algn="l"/>
              </a:tabLst>
            </a:pPr>
            <a:r>
              <a:rPr lang="en-US" altLang="zh-CN" sz="850" spc="10" dirty="0">
                <a:solidFill>
                  <a:srgbClr val="0066B3"/>
                </a:solidFill>
                <a:latin typeface="Arial"/>
                <a:cs typeface="Arial"/>
              </a:rPr>
              <a:t>Inspiration	Expiration</a:t>
            </a:r>
            <a:endParaRPr sz="8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770537" y="4862520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770537" y="3132350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792254" y="2075375"/>
            <a:ext cx="26289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altLang="zh-CN" sz="850" spc="2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8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406199" y="5117506"/>
            <a:ext cx="194310" cy="1530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8255" marR="5080" indent="-8890">
              <a:lnSpc>
                <a:spcPts val="459"/>
              </a:lnSpc>
              <a:spcBef>
                <a:spcPts val="185"/>
              </a:spcBef>
            </a:pPr>
            <a:r>
              <a:rPr sz="450" spc="-20" dirty="0">
                <a:solidFill>
                  <a:srgbClr val="0066B3"/>
                </a:solidFill>
                <a:latin typeface="Arial"/>
                <a:cs typeface="Arial"/>
              </a:rPr>
              <a:t>P</a:t>
            </a:r>
            <a:r>
              <a:rPr sz="450" spc="-5" dirty="0">
                <a:solidFill>
                  <a:srgbClr val="0066B3"/>
                </a:solidFill>
                <a:latin typeface="Arial"/>
                <a:cs typeface="Arial"/>
              </a:rPr>
              <a:t>ause-  phase</a:t>
            </a:r>
            <a:endParaRPr sz="450">
              <a:latin typeface="Arial"/>
              <a:cs typeface="Arial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2128057" y="1529541"/>
            <a:ext cx="544830" cy="112395"/>
            <a:chOff x="2128057" y="1529541"/>
            <a:chExt cx="544830" cy="112395"/>
          </a:xfrm>
        </p:grpSpPr>
        <p:pic>
          <p:nvPicPr>
            <p:cNvPr id="99" name="object 9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8057" y="1529541"/>
              <a:ext cx="544483" cy="11222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2172903" y="1556301"/>
              <a:ext cx="455295" cy="0"/>
            </a:xfrm>
            <a:custGeom>
              <a:avLst/>
              <a:gdLst/>
              <a:ahLst/>
              <a:cxnLst/>
              <a:rect l="l" t="t" r="r" b="b"/>
              <a:pathLst>
                <a:path w="455294">
                  <a:moveTo>
                    <a:pt x="0" y="0"/>
                  </a:moveTo>
                  <a:lnTo>
                    <a:pt x="455135" y="1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366518"/>
            <a:ext cx="10439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700" spc="-280" dirty="0">
                <a:latin typeface="Trebuchet MS"/>
                <a:cs typeface="Trebuchet MS"/>
              </a:rPr>
              <a:t>ACV: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3187" y="1366518"/>
            <a:ext cx="603250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3220"/>
              </a:lnSpc>
              <a:spcBef>
                <a:spcPts val="100"/>
              </a:spcBef>
            </a:pPr>
            <a:r>
              <a:rPr lang="en-US" altLang="zh-CN" sz="2700" spc="-20" dirty="0">
                <a:latin typeface="Trebuchet MS"/>
                <a:cs typeface="Trebuchet MS"/>
              </a:rPr>
              <a:t>Assisted controlled ventilation</a:t>
            </a:r>
            <a:endParaRPr sz="2700">
              <a:latin typeface="Trebuchet MS"/>
              <a:cs typeface="Trebuchet MS"/>
            </a:endParaRPr>
          </a:p>
          <a:p>
            <a:pPr marL="12700" marR="5080">
              <a:lnSpc>
                <a:spcPts val="2400"/>
              </a:lnSpc>
              <a:spcBef>
                <a:spcPts val="60"/>
              </a:spcBef>
            </a:pPr>
            <a:r>
              <a:rPr lang="en-US" altLang="zh-CN" sz="2000" spc="-5" dirty="0">
                <a:latin typeface="Trebuchet MS"/>
                <a:cs typeface="Trebuchet MS"/>
              </a:rPr>
              <a:t>Each breath is supported identically Usable in barometric or volumetric mode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387" y="2560318"/>
            <a:ext cx="44989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700" spc="-40" dirty="0" err="1">
                <a:latin typeface="Trebuchet MS"/>
                <a:cs typeface="Trebuchet MS"/>
              </a:rPr>
              <a:t>sIMV</a:t>
            </a:r>
            <a:r>
              <a:rPr lang="en-US" altLang="zh-CN" sz="2700" spc="-40" dirty="0">
                <a:latin typeface="Trebuchet MS"/>
                <a:cs typeface="Trebuchet MS"/>
              </a:rPr>
              <a:t>-PSV: Intermittent VAC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8887" y="2966718"/>
            <a:ext cx="5617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6365" algn="l"/>
              </a:tabLst>
            </a:pPr>
            <a:r>
              <a:rPr lang="en-US" altLang="zh-CN" sz="2000" spc="-5" dirty="0">
                <a:latin typeface="Trebuchet MS"/>
                <a:cs typeface="Trebuchet MS"/>
              </a:rPr>
              <a:t>	Additional breaths with PSV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9173" y="3139814"/>
            <a:ext cx="3703954" cy="105156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endParaRPr sz="2000" dirty="0">
              <a:latin typeface="Trebuchet MS"/>
              <a:cs typeface="Trebuchet MS"/>
            </a:endParaRPr>
          </a:p>
          <a:p>
            <a:pPr marL="27940">
              <a:lnSpc>
                <a:spcPct val="100000"/>
              </a:lnSpc>
              <a:spcBef>
                <a:spcPts val="1400"/>
              </a:spcBef>
            </a:pPr>
            <a:r>
              <a:rPr lang="en-US" altLang="zh-CN" sz="2700" spc="-35" dirty="0">
                <a:latin typeface="Trebuchet MS"/>
                <a:cs typeface="Trebuchet MS"/>
              </a:rPr>
              <a:t>"Guaranteed” volume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387" y="3754118"/>
            <a:ext cx="128016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700" dirty="0">
                <a:latin typeface="Trebuchet MS"/>
                <a:cs typeface="Trebuchet MS"/>
              </a:rPr>
              <a:t>VG:</a:t>
            </a:r>
            <a:endParaRPr sz="2700">
              <a:latin typeface="Trebuchet MS"/>
              <a:cs typeface="Trebuchet MS"/>
            </a:endParaRPr>
          </a:p>
          <a:p>
            <a:pPr marL="329565">
              <a:lnSpc>
                <a:spcPct val="100000"/>
              </a:lnSpc>
              <a:spcBef>
                <a:spcPts val="60"/>
              </a:spcBef>
            </a:pPr>
            <a:r>
              <a:rPr lang="en-US" altLang="zh-CN" sz="2000" dirty="0">
                <a:latin typeface="Trebuchet MS"/>
                <a:cs typeface="Trebuchet MS"/>
              </a:rPr>
              <a:t>(= VCRP,</a:t>
            </a:r>
            <a:endParaRPr sz="2000">
              <a:latin typeface="Trebuchet MS"/>
              <a:cs typeface="Trebuchet MS"/>
            </a:endParaRPr>
          </a:p>
          <a:p>
            <a:pPr marL="406400">
              <a:lnSpc>
                <a:spcPct val="100000"/>
              </a:lnSpc>
            </a:pPr>
            <a:r>
              <a:rPr lang="en-US" altLang="zh-CN" sz="2000" spc="-20" dirty="0">
                <a:latin typeface="Trebuchet MS"/>
                <a:cs typeface="Trebuchet MS"/>
              </a:rPr>
              <a:t>=PRVC)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3187" y="4478018"/>
            <a:ext cx="59416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spc="-15" dirty="0">
                <a:latin typeface="Trebuchet MS"/>
                <a:cs typeface="Trebuchet MS"/>
              </a:rPr>
              <a:t>Inspiratory pressure adjusted according to a target volume Barometric mode, even if a volume is set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51257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Ventilation – lexicon</a:t>
            </a:r>
            <a:endParaRPr sz="4400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6499" y="2555241"/>
            <a:ext cx="1460055" cy="15798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2960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Ventilation – ventilators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957293" y="1440352"/>
            <a:ext cx="3388995" cy="3286125"/>
            <a:chOff x="957293" y="1440352"/>
            <a:chExt cx="3388995" cy="32861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7293" y="1913322"/>
              <a:ext cx="2691130" cy="28130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2400" y="1440352"/>
              <a:ext cx="1053467" cy="132929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62692" y="5210998"/>
            <a:ext cx="715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Sechrist</a:t>
            </a:r>
            <a:endParaRPr sz="1800">
              <a:latin typeface="Tw Cen MT"/>
              <a:cs typeface="Tw Cen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2221" y="1359601"/>
            <a:ext cx="3530429" cy="382017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50791" y="5210998"/>
            <a:ext cx="1353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15" dirty="0">
                <a:latin typeface="Tw Cen MT"/>
                <a:cs typeface="Tw Cen MT"/>
              </a:rPr>
              <a:t>Babylog 8000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2960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Ventilation – ventilators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6767591" y="5283325"/>
            <a:ext cx="741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Evita XL</a:t>
            </a:r>
            <a:endParaRPr sz="1800">
              <a:latin typeface="Tw Cen MT"/>
              <a:cs typeface="Tw Cen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7697" y="1634528"/>
            <a:ext cx="3325416" cy="31406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0957" y="1339543"/>
            <a:ext cx="2872501" cy="384024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22222" y="5283325"/>
            <a:ext cx="2425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10" dirty="0">
                <a:latin typeface="Tw Cen MT"/>
                <a:cs typeface="Tw Cen MT"/>
              </a:rPr>
              <a:t>InfantFlow (NIV only)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2960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Ventilation – ventilators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430" y="1346278"/>
            <a:ext cx="2792442" cy="40856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8621" y="1457654"/>
            <a:ext cx="2611460" cy="400806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375" y="3476185"/>
            <a:ext cx="694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VN500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9584" y="1724326"/>
            <a:ext cx="1313180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lang="en-US" altLang="zh-CN" sz="1800" dirty="0">
                <a:latin typeface="Tw Cen MT"/>
                <a:cs typeface="Tw Cen MT"/>
              </a:rPr>
              <a:t>Servo-</a:t>
            </a:r>
            <a:r>
              <a:rPr lang="en-US" altLang="zh-CN" sz="1800" dirty="0" err="1">
                <a:latin typeface="Tw Cen MT"/>
                <a:cs typeface="Tw Cen MT"/>
              </a:rPr>
              <a:t>i</a:t>
            </a:r>
            <a:endParaRPr sz="1800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38" y="5376450"/>
            <a:ext cx="116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dirty="0">
                <a:solidFill>
                  <a:srgbClr val="073E87"/>
                </a:solidFill>
                <a:latin typeface="Trebuchet MS"/>
                <a:cs typeface="Trebuchet MS"/>
              </a:rPr>
              <a:t>1.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239" y="5376450"/>
            <a:ext cx="41643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800" dirty="0">
                <a:solidFill>
                  <a:srgbClr val="073E87"/>
                </a:solidFill>
                <a:latin typeface="Trebuchet MS"/>
                <a:cs typeface="Trebuchet MS"/>
              </a:rPr>
              <a:t>Lacroix, J., et al., Urgences et soins intensifs pédiatriques. 2nd ed. 2007: Masson. 1368 p.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29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7030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Ventilation – summary</a:t>
            </a:r>
            <a:endParaRPr sz="44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1396" y="1323785"/>
            <a:ext cx="6579950" cy="38998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973912" y="2043668"/>
            <a:ext cx="199390" cy="199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lang="en-US" altLang="zh-CN" sz="1100" spc="-30" dirty="0">
                <a:latin typeface="Trebuchet MS"/>
                <a:cs typeface="Trebuchet MS"/>
              </a:rPr>
              <a:t>VT</a:t>
            </a:r>
            <a:endParaRPr sz="975" baseline="-34188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27177" y="3874079"/>
            <a:ext cx="168910" cy="199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lang="en-US" altLang="zh-CN" sz="1100" spc="-50" dirty="0">
                <a:latin typeface="Trebuchet MS"/>
                <a:cs typeface="Trebuchet MS"/>
              </a:rPr>
              <a:t>TI</a:t>
            </a:r>
            <a:endParaRPr sz="975" baseline="-34188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61998" y="4416705"/>
            <a:ext cx="422909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altLang="zh-CN" sz="700" spc="-45" dirty="0">
                <a:latin typeface="Trebuchet MS"/>
                <a:cs typeface="Trebuchet MS"/>
              </a:rPr>
              <a:t>Frequency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61213" y="4382763"/>
            <a:ext cx="28575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marR="5080" indent="-89535">
              <a:lnSpc>
                <a:spcPct val="100000"/>
              </a:lnSpc>
              <a:spcBef>
                <a:spcPts val="100"/>
              </a:spcBef>
            </a:pPr>
            <a:r>
              <a:rPr lang="en-US" altLang="zh-CN" sz="600" spc="-25" dirty="0">
                <a:latin typeface="Trebuchet MS"/>
                <a:cs typeface="Trebuchet MS"/>
              </a:rPr>
              <a:t>Ratio I/E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16502" y="4878447"/>
            <a:ext cx="189865" cy="199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lang="en-US" altLang="zh-CN" sz="1100" spc="-50" dirty="0">
                <a:latin typeface="Trebuchet MS"/>
                <a:cs typeface="Trebuchet MS"/>
              </a:rPr>
              <a:t>TE</a:t>
            </a:r>
            <a:endParaRPr sz="975" baseline="-34188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1022" y="1452381"/>
            <a:ext cx="2755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US" altLang="zh-CN" sz="1500" spc="-7" baseline="19444" dirty="0">
                <a:latin typeface="Trebuchet MS"/>
                <a:cs typeface="Trebuchet MS"/>
              </a:rPr>
              <a:t>Pmax</a:t>
            </a:r>
            <a:endParaRPr sz="5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87253" y="2088131"/>
            <a:ext cx="222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1000" spc="-35" dirty="0">
                <a:latin typeface="Trebuchet MS"/>
                <a:cs typeface="Trebuchet MS"/>
              </a:rPr>
              <a:t>PEEP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6896" y="2736132"/>
            <a:ext cx="3638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645">
              <a:lnSpc>
                <a:spcPct val="100000"/>
              </a:lnSpc>
              <a:spcBef>
                <a:spcPts val="100"/>
              </a:spcBef>
            </a:pPr>
            <a:r>
              <a:rPr lang="en-US" altLang="zh-CN" sz="600" spc="-15" dirty="0">
                <a:latin typeface="Trebuchet MS"/>
                <a:cs typeface="Trebuchet MS"/>
              </a:rPr>
              <a:t>Instantaneous flow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9061" y="2082830"/>
            <a:ext cx="309245" cy="199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lang="en-US" altLang="zh-CN" sz="1650" baseline="20202" dirty="0">
                <a:latin typeface="Trebuchet MS"/>
                <a:cs typeface="Trebuchet MS"/>
              </a:rPr>
              <a:t>Pavg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3688" y="4338044"/>
            <a:ext cx="320040" cy="199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lang="en-US" altLang="zh-CN" sz="1100" spc="-15" dirty="0">
                <a:latin typeface="Trebuchet MS"/>
                <a:cs typeface="Trebuchet MS"/>
              </a:rPr>
              <a:t>FiO2</a:t>
            </a:r>
            <a:endParaRPr sz="975" baseline="-34188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3658" y="2353788"/>
            <a:ext cx="869941" cy="1020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altLang="zh-CN" sz="2800" dirty="0">
                <a:solidFill>
                  <a:srgbClr val="073E87"/>
                </a:solidFill>
                <a:latin typeface="Tw Cen MT"/>
                <a:cs typeface="Tw Cen MT"/>
              </a:rPr>
              <a:t>CO2</a:t>
            </a:r>
            <a:endParaRPr sz="2775" baseline="-21021" dirty="0">
              <a:latin typeface="Tw Cen MT"/>
              <a:cs typeface="Tw Cen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 dirty="0">
              <a:latin typeface="Tw Cen MT"/>
              <a:cs typeface="Tw Cen MT"/>
            </a:endParaRPr>
          </a:p>
          <a:p>
            <a:pPr marL="145415">
              <a:lnSpc>
                <a:spcPct val="100000"/>
              </a:lnSpc>
            </a:pPr>
            <a:r>
              <a:rPr lang="en-US" altLang="zh-CN" sz="850" spc="-35" dirty="0">
                <a:solidFill>
                  <a:srgbClr val="FFFFFF"/>
                </a:solidFill>
                <a:latin typeface="Trebuchet MS"/>
                <a:cs typeface="Trebuchet MS"/>
              </a:rPr>
              <a:t>Ventilation</a:t>
            </a:r>
            <a:endParaRPr sz="85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74903" y="2353788"/>
            <a:ext cx="661035" cy="984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2800" dirty="0">
                <a:solidFill>
                  <a:srgbClr val="073E87"/>
                </a:solidFill>
                <a:latin typeface="Tw Cen MT"/>
                <a:cs typeface="Tw Cen MT"/>
              </a:rPr>
              <a:t>O2</a:t>
            </a:r>
            <a:endParaRPr sz="2775" baseline="-21021">
              <a:latin typeface="Tw Cen MT"/>
              <a:cs typeface="Tw Cen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>
              <a:latin typeface="Tw Cen MT"/>
              <a:cs typeface="Tw Cen MT"/>
            </a:endParaRPr>
          </a:p>
          <a:p>
            <a:pPr algn="ctr">
              <a:lnSpc>
                <a:spcPct val="100000"/>
              </a:lnSpc>
            </a:pPr>
            <a:r>
              <a:rPr lang="en-US" altLang="zh-CN" sz="850" spc="-15" dirty="0">
                <a:solidFill>
                  <a:srgbClr val="FFFFFF"/>
                </a:solidFill>
                <a:latin typeface="Trebuchet MS"/>
                <a:cs typeface="Trebuchet MS"/>
              </a:rPr>
              <a:t>Oxygenation</a:t>
            </a:r>
            <a:endParaRPr sz="8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9" y="1428750"/>
            <a:ext cx="69234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-5" dirty="0">
                <a:solidFill>
                  <a:srgbClr val="FFFFFF"/>
                </a:solidFill>
              </a:rPr>
              <a:t>Conventional vent weaning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8946" y="1557020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30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264528"/>
            <a:ext cx="7107555" cy="379539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9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Depends on the mode chosen and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Child's age</a:t>
            </a:r>
            <a:endParaRPr sz="26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15" dirty="0">
                <a:latin typeface="Trebuchet MS"/>
                <a:cs typeface="Trebuchet MS"/>
              </a:rPr>
              <a:t>Underlying pathology</a:t>
            </a:r>
            <a:endParaRPr sz="26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Duration of ventilation</a:t>
            </a:r>
            <a:endParaRPr sz="26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0" dirty="0">
                <a:latin typeface="Trebuchet MS"/>
                <a:cs typeface="Trebuchet MS"/>
              </a:rPr>
              <a:t>Overall principle: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19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Lower the support with the goal of extubation</a:t>
            </a:r>
            <a:endParaRPr sz="26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0" dirty="0">
                <a:latin typeface="Trebuchet MS"/>
                <a:cs typeface="Trebuchet MS"/>
              </a:rPr>
              <a:t>Possible to extubate from HFOV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30454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Weaning</a:t>
            </a:r>
            <a:endParaRPr sz="4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6" y="1198878"/>
            <a:ext cx="8071613" cy="3980179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Spontaneous respiratory rate (neuro, sedation)</a:t>
            </a:r>
            <a:endParaRPr sz="20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No airway obstruction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30" dirty="0">
                <a:latin typeface="Trebuchet MS"/>
                <a:cs typeface="Trebuchet MS"/>
              </a:rPr>
              <a:t>Before intubation or after (s-glottic stenosis)</a:t>
            </a:r>
            <a:endParaRPr sz="18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Sufficient neurological status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Spontaneous RR, secretion management</a:t>
            </a:r>
            <a:endParaRPr sz="26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Stable hemodynamics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Reinversion of thoracic pressures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20104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Criteria</a:t>
            </a:r>
            <a:endParaRPr sz="4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198878"/>
            <a:ext cx="7855584" cy="3307079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No consensus, many variables</a:t>
            </a:r>
            <a:endParaRPr sz="2900">
              <a:latin typeface="Trebuchet MS"/>
              <a:cs typeface="Trebuchet MS"/>
            </a:endParaRPr>
          </a:p>
          <a:p>
            <a:pPr marL="354965" marR="30480" indent="-317500">
              <a:lnSpc>
                <a:spcPct val="100600"/>
              </a:lnSpc>
              <a:spcBef>
                <a:spcPts val="13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Alternatives (BPAP, LNHD) constantly evolving Less high step for patients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15" dirty="0">
                <a:latin typeface="Trebuchet MS"/>
                <a:cs typeface="Trebuchet MS"/>
              </a:rPr>
              <a:t>Probably: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PEEP &lt; 7 with FiO2 &lt; 50%</a:t>
            </a:r>
            <a:endParaRPr sz="26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dirty="0">
                <a:latin typeface="Trebuchet MS"/>
                <a:cs typeface="Trebuchet MS"/>
              </a:rPr>
              <a:t>PIP &lt; 25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5405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Criteria – parameters</a:t>
            </a:r>
            <a:endParaRPr sz="4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842" y="1005884"/>
            <a:ext cx="8240157" cy="443326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9"/>
              </a:spcBef>
            </a:pPr>
            <a:r>
              <a:rPr lang="zh-CN" altLang="en-US" sz="1200" b="1" dirty="0">
                <a:solidFill>
                  <a:srgbClr val="FFFFFF"/>
                </a:solidFill>
                <a:latin typeface="Trebuchet MS"/>
                <a:cs typeface="Trebuchet MS"/>
              </a:rPr>
              <a:t>34</a:t>
            </a:r>
            <a:endParaRPr sz="1200" dirty="0">
              <a:latin typeface="Trebuchet MS"/>
              <a:cs typeface="Trebuchet MS"/>
            </a:endParaRPr>
          </a:p>
          <a:p>
            <a:pPr marL="880744" indent="-319405">
              <a:lnSpc>
                <a:spcPct val="100000"/>
              </a:lnSpc>
              <a:spcBef>
                <a:spcPts val="99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881380" algn="l"/>
              </a:tabLst>
            </a:pPr>
            <a:r>
              <a:rPr lang="en-US" altLang="zh-CN" sz="2900" spc="5" dirty="0">
                <a:latin typeface="Trebuchet MS"/>
                <a:cs typeface="Trebuchet MS"/>
              </a:rPr>
              <a:t>Reliable PTCCO2, FiO2 &lt;40%</a:t>
            </a:r>
            <a:endParaRPr sz="2900" dirty="0">
              <a:latin typeface="Trebuchet MS"/>
              <a:cs typeface="Trebuchet MS"/>
            </a:endParaRPr>
          </a:p>
          <a:p>
            <a:pPr marL="880744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881380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Guarantee PEEP at all times</a:t>
            </a:r>
            <a:endParaRPr sz="2900" dirty="0">
              <a:latin typeface="Trebuchet MS"/>
              <a:cs typeface="Trebuchet MS"/>
            </a:endParaRPr>
          </a:p>
          <a:p>
            <a:pPr marL="677545" indent="-261620">
              <a:lnSpc>
                <a:spcPct val="100000"/>
              </a:lnSpc>
              <a:spcBef>
                <a:spcPts val="1415"/>
              </a:spcBef>
              <a:buFont typeface="Wingdings"/>
              <a:buChar char=""/>
              <a:tabLst>
                <a:tab pos="678180" algn="l"/>
              </a:tabLst>
            </a:pPr>
            <a:r>
              <a:rPr lang="en-US" altLang="zh-CN" sz="1350" b="1" spc="5" dirty="0">
                <a:latin typeface="Tahoma"/>
                <a:cs typeface="Tahoma"/>
              </a:rPr>
              <a:t>Volumetric </a:t>
            </a:r>
            <a:r>
              <a:rPr lang="en-US" altLang="zh-CN" sz="1350" b="1" spc="5" dirty="0" err="1">
                <a:latin typeface="Tahoma"/>
                <a:cs typeface="Tahoma"/>
              </a:rPr>
              <a:t>sIMV</a:t>
            </a:r>
            <a:r>
              <a:rPr lang="en-US" altLang="zh-CN" sz="1350" b="1" spc="5" dirty="0">
                <a:latin typeface="Tahoma"/>
                <a:cs typeface="Tahoma"/>
              </a:rPr>
              <a:t> mode</a:t>
            </a:r>
            <a:endParaRPr sz="1350" dirty="0">
              <a:latin typeface="Tahoma"/>
              <a:cs typeface="Tahoma"/>
            </a:endParaRPr>
          </a:p>
          <a:p>
            <a:pPr marL="617855" indent="-201930">
              <a:lnSpc>
                <a:spcPct val="100000"/>
              </a:lnSpc>
              <a:spcBef>
                <a:spcPts val="605"/>
              </a:spcBef>
              <a:buAutoNum type="alphaUcParenR"/>
              <a:tabLst>
                <a:tab pos="618490" algn="l"/>
              </a:tabLst>
            </a:pPr>
            <a:r>
              <a:rPr lang="en-US" altLang="zh-CN" sz="1200" dirty="0">
                <a:latin typeface="Tahoma"/>
                <a:cs typeface="Tahoma"/>
              </a:rPr>
              <a:t>Maintain Vt 4-5 mL/kg, MV/kg 240-360 mL/min/kg</a:t>
            </a:r>
            <a:endParaRPr sz="1200" dirty="0">
              <a:latin typeface="Tahoma"/>
              <a:cs typeface="Tahoma"/>
            </a:endParaRPr>
          </a:p>
          <a:p>
            <a:pPr marL="614680" indent="-198755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615315" algn="l"/>
              </a:tabLst>
            </a:pPr>
            <a:r>
              <a:rPr lang="en-US" altLang="zh-CN" sz="1200" spc="5" dirty="0">
                <a:latin typeface="Tahoma"/>
                <a:cs typeface="Tahoma"/>
              </a:rPr>
              <a:t>Decrease PEEP to 5 cmH2O; if FiO2 ≤ 30%, decrease PEEP to 4 cmH2O</a:t>
            </a:r>
            <a:endParaRPr sz="1200" dirty="0">
              <a:latin typeface="Tahoma"/>
              <a:cs typeface="Tahoma"/>
            </a:endParaRPr>
          </a:p>
          <a:p>
            <a:pPr marL="617220" indent="-201295">
              <a:lnSpc>
                <a:spcPct val="100000"/>
              </a:lnSpc>
              <a:spcBef>
                <a:spcPts val="35"/>
              </a:spcBef>
              <a:buFont typeface="Tahoma"/>
              <a:buAutoNum type="alphaUcParenR"/>
              <a:tabLst>
                <a:tab pos="617855" algn="l"/>
              </a:tabLst>
            </a:pPr>
            <a:r>
              <a:rPr lang="en-US" altLang="el-GR" sz="1200" b="1" u="heavy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If Al: set Al to 50% of ΔP, decrease Al by 1-2 cmH2O every 2 hours to 5 cmH2O</a:t>
            </a:r>
            <a:endParaRPr sz="1200" dirty="0">
              <a:latin typeface="Tahoma"/>
              <a:cs typeface="Tahoma"/>
            </a:endParaRPr>
          </a:p>
          <a:p>
            <a:pPr marL="629285" indent="-213360">
              <a:lnSpc>
                <a:spcPct val="100000"/>
              </a:lnSpc>
              <a:spcBef>
                <a:spcPts val="40"/>
              </a:spcBef>
              <a:buAutoNum type="alphaUcParenR"/>
              <a:tabLst>
                <a:tab pos="629920" algn="l"/>
              </a:tabLst>
            </a:pPr>
            <a:r>
              <a:rPr lang="en-US" altLang="zh-CN" sz="1200" spc="5" dirty="0">
                <a:latin typeface="Tahoma"/>
                <a:cs typeface="Tahoma"/>
              </a:rPr>
              <a:t>Decrease RR by 10/min every 1-2 hours to RR 20/min, according to astrup or PtcCO2 45-55 mmHg</a:t>
            </a:r>
            <a:endParaRPr sz="1200" dirty="0">
              <a:latin typeface="Tahoma"/>
              <a:cs typeface="Tahoma"/>
            </a:endParaRPr>
          </a:p>
          <a:p>
            <a:pPr marL="611505" indent="-195580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612140" algn="l"/>
              </a:tabLst>
            </a:pPr>
            <a:r>
              <a:rPr lang="en-US" altLang="zh-CN" sz="1200" spc="5" dirty="0">
                <a:latin typeface="Tahoma"/>
                <a:cs typeface="Tahoma"/>
              </a:rPr>
              <a:t>Inform the doctor that the patient is ready for extubation if PIP is between 12-16 cmH20</a:t>
            </a:r>
            <a:endParaRPr sz="1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Tahoma"/>
              <a:cs typeface="Tahoma"/>
            </a:endParaRPr>
          </a:p>
          <a:p>
            <a:pPr marL="685800" indent="-260350">
              <a:lnSpc>
                <a:spcPct val="100000"/>
              </a:lnSpc>
              <a:buFont typeface="Wingdings"/>
              <a:buChar char=""/>
              <a:tabLst>
                <a:tab pos="686435" algn="l"/>
              </a:tabLst>
            </a:pPr>
            <a:r>
              <a:rPr lang="en-US" altLang="zh-CN" sz="1350" b="1" spc="5" dirty="0">
                <a:latin typeface="Tahoma"/>
                <a:cs typeface="Tahoma"/>
              </a:rPr>
              <a:t>Barometric </a:t>
            </a:r>
            <a:r>
              <a:rPr lang="en-US" altLang="zh-CN" sz="1350" b="1" spc="5" dirty="0" err="1">
                <a:latin typeface="Tahoma"/>
                <a:cs typeface="Tahoma"/>
              </a:rPr>
              <a:t>sIMV</a:t>
            </a:r>
            <a:r>
              <a:rPr lang="en-US" altLang="zh-CN" sz="1350" b="1" spc="5" dirty="0">
                <a:latin typeface="Tahoma"/>
                <a:cs typeface="Tahoma"/>
              </a:rPr>
              <a:t> mode</a:t>
            </a:r>
            <a:endParaRPr sz="1350" dirty="0">
              <a:latin typeface="Tahoma"/>
              <a:cs typeface="Tahoma"/>
            </a:endParaRPr>
          </a:p>
          <a:p>
            <a:pPr marL="625475" indent="-200025">
              <a:lnSpc>
                <a:spcPct val="100000"/>
              </a:lnSpc>
              <a:spcBef>
                <a:spcPts val="600"/>
              </a:spcBef>
              <a:buAutoNum type="alphaUcParenR"/>
              <a:tabLst>
                <a:tab pos="626110" algn="l"/>
              </a:tabLst>
            </a:pPr>
            <a:r>
              <a:rPr lang="en-US" altLang="zh-CN" sz="1200" dirty="0">
                <a:latin typeface="Tahoma"/>
                <a:cs typeface="Tahoma"/>
              </a:rPr>
              <a:t>Decrease PIP by 1-2 cmH2O every 2 hours to 12-16 cmH2O</a:t>
            </a:r>
            <a:endParaRPr sz="1200" dirty="0">
              <a:latin typeface="Tahoma"/>
              <a:cs typeface="Tahoma"/>
            </a:endParaRPr>
          </a:p>
          <a:p>
            <a:pPr marL="623570" indent="-198120">
              <a:lnSpc>
                <a:spcPct val="100000"/>
              </a:lnSpc>
              <a:spcBef>
                <a:spcPts val="30"/>
              </a:spcBef>
              <a:buAutoNum type="alphaUcParenR"/>
              <a:tabLst>
                <a:tab pos="624205" algn="l"/>
              </a:tabLst>
            </a:pPr>
            <a:r>
              <a:rPr lang="en-US" altLang="zh-CN" sz="1200" dirty="0">
                <a:latin typeface="Tahoma"/>
                <a:cs typeface="Tahoma"/>
              </a:rPr>
              <a:t>Maintain Vt 4-5 mL/kg, MV/kg 240-360 mL/min/kg</a:t>
            </a:r>
            <a:endParaRPr sz="1200" dirty="0">
              <a:latin typeface="Tahoma"/>
              <a:cs typeface="Tahoma"/>
            </a:endParaRPr>
          </a:p>
          <a:p>
            <a:pPr marL="626110" indent="-200660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626745" algn="l"/>
              </a:tabLst>
            </a:pPr>
            <a:r>
              <a:rPr lang="en-US" altLang="zh-CN" sz="1200" dirty="0">
                <a:latin typeface="Tahoma"/>
                <a:cs typeface="Tahoma"/>
              </a:rPr>
              <a:t>Decrease PEEP to 5 cmH2O; if FiO2 ≤ 30%, decrease PEEP to 4 cmH2O</a:t>
            </a:r>
            <a:endParaRPr sz="1200" dirty="0">
              <a:latin typeface="Tahoma"/>
              <a:cs typeface="Tahoma"/>
            </a:endParaRPr>
          </a:p>
          <a:p>
            <a:pPr marL="637540" indent="-212090">
              <a:lnSpc>
                <a:spcPct val="100000"/>
              </a:lnSpc>
              <a:spcBef>
                <a:spcPts val="35"/>
              </a:spcBef>
              <a:buFont typeface="Tahoma"/>
              <a:buAutoNum type="alphaUcParenR"/>
              <a:tabLst>
                <a:tab pos="638175" algn="l"/>
              </a:tabLst>
            </a:pPr>
            <a:r>
              <a:rPr lang="en-US" altLang="el-GR" sz="1200" b="1" u="heavy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If Al: set Al to 50% of ΔP, decrease Al by 1-2 cmH2O every 2 hours to 5 cmH2O</a:t>
            </a:r>
            <a:endParaRPr sz="1200" dirty="0">
              <a:latin typeface="Tahoma"/>
              <a:cs typeface="Tahoma"/>
            </a:endParaRPr>
          </a:p>
          <a:p>
            <a:pPr marL="620395" indent="-194945">
              <a:lnSpc>
                <a:spcPct val="100000"/>
              </a:lnSpc>
              <a:spcBef>
                <a:spcPts val="35"/>
              </a:spcBef>
              <a:buAutoNum type="alphaUcParenR"/>
              <a:tabLst>
                <a:tab pos="621030" algn="l"/>
              </a:tabLst>
            </a:pPr>
            <a:r>
              <a:rPr lang="en-US" altLang="zh-CN" sz="1200" dirty="0">
                <a:latin typeface="Tahoma"/>
                <a:cs typeface="Tahoma"/>
              </a:rPr>
              <a:t>Decrease RR by 10/min every 1-2 hours to RR 20/min, according to astrup or PtcCO2 45-55 mmHg</a:t>
            </a:r>
            <a:endParaRPr sz="1200" dirty="0">
              <a:latin typeface="Tahoma"/>
              <a:cs typeface="Tahoma"/>
            </a:endParaRPr>
          </a:p>
          <a:p>
            <a:pPr marL="612775" indent="-187325">
              <a:lnSpc>
                <a:spcPct val="100000"/>
              </a:lnSpc>
              <a:spcBef>
                <a:spcPts val="30"/>
              </a:spcBef>
              <a:buAutoNum type="alphaUcParenR"/>
              <a:tabLst>
                <a:tab pos="613410" algn="l"/>
              </a:tabLst>
            </a:pPr>
            <a:r>
              <a:rPr lang="en-US" altLang="zh-CN" sz="1200" dirty="0">
                <a:latin typeface="Tahoma"/>
                <a:cs typeface="Tahoma"/>
              </a:rPr>
              <a:t>Inform the doctor that the patient is ready for extubation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183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HMD weaning </a:t>
            </a:r>
            <a:endParaRPr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198878"/>
            <a:ext cx="5560695" cy="311150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In summary:</a:t>
            </a:r>
            <a:endParaRPr sz="29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dirty="0">
                <a:latin typeface="Trebuchet MS"/>
                <a:cs typeface="Trebuchet MS"/>
              </a:rPr>
              <a:t>PEEP at all times</a:t>
            </a:r>
            <a:endParaRPr sz="29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Caffeine</a:t>
            </a:r>
            <a:endParaRPr sz="29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No bath, minimize care</a:t>
            </a:r>
            <a:endParaRPr sz="29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Great surveillance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243" y="1057909"/>
            <a:ext cx="20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dirty="0">
                <a:solidFill>
                  <a:srgbClr val="FFFFFF"/>
                </a:solidFill>
                <a:latin typeface="Trebuchet MS"/>
                <a:cs typeface="Trebuchet MS"/>
              </a:rPr>
              <a:t>35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9984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Extubation &lt;28 weeks &lt;1000g</a:t>
            </a:r>
            <a:endParaRPr sz="4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9" y="1398270"/>
            <a:ext cx="42557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>
                <a:solidFill>
                  <a:srgbClr val="FFFFFF"/>
                </a:solidFill>
              </a:rPr>
              <a:t>High-frequency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8946" y="1557020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36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0563" y="2336800"/>
            <a:ext cx="5032071" cy="32596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366518"/>
            <a:ext cx="8114030" cy="352044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4965" marR="3119120" indent="-317500">
              <a:lnSpc>
                <a:spcPts val="3400"/>
              </a:lnSpc>
              <a:spcBef>
                <a:spcPts val="2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5" dirty="0">
                <a:latin typeface="Trebuchet MS"/>
                <a:cs typeface="Trebuchet MS"/>
              </a:rPr>
              <a:t>VT less than dead space Frequency &gt; 60/min (&gt;1 Hz)</a:t>
            </a:r>
            <a:endParaRPr sz="29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dirty="0">
                <a:latin typeface="Trebuchet MS"/>
                <a:cs typeface="Trebuchet MS"/>
              </a:rPr>
              <a:t>4 different types:</a:t>
            </a:r>
            <a:endParaRPr sz="29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b="1" i="1" spc="-5" dirty="0">
                <a:latin typeface="Trebuchet MS"/>
                <a:cs typeface="Trebuchet MS"/>
              </a:rPr>
              <a:t>Oscillations: most used (and the only one available HSJ)</a:t>
            </a:r>
            <a:endParaRPr sz="22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i="1" spc="-5" dirty="0">
                <a:latin typeface="Trebuchet MS"/>
                <a:cs typeface="Trebuchet MS"/>
              </a:rPr>
              <a:t>Jet: very specific (ENT, emergency crico)</a:t>
            </a:r>
            <a:endParaRPr sz="26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i="1" spc="-5" dirty="0">
                <a:latin typeface="Trebuchet MS"/>
                <a:cs typeface="Trebuchet MS"/>
              </a:rPr>
              <a:t>Positive pressure: abandoned</a:t>
            </a:r>
            <a:endParaRPr sz="260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i="1" spc="-5" dirty="0">
                <a:latin typeface="Trebuchet MS"/>
                <a:cs typeface="Trebuchet MS"/>
              </a:rPr>
              <a:t>Percussion: mixed mode, few studies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061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30" dirty="0"/>
              <a:t>High frequency ventilation</a:t>
            </a:r>
            <a:endParaRPr sz="4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101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HFOV – Main principles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842185" y="1613815"/>
            <a:ext cx="2782570" cy="3014345"/>
            <a:chOff x="842185" y="1613815"/>
            <a:chExt cx="2782570" cy="3014345"/>
          </a:xfrm>
        </p:grpSpPr>
        <p:sp>
          <p:nvSpPr>
            <p:cNvPr id="5" name="object 5"/>
            <p:cNvSpPr/>
            <p:nvPr/>
          </p:nvSpPr>
          <p:spPr>
            <a:xfrm>
              <a:off x="842185" y="1613815"/>
              <a:ext cx="2782570" cy="3014345"/>
            </a:xfrm>
            <a:custGeom>
              <a:avLst/>
              <a:gdLst/>
              <a:ahLst/>
              <a:cxnLst/>
              <a:rect l="l" t="t" r="r" b="b"/>
              <a:pathLst>
                <a:path w="2782570" h="3014345">
                  <a:moveTo>
                    <a:pt x="2782113" y="0"/>
                  </a:moveTo>
                  <a:lnTo>
                    <a:pt x="0" y="0"/>
                  </a:lnTo>
                  <a:lnTo>
                    <a:pt x="0" y="3013955"/>
                  </a:lnTo>
                  <a:lnTo>
                    <a:pt x="2782113" y="3013955"/>
                  </a:lnTo>
                  <a:lnTo>
                    <a:pt x="2782113" y="0"/>
                  </a:lnTo>
                  <a:close/>
                </a:path>
              </a:pathLst>
            </a:custGeom>
            <a:solidFill>
              <a:srgbClr val="D1E1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2342" y="1694326"/>
              <a:ext cx="2510790" cy="2753995"/>
            </a:xfrm>
            <a:custGeom>
              <a:avLst/>
              <a:gdLst/>
              <a:ahLst/>
              <a:cxnLst/>
              <a:rect l="l" t="t" r="r" b="b"/>
              <a:pathLst>
                <a:path w="2510790" h="2753995">
                  <a:moveTo>
                    <a:pt x="988694" y="0"/>
                  </a:moveTo>
                  <a:lnTo>
                    <a:pt x="988694" y="1598970"/>
                  </a:lnTo>
                  <a:lnTo>
                    <a:pt x="0" y="2523995"/>
                  </a:lnTo>
                  <a:lnTo>
                    <a:pt x="370163" y="2731729"/>
                  </a:lnTo>
                  <a:lnTo>
                    <a:pt x="1237572" y="1957344"/>
                  </a:lnTo>
                  <a:lnTo>
                    <a:pt x="2119748" y="2753400"/>
                  </a:lnTo>
                  <a:lnTo>
                    <a:pt x="2510478" y="2574211"/>
                  </a:lnTo>
                  <a:lnTo>
                    <a:pt x="1485929" y="1597914"/>
                  </a:lnTo>
                  <a:lnTo>
                    <a:pt x="1485929" y="1588"/>
                  </a:lnTo>
                  <a:lnTo>
                    <a:pt x="988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8273" y="1695915"/>
              <a:ext cx="1024890" cy="2573020"/>
            </a:xfrm>
            <a:custGeom>
              <a:avLst/>
              <a:gdLst/>
              <a:ahLst/>
              <a:cxnLst/>
              <a:rect l="l" t="t" r="r" b="b"/>
              <a:pathLst>
                <a:path w="1024889" h="2573020">
                  <a:moveTo>
                    <a:pt x="0" y="0"/>
                  </a:moveTo>
                  <a:lnTo>
                    <a:pt x="0" y="1596325"/>
                  </a:lnTo>
                  <a:lnTo>
                    <a:pt x="1024547" y="2572621"/>
                  </a:lnTo>
                </a:path>
              </a:pathLst>
            </a:custGeom>
            <a:ln w="732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2343" y="1694327"/>
              <a:ext cx="2510790" cy="2753995"/>
            </a:xfrm>
            <a:custGeom>
              <a:avLst/>
              <a:gdLst/>
              <a:ahLst/>
              <a:cxnLst/>
              <a:rect l="l" t="t" r="r" b="b"/>
              <a:pathLst>
                <a:path w="2510790" h="2753995">
                  <a:moveTo>
                    <a:pt x="1485930" y="1588"/>
                  </a:moveTo>
                  <a:lnTo>
                    <a:pt x="1485930" y="1597913"/>
                  </a:lnTo>
                  <a:lnTo>
                    <a:pt x="2510477" y="2574209"/>
                  </a:lnTo>
                </a:path>
                <a:path w="2510790" h="2753995">
                  <a:moveTo>
                    <a:pt x="2119748" y="2753399"/>
                  </a:moveTo>
                  <a:lnTo>
                    <a:pt x="1237572" y="1957343"/>
                  </a:lnTo>
                  <a:lnTo>
                    <a:pt x="370163" y="2731728"/>
                  </a:lnTo>
                </a:path>
                <a:path w="2510790" h="2753995">
                  <a:moveTo>
                    <a:pt x="988694" y="0"/>
                  </a:moveTo>
                  <a:lnTo>
                    <a:pt x="988694" y="1598970"/>
                  </a:lnTo>
                  <a:lnTo>
                    <a:pt x="0" y="2523994"/>
                  </a:lnTo>
                </a:path>
              </a:pathLst>
            </a:custGeom>
            <a:ln w="58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7685" y="1704639"/>
              <a:ext cx="2666120" cy="286542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971716" y="1976973"/>
            <a:ext cx="4718685" cy="2222500"/>
            <a:chOff x="3971716" y="1976973"/>
            <a:chExt cx="4718685" cy="2222500"/>
          </a:xfrm>
        </p:grpSpPr>
        <p:sp>
          <p:nvSpPr>
            <p:cNvPr id="11" name="object 11"/>
            <p:cNvSpPr/>
            <p:nvPr/>
          </p:nvSpPr>
          <p:spPr>
            <a:xfrm>
              <a:off x="3971716" y="1976973"/>
              <a:ext cx="4718685" cy="2222500"/>
            </a:xfrm>
            <a:custGeom>
              <a:avLst/>
              <a:gdLst/>
              <a:ahLst/>
              <a:cxnLst/>
              <a:rect l="l" t="t" r="r" b="b"/>
              <a:pathLst>
                <a:path w="4718684" h="2222500">
                  <a:moveTo>
                    <a:pt x="4718524" y="0"/>
                  </a:moveTo>
                  <a:lnTo>
                    <a:pt x="0" y="0"/>
                  </a:lnTo>
                  <a:lnTo>
                    <a:pt x="0" y="2222493"/>
                  </a:lnTo>
                  <a:lnTo>
                    <a:pt x="4718524" y="2222493"/>
                  </a:lnTo>
                  <a:lnTo>
                    <a:pt x="4718524" y="0"/>
                  </a:lnTo>
                  <a:close/>
                </a:path>
              </a:pathLst>
            </a:custGeom>
            <a:solidFill>
              <a:srgbClr val="D1E1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90816" y="2814351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59" h="111125">
                  <a:moveTo>
                    <a:pt x="111262" y="0"/>
                  </a:moveTo>
                  <a:lnTo>
                    <a:pt x="0" y="0"/>
                  </a:lnTo>
                  <a:lnTo>
                    <a:pt x="0" y="110574"/>
                  </a:lnTo>
                  <a:lnTo>
                    <a:pt x="111262" y="110574"/>
                  </a:lnTo>
                  <a:lnTo>
                    <a:pt x="111262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90817" y="2814350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59" h="111125">
                  <a:moveTo>
                    <a:pt x="0" y="110574"/>
                  </a:moveTo>
                  <a:lnTo>
                    <a:pt x="111262" y="110574"/>
                  </a:lnTo>
                  <a:lnTo>
                    <a:pt x="111262" y="0"/>
                  </a:lnTo>
                  <a:lnTo>
                    <a:pt x="0" y="0"/>
                  </a:lnTo>
                  <a:lnTo>
                    <a:pt x="0" y="110574"/>
                  </a:lnTo>
                  <a:close/>
                </a:path>
              </a:pathLst>
            </a:custGeom>
            <a:ln w="54712">
              <a:solidFill>
                <a:srgbClr val="00A6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21025" y="3074489"/>
              <a:ext cx="671195" cy="683260"/>
            </a:xfrm>
            <a:custGeom>
              <a:avLst/>
              <a:gdLst/>
              <a:ahLst/>
              <a:cxnLst/>
              <a:rect l="l" t="t" r="r" b="b"/>
              <a:pathLst>
                <a:path w="671195" h="683260">
                  <a:moveTo>
                    <a:pt x="335737" y="0"/>
                  </a:moveTo>
                  <a:lnTo>
                    <a:pt x="290351" y="3129"/>
                  </a:lnTo>
                  <a:lnTo>
                    <a:pt x="246768" y="12243"/>
                  </a:lnTo>
                  <a:lnTo>
                    <a:pt x="205397" y="26927"/>
                  </a:lnTo>
                  <a:lnTo>
                    <a:pt x="166647" y="46769"/>
                  </a:lnTo>
                  <a:lnTo>
                    <a:pt x="130925" y="71355"/>
                  </a:lnTo>
                  <a:lnTo>
                    <a:pt x="98641" y="100273"/>
                  </a:lnTo>
                  <a:lnTo>
                    <a:pt x="70203" y="133109"/>
                  </a:lnTo>
                  <a:lnTo>
                    <a:pt x="46019" y="169450"/>
                  </a:lnTo>
                  <a:lnTo>
                    <a:pt x="26498" y="208883"/>
                  </a:lnTo>
                  <a:lnTo>
                    <a:pt x="12049" y="250995"/>
                  </a:lnTo>
                  <a:lnTo>
                    <a:pt x="3080" y="295373"/>
                  </a:lnTo>
                  <a:lnTo>
                    <a:pt x="0" y="341603"/>
                  </a:lnTo>
                  <a:lnTo>
                    <a:pt x="3080" y="387719"/>
                  </a:lnTo>
                  <a:lnTo>
                    <a:pt x="12049" y="432002"/>
                  </a:lnTo>
                  <a:lnTo>
                    <a:pt x="26498" y="474036"/>
                  </a:lnTo>
                  <a:lnTo>
                    <a:pt x="46019" y="513407"/>
                  </a:lnTo>
                  <a:lnTo>
                    <a:pt x="70203" y="549700"/>
                  </a:lnTo>
                  <a:lnTo>
                    <a:pt x="98641" y="582499"/>
                  </a:lnTo>
                  <a:lnTo>
                    <a:pt x="130925" y="611391"/>
                  </a:lnTo>
                  <a:lnTo>
                    <a:pt x="166647" y="635960"/>
                  </a:lnTo>
                  <a:lnTo>
                    <a:pt x="205397" y="655791"/>
                  </a:lnTo>
                  <a:lnTo>
                    <a:pt x="246768" y="670470"/>
                  </a:lnTo>
                  <a:lnTo>
                    <a:pt x="290351" y="679582"/>
                  </a:lnTo>
                  <a:lnTo>
                    <a:pt x="335737" y="682711"/>
                  </a:lnTo>
                  <a:lnTo>
                    <a:pt x="381113" y="679582"/>
                  </a:lnTo>
                  <a:lnTo>
                    <a:pt x="424669" y="670470"/>
                  </a:lnTo>
                  <a:lnTo>
                    <a:pt x="465999" y="655791"/>
                  </a:lnTo>
                  <a:lnTo>
                    <a:pt x="504699" y="635960"/>
                  </a:lnTo>
                  <a:lnTo>
                    <a:pt x="540363" y="611391"/>
                  </a:lnTo>
                  <a:lnTo>
                    <a:pt x="572586" y="582499"/>
                  </a:lnTo>
                  <a:lnTo>
                    <a:pt x="600963" y="549700"/>
                  </a:lnTo>
                  <a:lnTo>
                    <a:pt x="625089" y="513407"/>
                  </a:lnTo>
                  <a:lnTo>
                    <a:pt x="644559" y="474036"/>
                  </a:lnTo>
                  <a:lnTo>
                    <a:pt x="658968" y="432002"/>
                  </a:lnTo>
                  <a:lnTo>
                    <a:pt x="667910" y="387719"/>
                  </a:lnTo>
                  <a:lnTo>
                    <a:pt x="670981" y="341603"/>
                  </a:lnTo>
                  <a:lnTo>
                    <a:pt x="667910" y="295373"/>
                  </a:lnTo>
                  <a:lnTo>
                    <a:pt x="658968" y="250995"/>
                  </a:lnTo>
                  <a:lnTo>
                    <a:pt x="644559" y="208883"/>
                  </a:lnTo>
                  <a:lnTo>
                    <a:pt x="625089" y="169450"/>
                  </a:lnTo>
                  <a:lnTo>
                    <a:pt x="600963" y="133109"/>
                  </a:lnTo>
                  <a:lnTo>
                    <a:pt x="572586" y="100273"/>
                  </a:lnTo>
                  <a:lnTo>
                    <a:pt x="540363" y="71355"/>
                  </a:lnTo>
                  <a:lnTo>
                    <a:pt x="504699" y="46769"/>
                  </a:lnTo>
                  <a:lnTo>
                    <a:pt x="465999" y="26927"/>
                  </a:lnTo>
                  <a:lnTo>
                    <a:pt x="424669" y="12243"/>
                  </a:lnTo>
                  <a:lnTo>
                    <a:pt x="381113" y="3129"/>
                  </a:lnTo>
                  <a:lnTo>
                    <a:pt x="335737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21025" y="3074489"/>
              <a:ext cx="671195" cy="683260"/>
            </a:xfrm>
            <a:custGeom>
              <a:avLst/>
              <a:gdLst/>
              <a:ahLst/>
              <a:cxnLst/>
              <a:rect l="l" t="t" r="r" b="b"/>
              <a:pathLst>
                <a:path w="671195" h="683260">
                  <a:moveTo>
                    <a:pt x="335737" y="0"/>
                  </a:moveTo>
                  <a:lnTo>
                    <a:pt x="381113" y="3129"/>
                  </a:lnTo>
                  <a:lnTo>
                    <a:pt x="424669" y="12243"/>
                  </a:lnTo>
                  <a:lnTo>
                    <a:pt x="466000" y="26927"/>
                  </a:lnTo>
                  <a:lnTo>
                    <a:pt x="504700" y="46769"/>
                  </a:lnTo>
                  <a:lnTo>
                    <a:pt x="540364" y="71355"/>
                  </a:lnTo>
                  <a:lnTo>
                    <a:pt x="572587" y="100273"/>
                  </a:lnTo>
                  <a:lnTo>
                    <a:pt x="600964" y="133108"/>
                  </a:lnTo>
                  <a:lnTo>
                    <a:pt x="625090" y="169449"/>
                  </a:lnTo>
                  <a:lnTo>
                    <a:pt x="644560" y="208882"/>
                  </a:lnTo>
                  <a:lnTo>
                    <a:pt x="658969" y="250994"/>
                  </a:lnTo>
                  <a:lnTo>
                    <a:pt x="667911" y="295372"/>
                  </a:lnTo>
                  <a:lnTo>
                    <a:pt x="670982" y="341602"/>
                  </a:lnTo>
                  <a:lnTo>
                    <a:pt x="667911" y="387719"/>
                  </a:lnTo>
                  <a:lnTo>
                    <a:pt x="658969" y="432002"/>
                  </a:lnTo>
                  <a:lnTo>
                    <a:pt x="644560" y="474036"/>
                  </a:lnTo>
                  <a:lnTo>
                    <a:pt x="625090" y="513407"/>
                  </a:lnTo>
                  <a:lnTo>
                    <a:pt x="600964" y="549700"/>
                  </a:lnTo>
                  <a:lnTo>
                    <a:pt x="572587" y="582499"/>
                  </a:lnTo>
                  <a:lnTo>
                    <a:pt x="540364" y="611391"/>
                  </a:lnTo>
                  <a:lnTo>
                    <a:pt x="504700" y="635960"/>
                  </a:lnTo>
                  <a:lnTo>
                    <a:pt x="466000" y="655791"/>
                  </a:lnTo>
                  <a:lnTo>
                    <a:pt x="424669" y="670470"/>
                  </a:lnTo>
                  <a:lnTo>
                    <a:pt x="381113" y="679581"/>
                  </a:lnTo>
                  <a:lnTo>
                    <a:pt x="335737" y="682711"/>
                  </a:lnTo>
                  <a:lnTo>
                    <a:pt x="290351" y="679581"/>
                  </a:lnTo>
                  <a:lnTo>
                    <a:pt x="246768" y="670470"/>
                  </a:lnTo>
                  <a:lnTo>
                    <a:pt x="205397" y="655791"/>
                  </a:lnTo>
                  <a:lnTo>
                    <a:pt x="166647" y="635960"/>
                  </a:lnTo>
                  <a:lnTo>
                    <a:pt x="130925" y="611391"/>
                  </a:lnTo>
                  <a:lnTo>
                    <a:pt x="98641" y="582499"/>
                  </a:lnTo>
                  <a:lnTo>
                    <a:pt x="70203" y="549700"/>
                  </a:lnTo>
                  <a:lnTo>
                    <a:pt x="46019" y="513407"/>
                  </a:lnTo>
                  <a:lnTo>
                    <a:pt x="26498" y="474036"/>
                  </a:lnTo>
                  <a:lnTo>
                    <a:pt x="12049" y="432002"/>
                  </a:lnTo>
                  <a:lnTo>
                    <a:pt x="3080" y="387719"/>
                  </a:lnTo>
                  <a:lnTo>
                    <a:pt x="0" y="341602"/>
                  </a:lnTo>
                  <a:lnTo>
                    <a:pt x="3080" y="295372"/>
                  </a:lnTo>
                  <a:lnTo>
                    <a:pt x="12049" y="250994"/>
                  </a:lnTo>
                  <a:lnTo>
                    <a:pt x="26498" y="208882"/>
                  </a:lnTo>
                  <a:lnTo>
                    <a:pt x="46019" y="169449"/>
                  </a:lnTo>
                  <a:lnTo>
                    <a:pt x="70203" y="133108"/>
                  </a:lnTo>
                  <a:lnTo>
                    <a:pt x="98641" y="100273"/>
                  </a:lnTo>
                  <a:lnTo>
                    <a:pt x="130925" y="71355"/>
                  </a:lnTo>
                  <a:lnTo>
                    <a:pt x="166647" y="46769"/>
                  </a:lnTo>
                  <a:lnTo>
                    <a:pt x="205397" y="26927"/>
                  </a:lnTo>
                  <a:lnTo>
                    <a:pt x="246768" y="12243"/>
                  </a:lnTo>
                  <a:lnTo>
                    <a:pt x="290351" y="3129"/>
                  </a:lnTo>
                  <a:lnTo>
                    <a:pt x="335737" y="0"/>
                  </a:lnTo>
                  <a:close/>
                </a:path>
              </a:pathLst>
            </a:custGeom>
            <a:ln w="138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27839" y="3025635"/>
              <a:ext cx="616585" cy="626745"/>
            </a:xfrm>
            <a:custGeom>
              <a:avLst/>
              <a:gdLst/>
              <a:ahLst/>
              <a:cxnLst/>
              <a:rect l="l" t="t" r="r" b="b"/>
              <a:pathLst>
                <a:path w="616584" h="626745">
                  <a:moveTo>
                    <a:pt x="616343" y="157962"/>
                  </a:moveTo>
                  <a:lnTo>
                    <a:pt x="400240" y="0"/>
                  </a:lnTo>
                  <a:lnTo>
                    <a:pt x="294830" y="144894"/>
                  </a:lnTo>
                  <a:lnTo>
                    <a:pt x="287934" y="142697"/>
                  </a:lnTo>
                  <a:lnTo>
                    <a:pt x="239750" y="137718"/>
                  </a:lnTo>
                  <a:lnTo>
                    <a:pt x="191566" y="142697"/>
                  </a:lnTo>
                  <a:lnTo>
                    <a:pt x="146634" y="156946"/>
                  </a:lnTo>
                  <a:lnTo>
                    <a:pt x="105918" y="179501"/>
                  </a:lnTo>
                  <a:lnTo>
                    <a:pt x="70396" y="209359"/>
                  </a:lnTo>
                  <a:lnTo>
                    <a:pt x="41071" y="245541"/>
                  </a:lnTo>
                  <a:lnTo>
                    <a:pt x="18910" y="287045"/>
                  </a:lnTo>
                  <a:lnTo>
                    <a:pt x="4889" y="332879"/>
                  </a:lnTo>
                  <a:lnTo>
                    <a:pt x="0" y="382066"/>
                  </a:lnTo>
                  <a:lnTo>
                    <a:pt x="4889" y="431266"/>
                  </a:lnTo>
                  <a:lnTo>
                    <a:pt x="18910" y="477100"/>
                  </a:lnTo>
                  <a:lnTo>
                    <a:pt x="41071" y="518604"/>
                  </a:lnTo>
                  <a:lnTo>
                    <a:pt x="70396" y="554786"/>
                  </a:lnTo>
                  <a:lnTo>
                    <a:pt x="105918" y="584644"/>
                  </a:lnTo>
                  <a:lnTo>
                    <a:pt x="146634" y="607187"/>
                  </a:lnTo>
                  <a:lnTo>
                    <a:pt x="191566" y="621449"/>
                  </a:lnTo>
                  <a:lnTo>
                    <a:pt x="239750" y="626414"/>
                  </a:lnTo>
                  <a:lnTo>
                    <a:pt x="287934" y="621449"/>
                  </a:lnTo>
                  <a:lnTo>
                    <a:pt x="332867" y="607187"/>
                  </a:lnTo>
                  <a:lnTo>
                    <a:pt x="373583" y="584644"/>
                  </a:lnTo>
                  <a:lnTo>
                    <a:pt x="409092" y="554786"/>
                  </a:lnTo>
                  <a:lnTo>
                    <a:pt x="438416" y="518604"/>
                  </a:lnTo>
                  <a:lnTo>
                    <a:pt x="460578" y="477100"/>
                  </a:lnTo>
                  <a:lnTo>
                    <a:pt x="474599" y="431266"/>
                  </a:lnTo>
                  <a:lnTo>
                    <a:pt x="479488" y="382066"/>
                  </a:lnTo>
                  <a:lnTo>
                    <a:pt x="476338" y="350418"/>
                  </a:lnTo>
                  <a:lnTo>
                    <a:pt x="616343" y="157962"/>
                  </a:lnTo>
                  <a:close/>
                </a:path>
              </a:pathLst>
            </a:custGeom>
            <a:solidFill>
              <a:srgbClr val="D1E1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0732" y="2847920"/>
              <a:ext cx="225712" cy="27347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177392" y="3173234"/>
              <a:ext cx="811530" cy="895985"/>
            </a:xfrm>
            <a:custGeom>
              <a:avLst/>
              <a:gdLst/>
              <a:ahLst/>
              <a:cxnLst/>
              <a:rect l="l" t="t" r="r" b="b"/>
              <a:pathLst>
                <a:path w="811529" h="895985">
                  <a:moveTo>
                    <a:pt x="438619" y="261137"/>
                  </a:moveTo>
                  <a:lnTo>
                    <a:pt x="425831" y="259156"/>
                  </a:lnTo>
                  <a:lnTo>
                    <a:pt x="424840" y="259156"/>
                  </a:lnTo>
                  <a:lnTo>
                    <a:pt x="424345" y="259156"/>
                  </a:lnTo>
                  <a:lnTo>
                    <a:pt x="405650" y="264591"/>
                  </a:lnTo>
                  <a:lnTo>
                    <a:pt x="370205" y="282854"/>
                  </a:lnTo>
                  <a:lnTo>
                    <a:pt x="369709" y="282854"/>
                  </a:lnTo>
                  <a:lnTo>
                    <a:pt x="322440" y="315429"/>
                  </a:lnTo>
                  <a:lnTo>
                    <a:pt x="299796" y="335661"/>
                  </a:lnTo>
                  <a:lnTo>
                    <a:pt x="256476" y="374662"/>
                  </a:lnTo>
                  <a:lnTo>
                    <a:pt x="256476" y="375653"/>
                  </a:lnTo>
                  <a:lnTo>
                    <a:pt x="225463" y="413169"/>
                  </a:lnTo>
                  <a:lnTo>
                    <a:pt x="192481" y="460057"/>
                  </a:lnTo>
                  <a:lnTo>
                    <a:pt x="153593" y="511403"/>
                  </a:lnTo>
                  <a:lnTo>
                    <a:pt x="135382" y="539038"/>
                  </a:lnTo>
                  <a:lnTo>
                    <a:pt x="135382" y="540029"/>
                  </a:lnTo>
                  <a:lnTo>
                    <a:pt x="117170" y="572604"/>
                  </a:lnTo>
                  <a:lnTo>
                    <a:pt x="118160" y="572604"/>
                  </a:lnTo>
                  <a:lnTo>
                    <a:pt x="57111" y="666889"/>
                  </a:lnTo>
                  <a:lnTo>
                    <a:pt x="35445" y="714781"/>
                  </a:lnTo>
                  <a:lnTo>
                    <a:pt x="17729" y="767600"/>
                  </a:lnTo>
                  <a:lnTo>
                    <a:pt x="9842" y="799185"/>
                  </a:lnTo>
                  <a:lnTo>
                    <a:pt x="9842" y="800176"/>
                  </a:lnTo>
                  <a:lnTo>
                    <a:pt x="4432" y="837692"/>
                  </a:lnTo>
                  <a:lnTo>
                    <a:pt x="0" y="895946"/>
                  </a:lnTo>
                  <a:lnTo>
                    <a:pt x="4432" y="895946"/>
                  </a:lnTo>
                  <a:lnTo>
                    <a:pt x="8851" y="837692"/>
                  </a:lnTo>
                  <a:lnTo>
                    <a:pt x="13779" y="800176"/>
                  </a:lnTo>
                  <a:lnTo>
                    <a:pt x="13779" y="801166"/>
                  </a:lnTo>
                  <a:lnTo>
                    <a:pt x="21666" y="768578"/>
                  </a:lnTo>
                  <a:lnTo>
                    <a:pt x="39878" y="716267"/>
                  </a:lnTo>
                  <a:lnTo>
                    <a:pt x="61531" y="668870"/>
                  </a:lnTo>
                  <a:lnTo>
                    <a:pt x="61150" y="668705"/>
                  </a:lnTo>
                  <a:lnTo>
                    <a:pt x="121589" y="574573"/>
                  </a:lnTo>
                  <a:lnTo>
                    <a:pt x="138823" y="541502"/>
                  </a:lnTo>
                  <a:lnTo>
                    <a:pt x="138823" y="542010"/>
                  </a:lnTo>
                  <a:lnTo>
                    <a:pt x="157035" y="514362"/>
                  </a:lnTo>
                  <a:lnTo>
                    <a:pt x="195935" y="462534"/>
                  </a:lnTo>
                  <a:lnTo>
                    <a:pt x="229400" y="415632"/>
                  </a:lnTo>
                  <a:lnTo>
                    <a:pt x="229400" y="416128"/>
                  </a:lnTo>
                  <a:lnTo>
                    <a:pt x="260413" y="378612"/>
                  </a:lnTo>
                  <a:lnTo>
                    <a:pt x="259867" y="378218"/>
                  </a:lnTo>
                  <a:lnTo>
                    <a:pt x="302768" y="338632"/>
                  </a:lnTo>
                  <a:lnTo>
                    <a:pt x="325399" y="318389"/>
                  </a:lnTo>
                  <a:lnTo>
                    <a:pt x="325399" y="318884"/>
                  </a:lnTo>
                  <a:lnTo>
                    <a:pt x="372656" y="286308"/>
                  </a:lnTo>
                  <a:lnTo>
                    <a:pt x="372351" y="285965"/>
                  </a:lnTo>
                  <a:lnTo>
                    <a:pt x="408101" y="268033"/>
                  </a:lnTo>
                  <a:lnTo>
                    <a:pt x="407123" y="269024"/>
                  </a:lnTo>
                  <a:lnTo>
                    <a:pt x="425513" y="263207"/>
                  </a:lnTo>
                  <a:lnTo>
                    <a:pt x="438137" y="265074"/>
                  </a:lnTo>
                  <a:lnTo>
                    <a:pt x="438619" y="261137"/>
                  </a:lnTo>
                  <a:close/>
                </a:path>
                <a:path w="811529" h="895985">
                  <a:moveTo>
                    <a:pt x="535279" y="107442"/>
                  </a:moveTo>
                  <a:lnTo>
                    <a:pt x="534619" y="106121"/>
                  </a:lnTo>
                  <a:lnTo>
                    <a:pt x="534619" y="107111"/>
                  </a:lnTo>
                  <a:lnTo>
                    <a:pt x="535279" y="107442"/>
                  </a:lnTo>
                  <a:close/>
                </a:path>
                <a:path w="811529" h="895985">
                  <a:moveTo>
                    <a:pt x="535470" y="81661"/>
                  </a:moveTo>
                  <a:lnTo>
                    <a:pt x="534619" y="79959"/>
                  </a:lnTo>
                  <a:lnTo>
                    <a:pt x="534619" y="81457"/>
                  </a:lnTo>
                  <a:lnTo>
                    <a:pt x="535470" y="81661"/>
                  </a:lnTo>
                  <a:close/>
                </a:path>
                <a:path w="811529" h="895985">
                  <a:moveTo>
                    <a:pt x="535495" y="4165"/>
                  </a:moveTo>
                  <a:lnTo>
                    <a:pt x="534619" y="1968"/>
                  </a:lnTo>
                  <a:lnTo>
                    <a:pt x="534619" y="3937"/>
                  </a:lnTo>
                  <a:lnTo>
                    <a:pt x="535495" y="4165"/>
                  </a:lnTo>
                  <a:close/>
                </a:path>
                <a:path w="811529" h="895985">
                  <a:moveTo>
                    <a:pt x="535609" y="108102"/>
                  </a:moveTo>
                  <a:lnTo>
                    <a:pt x="535406" y="107505"/>
                  </a:lnTo>
                  <a:lnTo>
                    <a:pt x="535279" y="107442"/>
                  </a:lnTo>
                  <a:lnTo>
                    <a:pt x="535609" y="108102"/>
                  </a:lnTo>
                  <a:close/>
                </a:path>
                <a:path w="811529" h="895985">
                  <a:moveTo>
                    <a:pt x="535609" y="81940"/>
                  </a:moveTo>
                  <a:lnTo>
                    <a:pt x="535520" y="81673"/>
                  </a:lnTo>
                  <a:lnTo>
                    <a:pt x="535609" y="81940"/>
                  </a:lnTo>
                  <a:close/>
                </a:path>
                <a:path w="811529" h="895985">
                  <a:moveTo>
                    <a:pt x="538568" y="25666"/>
                  </a:moveTo>
                  <a:lnTo>
                    <a:pt x="537578" y="26162"/>
                  </a:lnTo>
                  <a:lnTo>
                    <a:pt x="538568" y="26657"/>
                  </a:lnTo>
                  <a:lnTo>
                    <a:pt x="538568" y="26162"/>
                  </a:lnTo>
                  <a:lnTo>
                    <a:pt x="538568" y="25666"/>
                  </a:lnTo>
                  <a:close/>
                </a:path>
                <a:path w="811529" h="895985">
                  <a:moveTo>
                    <a:pt x="555294" y="109575"/>
                  </a:moveTo>
                  <a:lnTo>
                    <a:pt x="548398" y="108102"/>
                  </a:lnTo>
                  <a:lnTo>
                    <a:pt x="548398" y="108597"/>
                  </a:lnTo>
                  <a:lnTo>
                    <a:pt x="544461" y="106616"/>
                  </a:lnTo>
                  <a:lnTo>
                    <a:pt x="540042" y="105143"/>
                  </a:lnTo>
                  <a:lnTo>
                    <a:pt x="540524" y="105143"/>
                  </a:lnTo>
                  <a:lnTo>
                    <a:pt x="539229" y="104495"/>
                  </a:lnTo>
                  <a:lnTo>
                    <a:pt x="538810" y="103657"/>
                  </a:lnTo>
                  <a:lnTo>
                    <a:pt x="538568" y="103174"/>
                  </a:lnTo>
                  <a:lnTo>
                    <a:pt x="534619" y="104152"/>
                  </a:lnTo>
                  <a:lnTo>
                    <a:pt x="535114" y="106616"/>
                  </a:lnTo>
                  <a:lnTo>
                    <a:pt x="535406" y="107505"/>
                  </a:lnTo>
                  <a:lnTo>
                    <a:pt x="535787" y="107708"/>
                  </a:lnTo>
                  <a:lnTo>
                    <a:pt x="535609" y="108102"/>
                  </a:lnTo>
                  <a:lnTo>
                    <a:pt x="538568" y="109575"/>
                  </a:lnTo>
                  <a:lnTo>
                    <a:pt x="542988" y="111061"/>
                  </a:lnTo>
                  <a:lnTo>
                    <a:pt x="547420" y="112547"/>
                  </a:lnTo>
                  <a:lnTo>
                    <a:pt x="548398" y="113042"/>
                  </a:lnTo>
                  <a:lnTo>
                    <a:pt x="554316" y="114515"/>
                  </a:lnTo>
                  <a:lnTo>
                    <a:pt x="555294" y="114515"/>
                  </a:lnTo>
                  <a:lnTo>
                    <a:pt x="555294" y="109575"/>
                  </a:lnTo>
                  <a:close/>
                </a:path>
                <a:path w="811529" h="895985">
                  <a:moveTo>
                    <a:pt x="584835" y="88366"/>
                  </a:moveTo>
                  <a:lnTo>
                    <a:pt x="583844" y="88366"/>
                  </a:lnTo>
                  <a:lnTo>
                    <a:pt x="583844" y="84404"/>
                  </a:lnTo>
                  <a:lnTo>
                    <a:pt x="576961" y="84912"/>
                  </a:lnTo>
                  <a:lnTo>
                    <a:pt x="569087" y="84912"/>
                  </a:lnTo>
                  <a:lnTo>
                    <a:pt x="562190" y="84404"/>
                  </a:lnTo>
                  <a:lnTo>
                    <a:pt x="555294" y="84404"/>
                  </a:lnTo>
                  <a:lnTo>
                    <a:pt x="548398" y="81940"/>
                  </a:lnTo>
                  <a:lnTo>
                    <a:pt x="544461" y="81457"/>
                  </a:lnTo>
                  <a:lnTo>
                    <a:pt x="540524" y="78968"/>
                  </a:lnTo>
                  <a:lnTo>
                    <a:pt x="538568" y="77990"/>
                  </a:lnTo>
                  <a:lnTo>
                    <a:pt x="538568" y="77495"/>
                  </a:lnTo>
                  <a:lnTo>
                    <a:pt x="537997" y="77711"/>
                  </a:lnTo>
                  <a:lnTo>
                    <a:pt x="537578" y="77495"/>
                  </a:lnTo>
                  <a:lnTo>
                    <a:pt x="537375" y="77952"/>
                  </a:lnTo>
                  <a:lnTo>
                    <a:pt x="534619" y="78968"/>
                  </a:lnTo>
                  <a:lnTo>
                    <a:pt x="535520" y="81673"/>
                  </a:lnTo>
                  <a:lnTo>
                    <a:pt x="535698" y="81724"/>
                  </a:lnTo>
                  <a:lnTo>
                    <a:pt x="535609" y="81940"/>
                  </a:lnTo>
                  <a:lnTo>
                    <a:pt x="538568" y="83413"/>
                  </a:lnTo>
                  <a:lnTo>
                    <a:pt x="542493" y="84912"/>
                  </a:lnTo>
                  <a:lnTo>
                    <a:pt x="542988" y="85394"/>
                  </a:lnTo>
                  <a:lnTo>
                    <a:pt x="548398" y="86372"/>
                  </a:lnTo>
                  <a:lnTo>
                    <a:pt x="554316" y="88366"/>
                  </a:lnTo>
                  <a:lnTo>
                    <a:pt x="555294" y="88366"/>
                  </a:lnTo>
                  <a:lnTo>
                    <a:pt x="562190" y="88366"/>
                  </a:lnTo>
                  <a:lnTo>
                    <a:pt x="569087" y="89344"/>
                  </a:lnTo>
                  <a:lnTo>
                    <a:pt x="576961" y="89344"/>
                  </a:lnTo>
                  <a:lnTo>
                    <a:pt x="584835" y="88366"/>
                  </a:lnTo>
                  <a:close/>
                </a:path>
                <a:path w="811529" h="895985">
                  <a:moveTo>
                    <a:pt x="584835" y="62191"/>
                  </a:moveTo>
                  <a:lnTo>
                    <a:pt x="583844" y="62191"/>
                  </a:lnTo>
                  <a:lnTo>
                    <a:pt x="583844" y="58242"/>
                  </a:lnTo>
                  <a:lnTo>
                    <a:pt x="576961" y="58737"/>
                  </a:lnTo>
                  <a:lnTo>
                    <a:pt x="569087" y="58737"/>
                  </a:lnTo>
                  <a:lnTo>
                    <a:pt x="562190" y="58242"/>
                  </a:lnTo>
                  <a:lnTo>
                    <a:pt x="555294" y="58242"/>
                  </a:lnTo>
                  <a:lnTo>
                    <a:pt x="548398" y="56769"/>
                  </a:lnTo>
                  <a:lnTo>
                    <a:pt x="549389" y="56769"/>
                  </a:lnTo>
                  <a:lnTo>
                    <a:pt x="544461" y="54292"/>
                  </a:lnTo>
                  <a:lnTo>
                    <a:pt x="540042" y="52819"/>
                  </a:lnTo>
                  <a:lnTo>
                    <a:pt x="539826" y="53454"/>
                  </a:lnTo>
                  <a:lnTo>
                    <a:pt x="539305" y="53200"/>
                  </a:lnTo>
                  <a:lnTo>
                    <a:pt x="538962" y="52324"/>
                  </a:lnTo>
                  <a:lnTo>
                    <a:pt x="538568" y="51333"/>
                  </a:lnTo>
                  <a:lnTo>
                    <a:pt x="534619" y="52819"/>
                  </a:lnTo>
                  <a:lnTo>
                    <a:pt x="535051" y="54940"/>
                  </a:lnTo>
                  <a:lnTo>
                    <a:pt x="534619" y="54292"/>
                  </a:lnTo>
                  <a:lnTo>
                    <a:pt x="534619" y="55778"/>
                  </a:lnTo>
                  <a:lnTo>
                    <a:pt x="536587" y="56769"/>
                  </a:lnTo>
                  <a:lnTo>
                    <a:pt x="536676" y="56324"/>
                  </a:lnTo>
                  <a:lnTo>
                    <a:pt x="538568" y="57251"/>
                  </a:lnTo>
                  <a:lnTo>
                    <a:pt x="542988" y="58737"/>
                  </a:lnTo>
                  <a:lnTo>
                    <a:pt x="547420" y="61201"/>
                  </a:lnTo>
                  <a:lnTo>
                    <a:pt x="548398" y="61201"/>
                  </a:lnTo>
                  <a:lnTo>
                    <a:pt x="554316" y="62191"/>
                  </a:lnTo>
                  <a:lnTo>
                    <a:pt x="555294" y="62191"/>
                  </a:lnTo>
                  <a:lnTo>
                    <a:pt x="562190" y="62191"/>
                  </a:lnTo>
                  <a:lnTo>
                    <a:pt x="569087" y="63182"/>
                  </a:lnTo>
                  <a:lnTo>
                    <a:pt x="576961" y="63182"/>
                  </a:lnTo>
                  <a:lnTo>
                    <a:pt x="584835" y="62191"/>
                  </a:lnTo>
                  <a:close/>
                </a:path>
                <a:path w="811529" h="895985">
                  <a:moveTo>
                    <a:pt x="584835" y="37020"/>
                  </a:moveTo>
                  <a:lnTo>
                    <a:pt x="583844" y="37020"/>
                  </a:lnTo>
                  <a:lnTo>
                    <a:pt x="583844" y="32575"/>
                  </a:lnTo>
                  <a:lnTo>
                    <a:pt x="576961" y="33566"/>
                  </a:lnTo>
                  <a:lnTo>
                    <a:pt x="576961" y="32575"/>
                  </a:lnTo>
                  <a:lnTo>
                    <a:pt x="569087" y="32575"/>
                  </a:lnTo>
                  <a:lnTo>
                    <a:pt x="569087" y="33566"/>
                  </a:lnTo>
                  <a:lnTo>
                    <a:pt x="562190" y="32575"/>
                  </a:lnTo>
                  <a:lnTo>
                    <a:pt x="562190" y="32080"/>
                  </a:lnTo>
                  <a:lnTo>
                    <a:pt x="555294" y="32080"/>
                  </a:lnTo>
                  <a:lnTo>
                    <a:pt x="555294" y="32575"/>
                  </a:lnTo>
                  <a:lnTo>
                    <a:pt x="548398" y="30607"/>
                  </a:lnTo>
                  <a:lnTo>
                    <a:pt x="544461" y="29121"/>
                  </a:lnTo>
                  <a:lnTo>
                    <a:pt x="540042" y="27635"/>
                  </a:lnTo>
                  <a:lnTo>
                    <a:pt x="539877" y="28117"/>
                  </a:lnTo>
                  <a:lnTo>
                    <a:pt x="537578" y="26162"/>
                  </a:lnTo>
                  <a:lnTo>
                    <a:pt x="534619" y="27635"/>
                  </a:lnTo>
                  <a:lnTo>
                    <a:pt x="534619" y="29121"/>
                  </a:lnTo>
                  <a:lnTo>
                    <a:pt x="535609" y="29603"/>
                  </a:lnTo>
                  <a:lnTo>
                    <a:pt x="537578" y="32080"/>
                  </a:lnTo>
                  <a:lnTo>
                    <a:pt x="538568" y="32080"/>
                  </a:lnTo>
                  <a:lnTo>
                    <a:pt x="542988" y="33566"/>
                  </a:lnTo>
                  <a:lnTo>
                    <a:pt x="548398" y="35039"/>
                  </a:lnTo>
                  <a:lnTo>
                    <a:pt x="554316" y="37020"/>
                  </a:lnTo>
                  <a:lnTo>
                    <a:pt x="555294" y="37020"/>
                  </a:lnTo>
                  <a:lnTo>
                    <a:pt x="562190" y="37020"/>
                  </a:lnTo>
                  <a:lnTo>
                    <a:pt x="569087" y="37515"/>
                  </a:lnTo>
                  <a:lnTo>
                    <a:pt x="576961" y="37515"/>
                  </a:lnTo>
                  <a:lnTo>
                    <a:pt x="584835" y="37020"/>
                  </a:lnTo>
                  <a:close/>
                </a:path>
                <a:path w="811529" h="895985">
                  <a:moveTo>
                    <a:pt x="584835" y="10858"/>
                  </a:moveTo>
                  <a:lnTo>
                    <a:pt x="583844" y="10858"/>
                  </a:lnTo>
                  <a:lnTo>
                    <a:pt x="583844" y="5918"/>
                  </a:lnTo>
                  <a:lnTo>
                    <a:pt x="576961" y="7404"/>
                  </a:lnTo>
                  <a:lnTo>
                    <a:pt x="570077" y="7404"/>
                  </a:lnTo>
                  <a:lnTo>
                    <a:pt x="562190" y="5918"/>
                  </a:lnTo>
                  <a:lnTo>
                    <a:pt x="555294" y="5918"/>
                  </a:lnTo>
                  <a:lnTo>
                    <a:pt x="548398" y="4927"/>
                  </a:lnTo>
                  <a:lnTo>
                    <a:pt x="544461" y="3937"/>
                  </a:lnTo>
                  <a:lnTo>
                    <a:pt x="540524" y="1473"/>
                  </a:lnTo>
                  <a:lnTo>
                    <a:pt x="539064" y="749"/>
                  </a:lnTo>
                  <a:lnTo>
                    <a:pt x="538568" y="0"/>
                  </a:lnTo>
                  <a:lnTo>
                    <a:pt x="537895" y="165"/>
                  </a:lnTo>
                  <a:lnTo>
                    <a:pt x="537578" y="0"/>
                  </a:lnTo>
                  <a:lnTo>
                    <a:pt x="537451" y="279"/>
                  </a:lnTo>
                  <a:lnTo>
                    <a:pt x="534619" y="977"/>
                  </a:lnTo>
                  <a:lnTo>
                    <a:pt x="535114" y="2959"/>
                  </a:lnTo>
                  <a:lnTo>
                    <a:pt x="535495" y="4165"/>
                  </a:lnTo>
                  <a:lnTo>
                    <a:pt x="535698" y="4216"/>
                  </a:lnTo>
                  <a:lnTo>
                    <a:pt x="535609" y="4432"/>
                  </a:lnTo>
                  <a:lnTo>
                    <a:pt x="538568" y="5918"/>
                  </a:lnTo>
                  <a:lnTo>
                    <a:pt x="542493" y="7886"/>
                  </a:lnTo>
                  <a:lnTo>
                    <a:pt x="542988" y="7886"/>
                  </a:lnTo>
                  <a:lnTo>
                    <a:pt x="548398" y="9372"/>
                  </a:lnTo>
                  <a:lnTo>
                    <a:pt x="554316" y="10858"/>
                  </a:lnTo>
                  <a:lnTo>
                    <a:pt x="555294" y="10858"/>
                  </a:lnTo>
                  <a:lnTo>
                    <a:pt x="561695" y="10858"/>
                  </a:lnTo>
                  <a:lnTo>
                    <a:pt x="569087" y="12344"/>
                  </a:lnTo>
                  <a:lnTo>
                    <a:pt x="577938" y="12344"/>
                  </a:lnTo>
                  <a:lnTo>
                    <a:pt x="584835" y="10858"/>
                  </a:lnTo>
                  <a:close/>
                </a:path>
                <a:path w="811529" h="895985">
                  <a:moveTo>
                    <a:pt x="811288" y="347510"/>
                  </a:moveTo>
                  <a:lnTo>
                    <a:pt x="763536" y="309016"/>
                  </a:lnTo>
                  <a:lnTo>
                    <a:pt x="762546" y="309016"/>
                  </a:lnTo>
                  <a:lnTo>
                    <a:pt x="714298" y="280885"/>
                  </a:lnTo>
                  <a:lnTo>
                    <a:pt x="713816" y="280885"/>
                  </a:lnTo>
                  <a:lnTo>
                    <a:pt x="675906" y="262115"/>
                  </a:lnTo>
                  <a:lnTo>
                    <a:pt x="674433" y="262115"/>
                  </a:lnTo>
                  <a:lnTo>
                    <a:pt x="646379" y="260146"/>
                  </a:lnTo>
                  <a:lnTo>
                    <a:pt x="645883" y="260146"/>
                  </a:lnTo>
                  <a:lnTo>
                    <a:pt x="625195" y="268033"/>
                  </a:lnTo>
                  <a:lnTo>
                    <a:pt x="624205" y="269024"/>
                  </a:lnTo>
                  <a:lnTo>
                    <a:pt x="610438" y="281863"/>
                  </a:lnTo>
                  <a:lnTo>
                    <a:pt x="610438" y="282854"/>
                  </a:lnTo>
                  <a:lnTo>
                    <a:pt x="609447" y="282854"/>
                  </a:lnTo>
                  <a:lnTo>
                    <a:pt x="599605" y="297662"/>
                  </a:lnTo>
                  <a:lnTo>
                    <a:pt x="598614" y="298640"/>
                  </a:lnTo>
                  <a:lnTo>
                    <a:pt x="589762" y="320357"/>
                  </a:lnTo>
                  <a:lnTo>
                    <a:pt x="591731" y="590880"/>
                  </a:lnTo>
                  <a:lnTo>
                    <a:pt x="592709" y="703922"/>
                  </a:lnTo>
                  <a:lnTo>
                    <a:pt x="598614" y="794258"/>
                  </a:lnTo>
                  <a:lnTo>
                    <a:pt x="609447" y="840155"/>
                  </a:lnTo>
                  <a:lnTo>
                    <a:pt x="609447" y="840651"/>
                  </a:lnTo>
                  <a:lnTo>
                    <a:pt x="622249" y="869784"/>
                  </a:lnTo>
                  <a:lnTo>
                    <a:pt x="627176" y="867803"/>
                  </a:lnTo>
                  <a:lnTo>
                    <a:pt x="613384" y="838682"/>
                  </a:lnTo>
                  <a:lnTo>
                    <a:pt x="613384" y="839673"/>
                  </a:lnTo>
                  <a:lnTo>
                    <a:pt x="602551" y="793762"/>
                  </a:lnTo>
                  <a:lnTo>
                    <a:pt x="602551" y="794258"/>
                  </a:lnTo>
                  <a:lnTo>
                    <a:pt x="597141" y="703922"/>
                  </a:lnTo>
                  <a:lnTo>
                    <a:pt x="596646" y="590880"/>
                  </a:lnTo>
                  <a:lnTo>
                    <a:pt x="594677" y="321843"/>
                  </a:lnTo>
                  <a:lnTo>
                    <a:pt x="602411" y="300494"/>
                  </a:lnTo>
                  <a:lnTo>
                    <a:pt x="602551" y="300621"/>
                  </a:lnTo>
                  <a:lnTo>
                    <a:pt x="613029" y="285330"/>
                  </a:lnTo>
                  <a:lnTo>
                    <a:pt x="613384" y="285800"/>
                  </a:lnTo>
                  <a:lnTo>
                    <a:pt x="627634" y="272478"/>
                  </a:lnTo>
                  <a:lnTo>
                    <a:pt x="627989" y="272161"/>
                  </a:lnTo>
                  <a:lnTo>
                    <a:pt x="646772" y="264629"/>
                  </a:lnTo>
                  <a:lnTo>
                    <a:pt x="673481" y="266966"/>
                  </a:lnTo>
                  <a:lnTo>
                    <a:pt x="711847" y="284822"/>
                  </a:lnTo>
                  <a:lnTo>
                    <a:pt x="760577" y="313448"/>
                  </a:lnTo>
                  <a:lnTo>
                    <a:pt x="760577" y="312470"/>
                  </a:lnTo>
                  <a:lnTo>
                    <a:pt x="808050" y="350748"/>
                  </a:lnTo>
                  <a:lnTo>
                    <a:pt x="811288" y="3475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12012" y="3281337"/>
              <a:ext cx="78105" cy="162560"/>
            </a:xfrm>
            <a:custGeom>
              <a:avLst/>
              <a:gdLst/>
              <a:ahLst/>
              <a:cxnLst/>
              <a:rect l="l" t="t" r="r" b="b"/>
              <a:pathLst>
                <a:path w="78104" h="162560">
                  <a:moveTo>
                    <a:pt x="736" y="128714"/>
                  </a:moveTo>
                  <a:lnTo>
                    <a:pt x="0" y="126860"/>
                  </a:lnTo>
                  <a:lnTo>
                    <a:pt x="0" y="128346"/>
                  </a:lnTo>
                  <a:lnTo>
                    <a:pt x="736" y="128714"/>
                  </a:lnTo>
                  <a:close/>
                </a:path>
                <a:path w="78104" h="162560">
                  <a:moveTo>
                    <a:pt x="876" y="77228"/>
                  </a:moveTo>
                  <a:lnTo>
                    <a:pt x="0" y="75031"/>
                  </a:lnTo>
                  <a:lnTo>
                    <a:pt x="0" y="77000"/>
                  </a:lnTo>
                  <a:lnTo>
                    <a:pt x="876" y="77228"/>
                  </a:lnTo>
                  <a:close/>
                </a:path>
                <a:path w="78104" h="162560">
                  <a:moveTo>
                    <a:pt x="990" y="129336"/>
                  </a:moveTo>
                  <a:lnTo>
                    <a:pt x="838" y="128765"/>
                  </a:lnTo>
                  <a:lnTo>
                    <a:pt x="990" y="129336"/>
                  </a:lnTo>
                  <a:close/>
                </a:path>
                <a:path w="78104" h="162560">
                  <a:moveTo>
                    <a:pt x="49225" y="1473"/>
                  </a:moveTo>
                  <a:lnTo>
                    <a:pt x="42341" y="1981"/>
                  </a:lnTo>
                  <a:lnTo>
                    <a:pt x="34467" y="1981"/>
                  </a:lnTo>
                  <a:lnTo>
                    <a:pt x="27571" y="1473"/>
                  </a:lnTo>
                  <a:lnTo>
                    <a:pt x="20675" y="1473"/>
                  </a:lnTo>
                  <a:lnTo>
                    <a:pt x="13779" y="0"/>
                  </a:lnTo>
                  <a:lnTo>
                    <a:pt x="13779" y="4940"/>
                  </a:lnTo>
                  <a:lnTo>
                    <a:pt x="19697" y="6413"/>
                  </a:lnTo>
                  <a:lnTo>
                    <a:pt x="20675" y="6413"/>
                  </a:lnTo>
                  <a:lnTo>
                    <a:pt x="27571" y="6413"/>
                  </a:lnTo>
                  <a:lnTo>
                    <a:pt x="34467" y="6413"/>
                  </a:lnTo>
                  <a:lnTo>
                    <a:pt x="34467" y="6908"/>
                  </a:lnTo>
                  <a:lnTo>
                    <a:pt x="42341" y="6908"/>
                  </a:lnTo>
                  <a:lnTo>
                    <a:pt x="42341" y="6413"/>
                  </a:lnTo>
                  <a:lnTo>
                    <a:pt x="49225" y="6413"/>
                  </a:lnTo>
                  <a:lnTo>
                    <a:pt x="49225" y="1473"/>
                  </a:lnTo>
                  <a:close/>
                </a:path>
                <a:path w="78104" h="162560">
                  <a:moveTo>
                    <a:pt x="50215" y="109588"/>
                  </a:moveTo>
                  <a:lnTo>
                    <a:pt x="49225" y="109588"/>
                  </a:lnTo>
                  <a:lnTo>
                    <a:pt x="49225" y="104648"/>
                  </a:lnTo>
                  <a:lnTo>
                    <a:pt x="42341" y="105638"/>
                  </a:lnTo>
                  <a:lnTo>
                    <a:pt x="34467" y="105638"/>
                  </a:lnTo>
                  <a:lnTo>
                    <a:pt x="27571" y="104648"/>
                  </a:lnTo>
                  <a:lnTo>
                    <a:pt x="20675" y="104648"/>
                  </a:lnTo>
                  <a:lnTo>
                    <a:pt x="13779" y="102679"/>
                  </a:lnTo>
                  <a:lnTo>
                    <a:pt x="9842" y="102184"/>
                  </a:lnTo>
                  <a:lnTo>
                    <a:pt x="5422" y="100698"/>
                  </a:lnTo>
                  <a:lnTo>
                    <a:pt x="5905" y="100698"/>
                  </a:lnTo>
                  <a:lnTo>
                    <a:pt x="3949" y="99402"/>
                  </a:lnTo>
                  <a:lnTo>
                    <a:pt x="3949" y="98729"/>
                  </a:lnTo>
                  <a:lnTo>
                    <a:pt x="3213" y="98907"/>
                  </a:lnTo>
                  <a:lnTo>
                    <a:pt x="2959" y="98729"/>
                  </a:lnTo>
                  <a:lnTo>
                    <a:pt x="2794" y="99021"/>
                  </a:lnTo>
                  <a:lnTo>
                    <a:pt x="0" y="99707"/>
                  </a:lnTo>
                  <a:lnTo>
                    <a:pt x="406" y="101307"/>
                  </a:lnTo>
                  <a:lnTo>
                    <a:pt x="0" y="100698"/>
                  </a:lnTo>
                  <a:lnTo>
                    <a:pt x="0" y="102184"/>
                  </a:lnTo>
                  <a:lnTo>
                    <a:pt x="990" y="102679"/>
                  </a:lnTo>
                  <a:lnTo>
                    <a:pt x="1130" y="102374"/>
                  </a:lnTo>
                  <a:lnTo>
                    <a:pt x="2959" y="104648"/>
                  </a:lnTo>
                  <a:lnTo>
                    <a:pt x="3949" y="104648"/>
                  </a:lnTo>
                  <a:lnTo>
                    <a:pt x="8369" y="106616"/>
                  </a:lnTo>
                  <a:lnTo>
                    <a:pt x="13779" y="107619"/>
                  </a:lnTo>
                  <a:lnTo>
                    <a:pt x="19697" y="109588"/>
                  </a:lnTo>
                  <a:lnTo>
                    <a:pt x="20675" y="109588"/>
                  </a:lnTo>
                  <a:lnTo>
                    <a:pt x="27571" y="109588"/>
                  </a:lnTo>
                  <a:lnTo>
                    <a:pt x="34467" y="110083"/>
                  </a:lnTo>
                  <a:lnTo>
                    <a:pt x="42341" y="110083"/>
                  </a:lnTo>
                  <a:lnTo>
                    <a:pt x="50215" y="109588"/>
                  </a:lnTo>
                  <a:close/>
                </a:path>
                <a:path w="78104" h="162560">
                  <a:moveTo>
                    <a:pt x="50215" y="82931"/>
                  </a:moveTo>
                  <a:lnTo>
                    <a:pt x="49225" y="82931"/>
                  </a:lnTo>
                  <a:lnTo>
                    <a:pt x="49225" y="78981"/>
                  </a:lnTo>
                  <a:lnTo>
                    <a:pt x="42341" y="80467"/>
                  </a:lnTo>
                  <a:lnTo>
                    <a:pt x="35458" y="80467"/>
                  </a:lnTo>
                  <a:lnTo>
                    <a:pt x="27571" y="78981"/>
                  </a:lnTo>
                  <a:lnTo>
                    <a:pt x="20675" y="78981"/>
                  </a:lnTo>
                  <a:lnTo>
                    <a:pt x="13779" y="77495"/>
                  </a:lnTo>
                  <a:lnTo>
                    <a:pt x="9842" y="76009"/>
                  </a:lnTo>
                  <a:lnTo>
                    <a:pt x="5905" y="75031"/>
                  </a:lnTo>
                  <a:lnTo>
                    <a:pt x="4660" y="74206"/>
                  </a:lnTo>
                  <a:lnTo>
                    <a:pt x="4279" y="73050"/>
                  </a:lnTo>
                  <a:lnTo>
                    <a:pt x="3949" y="72072"/>
                  </a:lnTo>
                  <a:lnTo>
                    <a:pt x="0" y="74041"/>
                  </a:lnTo>
                  <a:lnTo>
                    <a:pt x="495" y="76009"/>
                  </a:lnTo>
                  <a:lnTo>
                    <a:pt x="901" y="77228"/>
                  </a:lnTo>
                  <a:lnTo>
                    <a:pt x="1079" y="77279"/>
                  </a:lnTo>
                  <a:lnTo>
                    <a:pt x="990" y="77495"/>
                  </a:lnTo>
                  <a:lnTo>
                    <a:pt x="3949" y="77990"/>
                  </a:lnTo>
                  <a:lnTo>
                    <a:pt x="7874" y="80467"/>
                  </a:lnTo>
                  <a:lnTo>
                    <a:pt x="8369" y="80467"/>
                  </a:lnTo>
                  <a:lnTo>
                    <a:pt x="13779" y="81940"/>
                  </a:lnTo>
                  <a:lnTo>
                    <a:pt x="19697" y="82931"/>
                  </a:lnTo>
                  <a:lnTo>
                    <a:pt x="20675" y="82931"/>
                  </a:lnTo>
                  <a:lnTo>
                    <a:pt x="27076" y="82931"/>
                  </a:lnTo>
                  <a:lnTo>
                    <a:pt x="34467" y="84899"/>
                  </a:lnTo>
                  <a:lnTo>
                    <a:pt x="43319" y="84899"/>
                  </a:lnTo>
                  <a:lnTo>
                    <a:pt x="50215" y="82931"/>
                  </a:lnTo>
                  <a:close/>
                </a:path>
                <a:path w="78104" h="162560">
                  <a:moveTo>
                    <a:pt x="50215" y="58254"/>
                  </a:moveTo>
                  <a:lnTo>
                    <a:pt x="49225" y="58254"/>
                  </a:lnTo>
                  <a:lnTo>
                    <a:pt x="49225" y="53314"/>
                  </a:lnTo>
                  <a:lnTo>
                    <a:pt x="42341" y="54292"/>
                  </a:lnTo>
                  <a:lnTo>
                    <a:pt x="42341" y="53314"/>
                  </a:lnTo>
                  <a:lnTo>
                    <a:pt x="34467" y="53314"/>
                  </a:lnTo>
                  <a:lnTo>
                    <a:pt x="34467" y="54292"/>
                  </a:lnTo>
                  <a:lnTo>
                    <a:pt x="27571" y="53314"/>
                  </a:lnTo>
                  <a:lnTo>
                    <a:pt x="27571" y="52819"/>
                  </a:lnTo>
                  <a:lnTo>
                    <a:pt x="20675" y="52819"/>
                  </a:lnTo>
                  <a:lnTo>
                    <a:pt x="20675" y="53314"/>
                  </a:lnTo>
                  <a:lnTo>
                    <a:pt x="13779" y="52324"/>
                  </a:lnTo>
                  <a:lnTo>
                    <a:pt x="14770" y="52324"/>
                  </a:lnTo>
                  <a:lnTo>
                    <a:pt x="9842" y="50342"/>
                  </a:lnTo>
                  <a:lnTo>
                    <a:pt x="5422" y="48374"/>
                  </a:lnTo>
                  <a:lnTo>
                    <a:pt x="5232" y="48933"/>
                  </a:lnTo>
                  <a:lnTo>
                    <a:pt x="2959" y="47383"/>
                  </a:lnTo>
                  <a:lnTo>
                    <a:pt x="3949" y="47879"/>
                  </a:lnTo>
                  <a:lnTo>
                    <a:pt x="3949" y="47383"/>
                  </a:lnTo>
                  <a:lnTo>
                    <a:pt x="3949" y="46405"/>
                  </a:lnTo>
                  <a:lnTo>
                    <a:pt x="0" y="48374"/>
                  </a:lnTo>
                  <a:lnTo>
                    <a:pt x="0" y="50342"/>
                  </a:lnTo>
                  <a:lnTo>
                    <a:pt x="495" y="50342"/>
                  </a:lnTo>
                  <a:lnTo>
                    <a:pt x="990" y="50342"/>
                  </a:lnTo>
                  <a:lnTo>
                    <a:pt x="2959" y="52819"/>
                  </a:lnTo>
                  <a:lnTo>
                    <a:pt x="3949" y="52819"/>
                  </a:lnTo>
                  <a:lnTo>
                    <a:pt x="8369" y="54292"/>
                  </a:lnTo>
                  <a:lnTo>
                    <a:pt x="12801" y="56273"/>
                  </a:lnTo>
                  <a:lnTo>
                    <a:pt x="13779" y="56273"/>
                  </a:lnTo>
                  <a:lnTo>
                    <a:pt x="19697" y="58254"/>
                  </a:lnTo>
                  <a:lnTo>
                    <a:pt x="20675" y="58254"/>
                  </a:lnTo>
                  <a:lnTo>
                    <a:pt x="27571" y="58254"/>
                  </a:lnTo>
                  <a:lnTo>
                    <a:pt x="34467" y="58737"/>
                  </a:lnTo>
                  <a:lnTo>
                    <a:pt x="42341" y="58737"/>
                  </a:lnTo>
                  <a:lnTo>
                    <a:pt x="50215" y="58254"/>
                  </a:lnTo>
                  <a:close/>
                </a:path>
                <a:path w="78104" h="162560">
                  <a:moveTo>
                    <a:pt x="50215" y="32575"/>
                  </a:moveTo>
                  <a:lnTo>
                    <a:pt x="49225" y="32575"/>
                  </a:lnTo>
                  <a:lnTo>
                    <a:pt x="49225" y="27647"/>
                  </a:lnTo>
                  <a:lnTo>
                    <a:pt x="42341" y="28130"/>
                  </a:lnTo>
                  <a:lnTo>
                    <a:pt x="34467" y="28130"/>
                  </a:lnTo>
                  <a:lnTo>
                    <a:pt x="27571" y="27647"/>
                  </a:lnTo>
                  <a:lnTo>
                    <a:pt x="20675" y="27647"/>
                  </a:lnTo>
                  <a:lnTo>
                    <a:pt x="20675" y="28130"/>
                  </a:lnTo>
                  <a:lnTo>
                    <a:pt x="13779" y="26162"/>
                  </a:lnTo>
                  <a:lnTo>
                    <a:pt x="9842" y="24676"/>
                  </a:lnTo>
                  <a:lnTo>
                    <a:pt x="5905" y="22707"/>
                  </a:lnTo>
                  <a:lnTo>
                    <a:pt x="3949" y="21399"/>
                  </a:lnTo>
                  <a:lnTo>
                    <a:pt x="3949" y="20726"/>
                  </a:lnTo>
                  <a:lnTo>
                    <a:pt x="3429" y="21056"/>
                  </a:lnTo>
                  <a:lnTo>
                    <a:pt x="2959" y="20726"/>
                  </a:lnTo>
                  <a:lnTo>
                    <a:pt x="2616" y="21564"/>
                  </a:lnTo>
                  <a:lnTo>
                    <a:pt x="0" y="23202"/>
                  </a:lnTo>
                  <a:lnTo>
                    <a:pt x="0" y="24676"/>
                  </a:lnTo>
                  <a:lnTo>
                    <a:pt x="660" y="25006"/>
                  </a:lnTo>
                  <a:lnTo>
                    <a:pt x="990" y="25666"/>
                  </a:lnTo>
                  <a:lnTo>
                    <a:pt x="736" y="25044"/>
                  </a:lnTo>
                  <a:lnTo>
                    <a:pt x="1143" y="25260"/>
                  </a:lnTo>
                  <a:lnTo>
                    <a:pt x="990" y="25666"/>
                  </a:lnTo>
                  <a:lnTo>
                    <a:pt x="3949" y="26657"/>
                  </a:lnTo>
                  <a:lnTo>
                    <a:pt x="7874" y="28625"/>
                  </a:lnTo>
                  <a:lnTo>
                    <a:pt x="8369" y="28625"/>
                  </a:lnTo>
                  <a:lnTo>
                    <a:pt x="13779" y="30607"/>
                  </a:lnTo>
                  <a:lnTo>
                    <a:pt x="19697" y="32575"/>
                  </a:lnTo>
                  <a:lnTo>
                    <a:pt x="20675" y="32575"/>
                  </a:lnTo>
                  <a:lnTo>
                    <a:pt x="27571" y="32575"/>
                  </a:lnTo>
                  <a:lnTo>
                    <a:pt x="34467" y="33566"/>
                  </a:lnTo>
                  <a:lnTo>
                    <a:pt x="42341" y="33566"/>
                  </a:lnTo>
                  <a:lnTo>
                    <a:pt x="50215" y="32575"/>
                  </a:lnTo>
                  <a:close/>
                </a:path>
                <a:path w="78104" h="162560">
                  <a:moveTo>
                    <a:pt x="64985" y="133286"/>
                  </a:moveTo>
                  <a:lnTo>
                    <a:pt x="64706" y="133565"/>
                  </a:lnTo>
                  <a:lnTo>
                    <a:pt x="63017" y="129336"/>
                  </a:lnTo>
                  <a:lnTo>
                    <a:pt x="57111" y="130314"/>
                  </a:lnTo>
                  <a:lnTo>
                    <a:pt x="49225" y="130314"/>
                  </a:lnTo>
                  <a:lnTo>
                    <a:pt x="42341" y="131305"/>
                  </a:lnTo>
                  <a:lnTo>
                    <a:pt x="34467" y="131305"/>
                  </a:lnTo>
                  <a:lnTo>
                    <a:pt x="27571" y="130314"/>
                  </a:lnTo>
                  <a:lnTo>
                    <a:pt x="20675" y="130314"/>
                  </a:lnTo>
                  <a:lnTo>
                    <a:pt x="13779" y="129336"/>
                  </a:lnTo>
                  <a:lnTo>
                    <a:pt x="14770" y="129336"/>
                  </a:lnTo>
                  <a:lnTo>
                    <a:pt x="9842" y="127355"/>
                  </a:lnTo>
                  <a:lnTo>
                    <a:pt x="5422" y="126365"/>
                  </a:lnTo>
                  <a:lnTo>
                    <a:pt x="5905" y="126365"/>
                  </a:lnTo>
                  <a:lnTo>
                    <a:pt x="4572" y="125488"/>
                  </a:lnTo>
                  <a:lnTo>
                    <a:pt x="4140" y="124396"/>
                  </a:lnTo>
                  <a:lnTo>
                    <a:pt x="3949" y="123901"/>
                  </a:lnTo>
                  <a:lnTo>
                    <a:pt x="0" y="125387"/>
                  </a:lnTo>
                  <a:lnTo>
                    <a:pt x="838" y="128765"/>
                  </a:lnTo>
                  <a:lnTo>
                    <a:pt x="1143" y="128930"/>
                  </a:lnTo>
                  <a:lnTo>
                    <a:pt x="990" y="129336"/>
                  </a:lnTo>
                  <a:lnTo>
                    <a:pt x="3949" y="130314"/>
                  </a:lnTo>
                  <a:lnTo>
                    <a:pt x="8369" y="131800"/>
                  </a:lnTo>
                  <a:lnTo>
                    <a:pt x="12801" y="133286"/>
                  </a:lnTo>
                  <a:lnTo>
                    <a:pt x="13779" y="134264"/>
                  </a:lnTo>
                  <a:lnTo>
                    <a:pt x="19697" y="135255"/>
                  </a:lnTo>
                  <a:lnTo>
                    <a:pt x="20675" y="135255"/>
                  </a:lnTo>
                  <a:lnTo>
                    <a:pt x="27571" y="135255"/>
                  </a:lnTo>
                  <a:lnTo>
                    <a:pt x="34467" y="135255"/>
                  </a:lnTo>
                  <a:lnTo>
                    <a:pt x="34467" y="136245"/>
                  </a:lnTo>
                  <a:lnTo>
                    <a:pt x="42341" y="136245"/>
                  </a:lnTo>
                  <a:lnTo>
                    <a:pt x="42341" y="135255"/>
                  </a:lnTo>
                  <a:lnTo>
                    <a:pt x="49225" y="135255"/>
                  </a:lnTo>
                  <a:lnTo>
                    <a:pt x="57111" y="135255"/>
                  </a:lnTo>
                  <a:lnTo>
                    <a:pt x="64985" y="134264"/>
                  </a:lnTo>
                  <a:lnTo>
                    <a:pt x="64985" y="133286"/>
                  </a:lnTo>
                  <a:close/>
                </a:path>
                <a:path w="78104" h="162560">
                  <a:moveTo>
                    <a:pt x="73342" y="130314"/>
                  </a:moveTo>
                  <a:lnTo>
                    <a:pt x="71018" y="126580"/>
                  </a:lnTo>
                  <a:lnTo>
                    <a:pt x="67932" y="127355"/>
                  </a:lnTo>
                  <a:lnTo>
                    <a:pt x="63017" y="129336"/>
                  </a:lnTo>
                  <a:lnTo>
                    <a:pt x="64985" y="133286"/>
                  </a:lnTo>
                  <a:lnTo>
                    <a:pt x="69900" y="131800"/>
                  </a:lnTo>
                  <a:lnTo>
                    <a:pt x="68922" y="131800"/>
                  </a:lnTo>
                  <a:lnTo>
                    <a:pt x="73342" y="130314"/>
                  </a:lnTo>
                  <a:close/>
                </a:path>
                <a:path w="78104" h="162560">
                  <a:moveTo>
                    <a:pt x="77787" y="153035"/>
                  </a:moveTo>
                  <a:lnTo>
                    <a:pt x="76301" y="151053"/>
                  </a:lnTo>
                  <a:lnTo>
                    <a:pt x="73837" y="149072"/>
                  </a:lnTo>
                  <a:lnTo>
                    <a:pt x="72859" y="151053"/>
                  </a:lnTo>
                  <a:lnTo>
                    <a:pt x="73012" y="151193"/>
                  </a:lnTo>
                  <a:lnTo>
                    <a:pt x="70891" y="152044"/>
                  </a:lnTo>
                  <a:lnTo>
                    <a:pt x="67932" y="153517"/>
                  </a:lnTo>
                  <a:lnTo>
                    <a:pt x="63017" y="155003"/>
                  </a:lnTo>
                  <a:lnTo>
                    <a:pt x="57111" y="156972"/>
                  </a:lnTo>
                  <a:lnTo>
                    <a:pt x="57111" y="156489"/>
                  </a:lnTo>
                  <a:lnTo>
                    <a:pt x="49225" y="156489"/>
                  </a:lnTo>
                  <a:lnTo>
                    <a:pt x="49225" y="156972"/>
                  </a:lnTo>
                  <a:lnTo>
                    <a:pt x="42341" y="156972"/>
                  </a:lnTo>
                  <a:lnTo>
                    <a:pt x="34467" y="156972"/>
                  </a:lnTo>
                  <a:lnTo>
                    <a:pt x="27571" y="156972"/>
                  </a:lnTo>
                  <a:lnTo>
                    <a:pt x="27571" y="156489"/>
                  </a:lnTo>
                  <a:lnTo>
                    <a:pt x="20675" y="156489"/>
                  </a:lnTo>
                  <a:lnTo>
                    <a:pt x="20675" y="156972"/>
                  </a:lnTo>
                  <a:lnTo>
                    <a:pt x="13779" y="155003"/>
                  </a:lnTo>
                  <a:lnTo>
                    <a:pt x="9842" y="153517"/>
                  </a:lnTo>
                  <a:lnTo>
                    <a:pt x="5905" y="151549"/>
                  </a:lnTo>
                  <a:lnTo>
                    <a:pt x="3949" y="150571"/>
                  </a:lnTo>
                  <a:lnTo>
                    <a:pt x="3949" y="150063"/>
                  </a:lnTo>
                  <a:lnTo>
                    <a:pt x="3441" y="150317"/>
                  </a:lnTo>
                  <a:lnTo>
                    <a:pt x="2959" y="150063"/>
                  </a:lnTo>
                  <a:lnTo>
                    <a:pt x="2616" y="150736"/>
                  </a:lnTo>
                  <a:lnTo>
                    <a:pt x="0" y="152044"/>
                  </a:lnTo>
                  <a:lnTo>
                    <a:pt x="0" y="154012"/>
                  </a:lnTo>
                  <a:lnTo>
                    <a:pt x="990" y="154012"/>
                  </a:lnTo>
                  <a:lnTo>
                    <a:pt x="3949" y="155981"/>
                  </a:lnTo>
                  <a:lnTo>
                    <a:pt x="7874" y="157949"/>
                  </a:lnTo>
                  <a:lnTo>
                    <a:pt x="8369" y="157949"/>
                  </a:lnTo>
                  <a:lnTo>
                    <a:pt x="13779" y="159448"/>
                  </a:lnTo>
                  <a:lnTo>
                    <a:pt x="19697" y="161912"/>
                  </a:lnTo>
                  <a:lnTo>
                    <a:pt x="20675" y="161912"/>
                  </a:lnTo>
                  <a:lnTo>
                    <a:pt x="27571" y="161912"/>
                  </a:lnTo>
                  <a:lnTo>
                    <a:pt x="34467" y="162407"/>
                  </a:lnTo>
                  <a:lnTo>
                    <a:pt x="42341" y="162407"/>
                  </a:lnTo>
                  <a:lnTo>
                    <a:pt x="50215" y="161912"/>
                  </a:lnTo>
                  <a:lnTo>
                    <a:pt x="57111" y="161912"/>
                  </a:lnTo>
                  <a:lnTo>
                    <a:pt x="64985" y="159448"/>
                  </a:lnTo>
                  <a:lnTo>
                    <a:pt x="68922" y="157949"/>
                  </a:lnTo>
                  <a:lnTo>
                    <a:pt x="69900" y="157949"/>
                  </a:lnTo>
                  <a:lnTo>
                    <a:pt x="73342" y="155981"/>
                  </a:lnTo>
                  <a:lnTo>
                    <a:pt x="73837" y="155981"/>
                  </a:lnTo>
                  <a:lnTo>
                    <a:pt x="76301" y="154012"/>
                  </a:lnTo>
                  <a:lnTo>
                    <a:pt x="77787" y="153035"/>
                  </a:lnTo>
                  <a:close/>
                </a:path>
                <a:path w="78104" h="162560">
                  <a:moveTo>
                    <a:pt x="77787" y="126365"/>
                  </a:moveTo>
                  <a:lnTo>
                    <a:pt x="76301" y="124396"/>
                  </a:lnTo>
                  <a:lnTo>
                    <a:pt x="73837" y="123901"/>
                  </a:lnTo>
                  <a:lnTo>
                    <a:pt x="72859" y="125387"/>
                  </a:lnTo>
                  <a:lnTo>
                    <a:pt x="73342" y="124396"/>
                  </a:lnTo>
                  <a:lnTo>
                    <a:pt x="70891" y="126365"/>
                  </a:lnTo>
                  <a:lnTo>
                    <a:pt x="71018" y="126580"/>
                  </a:lnTo>
                  <a:lnTo>
                    <a:pt x="73837" y="130314"/>
                  </a:lnTo>
                  <a:lnTo>
                    <a:pt x="76301" y="129336"/>
                  </a:lnTo>
                  <a:lnTo>
                    <a:pt x="76301" y="128371"/>
                  </a:lnTo>
                  <a:lnTo>
                    <a:pt x="77787" y="126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01674" y="3139173"/>
              <a:ext cx="88265" cy="356235"/>
            </a:xfrm>
            <a:custGeom>
              <a:avLst/>
              <a:gdLst/>
              <a:ahLst/>
              <a:cxnLst/>
              <a:rect l="l" t="t" r="r" b="b"/>
              <a:pathLst>
                <a:path w="88265" h="356235">
                  <a:moveTo>
                    <a:pt x="2959" y="19253"/>
                  </a:moveTo>
                  <a:lnTo>
                    <a:pt x="1968" y="18262"/>
                  </a:lnTo>
                  <a:lnTo>
                    <a:pt x="1968" y="19253"/>
                  </a:lnTo>
                  <a:lnTo>
                    <a:pt x="2959" y="19253"/>
                  </a:lnTo>
                  <a:close/>
                </a:path>
                <a:path w="88265" h="356235">
                  <a:moveTo>
                    <a:pt x="11188" y="348221"/>
                  </a:moveTo>
                  <a:lnTo>
                    <a:pt x="10337" y="346532"/>
                  </a:lnTo>
                  <a:lnTo>
                    <a:pt x="10337" y="348005"/>
                  </a:lnTo>
                  <a:lnTo>
                    <a:pt x="11188" y="348221"/>
                  </a:lnTo>
                  <a:close/>
                </a:path>
                <a:path w="88265" h="356235">
                  <a:moveTo>
                    <a:pt x="11328" y="321843"/>
                  </a:moveTo>
                  <a:lnTo>
                    <a:pt x="10337" y="320370"/>
                  </a:lnTo>
                  <a:lnTo>
                    <a:pt x="10337" y="320852"/>
                  </a:lnTo>
                  <a:lnTo>
                    <a:pt x="11328" y="321843"/>
                  </a:lnTo>
                  <a:close/>
                </a:path>
                <a:path w="88265" h="356235">
                  <a:moveTo>
                    <a:pt x="56616" y="0"/>
                  </a:moveTo>
                  <a:lnTo>
                    <a:pt x="48742" y="0"/>
                  </a:lnTo>
                  <a:lnTo>
                    <a:pt x="40373" y="0"/>
                  </a:lnTo>
                  <a:lnTo>
                    <a:pt x="39878" y="0"/>
                  </a:lnTo>
                  <a:lnTo>
                    <a:pt x="32004" y="1473"/>
                  </a:lnTo>
                  <a:lnTo>
                    <a:pt x="24117" y="2463"/>
                  </a:lnTo>
                  <a:lnTo>
                    <a:pt x="18211" y="2463"/>
                  </a:lnTo>
                  <a:lnTo>
                    <a:pt x="17233" y="2463"/>
                  </a:lnTo>
                  <a:lnTo>
                    <a:pt x="11328" y="3454"/>
                  </a:lnTo>
                  <a:lnTo>
                    <a:pt x="10833" y="4432"/>
                  </a:lnTo>
                  <a:lnTo>
                    <a:pt x="6400" y="6413"/>
                  </a:lnTo>
                  <a:lnTo>
                    <a:pt x="2959" y="8394"/>
                  </a:lnTo>
                  <a:lnTo>
                    <a:pt x="1968" y="8394"/>
                  </a:lnTo>
                  <a:lnTo>
                    <a:pt x="1968" y="9372"/>
                  </a:lnTo>
                  <a:lnTo>
                    <a:pt x="495" y="11341"/>
                  </a:lnTo>
                  <a:lnTo>
                    <a:pt x="4927" y="13830"/>
                  </a:lnTo>
                  <a:lnTo>
                    <a:pt x="495" y="12331"/>
                  </a:lnTo>
                  <a:lnTo>
                    <a:pt x="254" y="12331"/>
                  </a:lnTo>
                  <a:lnTo>
                    <a:pt x="0" y="12331"/>
                  </a:lnTo>
                  <a:lnTo>
                    <a:pt x="0" y="13322"/>
                  </a:lnTo>
                  <a:lnTo>
                    <a:pt x="0" y="14312"/>
                  </a:lnTo>
                  <a:lnTo>
                    <a:pt x="1968" y="18262"/>
                  </a:lnTo>
                  <a:lnTo>
                    <a:pt x="7137" y="18262"/>
                  </a:lnTo>
                  <a:lnTo>
                    <a:pt x="6794" y="19164"/>
                  </a:lnTo>
                  <a:lnTo>
                    <a:pt x="3441" y="19253"/>
                  </a:lnTo>
                  <a:lnTo>
                    <a:pt x="2959" y="19253"/>
                  </a:lnTo>
                  <a:lnTo>
                    <a:pt x="6400" y="20231"/>
                  </a:lnTo>
                  <a:lnTo>
                    <a:pt x="10833" y="23202"/>
                  </a:lnTo>
                  <a:lnTo>
                    <a:pt x="11328" y="23202"/>
                  </a:lnTo>
                  <a:lnTo>
                    <a:pt x="17233" y="24676"/>
                  </a:lnTo>
                  <a:lnTo>
                    <a:pt x="24117" y="26162"/>
                  </a:lnTo>
                  <a:lnTo>
                    <a:pt x="32004" y="27139"/>
                  </a:lnTo>
                  <a:lnTo>
                    <a:pt x="39878" y="27635"/>
                  </a:lnTo>
                  <a:lnTo>
                    <a:pt x="48742" y="27635"/>
                  </a:lnTo>
                  <a:lnTo>
                    <a:pt x="56616" y="27635"/>
                  </a:lnTo>
                  <a:lnTo>
                    <a:pt x="56616" y="22212"/>
                  </a:lnTo>
                  <a:lnTo>
                    <a:pt x="48742" y="22212"/>
                  </a:lnTo>
                  <a:lnTo>
                    <a:pt x="40373" y="22212"/>
                  </a:lnTo>
                  <a:lnTo>
                    <a:pt x="32486" y="21717"/>
                  </a:lnTo>
                  <a:lnTo>
                    <a:pt x="25107" y="21221"/>
                  </a:lnTo>
                  <a:lnTo>
                    <a:pt x="18707" y="20231"/>
                  </a:lnTo>
                  <a:lnTo>
                    <a:pt x="12763" y="19342"/>
                  </a:lnTo>
                  <a:lnTo>
                    <a:pt x="8369" y="16281"/>
                  </a:lnTo>
                  <a:lnTo>
                    <a:pt x="7886" y="16281"/>
                  </a:lnTo>
                  <a:lnTo>
                    <a:pt x="5105" y="14452"/>
                  </a:lnTo>
                  <a:lnTo>
                    <a:pt x="4965" y="13601"/>
                  </a:lnTo>
                  <a:lnTo>
                    <a:pt x="5168" y="12331"/>
                  </a:lnTo>
                  <a:lnTo>
                    <a:pt x="5181" y="12204"/>
                  </a:lnTo>
                  <a:lnTo>
                    <a:pt x="7886" y="10858"/>
                  </a:lnTo>
                  <a:lnTo>
                    <a:pt x="8369" y="10858"/>
                  </a:lnTo>
                  <a:lnTo>
                    <a:pt x="12801" y="8394"/>
                  </a:lnTo>
                  <a:lnTo>
                    <a:pt x="12306" y="8394"/>
                  </a:lnTo>
                  <a:lnTo>
                    <a:pt x="18707" y="7391"/>
                  </a:lnTo>
                  <a:lnTo>
                    <a:pt x="18211" y="7391"/>
                  </a:lnTo>
                  <a:lnTo>
                    <a:pt x="24117" y="6413"/>
                  </a:lnTo>
                  <a:lnTo>
                    <a:pt x="32486" y="5918"/>
                  </a:lnTo>
                  <a:lnTo>
                    <a:pt x="40373" y="4432"/>
                  </a:lnTo>
                  <a:lnTo>
                    <a:pt x="48742" y="4432"/>
                  </a:lnTo>
                  <a:lnTo>
                    <a:pt x="56616" y="4432"/>
                  </a:lnTo>
                  <a:lnTo>
                    <a:pt x="56616" y="0"/>
                  </a:lnTo>
                  <a:close/>
                </a:path>
                <a:path w="88265" h="356235">
                  <a:moveTo>
                    <a:pt x="88125" y="345541"/>
                  </a:moveTo>
                  <a:lnTo>
                    <a:pt x="86639" y="344551"/>
                  </a:lnTo>
                  <a:lnTo>
                    <a:pt x="84175" y="343077"/>
                  </a:lnTo>
                  <a:lnTo>
                    <a:pt x="83375" y="344678"/>
                  </a:lnTo>
                  <a:lnTo>
                    <a:pt x="81229" y="345541"/>
                  </a:lnTo>
                  <a:lnTo>
                    <a:pt x="81495" y="345909"/>
                  </a:lnTo>
                  <a:lnTo>
                    <a:pt x="78270" y="347510"/>
                  </a:lnTo>
                  <a:lnTo>
                    <a:pt x="73355" y="348500"/>
                  </a:lnTo>
                  <a:lnTo>
                    <a:pt x="67449" y="349986"/>
                  </a:lnTo>
                  <a:lnTo>
                    <a:pt x="59563" y="349986"/>
                  </a:lnTo>
                  <a:lnTo>
                    <a:pt x="52679" y="351472"/>
                  </a:lnTo>
                  <a:lnTo>
                    <a:pt x="45796" y="351472"/>
                  </a:lnTo>
                  <a:lnTo>
                    <a:pt x="37909" y="349986"/>
                  </a:lnTo>
                  <a:lnTo>
                    <a:pt x="31013" y="349986"/>
                  </a:lnTo>
                  <a:lnTo>
                    <a:pt x="24117" y="348500"/>
                  </a:lnTo>
                  <a:lnTo>
                    <a:pt x="20180" y="347510"/>
                  </a:lnTo>
                  <a:lnTo>
                    <a:pt x="16243" y="345541"/>
                  </a:lnTo>
                  <a:lnTo>
                    <a:pt x="15074" y="345160"/>
                  </a:lnTo>
                  <a:lnTo>
                    <a:pt x="14782" y="344551"/>
                  </a:lnTo>
                  <a:lnTo>
                    <a:pt x="14287" y="343560"/>
                  </a:lnTo>
                  <a:lnTo>
                    <a:pt x="10337" y="345046"/>
                  </a:lnTo>
                  <a:lnTo>
                    <a:pt x="10833" y="347510"/>
                  </a:lnTo>
                  <a:lnTo>
                    <a:pt x="11188" y="348221"/>
                  </a:lnTo>
                  <a:lnTo>
                    <a:pt x="11430" y="348284"/>
                  </a:lnTo>
                  <a:lnTo>
                    <a:pt x="11328" y="348500"/>
                  </a:lnTo>
                  <a:lnTo>
                    <a:pt x="14287" y="349491"/>
                  </a:lnTo>
                  <a:lnTo>
                    <a:pt x="18211" y="351472"/>
                  </a:lnTo>
                  <a:lnTo>
                    <a:pt x="18707" y="351472"/>
                  </a:lnTo>
                  <a:lnTo>
                    <a:pt x="18707" y="352450"/>
                  </a:lnTo>
                  <a:lnTo>
                    <a:pt x="18973" y="351548"/>
                  </a:lnTo>
                  <a:lnTo>
                    <a:pt x="24117" y="352945"/>
                  </a:lnTo>
                  <a:lnTo>
                    <a:pt x="30035" y="354418"/>
                  </a:lnTo>
                  <a:lnTo>
                    <a:pt x="31013" y="354418"/>
                  </a:lnTo>
                  <a:lnTo>
                    <a:pt x="37414" y="354418"/>
                  </a:lnTo>
                  <a:lnTo>
                    <a:pt x="44805" y="355904"/>
                  </a:lnTo>
                  <a:lnTo>
                    <a:pt x="53657" y="355904"/>
                  </a:lnTo>
                  <a:lnTo>
                    <a:pt x="60553" y="354418"/>
                  </a:lnTo>
                  <a:lnTo>
                    <a:pt x="67449" y="354418"/>
                  </a:lnTo>
                  <a:lnTo>
                    <a:pt x="75323" y="352945"/>
                  </a:lnTo>
                  <a:lnTo>
                    <a:pt x="79260" y="351472"/>
                  </a:lnTo>
                  <a:lnTo>
                    <a:pt x="80238" y="351472"/>
                  </a:lnTo>
                  <a:lnTo>
                    <a:pt x="83680" y="349491"/>
                  </a:lnTo>
                  <a:lnTo>
                    <a:pt x="84175" y="349491"/>
                  </a:lnTo>
                  <a:lnTo>
                    <a:pt x="86296" y="348221"/>
                  </a:lnTo>
                  <a:lnTo>
                    <a:pt x="86156" y="348500"/>
                  </a:lnTo>
                  <a:lnTo>
                    <a:pt x="86639" y="348005"/>
                  </a:lnTo>
                  <a:lnTo>
                    <a:pt x="87134" y="347510"/>
                  </a:lnTo>
                  <a:lnTo>
                    <a:pt x="86791" y="347306"/>
                  </a:lnTo>
                  <a:lnTo>
                    <a:pt x="88125" y="345541"/>
                  </a:lnTo>
                  <a:close/>
                </a:path>
                <a:path w="88265" h="356235">
                  <a:moveTo>
                    <a:pt x="88125" y="320370"/>
                  </a:moveTo>
                  <a:lnTo>
                    <a:pt x="86639" y="318884"/>
                  </a:lnTo>
                  <a:lnTo>
                    <a:pt x="84175" y="317398"/>
                  </a:lnTo>
                  <a:lnTo>
                    <a:pt x="83680" y="318401"/>
                  </a:lnTo>
                  <a:lnTo>
                    <a:pt x="81699" y="320001"/>
                  </a:lnTo>
                  <a:lnTo>
                    <a:pt x="78270" y="320852"/>
                  </a:lnTo>
                  <a:lnTo>
                    <a:pt x="73355" y="323329"/>
                  </a:lnTo>
                  <a:lnTo>
                    <a:pt x="67449" y="324802"/>
                  </a:lnTo>
                  <a:lnTo>
                    <a:pt x="59563" y="324802"/>
                  </a:lnTo>
                  <a:lnTo>
                    <a:pt x="52679" y="325805"/>
                  </a:lnTo>
                  <a:lnTo>
                    <a:pt x="44805" y="325805"/>
                  </a:lnTo>
                  <a:lnTo>
                    <a:pt x="37909" y="324802"/>
                  </a:lnTo>
                  <a:lnTo>
                    <a:pt x="31013" y="324802"/>
                  </a:lnTo>
                  <a:lnTo>
                    <a:pt x="24117" y="323329"/>
                  </a:lnTo>
                  <a:lnTo>
                    <a:pt x="25107" y="323329"/>
                  </a:lnTo>
                  <a:lnTo>
                    <a:pt x="20180" y="320852"/>
                  </a:lnTo>
                  <a:lnTo>
                    <a:pt x="15760" y="319862"/>
                  </a:lnTo>
                  <a:lnTo>
                    <a:pt x="15697" y="320027"/>
                  </a:lnTo>
                  <a:lnTo>
                    <a:pt x="13296" y="318401"/>
                  </a:lnTo>
                  <a:lnTo>
                    <a:pt x="14287" y="318884"/>
                  </a:lnTo>
                  <a:lnTo>
                    <a:pt x="14287" y="318401"/>
                  </a:lnTo>
                  <a:lnTo>
                    <a:pt x="14287" y="317398"/>
                  </a:lnTo>
                  <a:lnTo>
                    <a:pt x="10337" y="319862"/>
                  </a:lnTo>
                  <a:lnTo>
                    <a:pt x="11328" y="321843"/>
                  </a:lnTo>
                  <a:lnTo>
                    <a:pt x="13296" y="323824"/>
                  </a:lnTo>
                  <a:lnTo>
                    <a:pt x="14287" y="323824"/>
                  </a:lnTo>
                  <a:lnTo>
                    <a:pt x="15278" y="324802"/>
                  </a:lnTo>
                  <a:lnTo>
                    <a:pt x="15316" y="324294"/>
                  </a:lnTo>
                  <a:lnTo>
                    <a:pt x="18707" y="325805"/>
                  </a:lnTo>
                  <a:lnTo>
                    <a:pt x="23139" y="327774"/>
                  </a:lnTo>
                  <a:lnTo>
                    <a:pt x="24117" y="327774"/>
                  </a:lnTo>
                  <a:lnTo>
                    <a:pt x="30035" y="329260"/>
                  </a:lnTo>
                  <a:lnTo>
                    <a:pt x="31013" y="329260"/>
                  </a:lnTo>
                  <a:lnTo>
                    <a:pt x="37909" y="329260"/>
                  </a:lnTo>
                  <a:lnTo>
                    <a:pt x="44805" y="329742"/>
                  </a:lnTo>
                  <a:lnTo>
                    <a:pt x="52679" y="329742"/>
                  </a:lnTo>
                  <a:lnTo>
                    <a:pt x="60553" y="329260"/>
                  </a:lnTo>
                  <a:lnTo>
                    <a:pt x="67449" y="329260"/>
                  </a:lnTo>
                  <a:lnTo>
                    <a:pt x="75323" y="327774"/>
                  </a:lnTo>
                  <a:lnTo>
                    <a:pt x="80238" y="325805"/>
                  </a:lnTo>
                  <a:lnTo>
                    <a:pt x="79260" y="325805"/>
                  </a:lnTo>
                  <a:lnTo>
                    <a:pt x="83680" y="323824"/>
                  </a:lnTo>
                  <a:lnTo>
                    <a:pt x="84175" y="323824"/>
                  </a:lnTo>
                  <a:lnTo>
                    <a:pt x="86639" y="321843"/>
                  </a:lnTo>
                  <a:lnTo>
                    <a:pt x="88125" y="320370"/>
                  </a:lnTo>
                  <a:close/>
                </a:path>
                <a:path w="88265" h="356235">
                  <a:moveTo>
                    <a:pt x="88125" y="295198"/>
                  </a:moveTo>
                  <a:lnTo>
                    <a:pt x="86639" y="293217"/>
                  </a:lnTo>
                  <a:lnTo>
                    <a:pt x="84175" y="291236"/>
                  </a:lnTo>
                  <a:lnTo>
                    <a:pt x="83197" y="293217"/>
                  </a:lnTo>
                  <a:lnTo>
                    <a:pt x="86639" y="296176"/>
                  </a:lnTo>
                  <a:lnTo>
                    <a:pt x="88125" y="2951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4656" y="3400789"/>
              <a:ext cx="499675" cy="7582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4656" y="3729056"/>
              <a:ext cx="264855" cy="34752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732687" y="3398824"/>
              <a:ext cx="504190" cy="763270"/>
            </a:xfrm>
            <a:custGeom>
              <a:avLst/>
              <a:gdLst/>
              <a:ahLst/>
              <a:cxnLst/>
              <a:rect l="l" t="t" r="r" b="b"/>
              <a:pathLst>
                <a:path w="504190" h="763270">
                  <a:moveTo>
                    <a:pt x="496722" y="720204"/>
                  </a:moveTo>
                  <a:lnTo>
                    <a:pt x="492290" y="718235"/>
                  </a:lnTo>
                  <a:lnTo>
                    <a:pt x="485051" y="735152"/>
                  </a:lnTo>
                  <a:lnTo>
                    <a:pt x="484898" y="735012"/>
                  </a:lnTo>
                  <a:lnTo>
                    <a:pt x="475068" y="746861"/>
                  </a:lnTo>
                  <a:lnTo>
                    <a:pt x="475551" y="746861"/>
                  </a:lnTo>
                  <a:lnTo>
                    <a:pt x="464223" y="754761"/>
                  </a:lnTo>
                  <a:lnTo>
                    <a:pt x="464718" y="754761"/>
                  </a:lnTo>
                  <a:lnTo>
                    <a:pt x="448183" y="757605"/>
                  </a:lnTo>
                  <a:lnTo>
                    <a:pt x="429768" y="754761"/>
                  </a:lnTo>
                  <a:lnTo>
                    <a:pt x="429768" y="755256"/>
                  </a:lnTo>
                  <a:lnTo>
                    <a:pt x="415493" y="746861"/>
                  </a:lnTo>
                  <a:lnTo>
                    <a:pt x="415493" y="747852"/>
                  </a:lnTo>
                  <a:lnTo>
                    <a:pt x="396786" y="735012"/>
                  </a:lnTo>
                  <a:lnTo>
                    <a:pt x="369709" y="716749"/>
                  </a:lnTo>
                  <a:lnTo>
                    <a:pt x="346087" y="702437"/>
                  </a:lnTo>
                  <a:lnTo>
                    <a:pt x="346087" y="701446"/>
                  </a:lnTo>
                  <a:lnTo>
                    <a:pt x="345097" y="701446"/>
                  </a:lnTo>
                  <a:lnTo>
                    <a:pt x="309638" y="686155"/>
                  </a:lnTo>
                  <a:lnTo>
                    <a:pt x="267309" y="672338"/>
                  </a:lnTo>
                  <a:lnTo>
                    <a:pt x="266814" y="672338"/>
                  </a:lnTo>
                  <a:lnTo>
                    <a:pt x="185102" y="668375"/>
                  </a:lnTo>
                  <a:lnTo>
                    <a:pt x="184111" y="672338"/>
                  </a:lnTo>
                  <a:lnTo>
                    <a:pt x="266814" y="677760"/>
                  </a:lnTo>
                  <a:lnTo>
                    <a:pt x="266814" y="676935"/>
                  </a:lnTo>
                  <a:lnTo>
                    <a:pt x="307682" y="690587"/>
                  </a:lnTo>
                  <a:lnTo>
                    <a:pt x="344106" y="705891"/>
                  </a:lnTo>
                  <a:lnTo>
                    <a:pt x="367741" y="720204"/>
                  </a:lnTo>
                  <a:lnTo>
                    <a:pt x="394322" y="738479"/>
                  </a:lnTo>
                  <a:lnTo>
                    <a:pt x="413524" y="751801"/>
                  </a:lnTo>
                  <a:lnTo>
                    <a:pt x="428777" y="758710"/>
                  </a:lnTo>
                  <a:lnTo>
                    <a:pt x="428777" y="759701"/>
                  </a:lnTo>
                  <a:lnTo>
                    <a:pt x="429272" y="759701"/>
                  </a:lnTo>
                  <a:lnTo>
                    <a:pt x="447979" y="762660"/>
                  </a:lnTo>
                  <a:lnTo>
                    <a:pt x="448970" y="762660"/>
                  </a:lnTo>
                  <a:lnTo>
                    <a:pt x="465213" y="758710"/>
                  </a:lnTo>
                  <a:lnTo>
                    <a:pt x="466191" y="757720"/>
                  </a:lnTo>
                  <a:lnTo>
                    <a:pt x="478497" y="750811"/>
                  </a:lnTo>
                  <a:lnTo>
                    <a:pt x="478497" y="749808"/>
                  </a:lnTo>
                  <a:lnTo>
                    <a:pt x="488353" y="737984"/>
                  </a:lnTo>
                  <a:lnTo>
                    <a:pt x="489343" y="736993"/>
                  </a:lnTo>
                  <a:lnTo>
                    <a:pt x="496722" y="720204"/>
                  </a:lnTo>
                  <a:close/>
                </a:path>
                <a:path w="504190" h="763270">
                  <a:moveTo>
                    <a:pt x="503618" y="652081"/>
                  </a:moveTo>
                  <a:lnTo>
                    <a:pt x="491299" y="546950"/>
                  </a:lnTo>
                  <a:lnTo>
                    <a:pt x="475068" y="481279"/>
                  </a:lnTo>
                  <a:lnTo>
                    <a:pt x="474065" y="480796"/>
                  </a:lnTo>
                  <a:lnTo>
                    <a:pt x="461276" y="436372"/>
                  </a:lnTo>
                  <a:lnTo>
                    <a:pt x="442569" y="396379"/>
                  </a:lnTo>
                  <a:lnTo>
                    <a:pt x="386448" y="306539"/>
                  </a:lnTo>
                  <a:lnTo>
                    <a:pt x="347065" y="244348"/>
                  </a:lnTo>
                  <a:lnTo>
                    <a:pt x="310642" y="193497"/>
                  </a:lnTo>
                  <a:lnTo>
                    <a:pt x="274205" y="142163"/>
                  </a:lnTo>
                  <a:lnTo>
                    <a:pt x="273215" y="142163"/>
                  </a:lnTo>
                  <a:lnTo>
                    <a:pt x="242201" y="107111"/>
                  </a:lnTo>
                  <a:lnTo>
                    <a:pt x="221043" y="86880"/>
                  </a:lnTo>
                  <a:lnTo>
                    <a:pt x="173291" y="48374"/>
                  </a:lnTo>
                  <a:lnTo>
                    <a:pt x="172796" y="48374"/>
                  </a:lnTo>
                  <a:lnTo>
                    <a:pt x="124053" y="20231"/>
                  </a:lnTo>
                  <a:lnTo>
                    <a:pt x="123571" y="20231"/>
                  </a:lnTo>
                  <a:lnTo>
                    <a:pt x="85674" y="1968"/>
                  </a:lnTo>
                  <a:lnTo>
                    <a:pt x="84683" y="1968"/>
                  </a:lnTo>
                  <a:lnTo>
                    <a:pt x="56121" y="0"/>
                  </a:lnTo>
                  <a:lnTo>
                    <a:pt x="55626" y="0"/>
                  </a:lnTo>
                  <a:lnTo>
                    <a:pt x="35445" y="7899"/>
                  </a:lnTo>
                  <a:lnTo>
                    <a:pt x="34467" y="8877"/>
                  </a:lnTo>
                  <a:lnTo>
                    <a:pt x="20180" y="21717"/>
                  </a:lnTo>
                  <a:lnTo>
                    <a:pt x="20180" y="22707"/>
                  </a:lnTo>
                  <a:lnTo>
                    <a:pt x="19697" y="22707"/>
                  </a:lnTo>
                  <a:lnTo>
                    <a:pt x="9359" y="37515"/>
                  </a:lnTo>
                  <a:lnTo>
                    <a:pt x="8864" y="38493"/>
                  </a:lnTo>
                  <a:lnTo>
                    <a:pt x="0" y="60210"/>
                  </a:lnTo>
                  <a:lnTo>
                    <a:pt x="1968" y="330238"/>
                  </a:lnTo>
                  <a:lnTo>
                    <a:pt x="6400" y="330238"/>
                  </a:lnTo>
                  <a:lnTo>
                    <a:pt x="3949" y="61201"/>
                  </a:lnTo>
                  <a:lnTo>
                    <a:pt x="12484" y="40220"/>
                  </a:lnTo>
                  <a:lnTo>
                    <a:pt x="12788" y="40462"/>
                  </a:lnTo>
                  <a:lnTo>
                    <a:pt x="23291" y="25171"/>
                  </a:lnTo>
                  <a:lnTo>
                    <a:pt x="23495" y="24866"/>
                  </a:lnTo>
                  <a:lnTo>
                    <a:pt x="38404" y="11849"/>
                  </a:lnTo>
                  <a:lnTo>
                    <a:pt x="37414" y="11849"/>
                  </a:lnTo>
                  <a:lnTo>
                    <a:pt x="56934" y="4025"/>
                  </a:lnTo>
                  <a:lnTo>
                    <a:pt x="83718" y="6337"/>
                  </a:lnTo>
                  <a:lnTo>
                    <a:pt x="122085" y="24676"/>
                  </a:lnTo>
                  <a:lnTo>
                    <a:pt x="170332" y="52819"/>
                  </a:lnTo>
                  <a:lnTo>
                    <a:pt x="170332" y="52324"/>
                  </a:lnTo>
                  <a:lnTo>
                    <a:pt x="217792" y="90131"/>
                  </a:lnTo>
                  <a:lnTo>
                    <a:pt x="217601" y="90335"/>
                  </a:lnTo>
                  <a:lnTo>
                    <a:pt x="238760" y="110566"/>
                  </a:lnTo>
                  <a:lnTo>
                    <a:pt x="270281" y="144627"/>
                  </a:lnTo>
                  <a:lnTo>
                    <a:pt x="307187" y="196469"/>
                  </a:lnTo>
                  <a:lnTo>
                    <a:pt x="343128" y="247307"/>
                  </a:lnTo>
                  <a:lnTo>
                    <a:pt x="343128" y="246316"/>
                  </a:lnTo>
                  <a:lnTo>
                    <a:pt x="382511" y="309511"/>
                  </a:lnTo>
                  <a:lnTo>
                    <a:pt x="438124" y="398360"/>
                  </a:lnTo>
                  <a:lnTo>
                    <a:pt x="456844" y="437845"/>
                  </a:lnTo>
                  <a:lnTo>
                    <a:pt x="469646" y="481787"/>
                  </a:lnTo>
                  <a:lnTo>
                    <a:pt x="486371" y="547928"/>
                  </a:lnTo>
                  <a:lnTo>
                    <a:pt x="499173" y="653072"/>
                  </a:lnTo>
                  <a:lnTo>
                    <a:pt x="492379" y="718273"/>
                  </a:lnTo>
                  <a:lnTo>
                    <a:pt x="496722" y="720204"/>
                  </a:lnTo>
                  <a:lnTo>
                    <a:pt x="496773" y="719213"/>
                  </a:lnTo>
                  <a:lnTo>
                    <a:pt x="503618" y="653072"/>
                  </a:lnTo>
                  <a:lnTo>
                    <a:pt x="503618" y="652081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44915" y="3399809"/>
              <a:ext cx="487353" cy="75130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42937" y="3421532"/>
              <a:ext cx="490855" cy="732155"/>
            </a:xfrm>
            <a:custGeom>
              <a:avLst/>
              <a:gdLst/>
              <a:ahLst/>
              <a:cxnLst/>
              <a:rect l="l" t="t" r="r" b="b"/>
              <a:pathLst>
                <a:path w="490854" h="732154">
                  <a:moveTo>
                    <a:pt x="372160" y="2959"/>
                  </a:moveTo>
                  <a:lnTo>
                    <a:pt x="369214" y="0"/>
                  </a:lnTo>
                  <a:lnTo>
                    <a:pt x="322453" y="32588"/>
                  </a:lnTo>
                  <a:lnTo>
                    <a:pt x="299796" y="52324"/>
                  </a:lnTo>
                  <a:lnTo>
                    <a:pt x="298818" y="52324"/>
                  </a:lnTo>
                  <a:lnTo>
                    <a:pt x="256476" y="91808"/>
                  </a:lnTo>
                  <a:lnTo>
                    <a:pt x="256476" y="92316"/>
                  </a:lnTo>
                  <a:lnTo>
                    <a:pt x="225463" y="130314"/>
                  </a:lnTo>
                  <a:lnTo>
                    <a:pt x="191998" y="177215"/>
                  </a:lnTo>
                  <a:lnTo>
                    <a:pt x="153098" y="228561"/>
                  </a:lnTo>
                  <a:lnTo>
                    <a:pt x="134886" y="256197"/>
                  </a:lnTo>
                  <a:lnTo>
                    <a:pt x="134886" y="257175"/>
                  </a:lnTo>
                  <a:lnTo>
                    <a:pt x="117157" y="289763"/>
                  </a:lnTo>
                  <a:lnTo>
                    <a:pt x="117652" y="289763"/>
                  </a:lnTo>
                  <a:lnTo>
                    <a:pt x="57099" y="384048"/>
                  </a:lnTo>
                  <a:lnTo>
                    <a:pt x="35445" y="431431"/>
                  </a:lnTo>
                  <a:lnTo>
                    <a:pt x="17221" y="484746"/>
                  </a:lnTo>
                  <a:lnTo>
                    <a:pt x="9359" y="516343"/>
                  </a:lnTo>
                  <a:lnTo>
                    <a:pt x="9359" y="517334"/>
                  </a:lnTo>
                  <a:lnTo>
                    <a:pt x="3937" y="554837"/>
                  </a:lnTo>
                  <a:lnTo>
                    <a:pt x="0" y="612101"/>
                  </a:lnTo>
                  <a:lnTo>
                    <a:pt x="0" y="613092"/>
                  </a:lnTo>
                  <a:lnTo>
                    <a:pt x="5867" y="701446"/>
                  </a:lnTo>
                  <a:lnTo>
                    <a:pt x="5905" y="702449"/>
                  </a:lnTo>
                  <a:lnTo>
                    <a:pt x="9804" y="701446"/>
                  </a:lnTo>
                  <a:lnTo>
                    <a:pt x="3937" y="613092"/>
                  </a:lnTo>
                  <a:lnTo>
                    <a:pt x="8851" y="554837"/>
                  </a:lnTo>
                  <a:lnTo>
                    <a:pt x="13779" y="517334"/>
                  </a:lnTo>
                  <a:lnTo>
                    <a:pt x="13779" y="518312"/>
                  </a:lnTo>
                  <a:lnTo>
                    <a:pt x="21653" y="485241"/>
                  </a:lnTo>
                  <a:lnTo>
                    <a:pt x="39382" y="433412"/>
                  </a:lnTo>
                  <a:lnTo>
                    <a:pt x="61036" y="386016"/>
                  </a:lnTo>
                  <a:lnTo>
                    <a:pt x="121094" y="291731"/>
                  </a:lnTo>
                  <a:lnTo>
                    <a:pt x="138823" y="258165"/>
                  </a:lnTo>
                  <a:lnTo>
                    <a:pt x="138823" y="259143"/>
                  </a:lnTo>
                  <a:lnTo>
                    <a:pt x="156540" y="231508"/>
                  </a:lnTo>
                  <a:lnTo>
                    <a:pt x="195922" y="179184"/>
                  </a:lnTo>
                  <a:lnTo>
                    <a:pt x="228904" y="132295"/>
                  </a:lnTo>
                  <a:lnTo>
                    <a:pt x="228904" y="132778"/>
                  </a:lnTo>
                  <a:lnTo>
                    <a:pt x="259918" y="95262"/>
                  </a:lnTo>
                  <a:lnTo>
                    <a:pt x="259664" y="95059"/>
                  </a:lnTo>
                  <a:lnTo>
                    <a:pt x="302755" y="55283"/>
                  </a:lnTo>
                  <a:lnTo>
                    <a:pt x="325399" y="35039"/>
                  </a:lnTo>
                  <a:lnTo>
                    <a:pt x="325399" y="36042"/>
                  </a:lnTo>
                  <a:lnTo>
                    <a:pt x="372160" y="2959"/>
                  </a:lnTo>
                  <a:close/>
                </a:path>
                <a:path w="490854" h="732154">
                  <a:moveTo>
                    <a:pt x="488340" y="309994"/>
                  </a:moveTo>
                  <a:lnTo>
                    <a:pt x="483908" y="309994"/>
                  </a:lnTo>
                  <a:lnTo>
                    <a:pt x="464718" y="488200"/>
                  </a:lnTo>
                  <a:lnTo>
                    <a:pt x="464718" y="487705"/>
                  </a:lnTo>
                  <a:lnTo>
                    <a:pt x="458800" y="512876"/>
                  </a:lnTo>
                  <a:lnTo>
                    <a:pt x="458800" y="512394"/>
                  </a:lnTo>
                  <a:lnTo>
                    <a:pt x="446011" y="540029"/>
                  </a:lnTo>
                  <a:lnTo>
                    <a:pt x="446011" y="539051"/>
                  </a:lnTo>
                  <a:lnTo>
                    <a:pt x="425970" y="564032"/>
                  </a:lnTo>
                  <a:lnTo>
                    <a:pt x="406133" y="581494"/>
                  </a:lnTo>
                  <a:lnTo>
                    <a:pt x="406400" y="581875"/>
                  </a:lnTo>
                  <a:lnTo>
                    <a:pt x="388416" y="591375"/>
                  </a:lnTo>
                  <a:lnTo>
                    <a:pt x="367741" y="599274"/>
                  </a:lnTo>
                  <a:lnTo>
                    <a:pt x="367804" y="599465"/>
                  </a:lnTo>
                  <a:lnTo>
                    <a:pt x="335241" y="606183"/>
                  </a:lnTo>
                  <a:lnTo>
                    <a:pt x="272224" y="621487"/>
                  </a:lnTo>
                  <a:lnTo>
                    <a:pt x="220535" y="634809"/>
                  </a:lnTo>
                  <a:lnTo>
                    <a:pt x="219557" y="634809"/>
                  </a:lnTo>
                  <a:lnTo>
                    <a:pt x="166890" y="653567"/>
                  </a:lnTo>
                  <a:lnTo>
                    <a:pt x="122085" y="673811"/>
                  </a:lnTo>
                  <a:lnTo>
                    <a:pt x="121094" y="673811"/>
                  </a:lnTo>
                  <a:lnTo>
                    <a:pt x="82702" y="698982"/>
                  </a:lnTo>
                  <a:lnTo>
                    <a:pt x="82702" y="699960"/>
                  </a:lnTo>
                  <a:lnTo>
                    <a:pt x="54140" y="721194"/>
                  </a:lnTo>
                  <a:lnTo>
                    <a:pt x="54406" y="721461"/>
                  </a:lnTo>
                  <a:lnTo>
                    <a:pt x="38976" y="727075"/>
                  </a:lnTo>
                  <a:lnTo>
                    <a:pt x="28054" y="726186"/>
                  </a:lnTo>
                  <a:lnTo>
                    <a:pt x="17221" y="716254"/>
                  </a:lnTo>
                  <a:lnTo>
                    <a:pt x="9842" y="701446"/>
                  </a:lnTo>
                  <a:lnTo>
                    <a:pt x="5905" y="702449"/>
                  </a:lnTo>
                  <a:lnTo>
                    <a:pt x="13779" y="719226"/>
                  </a:lnTo>
                  <a:lnTo>
                    <a:pt x="14274" y="719226"/>
                  </a:lnTo>
                  <a:lnTo>
                    <a:pt x="14274" y="720217"/>
                  </a:lnTo>
                  <a:lnTo>
                    <a:pt x="25603" y="730084"/>
                  </a:lnTo>
                  <a:lnTo>
                    <a:pt x="27559" y="730084"/>
                  </a:lnTo>
                  <a:lnTo>
                    <a:pt x="39382" y="732053"/>
                  </a:lnTo>
                  <a:lnTo>
                    <a:pt x="40373" y="732053"/>
                  </a:lnTo>
                  <a:lnTo>
                    <a:pt x="56121" y="725144"/>
                  </a:lnTo>
                  <a:lnTo>
                    <a:pt x="57099" y="725144"/>
                  </a:lnTo>
                  <a:lnTo>
                    <a:pt x="57099" y="724154"/>
                  </a:lnTo>
                  <a:lnTo>
                    <a:pt x="85648" y="703427"/>
                  </a:lnTo>
                  <a:lnTo>
                    <a:pt x="123012" y="677976"/>
                  </a:lnTo>
                  <a:lnTo>
                    <a:pt x="123075" y="678256"/>
                  </a:lnTo>
                  <a:lnTo>
                    <a:pt x="168351" y="658012"/>
                  </a:lnTo>
                  <a:lnTo>
                    <a:pt x="221043" y="638771"/>
                  </a:lnTo>
                  <a:lnTo>
                    <a:pt x="273202" y="626414"/>
                  </a:lnTo>
                  <a:lnTo>
                    <a:pt x="336219" y="610616"/>
                  </a:lnTo>
                  <a:lnTo>
                    <a:pt x="369214" y="603211"/>
                  </a:lnTo>
                  <a:lnTo>
                    <a:pt x="389407" y="595325"/>
                  </a:lnTo>
                  <a:lnTo>
                    <a:pt x="390372" y="595325"/>
                  </a:lnTo>
                  <a:lnTo>
                    <a:pt x="408101" y="585952"/>
                  </a:lnTo>
                  <a:lnTo>
                    <a:pt x="409092" y="585444"/>
                  </a:lnTo>
                  <a:lnTo>
                    <a:pt x="429285" y="567182"/>
                  </a:lnTo>
                  <a:lnTo>
                    <a:pt x="449453" y="542010"/>
                  </a:lnTo>
                  <a:lnTo>
                    <a:pt x="450443" y="542010"/>
                  </a:lnTo>
                  <a:lnTo>
                    <a:pt x="463232" y="514362"/>
                  </a:lnTo>
                  <a:lnTo>
                    <a:pt x="463232" y="513372"/>
                  </a:lnTo>
                  <a:lnTo>
                    <a:pt x="469646" y="488696"/>
                  </a:lnTo>
                  <a:lnTo>
                    <a:pt x="469646" y="488200"/>
                  </a:lnTo>
                  <a:lnTo>
                    <a:pt x="488340" y="309994"/>
                  </a:lnTo>
                  <a:close/>
                </a:path>
                <a:path w="490854" h="732154">
                  <a:moveTo>
                    <a:pt x="490308" y="43027"/>
                  </a:moveTo>
                  <a:lnTo>
                    <a:pt x="485140" y="43027"/>
                  </a:lnTo>
                  <a:lnTo>
                    <a:pt x="485140" y="309727"/>
                  </a:lnTo>
                  <a:lnTo>
                    <a:pt x="490308" y="309727"/>
                  </a:lnTo>
                  <a:lnTo>
                    <a:pt x="490308" y="43027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2158" y="3396841"/>
              <a:ext cx="123058" cy="6771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671159" y="3101153"/>
              <a:ext cx="83820" cy="38100"/>
            </a:xfrm>
            <a:custGeom>
              <a:avLst/>
              <a:gdLst/>
              <a:ahLst/>
              <a:cxnLst/>
              <a:rect l="l" t="t" r="r" b="b"/>
              <a:pathLst>
                <a:path w="83820" h="38100">
                  <a:moveTo>
                    <a:pt x="49720" y="0"/>
                  </a:moveTo>
                  <a:lnTo>
                    <a:pt x="33967" y="0"/>
                  </a:lnTo>
                  <a:lnTo>
                    <a:pt x="26098" y="2961"/>
                  </a:lnTo>
                  <a:lnTo>
                    <a:pt x="18713" y="3948"/>
                  </a:lnTo>
                  <a:lnTo>
                    <a:pt x="12307" y="6911"/>
                  </a:lnTo>
                  <a:lnTo>
                    <a:pt x="7882" y="8392"/>
                  </a:lnTo>
                  <a:lnTo>
                    <a:pt x="3453" y="11846"/>
                  </a:lnTo>
                  <a:lnTo>
                    <a:pt x="1477" y="16290"/>
                  </a:lnTo>
                  <a:lnTo>
                    <a:pt x="0" y="19258"/>
                  </a:lnTo>
                  <a:lnTo>
                    <a:pt x="3453" y="27150"/>
                  </a:lnTo>
                  <a:lnTo>
                    <a:pt x="7882" y="29611"/>
                  </a:lnTo>
                  <a:lnTo>
                    <a:pt x="12307" y="32579"/>
                  </a:lnTo>
                  <a:lnTo>
                    <a:pt x="18713" y="35548"/>
                  </a:lnTo>
                  <a:lnTo>
                    <a:pt x="33967" y="37515"/>
                  </a:lnTo>
                  <a:lnTo>
                    <a:pt x="49720" y="37515"/>
                  </a:lnTo>
                  <a:lnTo>
                    <a:pt x="83196" y="19258"/>
                  </a:lnTo>
                  <a:lnTo>
                    <a:pt x="82210" y="16290"/>
                  </a:lnTo>
                  <a:lnTo>
                    <a:pt x="79258" y="11846"/>
                  </a:lnTo>
                  <a:lnTo>
                    <a:pt x="75319" y="8392"/>
                  </a:lnTo>
                  <a:lnTo>
                    <a:pt x="70888" y="6911"/>
                  </a:lnTo>
                  <a:lnTo>
                    <a:pt x="64496" y="3948"/>
                  </a:lnTo>
                  <a:lnTo>
                    <a:pt x="57597" y="2961"/>
                  </a:lnTo>
                  <a:lnTo>
                    <a:pt x="49720" y="0"/>
                  </a:lnTo>
                  <a:close/>
                </a:path>
              </a:pathLst>
            </a:custGeom>
            <a:solidFill>
              <a:srgbClr val="E66F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6802" y="3098191"/>
              <a:ext cx="463739" cy="81202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677061" y="3137687"/>
              <a:ext cx="78740" cy="116205"/>
            </a:xfrm>
            <a:custGeom>
              <a:avLst/>
              <a:gdLst/>
              <a:ahLst/>
              <a:cxnLst/>
              <a:rect l="l" t="t" r="r" b="b"/>
              <a:pathLst>
                <a:path w="78740" h="116204">
                  <a:moveTo>
                    <a:pt x="14262" y="109194"/>
                  </a:moveTo>
                  <a:lnTo>
                    <a:pt x="10337" y="107607"/>
                  </a:lnTo>
                  <a:lnTo>
                    <a:pt x="5905" y="106133"/>
                  </a:lnTo>
                  <a:lnTo>
                    <a:pt x="6400" y="106133"/>
                  </a:lnTo>
                  <a:lnTo>
                    <a:pt x="4749" y="105321"/>
                  </a:lnTo>
                  <a:lnTo>
                    <a:pt x="4622" y="104648"/>
                  </a:lnTo>
                  <a:lnTo>
                    <a:pt x="4432" y="103657"/>
                  </a:lnTo>
                  <a:lnTo>
                    <a:pt x="0" y="105143"/>
                  </a:lnTo>
                  <a:lnTo>
                    <a:pt x="444" y="107365"/>
                  </a:lnTo>
                  <a:lnTo>
                    <a:pt x="0" y="106616"/>
                  </a:lnTo>
                  <a:lnTo>
                    <a:pt x="0" y="108102"/>
                  </a:lnTo>
                  <a:lnTo>
                    <a:pt x="1219" y="108712"/>
                  </a:lnTo>
                  <a:lnTo>
                    <a:pt x="1473" y="109093"/>
                  </a:lnTo>
                  <a:lnTo>
                    <a:pt x="1257" y="108737"/>
                  </a:lnTo>
                  <a:lnTo>
                    <a:pt x="1562" y="108889"/>
                  </a:lnTo>
                  <a:lnTo>
                    <a:pt x="1473" y="109093"/>
                  </a:lnTo>
                  <a:lnTo>
                    <a:pt x="4432" y="110083"/>
                  </a:lnTo>
                  <a:lnTo>
                    <a:pt x="8369" y="111556"/>
                  </a:lnTo>
                  <a:lnTo>
                    <a:pt x="12801" y="113042"/>
                  </a:lnTo>
                  <a:lnTo>
                    <a:pt x="13779" y="114033"/>
                  </a:lnTo>
                  <a:lnTo>
                    <a:pt x="14262" y="109194"/>
                  </a:lnTo>
                  <a:close/>
                </a:path>
                <a:path w="78740" h="116204">
                  <a:moveTo>
                    <a:pt x="64985" y="113042"/>
                  </a:moveTo>
                  <a:lnTo>
                    <a:pt x="64782" y="113436"/>
                  </a:lnTo>
                  <a:lnTo>
                    <a:pt x="63512" y="109588"/>
                  </a:lnTo>
                  <a:lnTo>
                    <a:pt x="63512" y="109093"/>
                  </a:lnTo>
                  <a:lnTo>
                    <a:pt x="57099" y="110083"/>
                  </a:lnTo>
                  <a:lnTo>
                    <a:pt x="49720" y="110083"/>
                  </a:lnTo>
                  <a:lnTo>
                    <a:pt x="42824" y="111061"/>
                  </a:lnTo>
                  <a:lnTo>
                    <a:pt x="34950" y="111061"/>
                  </a:lnTo>
                  <a:lnTo>
                    <a:pt x="28054" y="110083"/>
                  </a:lnTo>
                  <a:lnTo>
                    <a:pt x="21170" y="110083"/>
                  </a:lnTo>
                  <a:lnTo>
                    <a:pt x="14274" y="109093"/>
                  </a:lnTo>
                  <a:lnTo>
                    <a:pt x="13779" y="114033"/>
                  </a:lnTo>
                  <a:lnTo>
                    <a:pt x="20193" y="115506"/>
                  </a:lnTo>
                  <a:lnTo>
                    <a:pt x="21170" y="115506"/>
                  </a:lnTo>
                  <a:lnTo>
                    <a:pt x="28054" y="115506"/>
                  </a:lnTo>
                  <a:lnTo>
                    <a:pt x="34950" y="115506"/>
                  </a:lnTo>
                  <a:lnTo>
                    <a:pt x="34950" y="116001"/>
                  </a:lnTo>
                  <a:lnTo>
                    <a:pt x="42824" y="116001"/>
                  </a:lnTo>
                  <a:lnTo>
                    <a:pt x="42824" y="115506"/>
                  </a:lnTo>
                  <a:lnTo>
                    <a:pt x="49720" y="115506"/>
                  </a:lnTo>
                  <a:lnTo>
                    <a:pt x="57594" y="115506"/>
                  </a:lnTo>
                  <a:lnTo>
                    <a:pt x="64985" y="114033"/>
                  </a:lnTo>
                  <a:lnTo>
                    <a:pt x="64985" y="113042"/>
                  </a:lnTo>
                  <a:close/>
                </a:path>
                <a:path w="78740" h="116204">
                  <a:moveTo>
                    <a:pt x="70408" y="86385"/>
                  </a:moveTo>
                  <a:lnTo>
                    <a:pt x="70192" y="86004"/>
                  </a:lnTo>
                  <a:lnTo>
                    <a:pt x="67983" y="82029"/>
                  </a:lnTo>
                  <a:lnTo>
                    <a:pt x="63512" y="82931"/>
                  </a:lnTo>
                  <a:lnTo>
                    <a:pt x="57099" y="84912"/>
                  </a:lnTo>
                  <a:lnTo>
                    <a:pt x="49720" y="84912"/>
                  </a:lnTo>
                  <a:lnTo>
                    <a:pt x="42824" y="85890"/>
                  </a:lnTo>
                  <a:lnTo>
                    <a:pt x="34950" y="85890"/>
                  </a:lnTo>
                  <a:lnTo>
                    <a:pt x="28054" y="84912"/>
                  </a:lnTo>
                  <a:lnTo>
                    <a:pt x="21170" y="84912"/>
                  </a:lnTo>
                  <a:lnTo>
                    <a:pt x="14274" y="82931"/>
                  </a:lnTo>
                  <a:lnTo>
                    <a:pt x="10337" y="81940"/>
                  </a:lnTo>
                  <a:lnTo>
                    <a:pt x="6400" y="79971"/>
                  </a:lnTo>
                  <a:lnTo>
                    <a:pt x="4432" y="78994"/>
                  </a:lnTo>
                  <a:lnTo>
                    <a:pt x="4432" y="78498"/>
                  </a:lnTo>
                  <a:lnTo>
                    <a:pt x="3822" y="78701"/>
                  </a:lnTo>
                  <a:lnTo>
                    <a:pt x="3441" y="78498"/>
                  </a:lnTo>
                  <a:lnTo>
                    <a:pt x="3263" y="78892"/>
                  </a:lnTo>
                  <a:lnTo>
                    <a:pt x="0" y="79971"/>
                  </a:lnTo>
                  <a:lnTo>
                    <a:pt x="368" y="81102"/>
                  </a:lnTo>
                  <a:lnTo>
                    <a:pt x="0" y="80467"/>
                  </a:lnTo>
                  <a:lnTo>
                    <a:pt x="0" y="81940"/>
                  </a:lnTo>
                  <a:lnTo>
                    <a:pt x="1219" y="82550"/>
                  </a:lnTo>
                  <a:lnTo>
                    <a:pt x="1473" y="82931"/>
                  </a:lnTo>
                  <a:lnTo>
                    <a:pt x="1257" y="82575"/>
                  </a:lnTo>
                  <a:lnTo>
                    <a:pt x="1562" y="82727"/>
                  </a:lnTo>
                  <a:lnTo>
                    <a:pt x="1473" y="82931"/>
                  </a:lnTo>
                  <a:lnTo>
                    <a:pt x="4432" y="83921"/>
                  </a:lnTo>
                  <a:lnTo>
                    <a:pt x="7874" y="85890"/>
                  </a:lnTo>
                  <a:lnTo>
                    <a:pt x="8369" y="86385"/>
                  </a:lnTo>
                  <a:lnTo>
                    <a:pt x="13779" y="86880"/>
                  </a:lnTo>
                  <a:lnTo>
                    <a:pt x="20193" y="89344"/>
                  </a:lnTo>
                  <a:lnTo>
                    <a:pt x="21170" y="89344"/>
                  </a:lnTo>
                  <a:lnTo>
                    <a:pt x="28054" y="89344"/>
                  </a:lnTo>
                  <a:lnTo>
                    <a:pt x="34950" y="89839"/>
                  </a:lnTo>
                  <a:lnTo>
                    <a:pt x="42824" y="89839"/>
                  </a:lnTo>
                  <a:lnTo>
                    <a:pt x="50711" y="89344"/>
                  </a:lnTo>
                  <a:lnTo>
                    <a:pt x="57594" y="89344"/>
                  </a:lnTo>
                  <a:lnTo>
                    <a:pt x="64985" y="86880"/>
                  </a:lnTo>
                  <a:lnTo>
                    <a:pt x="69418" y="86385"/>
                  </a:lnTo>
                  <a:lnTo>
                    <a:pt x="70408" y="86385"/>
                  </a:lnTo>
                  <a:close/>
                </a:path>
                <a:path w="78740" h="116204">
                  <a:moveTo>
                    <a:pt x="74345" y="58242"/>
                  </a:moveTo>
                  <a:lnTo>
                    <a:pt x="73355" y="58242"/>
                  </a:lnTo>
                  <a:lnTo>
                    <a:pt x="73355" y="58750"/>
                  </a:lnTo>
                  <a:lnTo>
                    <a:pt x="74345" y="58242"/>
                  </a:lnTo>
                  <a:close/>
                </a:path>
                <a:path w="78740" h="116204">
                  <a:moveTo>
                    <a:pt x="78270" y="80467"/>
                  </a:moveTo>
                  <a:lnTo>
                    <a:pt x="76301" y="78981"/>
                  </a:lnTo>
                  <a:lnTo>
                    <a:pt x="74345" y="77495"/>
                  </a:lnTo>
                  <a:lnTo>
                    <a:pt x="73355" y="78981"/>
                  </a:lnTo>
                  <a:lnTo>
                    <a:pt x="73355" y="78498"/>
                  </a:lnTo>
                  <a:lnTo>
                    <a:pt x="71386" y="79971"/>
                  </a:lnTo>
                  <a:lnTo>
                    <a:pt x="71653" y="80302"/>
                  </a:lnTo>
                  <a:lnTo>
                    <a:pt x="67932" y="81940"/>
                  </a:lnTo>
                  <a:lnTo>
                    <a:pt x="70408" y="85890"/>
                  </a:lnTo>
                  <a:lnTo>
                    <a:pt x="73355" y="83921"/>
                  </a:lnTo>
                  <a:lnTo>
                    <a:pt x="74345" y="83426"/>
                  </a:lnTo>
                  <a:lnTo>
                    <a:pt x="76301" y="82931"/>
                  </a:lnTo>
                  <a:lnTo>
                    <a:pt x="76301" y="81940"/>
                  </a:lnTo>
                  <a:lnTo>
                    <a:pt x="77292" y="81445"/>
                  </a:lnTo>
                  <a:lnTo>
                    <a:pt x="77101" y="81343"/>
                  </a:lnTo>
                  <a:lnTo>
                    <a:pt x="78270" y="80467"/>
                  </a:lnTo>
                  <a:close/>
                </a:path>
                <a:path w="78740" h="116204">
                  <a:moveTo>
                    <a:pt x="78270" y="54305"/>
                  </a:moveTo>
                  <a:lnTo>
                    <a:pt x="76301" y="53314"/>
                  </a:lnTo>
                  <a:lnTo>
                    <a:pt x="74345" y="51333"/>
                  </a:lnTo>
                  <a:lnTo>
                    <a:pt x="73355" y="53809"/>
                  </a:lnTo>
                  <a:lnTo>
                    <a:pt x="73355" y="53314"/>
                  </a:lnTo>
                  <a:lnTo>
                    <a:pt x="72377" y="53809"/>
                  </a:lnTo>
                  <a:lnTo>
                    <a:pt x="68414" y="55295"/>
                  </a:lnTo>
                  <a:lnTo>
                    <a:pt x="67932" y="55295"/>
                  </a:lnTo>
                  <a:lnTo>
                    <a:pt x="63512" y="57264"/>
                  </a:lnTo>
                  <a:lnTo>
                    <a:pt x="57099" y="58750"/>
                  </a:lnTo>
                  <a:lnTo>
                    <a:pt x="49720" y="58750"/>
                  </a:lnTo>
                  <a:lnTo>
                    <a:pt x="42824" y="59232"/>
                  </a:lnTo>
                  <a:lnTo>
                    <a:pt x="34950" y="59232"/>
                  </a:lnTo>
                  <a:lnTo>
                    <a:pt x="28054" y="58750"/>
                  </a:lnTo>
                  <a:lnTo>
                    <a:pt x="21170" y="58750"/>
                  </a:lnTo>
                  <a:lnTo>
                    <a:pt x="14274" y="57264"/>
                  </a:lnTo>
                  <a:lnTo>
                    <a:pt x="15265" y="57264"/>
                  </a:lnTo>
                  <a:lnTo>
                    <a:pt x="10337" y="55295"/>
                  </a:lnTo>
                  <a:lnTo>
                    <a:pt x="5905" y="53809"/>
                  </a:lnTo>
                  <a:lnTo>
                    <a:pt x="5803" y="54114"/>
                  </a:lnTo>
                  <a:lnTo>
                    <a:pt x="4787" y="53771"/>
                  </a:lnTo>
                  <a:lnTo>
                    <a:pt x="4432" y="52324"/>
                  </a:lnTo>
                  <a:lnTo>
                    <a:pt x="0" y="53809"/>
                  </a:lnTo>
                  <a:lnTo>
                    <a:pt x="495" y="55778"/>
                  </a:lnTo>
                  <a:lnTo>
                    <a:pt x="1473" y="56769"/>
                  </a:lnTo>
                  <a:lnTo>
                    <a:pt x="0" y="55295"/>
                  </a:lnTo>
                  <a:lnTo>
                    <a:pt x="0" y="56769"/>
                  </a:lnTo>
                  <a:lnTo>
                    <a:pt x="1981" y="57264"/>
                  </a:lnTo>
                  <a:lnTo>
                    <a:pt x="2044" y="57061"/>
                  </a:lnTo>
                  <a:lnTo>
                    <a:pt x="4432" y="58242"/>
                  </a:lnTo>
                  <a:lnTo>
                    <a:pt x="8369" y="59232"/>
                  </a:lnTo>
                  <a:lnTo>
                    <a:pt x="12801" y="61709"/>
                  </a:lnTo>
                  <a:lnTo>
                    <a:pt x="13779" y="61709"/>
                  </a:lnTo>
                  <a:lnTo>
                    <a:pt x="20193" y="63182"/>
                  </a:lnTo>
                  <a:lnTo>
                    <a:pt x="21170" y="63182"/>
                  </a:lnTo>
                  <a:lnTo>
                    <a:pt x="28054" y="63182"/>
                  </a:lnTo>
                  <a:lnTo>
                    <a:pt x="34950" y="64185"/>
                  </a:lnTo>
                  <a:lnTo>
                    <a:pt x="42824" y="64185"/>
                  </a:lnTo>
                  <a:lnTo>
                    <a:pt x="50711" y="63182"/>
                  </a:lnTo>
                  <a:lnTo>
                    <a:pt x="57594" y="63182"/>
                  </a:lnTo>
                  <a:lnTo>
                    <a:pt x="64985" y="61709"/>
                  </a:lnTo>
                  <a:lnTo>
                    <a:pt x="70408" y="59232"/>
                  </a:lnTo>
                  <a:lnTo>
                    <a:pt x="69418" y="59232"/>
                  </a:lnTo>
                  <a:lnTo>
                    <a:pt x="73355" y="58242"/>
                  </a:lnTo>
                  <a:lnTo>
                    <a:pt x="71386" y="54305"/>
                  </a:lnTo>
                  <a:lnTo>
                    <a:pt x="74345" y="58242"/>
                  </a:lnTo>
                  <a:lnTo>
                    <a:pt x="76301" y="56769"/>
                  </a:lnTo>
                  <a:lnTo>
                    <a:pt x="77292" y="55778"/>
                  </a:lnTo>
                  <a:lnTo>
                    <a:pt x="76695" y="55486"/>
                  </a:lnTo>
                  <a:lnTo>
                    <a:pt x="78270" y="54305"/>
                  </a:lnTo>
                  <a:close/>
                </a:path>
                <a:path w="78740" h="116204">
                  <a:moveTo>
                    <a:pt x="78270" y="29121"/>
                  </a:moveTo>
                  <a:lnTo>
                    <a:pt x="76301" y="27647"/>
                  </a:lnTo>
                  <a:lnTo>
                    <a:pt x="74345" y="25666"/>
                  </a:lnTo>
                  <a:lnTo>
                    <a:pt x="73355" y="26657"/>
                  </a:lnTo>
                  <a:lnTo>
                    <a:pt x="71628" y="28816"/>
                  </a:lnTo>
                  <a:lnTo>
                    <a:pt x="68414" y="29616"/>
                  </a:lnTo>
                  <a:lnTo>
                    <a:pt x="63512" y="31597"/>
                  </a:lnTo>
                  <a:lnTo>
                    <a:pt x="57099" y="33566"/>
                  </a:lnTo>
                  <a:lnTo>
                    <a:pt x="57594" y="32575"/>
                  </a:lnTo>
                  <a:lnTo>
                    <a:pt x="49720" y="32575"/>
                  </a:lnTo>
                  <a:lnTo>
                    <a:pt x="49720" y="33566"/>
                  </a:lnTo>
                  <a:lnTo>
                    <a:pt x="42824" y="34061"/>
                  </a:lnTo>
                  <a:lnTo>
                    <a:pt x="42824" y="33566"/>
                  </a:lnTo>
                  <a:lnTo>
                    <a:pt x="34950" y="33566"/>
                  </a:lnTo>
                  <a:lnTo>
                    <a:pt x="34950" y="34061"/>
                  </a:lnTo>
                  <a:lnTo>
                    <a:pt x="28054" y="33566"/>
                  </a:lnTo>
                  <a:lnTo>
                    <a:pt x="28054" y="32575"/>
                  </a:lnTo>
                  <a:lnTo>
                    <a:pt x="21170" y="32575"/>
                  </a:lnTo>
                  <a:lnTo>
                    <a:pt x="21170" y="33566"/>
                  </a:lnTo>
                  <a:lnTo>
                    <a:pt x="14274" y="31597"/>
                  </a:lnTo>
                  <a:lnTo>
                    <a:pt x="10337" y="29616"/>
                  </a:lnTo>
                  <a:lnTo>
                    <a:pt x="5905" y="28625"/>
                  </a:lnTo>
                  <a:lnTo>
                    <a:pt x="4432" y="27482"/>
                  </a:lnTo>
                  <a:lnTo>
                    <a:pt x="4432" y="26162"/>
                  </a:lnTo>
                  <a:lnTo>
                    <a:pt x="3543" y="26657"/>
                  </a:lnTo>
                  <a:lnTo>
                    <a:pt x="3403" y="26733"/>
                  </a:lnTo>
                  <a:lnTo>
                    <a:pt x="0" y="28625"/>
                  </a:lnTo>
                  <a:lnTo>
                    <a:pt x="0" y="29616"/>
                  </a:lnTo>
                  <a:lnTo>
                    <a:pt x="1473" y="30607"/>
                  </a:lnTo>
                  <a:lnTo>
                    <a:pt x="3441" y="32575"/>
                  </a:lnTo>
                  <a:lnTo>
                    <a:pt x="4432" y="32575"/>
                  </a:lnTo>
                  <a:lnTo>
                    <a:pt x="8369" y="34061"/>
                  </a:lnTo>
                  <a:lnTo>
                    <a:pt x="13779" y="35547"/>
                  </a:lnTo>
                  <a:lnTo>
                    <a:pt x="20193" y="37515"/>
                  </a:lnTo>
                  <a:lnTo>
                    <a:pt x="21170" y="37515"/>
                  </a:lnTo>
                  <a:lnTo>
                    <a:pt x="28054" y="37515"/>
                  </a:lnTo>
                  <a:lnTo>
                    <a:pt x="34950" y="38506"/>
                  </a:lnTo>
                  <a:lnTo>
                    <a:pt x="42824" y="38506"/>
                  </a:lnTo>
                  <a:lnTo>
                    <a:pt x="50711" y="37515"/>
                  </a:lnTo>
                  <a:lnTo>
                    <a:pt x="57594" y="37515"/>
                  </a:lnTo>
                  <a:lnTo>
                    <a:pt x="64985" y="35547"/>
                  </a:lnTo>
                  <a:lnTo>
                    <a:pt x="69418" y="34061"/>
                  </a:lnTo>
                  <a:lnTo>
                    <a:pt x="73355" y="32575"/>
                  </a:lnTo>
                  <a:lnTo>
                    <a:pt x="74345" y="32575"/>
                  </a:lnTo>
                  <a:lnTo>
                    <a:pt x="74345" y="32092"/>
                  </a:lnTo>
                  <a:lnTo>
                    <a:pt x="76301" y="30607"/>
                  </a:lnTo>
                  <a:lnTo>
                    <a:pt x="78270" y="29121"/>
                  </a:lnTo>
                  <a:close/>
                </a:path>
                <a:path w="78740" h="116204">
                  <a:moveTo>
                    <a:pt x="78270" y="1968"/>
                  </a:moveTo>
                  <a:lnTo>
                    <a:pt x="76301" y="990"/>
                  </a:lnTo>
                  <a:lnTo>
                    <a:pt x="74345" y="0"/>
                  </a:lnTo>
                  <a:lnTo>
                    <a:pt x="73355" y="1485"/>
                  </a:lnTo>
                  <a:lnTo>
                    <a:pt x="71386" y="1968"/>
                  </a:lnTo>
                  <a:lnTo>
                    <a:pt x="71628" y="2387"/>
                  </a:lnTo>
                  <a:lnTo>
                    <a:pt x="67932" y="4445"/>
                  </a:lnTo>
                  <a:lnTo>
                    <a:pt x="67995" y="4584"/>
                  </a:lnTo>
                  <a:lnTo>
                    <a:pt x="63512" y="5918"/>
                  </a:lnTo>
                  <a:lnTo>
                    <a:pt x="57099" y="6908"/>
                  </a:lnTo>
                  <a:lnTo>
                    <a:pt x="49720" y="6908"/>
                  </a:lnTo>
                  <a:lnTo>
                    <a:pt x="42824" y="7899"/>
                  </a:lnTo>
                  <a:lnTo>
                    <a:pt x="35445" y="7899"/>
                  </a:lnTo>
                  <a:lnTo>
                    <a:pt x="28054" y="6908"/>
                  </a:lnTo>
                  <a:lnTo>
                    <a:pt x="21170" y="6908"/>
                  </a:lnTo>
                  <a:lnTo>
                    <a:pt x="14274" y="5918"/>
                  </a:lnTo>
                  <a:lnTo>
                    <a:pt x="10337" y="4445"/>
                  </a:lnTo>
                  <a:lnTo>
                    <a:pt x="6400" y="1968"/>
                  </a:lnTo>
                  <a:lnTo>
                    <a:pt x="4622" y="1384"/>
                  </a:lnTo>
                  <a:lnTo>
                    <a:pt x="4432" y="990"/>
                  </a:lnTo>
                  <a:lnTo>
                    <a:pt x="3670" y="1079"/>
                  </a:lnTo>
                  <a:lnTo>
                    <a:pt x="3441" y="990"/>
                  </a:lnTo>
                  <a:lnTo>
                    <a:pt x="3378" y="1117"/>
                  </a:lnTo>
                  <a:lnTo>
                    <a:pt x="0" y="1485"/>
                  </a:lnTo>
                  <a:lnTo>
                    <a:pt x="406" y="3505"/>
                  </a:lnTo>
                  <a:lnTo>
                    <a:pt x="0" y="2959"/>
                  </a:lnTo>
                  <a:lnTo>
                    <a:pt x="0" y="4445"/>
                  </a:lnTo>
                  <a:lnTo>
                    <a:pt x="1308" y="4775"/>
                  </a:lnTo>
                  <a:lnTo>
                    <a:pt x="1473" y="4940"/>
                  </a:lnTo>
                  <a:lnTo>
                    <a:pt x="1358" y="4787"/>
                  </a:lnTo>
                  <a:lnTo>
                    <a:pt x="1524" y="4838"/>
                  </a:lnTo>
                  <a:lnTo>
                    <a:pt x="4432" y="6908"/>
                  </a:lnTo>
                  <a:lnTo>
                    <a:pt x="7874" y="8877"/>
                  </a:lnTo>
                  <a:lnTo>
                    <a:pt x="8369" y="8877"/>
                  </a:lnTo>
                  <a:lnTo>
                    <a:pt x="13779" y="9880"/>
                  </a:lnTo>
                  <a:lnTo>
                    <a:pt x="20193" y="11849"/>
                  </a:lnTo>
                  <a:lnTo>
                    <a:pt x="21170" y="11849"/>
                  </a:lnTo>
                  <a:lnTo>
                    <a:pt x="27571" y="11849"/>
                  </a:lnTo>
                  <a:lnTo>
                    <a:pt x="34950" y="12827"/>
                  </a:lnTo>
                  <a:lnTo>
                    <a:pt x="43319" y="12827"/>
                  </a:lnTo>
                  <a:lnTo>
                    <a:pt x="50711" y="11849"/>
                  </a:lnTo>
                  <a:lnTo>
                    <a:pt x="57594" y="11849"/>
                  </a:lnTo>
                  <a:lnTo>
                    <a:pt x="64985" y="9880"/>
                  </a:lnTo>
                  <a:lnTo>
                    <a:pt x="69418" y="8877"/>
                  </a:lnTo>
                  <a:lnTo>
                    <a:pt x="70408" y="8877"/>
                  </a:lnTo>
                  <a:lnTo>
                    <a:pt x="73355" y="6908"/>
                  </a:lnTo>
                  <a:lnTo>
                    <a:pt x="74345" y="6908"/>
                  </a:lnTo>
                  <a:lnTo>
                    <a:pt x="76301" y="4940"/>
                  </a:lnTo>
                  <a:lnTo>
                    <a:pt x="77292" y="4445"/>
                  </a:lnTo>
                  <a:lnTo>
                    <a:pt x="76669" y="3987"/>
                  </a:lnTo>
                  <a:lnTo>
                    <a:pt x="78270" y="19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77061" y="3241344"/>
              <a:ext cx="78740" cy="140970"/>
            </a:xfrm>
            <a:custGeom>
              <a:avLst/>
              <a:gdLst/>
              <a:ahLst/>
              <a:cxnLst/>
              <a:rect l="l" t="t" r="r" b="b"/>
              <a:pathLst>
                <a:path w="78740" h="140970">
                  <a:moveTo>
                    <a:pt x="28054" y="135750"/>
                  </a:moveTo>
                  <a:lnTo>
                    <a:pt x="21170" y="135750"/>
                  </a:lnTo>
                  <a:lnTo>
                    <a:pt x="14274" y="133781"/>
                  </a:lnTo>
                  <a:lnTo>
                    <a:pt x="14211" y="134353"/>
                  </a:lnTo>
                  <a:lnTo>
                    <a:pt x="10337" y="132791"/>
                  </a:lnTo>
                  <a:lnTo>
                    <a:pt x="5905" y="131305"/>
                  </a:lnTo>
                  <a:lnTo>
                    <a:pt x="6400" y="131305"/>
                  </a:lnTo>
                  <a:lnTo>
                    <a:pt x="4749" y="130492"/>
                  </a:lnTo>
                  <a:lnTo>
                    <a:pt x="4622" y="129832"/>
                  </a:lnTo>
                  <a:lnTo>
                    <a:pt x="4432" y="128841"/>
                  </a:lnTo>
                  <a:lnTo>
                    <a:pt x="0" y="130810"/>
                  </a:lnTo>
                  <a:lnTo>
                    <a:pt x="368" y="132308"/>
                  </a:lnTo>
                  <a:lnTo>
                    <a:pt x="0" y="131813"/>
                  </a:lnTo>
                  <a:lnTo>
                    <a:pt x="0" y="133781"/>
                  </a:lnTo>
                  <a:lnTo>
                    <a:pt x="1473" y="133781"/>
                  </a:lnTo>
                  <a:lnTo>
                    <a:pt x="4432" y="135750"/>
                  </a:lnTo>
                  <a:lnTo>
                    <a:pt x="8369" y="136753"/>
                  </a:lnTo>
                  <a:lnTo>
                    <a:pt x="12801" y="138722"/>
                  </a:lnTo>
                  <a:lnTo>
                    <a:pt x="13779" y="139217"/>
                  </a:lnTo>
                  <a:lnTo>
                    <a:pt x="20193" y="140690"/>
                  </a:lnTo>
                  <a:lnTo>
                    <a:pt x="21170" y="140690"/>
                  </a:lnTo>
                  <a:lnTo>
                    <a:pt x="28054" y="140690"/>
                  </a:lnTo>
                  <a:lnTo>
                    <a:pt x="28054" y="135750"/>
                  </a:lnTo>
                  <a:close/>
                </a:path>
                <a:path w="78740" h="140970">
                  <a:moveTo>
                    <a:pt x="64985" y="9385"/>
                  </a:moveTo>
                  <a:lnTo>
                    <a:pt x="64782" y="9779"/>
                  </a:lnTo>
                  <a:lnTo>
                    <a:pt x="63512" y="5930"/>
                  </a:lnTo>
                  <a:lnTo>
                    <a:pt x="63512" y="5435"/>
                  </a:lnTo>
                  <a:lnTo>
                    <a:pt x="57099" y="6426"/>
                  </a:lnTo>
                  <a:lnTo>
                    <a:pt x="57594" y="11849"/>
                  </a:lnTo>
                  <a:lnTo>
                    <a:pt x="64985" y="10375"/>
                  </a:lnTo>
                  <a:lnTo>
                    <a:pt x="64985" y="9385"/>
                  </a:lnTo>
                  <a:close/>
                </a:path>
                <a:path w="78740" h="140970">
                  <a:moveTo>
                    <a:pt x="73355" y="6426"/>
                  </a:moveTo>
                  <a:lnTo>
                    <a:pt x="71539" y="2794"/>
                  </a:lnTo>
                  <a:lnTo>
                    <a:pt x="68414" y="3949"/>
                  </a:lnTo>
                  <a:lnTo>
                    <a:pt x="67932" y="3949"/>
                  </a:lnTo>
                  <a:lnTo>
                    <a:pt x="63512" y="5930"/>
                  </a:lnTo>
                  <a:lnTo>
                    <a:pt x="64985" y="9385"/>
                  </a:lnTo>
                  <a:lnTo>
                    <a:pt x="70408" y="7899"/>
                  </a:lnTo>
                  <a:lnTo>
                    <a:pt x="69418" y="7899"/>
                  </a:lnTo>
                  <a:lnTo>
                    <a:pt x="73355" y="6426"/>
                  </a:lnTo>
                  <a:close/>
                </a:path>
                <a:path w="78740" h="140970">
                  <a:moveTo>
                    <a:pt x="78270" y="106133"/>
                  </a:moveTo>
                  <a:lnTo>
                    <a:pt x="76301" y="104165"/>
                  </a:lnTo>
                  <a:lnTo>
                    <a:pt x="74345" y="103174"/>
                  </a:lnTo>
                  <a:lnTo>
                    <a:pt x="73355" y="104165"/>
                  </a:lnTo>
                  <a:lnTo>
                    <a:pt x="71628" y="106324"/>
                  </a:lnTo>
                  <a:lnTo>
                    <a:pt x="68414" y="107124"/>
                  </a:lnTo>
                  <a:lnTo>
                    <a:pt x="63512" y="108115"/>
                  </a:lnTo>
                  <a:lnTo>
                    <a:pt x="57099" y="110083"/>
                  </a:lnTo>
                  <a:lnTo>
                    <a:pt x="49720" y="110083"/>
                  </a:lnTo>
                  <a:lnTo>
                    <a:pt x="42824" y="111074"/>
                  </a:lnTo>
                  <a:lnTo>
                    <a:pt x="34950" y="111074"/>
                  </a:lnTo>
                  <a:lnTo>
                    <a:pt x="28054" y="110083"/>
                  </a:lnTo>
                  <a:lnTo>
                    <a:pt x="21170" y="110083"/>
                  </a:lnTo>
                  <a:lnTo>
                    <a:pt x="14274" y="108115"/>
                  </a:lnTo>
                  <a:lnTo>
                    <a:pt x="10337" y="107124"/>
                  </a:lnTo>
                  <a:lnTo>
                    <a:pt x="5905" y="106133"/>
                  </a:lnTo>
                  <a:lnTo>
                    <a:pt x="6400" y="106133"/>
                  </a:lnTo>
                  <a:lnTo>
                    <a:pt x="4432" y="104825"/>
                  </a:lnTo>
                  <a:lnTo>
                    <a:pt x="4432" y="104165"/>
                  </a:lnTo>
                  <a:lnTo>
                    <a:pt x="3683" y="104330"/>
                  </a:lnTo>
                  <a:lnTo>
                    <a:pt x="3441" y="104165"/>
                  </a:lnTo>
                  <a:lnTo>
                    <a:pt x="3263" y="104419"/>
                  </a:lnTo>
                  <a:lnTo>
                    <a:pt x="0" y="105143"/>
                  </a:lnTo>
                  <a:lnTo>
                    <a:pt x="419" y="106426"/>
                  </a:lnTo>
                  <a:lnTo>
                    <a:pt x="0" y="106133"/>
                  </a:lnTo>
                  <a:lnTo>
                    <a:pt x="0" y="107124"/>
                  </a:lnTo>
                  <a:lnTo>
                    <a:pt x="1473" y="108115"/>
                  </a:lnTo>
                  <a:lnTo>
                    <a:pt x="1765" y="107518"/>
                  </a:lnTo>
                  <a:lnTo>
                    <a:pt x="3441" y="109588"/>
                  </a:lnTo>
                  <a:lnTo>
                    <a:pt x="4432" y="110083"/>
                  </a:lnTo>
                  <a:lnTo>
                    <a:pt x="8369" y="112064"/>
                  </a:lnTo>
                  <a:lnTo>
                    <a:pt x="13779" y="112064"/>
                  </a:lnTo>
                  <a:lnTo>
                    <a:pt x="20193" y="115023"/>
                  </a:lnTo>
                  <a:lnTo>
                    <a:pt x="21170" y="115023"/>
                  </a:lnTo>
                  <a:lnTo>
                    <a:pt x="28054" y="115023"/>
                  </a:lnTo>
                  <a:lnTo>
                    <a:pt x="34950" y="115023"/>
                  </a:lnTo>
                  <a:lnTo>
                    <a:pt x="42824" y="115023"/>
                  </a:lnTo>
                  <a:lnTo>
                    <a:pt x="49720" y="115023"/>
                  </a:lnTo>
                  <a:lnTo>
                    <a:pt x="57594" y="115023"/>
                  </a:lnTo>
                  <a:lnTo>
                    <a:pt x="64985" y="112064"/>
                  </a:lnTo>
                  <a:lnTo>
                    <a:pt x="69418" y="112064"/>
                  </a:lnTo>
                  <a:lnTo>
                    <a:pt x="73355" y="110083"/>
                  </a:lnTo>
                  <a:lnTo>
                    <a:pt x="74345" y="110083"/>
                  </a:lnTo>
                  <a:lnTo>
                    <a:pt x="74345" y="109588"/>
                  </a:lnTo>
                  <a:lnTo>
                    <a:pt x="76301" y="107124"/>
                  </a:lnTo>
                  <a:lnTo>
                    <a:pt x="78270" y="106133"/>
                  </a:lnTo>
                  <a:close/>
                </a:path>
                <a:path w="78740" h="140970">
                  <a:moveTo>
                    <a:pt x="78270" y="79476"/>
                  </a:moveTo>
                  <a:lnTo>
                    <a:pt x="76301" y="78498"/>
                  </a:lnTo>
                  <a:lnTo>
                    <a:pt x="74345" y="77012"/>
                  </a:lnTo>
                  <a:lnTo>
                    <a:pt x="73355" y="79476"/>
                  </a:lnTo>
                  <a:lnTo>
                    <a:pt x="73355" y="78498"/>
                  </a:lnTo>
                  <a:lnTo>
                    <a:pt x="71386" y="79476"/>
                  </a:lnTo>
                  <a:lnTo>
                    <a:pt x="71628" y="79819"/>
                  </a:lnTo>
                  <a:lnTo>
                    <a:pt x="67932" y="81457"/>
                  </a:lnTo>
                  <a:lnTo>
                    <a:pt x="63512" y="82448"/>
                  </a:lnTo>
                  <a:lnTo>
                    <a:pt x="57099" y="84416"/>
                  </a:lnTo>
                  <a:lnTo>
                    <a:pt x="49720" y="84416"/>
                  </a:lnTo>
                  <a:lnTo>
                    <a:pt x="42824" y="85407"/>
                  </a:lnTo>
                  <a:lnTo>
                    <a:pt x="35445" y="85407"/>
                  </a:lnTo>
                  <a:lnTo>
                    <a:pt x="28054" y="84416"/>
                  </a:lnTo>
                  <a:lnTo>
                    <a:pt x="21170" y="84416"/>
                  </a:lnTo>
                  <a:lnTo>
                    <a:pt x="14274" y="82448"/>
                  </a:lnTo>
                  <a:lnTo>
                    <a:pt x="10337" y="81457"/>
                  </a:lnTo>
                  <a:lnTo>
                    <a:pt x="6400" y="79476"/>
                  </a:lnTo>
                  <a:lnTo>
                    <a:pt x="4787" y="78955"/>
                  </a:lnTo>
                  <a:lnTo>
                    <a:pt x="4673" y="78498"/>
                  </a:lnTo>
                  <a:lnTo>
                    <a:pt x="4432" y="77508"/>
                  </a:lnTo>
                  <a:lnTo>
                    <a:pt x="0" y="79476"/>
                  </a:lnTo>
                  <a:lnTo>
                    <a:pt x="368" y="80975"/>
                  </a:lnTo>
                  <a:lnTo>
                    <a:pt x="0" y="80479"/>
                  </a:lnTo>
                  <a:lnTo>
                    <a:pt x="0" y="81953"/>
                  </a:lnTo>
                  <a:lnTo>
                    <a:pt x="1308" y="82283"/>
                  </a:lnTo>
                  <a:lnTo>
                    <a:pt x="1473" y="82448"/>
                  </a:lnTo>
                  <a:lnTo>
                    <a:pt x="1358" y="82296"/>
                  </a:lnTo>
                  <a:lnTo>
                    <a:pt x="1524" y="82346"/>
                  </a:lnTo>
                  <a:lnTo>
                    <a:pt x="4432" y="83426"/>
                  </a:lnTo>
                  <a:lnTo>
                    <a:pt x="7874" y="85407"/>
                  </a:lnTo>
                  <a:lnTo>
                    <a:pt x="8369" y="85407"/>
                  </a:lnTo>
                  <a:lnTo>
                    <a:pt x="13779" y="87376"/>
                  </a:lnTo>
                  <a:lnTo>
                    <a:pt x="20193" y="88366"/>
                  </a:lnTo>
                  <a:lnTo>
                    <a:pt x="21170" y="88366"/>
                  </a:lnTo>
                  <a:lnTo>
                    <a:pt x="27571" y="88366"/>
                  </a:lnTo>
                  <a:lnTo>
                    <a:pt x="34950" y="90335"/>
                  </a:lnTo>
                  <a:lnTo>
                    <a:pt x="43319" y="90335"/>
                  </a:lnTo>
                  <a:lnTo>
                    <a:pt x="50711" y="88366"/>
                  </a:lnTo>
                  <a:lnTo>
                    <a:pt x="57594" y="88366"/>
                  </a:lnTo>
                  <a:lnTo>
                    <a:pt x="64985" y="87376"/>
                  </a:lnTo>
                  <a:lnTo>
                    <a:pt x="69418" y="85407"/>
                  </a:lnTo>
                  <a:lnTo>
                    <a:pt x="70408" y="85407"/>
                  </a:lnTo>
                  <a:lnTo>
                    <a:pt x="73355" y="83426"/>
                  </a:lnTo>
                  <a:lnTo>
                    <a:pt x="74345" y="83426"/>
                  </a:lnTo>
                  <a:lnTo>
                    <a:pt x="76301" y="81953"/>
                  </a:lnTo>
                  <a:lnTo>
                    <a:pt x="77292" y="81457"/>
                  </a:lnTo>
                  <a:lnTo>
                    <a:pt x="76631" y="81127"/>
                  </a:lnTo>
                  <a:lnTo>
                    <a:pt x="78270" y="79476"/>
                  </a:lnTo>
                  <a:close/>
                </a:path>
                <a:path w="78740" h="140970">
                  <a:moveTo>
                    <a:pt x="78270" y="54800"/>
                  </a:moveTo>
                  <a:lnTo>
                    <a:pt x="76301" y="52819"/>
                  </a:lnTo>
                  <a:lnTo>
                    <a:pt x="74345" y="50850"/>
                  </a:lnTo>
                  <a:lnTo>
                    <a:pt x="73355" y="52336"/>
                  </a:lnTo>
                  <a:lnTo>
                    <a:pt x="72085" y="53924"/>
                  </a:lnTo>
                  <a:lnTo>
                    <a:pt x="68414" y="55295"/>
                  </a:lnTo>
                  <a:lnTo>
                    <a:pt x="67932" y="55295"/>
                  </a:lnTo>
                  <a:lnTo>
                    <a:pt x="63512" y="57264"/>
                  </a:lnTo>
                  <a:lnTo>
                    <a:pt x="57099" y="58750"/>
                  </a:lnTo>
                  <a:lnTo>
                    <a:pt x="57594" y="57759"/>
                  </a:lnTo>
                  <a:lnTo>
                    <a:pt x="49720" y="57759"/>
                  </a:lnTo>
                  <a:lnTo>
                    <a:pt x="49720" y="58750"/>
                  </a:lnTo>
                  <a:lnTo>
                    <a:pt x="42824" y="59740"/>
                  </a:lnTo>
                  <a:lnTo>
                    <a:pt x="42824" y="58750"/>
                  </a:lnTo>
                  <a:lnTo>
                    <a:pt x="34950" y="58750"/>
                  </a:lnTo>
                  <a:lnTo>
                    <a:pt x="34950" y="59740"/>
                  </a:lnTo>
                  <a:lnTo>
                    <a:pt x="28054" y="58750"/>
                  </a:lnTo>
                  <a:lnTo>
                    <a:pt x="28054" y="57759"/>
                  </a:lnTo>
                  <a:lnTo>
                    <a:pt x="21170" y="57759"/>
                  </a:lnTo>
                  <a:lnTo>
                    <a:pt x="21170" y="58750"/>
                  </a:lnTo>
                  <a:lnTo>
                    <a:pt x="14274" y="57264"/>
                  </a:lnTo>
                  <a:lnTo>
                    <a:pt x="15265" y="57264"/>
                  </a:lnTo>
                  <a:lnTo>
                    <a:pt x="10337" y="55295"/>
                  </a:lnTo>
                  <a:lnTo>
                    <a:pt x="5905" y="53809"/>
                  </a:lnTo>
                  <a:lnTo>
                    <a:pt x="5727" y="54267"/>
                  </a:lnTo>
                  <a:lnTo>
                    <a:pt x="3441" y="52336"/>
                  </a:lnTo>
                  <a:lnTo>
                    <a:pt x="4432" y="52819"/>
                  </a:lnTo>
                  <a:lnTo>
                    <a:pt x="4432" y="52336"/>
                  </a:lnTo>
                  <a:lnTo>
                    <a:pt x="4432" y="51841"/>
                  </a:lnTo>
                  <a:lnTo>
                    <a:pt x="0" y="53809"/>
                  </a:lnTo>
                  <a:lnTo>
                    <a:pt x="0" y="55295"/>
                  </a:lnTo>
                  <a:lnTo>
                    <a:pt x="1473" y="55791"/>
                  </a:lnTo>
                  <a:lnTo>
                    <a:pt x="3441" y="57759"/>
                  </a:lnTo>
                  <a:lnTo>
                    <a:pt x="4432" y="57759"/>
                  </a:lnTo>
                  <a:lnTo>
                    <a:pt x="8369" y="59740"/>
                  </a:lnTo>
                  <a:lnTo>
                    <a:pt x="12801" y="61709"/>
                  </a:lnTo>
                  <a:lnTo>
                    <a:pt x="13779" y="61709"/>
                  </a:lnTo>
                  <a:lnTo>
                    <a:pt x="20193" y="63195"/>
                  </a:lnTo>
                  <a:lnTo>
                    <a:pt x="21170" y="63195"/>
                  </a:lnTo>
                  <a:lnTo>
                    <a:pt x="28054" y="63195"/>
                  </a:lnTo>
                  <a:lnTo>
                    <a:pt x="34950" y="63677"/>
                  </a:lnTo>
                  <a:lnTo>
                    <a:pt x="42824" y="63677"/>
                  </a:lnTo>
                  <a:lnTo>
                    <a:pt x="50711" y="63195"/>
                  </a:lnTo>
                  <a:lnTo>
                    <a:pt x="57594" y="63195"/>
                  </a:lnTo>
                  <a:lnTo>
                    <a:pt x="64985" y="61709"/>
                  </a:lnTo>
                  <a:lnTo>
                    <a:pt x="70408" y="59740"/>
                  </a:lnTo>
                  <a:lnTo>
                    <a:pt x="69418" y="59740"/>
                  </a:lnTo>
                  <a:lnTo>
                    <a:pt x="73355" y="57759"/>
                  </a:lnTo>
                  <a:lnTo>
                    <a:pt x="74345" y="57759"/>
                  </a:lnTo>
                  <a:lnTo>
                    <a:pt x="74345" y="57264"/>
                  </a:lnTo>
                  <a:lnTo>
                    <a:pt x="76301" y="55791"/>
                  </a:lnTo>
                  <a:lnTo>
                    <a:pt x="78270" y="54800"/>
                  </a:lnTo>
                  <a:close/>
                </a:path>
                <a:path w="78740" h="140970">
                  <a:moveTo>
                    <a:pt x="78270" y="29133"/>
                  </a:moveTo>
                  <a:lnTo>
                    <a:pt x="76301" y="27152"/>
                  </a:lnTo>
                  <a:lnTo>
                    <a:pt x="74345" y="25184"/>
                  </a:lnTo>
                  <a:lnTo>
                    <a:pt x="73355" y="27152"/>
                  </a:lnTo>
                  <a:lnTo>
                    <a:pt x="71386" y="27660"/>
                  </a:lnTo>
                  <a:lnTo>
                    <a:pt x="71653" y="28067"/>
                  </a:lnTo>
                  <a:lnTo>
                    <a:pt x="67932" y="30124"/>
                  </a:lnTo>
                  <a:lnTo>
                    <a:pt x="63512" y="31115"/>
                  </a:lnTo>
                  <a:lnTo>
                    <a:pt x="57099" y="33566"/>
                  </a:lnTo>
                  <a:lnTo>
                    <a:pt x="57594" y="32575"/>
                  </a:lnTo>
                  <a:lnTo>
                    <a:pt x="49720" y="32575"/>
                  </a:lnTo>
                  <a:lnTo>
                    <a:pt x="42824" y="33566"/>
                  </a:lnTo>
                  <a:lnTo>
                    <a:pt x="34950" y="33566"/>
                  </a:lnTo>
                  <a:lnTo>
                    <a:pt x="28054" y="32575"/>
                  </a:lnTo>
                  <a:lnTo>
                    <a:pt x="21170" y="32575"/>
                  </a:lnTo>
                  <a:lnTo>
                    <a:pt x="21170" y="33566"/>
                  </a:lnTo>
                  <a:lnTo>
                    <a:pt x="14274" y="31115"/>
                  </a:lnTo>
                  <a:lnTo>
                    <a:pt x="10337" y="30124"/>
                  </a:lnTo>
                  <a:lnTo>
                    <a:pt x="6400" y="27660"/>
                  </a:lnTo>
                  <a:lnTo>
                    <a:pt x="4432" y="26682"/>
                  </a:lnTo>
                  <a:lnTo>
                    <a:pt x="4432" y="26174"/>
                  </a:lnTo>
                  <a:lnTo>
                    <a:pt x="3898" y="26416"/>
                  </a:lnTo>
                  <a:lnTo>
                    <a:pt x="3441" y="26174"/>
                  </a:lnTo>
                  <a:lnTo>
                    <a:pt x="3200" y="26720"/>
                  </a:lnTo>
                  <a:lnTo>
                    <a:pt x="0" y="28143"/>
                  </a:lnTo>
                  <a:lnTo>
                    <a:pt x="0" y="30124"/>
                  </a:lnTo>
                  <a:lnTo>
                    <a:pt x="977" y="30365"/>
                  </a:lnTo>
                  <a:lnTo>
                    <a:pt x="1473" y="30607"/>
                  </a:lnTo>
                  <a:lnTo>
                    <a:pt x="1384" y="30467"/>
                  </a:lnTo>
                  <a:lnTo>
                    <a:pt x="1511" y="30505"/>
                  </a:lnTo>
                  <a:lnTo>
                    <a:pt x="4432" y="32092"/>
                  </a:lnTo>
                  <a:lnTo>
                    <a:pt x="7874" y="34061"/>
                  </a:lnTo>
                  <a:lnTo>
                    <a:pt x="8369" y="34061"/>
                  </a:lnTo>
                  <a:lnTo>
                    <a:pt x="13779" y="35547"/>
                  </a:lnTo>
                  <a:lnTo>
                    <a:pt x="20193" y="38011"/>
                  </a:lnTo>
                  <a:lnTo>
                    <a:pt x="21170" y="38011"/>
                  </a:lnTo>
                  <a:lnTo>
                    <a:pt x="28054" y="38011"/>
                  </a:lnTo>
                  <a:lnTo>
                    <a:pt x="34950" y="38506"/>
                  </a:lnTo>
                  <a:lnTo>
                    <a:pt x="42824" y="38506"/>
                  </a:lnTo>
                  <a:lnTo>
                    <a:pt x="50711" y="38011"/>
                  </a:lnTo>
                  <a:lnTo>
                    <a:pt x="57594" y="38011"/>
                  </a:lnTo>
                  <a:lnTo>
                    <a:pt x="64985" y="35547"/>
                  </a:lnTo>
                  <a:lnTo>
                    <a:pt x="69418" y="34061"/>
                  </a:lnTo>
                  <a:lnTo>
                    <a:pt x="70408" y="34061"/>
                  </a:lnTo>
                  <a:lnTo>
                    <a:pt x="73355" y="32092"/>
                  </a:lnTo>
                  <a:lnTo>
                    <a:pt x="74345" y="32092"/>
                  </a:lnTo>
                  <a:lnTo>
                    <a:pt x="76301" y="30607"/>
                  </a:lnTo>
                  <a:lnTo>
                    <a:pt x="76301" y="30124"/>
                  </a:lnTo>
                  <a:lnTo>
                    <a:pt x="78270" y="29133"/>
                  </a:lnTo>
                  <a:close/>
                </a:path>
                <a:path w="78740" h="140970">
                  <a:moveTo>
                    <a:pt x="78270" y="2476"/>
                  </a:moveTo>
                  <a:lnTo>
                    <a:pt x="76301" y="990"/>
                  </a:lnTo>
                  <a:lnTo>
                    <a:pt x="74345" y="0"/>
                  </a:lnTo>
                  <a:lnTo>
                    <a:pt x="73355" y="1485"/>
                  </a:lnTo>
                  <a:lnTo>
                    <a:pt x="73355" y="990"/>
                  </a:lnTo>
                  <a:lnTo>
                    <a:pt x="71386" y="2476"/>
                  </a:lnTo>
                  <a:lnTo>
                    <a:pt x="71539" y="2794"/>
                  </a:lnTo>
                  <a:lnTo>
                    <a:pt x="74345" y="6426"/>
                  </a:lnTo>
                  <a:lnTo>
                    <a:pt x="76301" y="5435"/>
                  </a:lnTo>
                  <a:lnTo>
                    <a:pt x="76301" y="4445"/>
                  </a:lnTo>
                  <a:lnTo>
                    <a:pt x="77292" y="3949"/>
                  </a:lnTo>
                  <a:lnTo>
                    <a:pt x="76987" y="3759"/>
                  </a:lnTo>
                  <a:lnTo>
                    <a:pt x="78270" y="24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66723" y="3117443"/>
              <a:ext cx="93980" cy="342900"/>
            </a:xfrm>
            <a:custGeom>
              <a:avLst/>
              <a:gdLst/>
              <a:ahLst/>
              <a:cxnLst/>
              <a:rect l="l" t="t" r="r" b="b"/>
              <a:pathLst>
                <a:path w="93979" h="342900">
                  <a:moveTo>
                    <a:pt x="11506" y="335280"/>
                  </a:moveTo>
                  <a:lnTo>
                    <a:pt x="10337" y="333705"/>
                  </a:lnTo>
                  <a:lnTo>
                    <a:pt x="10337" y="334695"/>
                  </a:lnTo>
                  <a:lnTo>
                    <a:pt x="11506" y="335280"/>
                  </a:lnTo>
                  <a:close/>
                </a:path>
                <a:path w="93979" h="342900">
                  <a:moveTo>
                    <a:pt x="11811" y="335673"/>
                  </a:moveTo>
                  <a:lnTo>
                    <a:pt x="11557" y="335305"/>
                  </a:lnTo>
                  <a:lnTo>
                    <a:pt x="11811" y="335673"/>
                  </a:lnTo>
                  <a:close/>
                </a:path>
                <a:path w="93979" h="342900">
                  <a:moveTo>
                    <a:pt x="75323" y="263118"/>
                  </a:moveTo>
                  <a:lnTo>
                    <a:pt x="75196" y="262737"/>
                  </a:lnTo>
                  <a:lnTo>
                    <a:pt x="73850" y="258673"/>
                  </a:lnTo>
                  <a:lnTo>
                    <a:pt x="73850" y="257683"/>
                  </a:lnTo>
                  <a:lnTo>
                    <a:pt x="67437" y="259651"/>
                  </a:lnTo>
                  <a:lnTo>
                    <a:pt x="60058" y="259651"/>
                  </a:lnTo>
                  <a:lnTo>
                    <a:pt x="53162" y="260654"/>
                  </a:lnTo>
                  <a:lnTo>
                    <a:pt x="45288" y="260654"/>
                  </a:lnTo>
                  <a:lnTo>
                    <a:pt x="38392" y="259651"/>
                  </a:lnTo>
                  <a:lnTo>
                    <a:pt x="31508" y="259651"/>
                  </a:lnTo>
                  <a:lnTo>
                    <a:pt x="31508" y="264591"/>
                  </a:lnTo>
                  <a:lnTo>
                    <a:pt x="38392" y="264591"/>
                  </a:lnTo>
                  <a:lnTo>
                    <a:pt x="45288" y="264591"/>
                  </a:lnTo>
                  <a:lnTo>
                    <a:pt x="45288" y="265569"/>
                  </a:lnTo>
                  <a:lnTo>
                    <a:pt x="53162" y="265569"/>
                  </a:lnTo>
                  <a:lnTo>
                    <a:pt x="53162" y="264591"/>
                  </a:lnTo>
                  <a:lnTo>
                    <a:pt x="60058" y="264591"/>
                  </a:lnTo>
                  <a:lnTo>
                    <a:pt x="67932" y="264591"/>
                  </a:lnTo>
                  <a:lnTo>
                    <a:pt x="75323" y="263118"/>
                  </a:lnTo>
                  <a:close/>
                </a:path>
                <a:path w="93979" h="342900">
                  <a:moveTo>
                    <a:pt x="83693" y="259651"/>
                  </a:moveTo>
                  <a:lnTo>
                    <a:pt x="81864" y="255524"/>
                  </a:lnTo>
                  <a:lnTo>
                    <a:pt x="78752" y="256692"/>
                  </a:lnTo>
                  <a:lnTo>
                    <a:pt x="78270" y="256692"/>
                  </a:lnTo>
                  <a:lnTo>
                    <a:pt x="73850" y="258673"/>
                  </a:lnTo>
                  <a:lnTo>
                    <a:pt x="75323" y="262623"/>
                  </a:lnTo>
                  <a:lnTo>
                    <a:pt x="80746" y="260654"/>
                  </a:lnTo>
                  <a:lnTo>
                    <a:pt x="79756" y="260654"/>
                  </a:lnTo>
                  <a:lnTo>
                    <a:pt x="83693" y="259651"/>
                  </a:lnTo>
                  <a:close/>
                </a:path>
                <a:path w="93979" h="342900">
                  <a:moveTo>
                    <a:pt x="88607" y="332714"/>
                  </a:moveTo>
                  <a:lnTo>
                    <a:pt x="86639" y="331241"/>
                  </a:lnTo>
                  <a:lnTo>
                    <a:pt x="84683" y="329755"/>
                  </a:lnTo>
                  <a:lnTo>
                    <a:pt x="83693" y="331724"/>
                  </a:lnTo>
                  <a:lnTo>
                    <a:pt x="83693" y="331241"/>
                  </a:lnTo>
                  <a:lnTo>
                    <a:pt x="81724" y="332714"/>
                  </a:lnTo>
                  <a:lnTo>
                    <a:pt x="81915" y="332981"/>
                  </a:lnTo>
                  <a:lnTo>
                    <a:pt x="78270" y="334200"/>
                  </a:lnTo>
                  <a:lnTo>
                    <a:pt x="78333" y="334340"/>
                  </a:lnTo>
                  <a:lnTo>
                    <a:pt x="73850" y="335673"/>
                  </a:lnTo>
                  <a:lnTo>
                    <a:pt x="67437" y="337159"/>
                  </a:lnTo>
                  <a:lnTo>
                    <a:pt x="60058" y="337159"/>
                  </a:lnTo>
                  <a:lnTo>
                    <a:pt x="53162" y="338645"/>
                  </a:lnTo>
                  <a:lnTo>
                    <a:pt x="45783" y="338645"/>
                  </a:lnTo>
                  <a:lnTo>
                    <a:pt x="38392" y="337159"/>
                  </a:lnTo>
                  <a:lnTo>
                    <a:pt x="31508" y="337159"/>
                  </a:lnTo>
                  <a:lnTo>
                    <a:pt x="14897" y="331241"/>
                  </a:lnTo>
                  <a:lnTo>
                    <a:pt x="14770" y="330733"/>
                  </a:lnTo>
                  <a:lnTo>
                    <a:pt x="10337" y="331724"/>
                  </a:lnTo>
                  <a:lnTo>
                    <a:pt x="10833" y="334200"/>
                  </a:lnTo>
                  <a:lnTo>
                    <a:pt x="11557" y="335305"/>
                  </a:lnTo>
                  <a:lnTo>
                    <a:pt x="11899" y="335483"/>
                  </a:lnTo>
                  <a:lnTo>
                    <a:pt x="11811" y="335673"/>
                  </a:lnTo>
                  <a:lnTo>
                    <a:pt x="14770" y="336677"/>
                  </a:lnTo>
                  <a:lnTo>
                    <a:pt x="18211" y="338645"/>
                  </a:lnTo>
                  <a:lnTo>
                    <a:pt x="18707" y="338645"/>
                  </a:lnTo>
                  <a:lnTo>
                    <a:pt x="18707" y="339128"/>
                  </a:lnTo>
                  <a:lnTo>
                    <a:pt x="18872" y="338696"/>
                  </a:lnTo>
                  <a:lnTo>
                    <a:pt x="24117" y="340131"/>
                  </a:lnTo>
                  <a:lnTo>
                    <a:pt x="30530" y="341591"/>
                  </a:lnTo>
                  <a:lnTo>
                    <a:pt x="31508" y="341591"/>
                  </a:lnTo>
                  <a:lnTo>
                    <a:pt x="37909" y="341591"/>
                  </a:lnTo>
                  <a:lnTo>
                    <a:pt x="45288" y="342582"/>
                  </a:lnTo>
                  <a:lnTo>
                    <a:pt x="53657" y="342582"/>
                  </a:lnTo>
                  <a:lnTo>
                    <a:pt x="61048" y="341591"/>
                  </a:lnTo>
                  <a:lnTo>
                    <a:pt x="67932" y="341591"/>
                  </a:lnTo>
                  <a:lnTo>
                    <a:pt x="75323" y="340131"/>
                  </a:lnTo>
                  <a:lnTo>
                    <a:pt x="79756" y="338645"/>
                  </a:lnTo>
                  <a:lnTo>
                    <a:pt x="80746" y="338645"/>
                  </a:lnTo>
                  <a:lnTo>
                    <a:pt x="83693" y="336677"/>
                  </a:lnTo>
                  <a:lnTo>
                    <a:pt x="84683" y="336677"/>
                  </a:lnTo>
                  <a:lnTo>
                    <a:pt x="86385" y="334949"/>
                  </a:lnTo>
                  <a:lnTo>
                    <a:pt x="86144" y="335673"/>
                  </a:lnTo>
                  <a:lnTo>
                    <a:pt x="86639" y="334695"/>
                  </a:lnTo>
                  <a:lnTo>
                    <a:pt x="87630" y="334200"/>
                  </a:lnTo>
                  <a:lnTo>
                    <a:pt x="87083" y="333870"/>
                  </a:lnTo>
                  <a:lnTo>
                    <a:pt x="88607" y="332714"/>
                  </a:lnTo>
                  <a:close/>
                </a:path>
                <a:path w="93979" h="342900">
                  <a:moveTo>
                    <a:pt x="88607" y="307047"/>
                  </a:moveTo>
                  <a:lnTo>
                    <a:pt x="86639" y="306057"/>
                  </a:lnTo>
                  <a:lnTo>
                    <a:pt x="84683" y="304088"/>
                  </a:lnTo>
                  <a:lnTo>
                    <a:pt x="83693" y="305066"/>
                  </a:lnTo>
                  <a:lnTo>
                    <a:pt x="81915" y="306857"/>
                  </a:lnTo>
                  <a:lnTo>
                    <a:pt x="78752" y="308038"/>
                  </a:lnTo>
                  <a:lnTo>
                    <a:pt x="78270" y="308038"/>
                  </a:lnTo>
                  <a:lnTo>
                    <a:pt x="73850" y="310007"/>
                  </a:lnTo>
                  <a:lnTo>
                    <a:pt x="67437" y="311988"/>
                  </a:lnTo>
                  <a:lnTo>
                    <a:pt x="60058" y="311988"/>
                  </a:lnTo>
                  <a:lnTo>
                    <a:pt x="53162" y="312470"/>
                  </a:lnTo>
                  <a:lnTo>
                    <a:pt x="45288" y="312470"/>
                  </a:lnTo>
                  <a:lnTo>
                    <a:pt x="38392" y="311988"/>
                  </a:lnTo>
                  <a:lnTo>
                    <a:pt x="31508" y="311988"/>
                  </a:lnTo>
                  <a:lnTo>
                    <a:pt x="24612" y="310007"/>
                  </a:lnTo>
                  <a:lnTo>
                    <a:pt x="25603" y="310007"/>
                  </a:lnTo>
                  <a:lnTo>
                    <a:pt x="20675" y="308038"/>
                  </a:lnTo>
                  <a:lnTo>
                    <a:pt x="16243" y="306552"/>
                  </a:lnTo>
                  <a:lnTo>
                    <a:pt x="16192" y="306705"/>
                  </a:lnTo>
                  <a:lnTo>
                    <a:pt x="14770" y="305739"/>
                  </a:lnTo>
                  <a:lnTo>
                    <a:pt x="14770" y="305066"/>
                  </a:lnTo>
                  <a:lnTo>
                    <a:pt x="14770" y="304088"/>
                  </a:lnTo>
                  <a:lnTo>
                    <a:pt x="10337" y="306552"/>
                  </a:lnTo>
                  <a:lnTo>
                    <a:pt x="10629" y="307441"/>
                  </a:lnTo>
                  <a:lnTo>
                    <a:pt x="10337" y="307047"/>
                  </a:lnTo>
                  <a:lnTo>
                    <a:pt x="10337" y="308038"/>
                  </a:lnTo>
                  <a:lnTo>
                    <a:pt x="11811" y="309016"/>
                  </a:lnTo>
                  <a:lnTo>
                    <a:pt x="13779" y="310984"/>
                  </a:lnTo>
                  <a:lnTo>
                    <a:pt x="14770" y="310984"/>
                  </a:lnTo>
                  <a:lnTo>
                    <a:pt x="15265" y="311988"/>
                  </a:lnTo>
                  <a:lnTo>
                    <a:pt x="15392" y="311226"/>
                  </a:lnTo>
                  <a:lnTo>
                    <a:pt x="18707" y="312470"/>
                  </a:lnTo>
                  <a:lnTo>
                    <a:pt x="23139" y="314947"/>
                  </a:lnTo>
                  <a:lnTo>
                    <a:pt x="24117" y="314947"/>
                  </a:lnTo>
                  <a:lnTo>
                    <a:pt x="30530" y="315937"/>
                  </a:lnTo>
                  <a:lnTo>
                    <a:pt x="31508" y="315937"/>
                  </a:lnTo>
                  <a:lnTo>
                    <a:pt x="38392" y="315937"/>
                  </a:lnTo>
                  <a:lnTo>
                    <a:pt x="45288" y="316928"/>
                  </a:lnTo>
                  <a:lnTo>
                    <a:pt x="53162" y="316928"/>
                  </a:lnTo>
                  <a:lnTo>
                    <a:pt x="61048" y="315937"/>
                  </a:lnTo>
                  <a:lnTo>
                    <a:pt x="67932" y="315937"/>
                  </a:lnTo>
                  <a:lnTo>
                    <a:pt x="75323" y="314947"/>
                  </a:lnTo>
                  <a:lnTo>
                    <a:pt x="80746" y="312470"/>
                  </a:lnTo>
                  <a:lnTo>
                    <a:pt x="79756" y="312470"/>
                  </a:lnTo>
                  <a:lnTo>
                    <a:pt x="83693" y="310984"/>
                  </a:lnTo>
                  <a:lnTo>
                    <a:pt x="84683" y="310984"/>
                  </a:lnTo>
                  <a:lnTo>
                    <a:pt x="86639" y="309016"/>
                  </a:lnTo>
                  <a:lnTo>
                    <a:pt x="88607" y="307047"/>
                  </a:lnTo>
                  <a:close/>
                </a:path>
                <a:path w="93979" h="342900">
                  <a:moveTo>
                    <a:pt x="88607" y="282371"/>
                  </a:moveTo>
                  <a:lnTo>
                    <a:pt x="86639" y="279400"/>
                  </a:lnTo>
                  <a:lnTo>
                    <a:pt x="84683" y="278422"/>
                  </a:lnTo>
                  <a:lnTo>
                    <a:pt x="83693" y="279400"/>
                  </a:lnTo>
                  <a:lnTo>
                    <a:pt x="82715" y="280390"/>
                  </a:lnTo>
                  <a:lnTo>
                    <a:pt x="78270" y="282371"/>
                  </a:lnTo>
                  <a:lnTo>
                    <a:pt x="78346" y="282549"/>
                  </a:lnTo>
                  <a:lnTo>
                    <a:pt x="73850" y="284340"/>
                  </a:lnTo>
                  <a:lnTo>
                    <a:pt x="67437" y="286308"/>
                  </a:lnTo>
                  <a:lnTo>
                    <a:pt x="67932" y="285330"/>
                  </a:lnTo>
                  <a:lnTo>
                    <a:pt x="60058" y="285330"/>
                  </a:lnTo>
                  <a:lnTo>
                    <a:pt x="60058" y="286308"/>
                  </a:lnTo>
                  <a:lnTo>
                    <a:pt x="53162" y="286308"/>
                  </a:lnTo>
                  <a:lnTo>
                    <a:pt x="45288" y="286308"/>
                  </a:lnTo>
                  <a:lnTo>
                    <a:pt x="38392" y="286308"/>
                  </a:lnTo>
                  <a:lnTo>
                    <a:pt x="38392" y="285330"/>
                  </a:lnTo>
                  <a:lnTo>
                    <a:pt x="31508" y="285330"/>
                  </a:lnTo>
                  <a:lnTo>
                    <a:pt x="31508" y="286308"/>
                  </a:lnTo>
                  <a:lnTo>
                    <a:pt x="24612" y="284340"/>
                  </a:lnTo>
                  <a:lnTo>
                    <a:pt x="20675" y="282371"/>
                  </a:lnTo>
                  <a:lnTo>
                    <a:pt x="16738" y="280390"/>
                  </a:lnTo>
                  <a:lnTo>
                    <a:pt x="14770" y="279742"/>
                  </a:lnTo>
                  <a:lnTo>
                    <a:pt x="14770" y="279400"/>
                  </a:lnTo>
                  <a:lnTo>
                    <a:pt x="14338" y="279590"/>
                  </a:lnTo>
                  <a:lnTo>
                    <a:pt x="13779" y="279400"/>
                  </a:lnTo>
                  <a:lnTo>
                    <a:pt x="13487" y="279984"/>
                  </a:lnTo>
                  <a:lnTo>
                    <a:pt x="10337" y="281381"/>
                  </a:lnTo>
                  <a:lnTo>
                    <a:pt x="10337" y="283349"/>
                  </a:lnTo>
                  <a:lnTo>
                    <a:pt x="11811" y="283349"/>
                  </a:lnTo>
                  <a:lnTo>
                    <a:pt x="14770" y="284835"/>
                  </a:lnTo>
                  <a:lnTo>
                    <a:pt x="18211" y="287299"/>
                  </a:lnTo>
                  <a:lnTo>
                    <a:pt x="18707" y="287299"/>
                  </a:lnTo>
                  <a:lnTo>
                    <a:pt x="24117" y="288290"/>
                  </a:lnTo>
                  <a:lnTo>
                    <a:pt x="30530" y="290753"/>
                  </a:lnTo>
                  <a:lnTo>
                    <a:pt x="31508" y="290753"/>
                  </a:lnTo>
                  <a:lnTo>
                    <a:pt x="38392" y="290753"/>
                  </a:lnTo>
                  <a:lnTo>
                    <a:pt x="45288" y="291249"/>
                  </a:lnTo>
                  <a:lnTo>
                    <a:pt x="53162" y="291249"/>
                  </a:lnTo>
                  <a:lnTo>
                    <a:pt x="61048" y="290753"/>
                  </a:lnTo>
                  <a:lnTo>
                    <a:pt x="67932" y="290753"/>
                  </a:lnTo>
                  <a:lnTo>
                    <a:pt x="75323" y="288290"/>
                  </a:lnTo>
                  <a:lnTo>
                    <a:pt x="79756" y="287299"/>
                  </a:lnTo>
                  <a:lnTo>
                    <a:pt x="80746" y="287299"/>
                  </a:lnTo>
                  <a:lnTo>
                    <a:pt x="83693" y="284835"/>
                  </a:lnTo>
                  <a:lnTo>
                    <a:pt x="84683" y="284835"/>
                  </a:lnTo>
                  <a:lnTo>
                    <a:pt x="86639" y="283349"/>
                  </a:lnTo>
                  <a:lnTo>
                    <a:pt x="88607" y="282371"/>
                  </a:lnTo>
                  <a:close/>
                </a:path>
                <a:path w="93979" h="342900">
                  <a:moveTo>
                    <a:pt x="88607" y="255206"/>
                  </a:moveTo>
                  <a:lnTo>
                    <a:pt x="86639" y="253733"/>
                  </a:lnTo>
                  <a:lnTo>
                    <a:pt x="84683" y="252742"/>
                  </a:lnTo>
                  <a:lnTo>
                    <a:pt x="83693" y="254711"/>
                  </a:lnTo>
                  <a:lnTo>
                    <a:pt x="83693" y="253733"/>
                  </a:lnTo>
                  <a:lnTo>
                    <a:pt x="81724" y="255206"/>
                  </a:lnTo>
                  <a:lnTo>
                    <a:pt x="81864" y="255524"/>
                  </a:lnTo>
                  <a:lnTo>
                    <a:pt x="84683" y="259651"/>
                  </a:lnTo>
                  <a:lnTo>
                    <a:pt x="86639" y="257683"/>
                  </a:lnTo>
                  <a:lnTo>
                    <a:pt x="87630" y="256692"/>
                  </a:lnTo>
                  <a:lnTo>
                    <a:pt x="87477" y="256628"/>
                  </a:lnTo>
                  <a:lnTo>
                    <a:pt x="88607" y="255206"/>
                  </a:lnTo>
                  <a:close/>
                </a:path>
                <a:path w="93979" h="342900">
                  <a:moveTo>
                    <a:pt x="89115" y="6426"/>
                  </a:moveTo>
                  <a:lnTo>
                    <a:pt x="86639" y="2971"/>
                  </a:lnTo>
                  <a:lnTo>
                    <a:pt x="82715" y="5435"/>
                  </a:lnTo>
                  <a:lnTo>
                    <a:pt x="83693" y="5435"/>
                  </a:lnTo>
                  <a:lnTo>
                    <a:pt x="78752" y="6426"/>
                  </a:lnTo>
                  <a:lnTo>
                    <a:pt x="78968" y="7404"/>
                  </a:lnTo>
                  <a:lnTo>
                    <a:pt x="72364" y="7404"/>
                  </a:lnTo>
                  <a:lnTo>
                    <a:pt x="71869" y="7404"/>
                  </a:lnTo>
                  <a:lnTo>
                    <a:pt x="64985" y="9258"/>
                  </a:lnTo>
                  <a:lnTo>
                    <a:pt x="64985" y="8394"/>
                  </a:lnTo>
                  <a:lnTo>
                    <a:pt x="57099" y="9385"/>
                  </a:lnTo>
                  <a:lnTo>
                    <a:pt x="49237" y="9385"/>
                  </a:lnTo>
                  <a:lnTo>
                    <a:pt x="40373" y="9385"/>
                  </a:lnTo>
                  <a:lnTo>
                    <a:pt x="32486" y="8394"/>
                  </a:lnTo>
                  <a:lnTo>
                    <a:pt x="25603" y="8394"/>
                  </a:lnTo>
                  <a:lnTo>
                    <a:pt x="18707" y="7404"/>
                  </a:lnTo>
                  <a:lnTo>
                    <a:pt x="13157" y="5715"/>
                  </a:lnTo>
                  <a:lnTo>
                    <a:pt x="13296" y="5435"/>
                  </a:lnTo>
                  <a:lnTo>
                    <a:pt x="8864" y="2971"/>
                  </a:lnTo>
                  <a:lnTo>
                    <a:pt x="7886" y="2971"/>
                  </a:lnTo>
                  <a:lnTo>
                    <a:pt x="5676" y="1651"/>
                  </a:lnTo>
                  <a:lnTo>
                    <a:pt x="5410" y="0"/>
                  </a:lnTo>
                  <a:lnTo>
                    <a:pt x="5410" y="1485"/>
                  </a:lnTo>
                  <a:lnTo>
                    <a:pt x="0" y="1485"/>
                  </a:lnTo>
                  <a:lnTo>
                    <a:pt x="977" y="2463"/>
                  </a:lnTo>
                  <a:lnTo>
                    <a:pt x="2463" y="5435"/>
                  </a:lnTo>
                  <a:lnTo>
                    <a:pt x="2959" y="5435"/>
                  </a:lnTo>
                  <a:lnTo>
                    <a:pt x="6896" y="7404"/>
                  </a:lnTo>
                  <a:lnTo>
                    <a:pt x="10833" y="10375"/>
                  </a:lnTo>
                  <a:lnTo>
                    <a:pt x="11811" y="10375"/>
                  </a:lnTo>
                  <a:lnTo>
                    <a:pt x="17716" y="11353"/>
                  </a:lnTo>
                  <a:lnTo>
                    <a:pt x="24612" y="13322"/>
                  </a:lnTo>
                  <a:lnTo>
                    <a:pt x="32004" y="13830"/>
                  </a:lnTo>
                  <a:lnTo>
                    <a:pt x="39878" y="14325"/>
                  </a:lnTo>
                  <a:lnTo>
                    <a:pt x="49237" y="14325"/>
                  </a:lnTo>
                  <a:lnTo>
                    <a:pt x="57099" y="14325"/>
                  </a:lnTo>
                  <a:lnTo>
                    <a:pt x="64985" y="13830"/>
                  </a:lnTo>
                  <a:lnTo>
                    <a:pt x="65963" y="13830"/>
                  </a:lnTo>
                  <a:lnTo>
                    <a:pt x="72859" y="11353"/>
                  </a:lnTo>
                  <a:lnTo>
                    <a:pt x="79756" y="10871"/>
                  </a:lnTo>
                  <a:lnTo>
                    <a:pt x="84683" y="9385"/>
                  </a:lnTo>
                  <a:lnTo>
                    <a:pt x="85661" y="9385"/>
                  </a:lnTo>
                  <a:lnTo>
                    <a:pt x="89115" y="6426"/>
                  </a:lnTo>
                  <a:close/>
                </a:path>
                <a:path w="93979" h="342900">
                  <a:moveTo>
                    <a:pt x="93535" y="495"/>
                  </a:moveTo>
                  <a:lnTo>
                    <a:pt x="89115" y="0"/>
                  </a:lnTo>
                  <a:lnTo>
                    <a:pt x="88950" y="927"/>
                  </a:lnTo>
                  <a:lnTo>
                    <a:pt x="86639" y="2463"/>
                  </a:lnTo>
                  <a:lnTo>
                    <a:pt x="86639" y="2971"/>
                  </a:lnTo>
                  <a:lnTo>
                    <a:pt x="86880" y="2857"/>
                  </a:lnTo>
                  <a:lnTo>
                    <a:pt x="89115" y="6426"/>
                  </a:lnTo>
                  <a:lnTo>
                    <a:pt x="91567" y="5435"/>
                  </a:lnTo>
                  <a:lnTo>
                    <a:pt x="92544" y="5435"/>
                  </a:lnTo>
                  <a:lnTo>
                    <a:pt x="92544" y="3454"/>
                  </a:lnTo>
                  <a:lnTo>
                    <a:pt x="92710" y="2971"/>
                  </a:lnTo>
                  <a:lnTo>
                    <a:pt x="93535" y="49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66723" y="3104121"/>
              <a:ext cx="93980" cy="27940"/>
            </a:xfrm>
            <a:custGeom>
              <a:avLst/>
              <a:gdLst/>
              <a:ahLst/>
              <a:cxnLst/>
              <a:rect l="l" t="t" r="r" b="b"/>
              <a:pathLst>
                <a:path w="93979" h="27939">
                  <a:moveTo>
                    <a:pt x="93535" y="13322"/>
                  </a:moveTo>
                  <a:lnTo>
                    <a:pt x="80746" y="3949"/>
                  </a:lnTo>
                  <a:lnTo>
                    <a:pt x="79552" y="5842"/>
                  </a:lnTo>
                  <a:lnTo>
                    <a:pt x="78968" y="5549"/>
                  </a:lnTo>
                  <a:lnTo>
                    <a:pt x="79616" y="3390"/>
                  </a:lnTo>
                  <a:lnTo>
                    <a:pt x="80746" y="3949"/>
                  </a:lnTo>
                  <a:lnTo>
                    <a:pt x="79756" y="2959"/>
                  </a:lnTo>
                  <a:lnTo>
                    <a:pt x="72364" y="2463"/>
                  </a:lnTo>
                  <a:lnTo>
                    <a:pt x="72859" y="2463"/>
                  </a:lnTo>
                  <a:lnTo>
                    <a:pt x="64985" y="1968"/>
                  </a:lnTo>
                  <a:lnTo>
                    <a:pt x="57099" y="0"/>
                  </a:lnTo>
                  <a:lnTo>
                    <a:pt x="49237" y="0"/>
                  </a:lnTo>
                  <a:lnTo>
                    <a:pt x="40373" y="0"/>
                  </a:lnTo>
                  <a:lnTo>
                    <a:pt x="39878" y="0"/>
                  </a:lnTo>
                  <a:lnTo>
                    <a:pt x="32004" y="1968"/>
                  </a:lnTo>
                  <a:lnTo>
                    <a:pt x="24117" y="2463"/>
                  </a:lnTo>
                  <a:lnTo>
                    <a:pt x="18211" y="2463"/>
                  </a:lnTo>
                  <a:lnTo>
                    <a:pt x="17716" y="2463"/>
                  </a:lnTo>
                  <a:lnTo>
                    <a:pt x="11811" y="3949"/>
                  </a:lnTo>
                  <a:lnTo>
                    <a:pt x="10833" y="4940"/>
                  </a:lnTo>
                  <a:lnTo>
                    <a:pt x="6896" y="6908"/>
                  </a:lnTo>
                  <a:lnTo>
                    <a:pt x="2959" y="7899"/>
                  </a:lnTo>
                  <a:lnTo>
                    <a:pt x="2463" y="7899"/>
                  </a:lnTo>
                  <a:lnTo>
                    <a:pt x="2463" y="9867"/>
                  </a:lnTo>
                  <a:lnTo>
                    <a:pt x="977" y="11849"/>
                  </a:lnTo>
                  <a:lnTo>
                    <a:pt x="3238" y="12865"/>
                  </a:lnTo>
                  <a:lnTo>
                    <a:pt x="2971" y="13284"/>
                  </a:lnTo>
                  <a:lnTo>
                    <a:pt x="977" y="12839"/>
                  </a:lnTo>
                  <a:lnTo>
                    <a:pt x="330" y="12839"/>
                  </a:lnTo>
                  <a:lnTo>
                    <a:pt x="0" y="12839"/>
                  </a:lnTo>
                  <a:lnTo>
                    <a:pt x="0" y="13322"/>
                  </a:lnTo>
                  <a:lnTo>
                    <a:pt x="0" y="14808"/>
                  </a:lnTo>
                  <a:lnTo>
                    <a:pt x="977" y="15786"/>
                  </a:lnTo>
                  <a:lnTo>
                    <a:pt x="2463" y="18757"/>
                  </a:lnTo>
                  <a:lnTo>
                    <a:pt x="2959" y="18757"/>
                  </a:lnTo>
                  <a:lnTo>
                    <a:pt x="6896" y="20726"/>
                  </a:lnTo>
                  <a:lnTo>
                    <a:pt x="10833" y="23698"/>
                  </a:lnTo>
                  <a:lnTo>
                    <a:pt x="11811" y="23698"/>
                  </a:lnTo>
                  <a:lnTo>
                    <a:pt x="17716" y="24676"/>
                  </a:lnTo>
                  <a:lnTo>
                    <a:pt x="24612" y="26644"/>
                  </a:lnTo>
                  <a:lnTo>
                    <a:pt x="32004" y="27152"/>
                  </a:lnTo>
                  <a:lnTo>
                    <a:pt x="39878" y="27647"/>
                  </a:lnTo>
                  <a:lnTo>
                    <a:pt x="49237" y="27647"/>
                  </a:lnTo>
                  <a:lnTo>
                    <a:pt x="57099" y="27647"/>
                  </a:lnTo>
                  <a:lnTo>
                    <a:pt x="64985" y="27152"/>
                  </a:lnTo>
                  <a:lnTo>
                    <a:pt x="65963" y="27152"/>
                  </a:lnTo>
                  <a:lnTo>
                    <a:pt x="72859" y="24676"/>
                  </a:lnTo>
                  <a:lnTo>
                    <a:pt x="79756" y="24193"/>
                  </a:lnTo>
                  <a:lnTo>
                    <a:pt x="84683" y="22707"/>
                  </a:lnTo>
                  <a:lnTo>
                    <a:pt x="85661" y="22707"/>
                  </a:lnTo>
                  <a:lnTo>
                    <a:pt x="89115" y="19748"/>
                  </a:lnTo>
                  <a:lnTo>
                    <a:pt x="87960" y="18161"/>
                  </a:lnTo>
                  <a:lnTo>
                    <a:pt x="89115" y="19748"/>
                  </a:lnTo>
                  <a:lnTo>
                    <a:pt x="91567" y="18757"/>
                  </a:lnTo>
                  <a:lnTo>
                    <a:pt x="92544" y="18757"/>
                  </a:lnTo>
                  <a:lnTo>
                    <a:pt x="92544" y="16776"/>
                  </a:lnTo>
                  <a:lnTo>
                    <a:pt x="92710" y="16294"/>
                  </a:lnTo>
                  <a:lnTo>
                    <a:pt x="93535" y="13817"/>
                  </a:lnTo>
                  <a:lnTo>
                    <a:pt x="93535" y="133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84516" y="2880017"/>
              <a:ext cx="107314" cy="151130"/>
            </a:xfrm>
            <a:custGeom>
              <a:avLst/>
              <a:gdLst/>
              <a:ahLst/>
              <a:cxnLst/>
              <a:rect l="l" t="t" r="r" b="b"/>
              <a:pathLst>
                <a:path w="107315" h="151130">
                  <a:moveTo>
                    <a:pt x="73672" y="40995"/>
                  </a:moveTo>
                  <a:lnTo>
                    <a:pt x="71742" y="33807"/>
                  </a:lnTo>
                  <a:lnTo>
                    <a:pt x="68897" y="26619"/>
                  </a:lnTo>
                  <a:lnTo>
                    <a:pt x="67437" y="20726"/>
                  </a:lnTo>
                  <a:lnTo>
                    <a:pt x="66941" y="20231"/>
                  </a:lnTo>
                  <a:lnTo>
                    <a:pt x="61531" y="14312"/>
                  </a:lnTo>
                  <a:lnTo>
                    <a:pt x="61036" y="14312"/>
                  </a:lnTo>
                  <a:lnTo>
                    <a:pt x="60540" y="12827"/>
                  </a:lnTo>
                  <a:lnTo>
                    <a:pt x="60058" y="12331"/>
                  </a:lnTo>
                  <a:lnTo>
                    <a:pt x="59067" y="12331"/>
                  </a:lnTo>
                  <a:lnTo>
                    <a:pt x="58089" y="10858"/>
                  </a:lnTo>
                  <a:lnTo>
                    <a:pt x="58089" y="9867"/>
                  </a:lnTo>
                  <a:lnTo>
                    <a:pt x="56603" y="8382"/>
                  </a:lnTo>
                  <a:lnTo>
                    <a:pt x="56121" y="9372"/>
                  </a:lnTo>
                  <a:lnTo>
                    <a:pt x="56121" y="8382"/>
                  </a:lnTo>
                  <a:lnTo>
                    <a:pt x="53162" y="8382"/>
                  </a:lnTo>
                  <a:lnTo>
                    <a:pt x="49720" y="6413"/>
                  </a:lnTo>
                  <a:lnTo>
                    <a:pt x="46761" y="6413"/>
                  </a:lnTo>
                  <a:lnTo>
                    <a:pt x="46761" y="5422"/>
                  </a:lnTo>
                  <a:lnTo>
                    <a:pt x="46266" y="6413"/>
                  </a:lnTo>
                  <a:lnTo>
                    <a:pt x="46266" y="5422"/>
                  </a:lnTo>
                  <a:lnTo>
                    <a:pt x="38887" y="5422"/>
                  </a:lnTo>
                  <a:lnTo>
                    <a:pt x="31013" y="2463"/>
                  </a:lnTo>
                  <a:lnTo>
                    <a:pt x="24117" y="1968"/>
                  </a:lnTo>
                  <a:lnTo>
                    <a:pt x="21653" y="1968"/>
                  </a:lnTo>
                  <a:lnTo>
                    <a:pt x="2946" y="2463"/>
                  </a:lnTo>
                  <a:lnTo>
                    <a:pt x="2946" y="1473"/>
                  </a:lnTo>
                  <a:lnTo>
                    <a:pt x="1968" y="1473"/>
                  </a:lnTo>
                  <a:lnTo>
                    <a:pt x="482" y="0"/>
                  </a:lnTo>
                  <a:lnTo>
                    <a:pt x="977" y="977"/>
                  </a:lnTo>
                  <a:lnTo>
                    <a:pt x="977" y="4927"/>
                  </a:lnTo>
                  <a:lnTo>
                    <a:pt x="0" y="4927"/>
                  </a:lnTo>
                  <a:lnTo>
                    <a:pt x="0" y="8382"/>
                  </a:lnTo>
                  <a:lnTo>
                    <a:pt x="482" y="8382"/>
                  </a:lnTo>
                  <a:lnTo>
                    <a:pt x="482" y="9372"/>
                  </a:lnTo>
                  <a:lnTo>
                    <a:pt x="1968" y="9372"/>
                  </a:lnTo>
                  <a:lnTo>
                    <a:pt x="3937" y="9867"/>
                  </a:lnTo>
                  <a:lnTo>
                    <a:pt x="5410" y="9867"/>
                  </a:lnTo>
                  <a:lnTo>
                    <a:pt x="5905" y="10363"/>
                  </a:lnTo>
                  <a:lnTo>
                    <a:pt x="38303" y="48475"/>
                  </a:lnTo>
                  <a:lnTo>
                    <a:pt x="61036" y="56273"/>
                  </a:lnTo>
                  <a:lnTo>
                    <a:pt x="63004" y="52806"/>
                  </a:lnTo>
                  <a:lnTo>
                    <a:pt x="67437" y="52806"/>
                  </a:lnTo>
                  <a:lnTo>
                    <a:pt x="67437" y="52324"/>
                  </a:lnTo>
                  <a:lnTo>
                    <a:pt x="69900" y="49352"/>
                  </a:lnTo>
                  <a:lnTo>
                    <a:pt x="70396" y="48869"/>
                  </a:lnTo>
                  <a:lnTo>
                    <a:pt x="70904" y="48869"/>
                  </a:lnTo>
                  <a:lnTo>
                    <a:pt x="71869" y="46888"/>
                  </a:lnTo>
                  <a:lnTo>
                    <a:pt x="72364" y="46888"/>
                  </a:lnTo>
                  <a:lnTo>
                    <a:pt x="73672" y="40995"/>
                  </a:lnTo>
                  <a:close/>
                </a:path>
                <a:path w="107315" h="151130">
                  <a:moveTo>
                    <a:pt x="107188" y="133223"/>
                  </a:moveTo>
                  <a:lnTo>
                    <a:pt x="106946" y="124206"/>
                  </a:lnTo>
                  <a:lnTo>
                    <a:pt x="105778" y="115277"/>
                  </a:lnTo>
                  <a:lnTo>
                    <a:pt x="103873" y="107607"/>
                  </a:lnTo>
                  <a:lnTo>
                    <a:pt x="101219" y="98348"/>
                  </a:lnTo>
                  <a:lnTo>
                    <a:pt x="98882" y="88658"/>
                  </a:lnTo>
                  <a:lnTo>
                    <a:pt x="96456" y="79082"/>
                  </a:lnTo>
                  <a:lnTo>
                    <a:pt x="93535" y="70091"/>
                  </a:lnTo>
                  <a:lnTo>
                    <a:pt x="92544" y="67627"/>
                  </a:lnTo>
                  <a:lnTo>
                    <a:pt x="88595" y="62687"/>
                  </a:lnTo>
                  <a:lnTo>
                    <a:pt x="88595" y="59728"/>
                  </a:lnTo>
                  <a:lnTo>
                    <a:pt x="88112" y="59728"/>
                  </a:lnTo>
                  <a:lnTo>
                    <a:pt x="86639" y="56769"/>
                  </a:lnTo>
                  <a:lnTo>
                    <a:pt x="86639" y="56273"/>
                  </a:lnTo>
                  <a:lnTo>
                    <a:pt x="85648" y="56273"/>
                  </a:lnTo>
                  <a:lnTo>
                    <a:pt x="86639" y="55778"/>
                  </a:lnTo>
                  <a:lnTo>
                    <a:pt x="85648" y="55778"/>
                  </a:lnTo>
                  <a:lnTo>
                    <a:pt x="85648" y="54292"/>
                  </a:lnTo>
                  <a:lnTo>
                    <a:pt x="83693" y="54292"/>
                  </a:lnTo>
                  <a:lnTo>
                    <a:pt x="82702" y="44919"/>
                  </a:lnTo>
                  <a:lnTo>
                    <a:pt x="80733" y="44919"/>
                  </a:lnTo>
                  <a:lnTo>
                    <a:pt x="80733" y="44424"/>
                  </a:lnTo>
                  <a:lnTo>
                    <a:pt x="80251" y="42938"/>
                  </a:lnTo>
                  <a:lnTo>
                    <a:pt x="79743" y="42938"/>
                  </a:lnTo>
                  <a:lnTo>
                    <a:pt x="79743" y="41948"/>
                  </a:lnTo>
                  <a:lnTo>
                    <a:pt x="79248" y="39979"/>
                  </a:lnTo>
                  <a:lnTo>
                    <a:pt x="78270" y="39979"/>
                  </a:lnTo>
                  <a:lnTo>
                    <a:pt x="78270" y="38989"/>
                  </a:lnTo>
                  <a:lnTo>
                    <a:pt x="78232" y="39979"/>
                  </a:lnTo>
                  <a:lnTo>
                    <a:pt x="77457" y="59728"/>
                  </a:lnTo>
                  <a:lnTo>
                    <a:pt x="75933" y="80708"/>
                  </a:lnTo>
                  <a:lnTo>
                    <a:pt x="74942" y="101879"/>
                  </a:lnTo>
                  <a:lnTo>
                    <a:pt x="75806" y="122415"/>
                  </a:lnTo>
                  <a:lnTo>
                    <a:pt x="76301" y="127355"/>
                  </a:lnTo>
                  <a:lnTo>
                    <a:pt x="83693" y="134264"/>
                  </a:lnTo>
                  <a:lnTo>
                    <a:pt x="83693" y="138214"/>
                  </a:lnTo>
                  <a:lnTo>
                    <a:pt x="84175" y="138214"/>
                  </a:lnTo>
                  <a:lnTo>
                    <a:pt x="84670" y="138709"/>
                  </a:lnTo>
                  <a:lnTo>
                    <a:pt x="85166" y="138709"/>
                  </a:lnTo>
                  <a:lnTo>
                    <a:pt x="86144" y="140677"/>
                  </a:lnTo>
                  <a:lnTo>
                    <a:pt x="87617" y="140182"/>
                  </a:lnTo>
                  <a:lnTo>
                    <a:pt x="89103" y="141173"/>
                  </a:lnTo>
                  <a:lnTo>
                    <a:pt x="89103" y="141668"/>
                  </a:lnTo>
                  <a:lnTo>
                    <a:pt x="89598" y="142163"/>
                  </a:lnTo>
                  <a:lnTo>
                    <a:pt x="92062" y="145618"/>
                  </a:lnTo>
                  <a:lnTo>
                    <a:pt x="92049" y="144627"/>
                  </a:lnTo>
                  <a:lnTo>
                    <a:pt x="93040" y="145618"/>
                  </a:lnTo>
                  <a:lnTo>
                    <a:pt x="93040" y="146113"/>
                  </a:lnTo>
                  <a:lnTo>
                    <a:pt x="94018" y="147091"/>
                  </a:lnTo>
                  <a:lnTo>
                    <a:pt x="94018" y="147586"/>
                  </a:lnTo>
                  <a:lnTo>
                    <a:pt x="94526" y="147586"/>
                  </a:lnTo>
                  <a:lnTo>
                    <a:pt x="95008" y="148577"/>
                  </a:lnTo>
                  <a:lnTo>
                    <a:pt x="95986" y="148577"/>
                  </a:lnTo>
                  <a:lnTo>
                    <a:pt x="95986" y="149567"/>
                  </a:lnTo>
                  <a:lnTo>
                    <a:pt x="96481" y="148577"/>
                  </a:lnTo>
                  <a:lnTo>
                    <a:pt x="96481" y="149567"/>
                  </a:lnTo>
                  <a:lnTo>
                    <a:pt x="97472" y="149567"/>
                  </a:lnTo>
                  <a:lnTo>
                    <a:pt x="101904" y="151041"/>
                  </a:lnTo>
                  <a:lnTo>
                    <a:pt x="101904" y="149072"/>
                  </a:lnTo>
                  <a:lnTo>
                    <a:pt x="103873" y="147586"/>
                  </a:lnTo>
                  <a:lnTo>
                    <a:pt x="105841" y="143637"/>
                  </a:lnTo>
                  <a:lnTo>
                    <a:pt x="106133" y="142163"/>
                  </a:lnTo>
                  <a:lnTo>
                    <a:pt x="106324" y="141173"/>
                  </a:lnTo>
                  <a:lnTo>
                    <a:pt x="106438" y="140182"/>
                  </a:lnTo>
                  <a:lnTo>
                    <a:pt x="107188" y="133223"/>
                  </a:lnTo>
                  <a:close/>
                </a:path>
              </a:pathLst>
            </a:custGeom>
            <a:solidFill>
              <a:srgbClr val="D4EF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217281" y="2847920"/>
              <a:ext cx="12700" cy="29209"/>
            </a:xfrm>
            <a:custGeom>
              <a:avLst/>
              <a:gdLst/>
              <a:ahLst/>
              <a:cxnLst/>
              <a:rect l="l" t="t" r="r" b="b"/>
              <a:pathLst>
                <a:path w="12700" h="29210">
                  <a:moveTo>
                    <a:pt x="12300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2300" y="28629"/>
                  </a:lnTo>
                  <a:lnTo>
                    <a:pt x="12300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20890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0004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36" y="28629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91668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36" y="28629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8281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17444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3" y="28629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65583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157216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48353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139499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715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715" y="28629"/>
                  </a:lnTo>
                  <a:lnTo>
                    <a:pt x="17715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3112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2226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36" y="28629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13887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36" y="28629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10503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096664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3" y="28629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087802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9" y="28629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79427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36" y="28629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70580" y="2847920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7223" y="28629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66635" y="2847920"/>
              <a:ext cx="13335" cy="29209"/>
            </a:xfrm>
            <a:custGeom>
              <a:avLst/>
              <a:gdLst/>
              <a:ahLst/>
              <a:cxnLst/>
              <a:rect l="l" t="t" r="r" b="b"/>
              <a:pathLst>
                <a:path w="13334" h="29210">
                  <a:moveTo>
                    <a:pt x="12792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2792" y="28629"/>
                  </a:lnTo>
                  <a:lnTo>
                    <a:pt x="12792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066635" y="2847920"/>
              <a:ext cx="4445" cy="29209"/>
            </a:xfrm>
            <a:custGeom>
              <a:avLst/>
              <a:gdLst/>
              <a:ahLst/>
              <a:cxnLst/>
              <a:rect l="l" t="t" r="r" b="b"/>
              <a:pathLst>
                <a:path w="4445" h="29210">
                  <a:moveTo>
                    <a:pt x="3945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3945" y="28629"/>
                  </a:lnTo>
                  <a:lnTo>
                    <a:pt x="394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195620" y="2847424"/>
              <a:ext cx="12700" cy="29209"/>
            </a:xfrm>
            <a:custGeom>
              <a:avLst/>
              <a:gdLst/>
              <a:ahLst/>
              <a:cxnLst/>
              <a:rect l="l" t="t" r="r" b="b"/>
              <a:pathLst>
                <a:path w="12700" h="29210">
                  <a:moveTo>
                    <a:pt x="1230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2300" y="28632"/>
                  </a:lnTo>
                  <a:lnTo>
                    <a:pt x="12300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99059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207922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216289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25150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3" y="28632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233518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242373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36" y="28632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250748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36" y="28632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259611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67986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715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715" y="28632"/>
                  </a:lnTo>
                  <a:lnTo>
                    <a:pt x="17715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276841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285700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294069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302932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3" y="28632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311299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320154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36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36" y="28632"/>
                  </a:lnTo>
                  <a:lnTo>
                    <a:pt x="17236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328530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9" y="28632"/>
                  </a:lnTo>
                  <a:lnTo>
                    <a:pt x="17229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337392" y="2847424"/>
              <a:ext cx="17780" cy="29209"/>
            </a:xfrm>
            <a:custGeom>
              <a:avLst/>
              <a:gdLst/>
              <a:ahLst/>
              <a:cxnLst/>
              <a:rect l="l" t="t" r="r" b="b"/>
              <a:pathLst>
                <a:path w="17779" h="29210">
                  <a:moveTo>
                    <a:pt x="1722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7223" y="28632"/>
                  </a:lnTo>
                  <a:lnTo>
                    <a:pt x="1722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345760" y="2847424"/>
              <a:ext cx="13335" cy="29209"/>
            </a:xfrm>
            <a:custGeom>
              <a:avLst/>
              <a:gdLst/>
              <a:ahLst/>
              <a:cxnLst/>
              <a:rect l="l" t="t" r="r" b="b"/>
              <a:pathLst>
                <a:path w="13334" h="29210">
                  <a:moveTo>
                    <a:pt x="1279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2799" y="28632"/>
                  </a:lnTo>
                  <a:lnTo>
                    <a:pt x="12799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354614" y="2847424"/>
              <a:ext cx="4445" cy="29209"/>
            </a:xfrm>
            <a:custGeom>
              <a:avLst/>
              <a:gdLst/>
              <a:ahLst/>
              <a:cxnLst/>
              <a:rect l="l" t="t" r="r" b="b"/>
              <a:pathLst>
                <a:path w="4445" h="29210">
                  <a:moveTo>
                    <a:pt x="3945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3945" y="28632"/>
                  </a:lnTo>
                  <a:lnTo>
                    <a:pt x="394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476222" y="2850386"/>
              <a:ext cx="8890" cy="29209"/>
            </a:xfrm>
            <a:custGeom>
              <a:avLst/>
              <a:gdLst/>
              <a:ahLst/>
              <a:cxnLst/>
              <a:rect l="l" t="t" r="r" b="b"/>
              <a:pathLst>
                <a:path w="8890" h="29210">
                  <a:moveTo>
                    <a:pt x="8854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8854" y="28632"/>
                  </a:lnTo>
                  <a:lnTo>
                    <a:pt x="8854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469329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70" y="28632"/>
                  </a:lnTo>
                  <a:lnTo>
                    <a:pt x="13770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462431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90" y="28632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455540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90" y="28632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448654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77" y="28632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441262" y="2850386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76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4276" y="28632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434370" y="2850386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4283" y="28632"/>
                  </a:lnTo>
                  <a:lnTo>
                    <a:pt x="14283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427479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420587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413695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406802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399911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392526" y="2850386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76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4276" y="28632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385641" y="2850386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69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4269" y="28632"/>
                  </a:lnTo>
                  <a:lnTo>
                    <a:pt x="14269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378750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77" y="28632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371851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90" y="28632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364958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90" y="28632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358067" y="2850386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13783" y="28632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355606" y="2850386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9353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9353" y="28632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355606" y="2850386"/>
              <a:ext cx="2540" cy="29209"/>
            </a:xfrm>
            <a:custGeom>
              <a:avLst/>
              <a:gdLst/>
              <a:ahLst/>
              <a:cxnLst/>
              <a:rect l="l" t="t" r="r" b="b"/>
              <a:pathLst>
                <a:path w="2540" h="29210">
                  <a:moveTo>
                    <a:pt x="2461" y="0"/>
                  </a:moveTo>
                  <a:lnTo>
                    <a:pt x="0" y="0"/>
                  </a:lnTo>
                  <a:lnTo>
                    <a:pt x="0" y="28632"/>
                  </a:lnTo>
                  <a:lnTo>
                    <a:pt x="2461" y="28632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458007" y="2849894"/>
              <a:ext cx="8890" cy="29209"/>
            </a:xfrm>
            <a:custGeom>
              <a:avLst/>
              <a:gdLst/>
              <a:ahLst/>
              <a:cxnLst/>
              <a:rect l="l" t="t" r="r" b="b"/>
              <a:pathLst>
                <a:path w="8890" h="29210">
                  <a:moveTo>
                    <a:pt x="8854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8854" y="28629"/>
                  </a:lnTo>
                  <a:lnTo>
                    <a:pt x="8854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459976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77" y="28629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466862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473754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480645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90" y="28629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487537" y="2849894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4283" y="28629"/>
                  </a:lnTo>
                  <a:lnTo>
                    <a:pt x="14283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494437" y="2849894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7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4276" y="28629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501821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77" y="28629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508712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77" y="28629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515598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522489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529381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536274" y="2849894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7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4276" y="28629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543166" y="2849894"/>
              <a:ext cx="14604" cy="29209"/>
            </a:xfrm>
            <a:custGeom>
              <a:avLst/>
              <a:gdLst/>
              <a:ahLst/>
              <a:cxnLst/>
              <a:rect l="l" t="t" r="r" b="b"/>
              <a:pathLst>
                <a:path w="14604" h="29210">
                  <a:moveTo>
                    <a:pt x="14276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4276" y="28629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550550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557442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90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90" y="28629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564333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8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83" y="28629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571232" y="2849894"/>
              <a:ext cx="13970" cy="29209"/>
            </a:xfrm>
            <a:custGeom>
              <a:avLst/>
              <a:gdLst/>
              <a:ahLst/>
              <a:cxnLst/>
              <a:rect l="l" t="t" r="r" b="b"/>
              <a:pathLst>
                <a:path w="13970" h="29210">
                  <a:moveTo>
                    <a:pt x="13777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13777" y="28629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578118" y="2849894"/>
              <a:ext cx="9525" cy="29209"/>
            </a:xfrm>
            <a:custGeom>
              <a:avLst/>
              <a:gdLst/>
              <a:ahLst/>
              <a:cxnLst/>
              <a:rect l="l" t="t" r="r" b="b"/>
              <a:pathLst>
                <a:path w="9525" h="29210">
                  <a:moveTo>
                    <a:pt x="9353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9353" y="28629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585010" y="2849894"/>
              <a:ext cx="2540" cy="29209"/>
            </a:xfrm>
            <a:custGeom>
              <a:avLst/>
              <a:gdLst/>
              <a:ahLst/>
              <a:cxnLst/>
              <a:rect l="l" t="t" r="r" b="b"/>
              <a:pathLst>
                <a:path w="2540" h="29210">
                  <a:moveTo>
                    <a:pt x="2461" y="0"/>
                  </a:moveTo>
                  <a:lnTo>
                    <a:pt x="0" y="0"/>
                  </a:lnTo>
                  <a:lnTo>
                    <a:pt x="0" y="28629"/>
                  </a:lnTo>
                  <a:lnTo>
                    <a:pt x="2461" y="28629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606350" y="2338984"/>
              <a:ext cx="83820" cy="1060450"/>
            </a:xfrm>
            <a:custGeom>
              <a:avLst/>
              <a:gdLst/>
              <a:ahLst/>
              <a:cxnLst/>
              <a:rect l="l" t="t" r="r" b="b"/>
              <a:pathLst>
                <a:path w="83820" h="1060450">
                  <a:moveTo>
                    <a:pt x="81216" y="0"/>
                  </a:moveTo>
                  <a:lnTo>
                    <a:pt x="0" y="0"/>
                  </a:lnTo>
                  <a:lnTo>
                    <a:pt x="0" y="488696"/>
                  </a:lnTo>
                  <a:lnTo>
                    <a:pt x="81216" y="488696"/>
                  </a:lnTo>
                  <a:lnTo>
                    <a:pt x="81216" y="0"/>
                  </a:lnTo>
                  <a:close/>
                </a:path>
                <a:path w="83820" h="1060450">
                  <a:moveTo>
                    <a:pt x="83680" y="571131"/>
                  </a:moveTo>
                  <a:lnTo>
                    <a:pt x="2451" y="571131"/>
                  </a:lnTo>
                  <a:lnTo>
                    <a:pt x="2451" y="1059840"/>
                  </a:lnTo>
                  <a:lnTo>
                    <a:pt x="83680" y="1059840"/>
                  </a:lnTo>
                  <a:lnTo>
                    <a:pt x="83680" y="571131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67034" y="2825705"/>
              <a:ext cx="451424" cy="85894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5462282" y="2622820"/>
              <a:ext cx="8890" cy="494665"/>
            </a:xfrm>
            <a:custGeom>
              <a:avLst/>
              <a:gdLst/>
              <a:ahLst/>
              <a:cxnLst/>
              <a:rect l="l" t="t" r="r" b="b"/>
              <a:pathLst>
                <a:path w="8889" h="494664">
                  <a:moveTo>
                    <a:pt x="88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8861" y="49412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45539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448499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44160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34716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427331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420438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41354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406655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399763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9287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385978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378594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371703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36481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357919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35102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344134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341673" y="2622820"/>
              <a:ext cx="9525" cy="494665"/>
            </a:xfrm>
            <a:custGeom>
              <a:avLst/>
              <a:gdLst/>
              <a:ahLst/>
              <a:cxnLst/>
              <a:rect l="l" t="t" r="r" b="b"/>
              <a:pathLst>
                <a:path w="9525" h="494664">
                  <a:moveTo>
                    <a:pt x="935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9353" y="49412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341673" y="2622820"/>
              <a:ext cx="2540" cy="494665"/>
            </a:xfrm>
            <a:custGeom>
              <a:avLst/>
              <a:gdLst/>
              <a:ahLst/>
              <a:cxnLst/>
              <a:rect l="l" t="t" r="r" b="b"/>
              <a:pathLst>
                <a:path w="2539" h="494664">
                  <a:moveTo>
                    <a:pt x="24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2461" y="49412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444068" y="2619859"/>
              <a:ext cx="8890" cy="494665"/>
            </a:xfrm>
            <a:custGeom>
              <a:avLst/>
              <a:gdLst/>
              <a:ahLst/>
              <a:cxnLst/>
              <a:rect l="l" t="t" r="r" b="b"/>
              <a:pathLst>
                <a:path w="8889" h="494664">
                  <a:moveTo>
                    <a:pt x="88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8861" y="49412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46038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52930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59821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466713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73606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80497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487882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94774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501665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08557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515450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22341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29233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36618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543510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50401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557294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564185" y="2619859"/>
              <a:ext cx="9525" cy="494665"/>
            </a:xfrm>
            <a:custGeom>
              <a:avLst/>
              <a:gdLst/>
              <a:ahLst/>
              <a:cxnLst/>
              <a:rect l="l" t="t" r="r" b="b"/>
              <a:pathLst>
                <a:path w="9525" h="494664">
                  <a:moveTo>
                    <a:pt x="935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9353" y="49412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571077" y="2619859"/>
              <a:ext cx="2540" cy="494665"/>
            </a:xfrm>
            <a:custGeom>
              <a:avLst/>
              <a:gdLst/>
              <a:ahLst/>
              <a:cxnLst/>
              <a:rect l="l" t="t" r="r" b="b"/>
              <a:pathLst>
                <a:path w="2539" h="494664">
                  <a:moveTo>
                    <a:pt x="24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2461" y="49412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686272" y="2622820"/>
              <a:ext cx="8890" cy="494665"/>
            </a:xfrm>
            <a:custGeom>
              <a:avLst/>
              <a:gdLst/>
              <a:ahLst/>
              <a:cxnLst/>
              <a:rect l="l" t="t" r="r" b="b"/>
              <a:pathLst>
                <a:path w="8889" h="494664">
                  <a:moveTo>
                    <a:pt x="8867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8867" y="494128"/>
                  </a:lnTo>
                  <a:lnTo>
                    <a:pt x="8867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679380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672488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665595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658704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651319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644428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637536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630644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62375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616860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609968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02583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595692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588800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8190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575015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68124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565662" y="2622820"/>
              <a:ext cx="9525" cy="494665"/>
            </a:xfrm>
            <a:custGeom>
              <a:avLst/>
              <a:gdLst/>
              <a:ahLst/>
              <a:cxnLst/>
              <a:rect l="l" t="t" r="r" b="b"/>
              <a:pathLst>
                <a:path w="9525" h="494664">
                  <a:moveTo>
                    <a:pt x="935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9353" y="49412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65662" y="2622820"/>
              <a:ext cx="2540" cy="494665"/>
            </a:xfrm>
            <a:custGeom>
              <a:avLst/>
              <a:gdLst/>
              <a:ahLst/>
              <a:cxnLst/>
              <a:rect l="l" t="t" r="r" b="b"/>
              <a:pathLst>
                <a:path w="2539" h="494664">
                  <a:moveTo>
                    <a:pt x="24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2461" y="49412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668058" y="2619859"/>
              <a:ext cx="8890" cy="494665"/>
            </a:xfrm>
            <a:custGeom>
              <a:avLst/>
              <a:gdLst/>
              <a:ahLst/>
              <a:cxnLst/>
              <a:rect l="l" t="t" r="r" b="b"/>
              <a:pathLst>
                <a:path w="8889" h="494664">
                  <a:moveTo>
                    <a:pt x="88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8861" y="49412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670026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676919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683811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690702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697594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704487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711870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718763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725661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77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77" y="494128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732547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739438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746337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69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69" y="494128"/>
                  </a:lnTo>
                  <a:lnTo>
                    <a:pt x="14269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753223" y="2619859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83" y="494128"/>
                  </a:lnTo>
                  <a:lnTo>
                    <a:pt x="14283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760607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767505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77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77" y="494128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774391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781282" y="2619859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788174" y="2619859"/>
              <a:ext cx="9525" cy="494665"/>
            </a:xfrm>
            <a:custGeom>
              <a:avLst/>
              <a:gdLst/>
              <a:ahLst/>
              <a:cxnLst/>
              <a:rect l="l" t="t" r="r" b="b"/>
              <a:pathLst>
                <a:path w="9525" h="494664">
                  <a:moveTo>
                    <a:pt x="936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9360" y="494128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795067" y="2619859"/>
              <a:ext cx="2540" cy="494665"/>
            </a:xfrm>
            <a:custGeom>
              <a:avLst/>
              <a:gdLst/>
              <a:ahLst/>
              <a:cxnLst/>
              <a:rect l="l" t="t" r="r" b="b"/>
              <a:pathLst>
                <a:path w="2539" h="494664">
                  <a:moveTo>
                    <a:pt x="2468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2468" y="494128"/>
                  </a:lnTo>
                  <a:lnTo>
                    <a:pt x="2468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914199" y="2622820"/>
              <a:ext cx="8890" cy="494665"/>
            </a:xfrm>
            <a:custGeom>
              <a:avLst/>
              <a:gdLst/>
              <a:ahLst/>
              <a:cxnLst/>
              <a:rect l="l" t="t" r="r" b="b"/>
              <a:pathLst>
                <a:path w="8889" h="494664">
                  <a:moveTo>
                    <a:pt x="88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8861" y="49412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90730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900422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77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77" y="494128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893523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88663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879254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69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69" y="494128"/>
                  </a:lnTo>
                  <a:lnTo>
                    <a:pt x="14269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72355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65463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858578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77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77" y="494128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851680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4478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90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90" y="494128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37895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830511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23619" y="2622820"/>
              <a:ext cx="14604" cy="494665"/>
            </a:xfrm>
            <a:custGeom>
              <a:avLst/>
              <a:gdLst/>
              <a:ahLst/>
              <a:cxnLst/>
              <a:rect l="l" t="t" r="r" b="b"/>
              <a:pathLst>
                <a:path w="14604" h="494664">
                  <a:moveTo>
                    <a:pt x="14276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4276" y="49412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816727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809836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802943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796051" y="2622820"/>
              <a:ext cx="13970" cy="494665"/>
            </a:xfrm>
            <a:custGeom>
              <a:avLst/>
              <a:gdLst/>
              <a:ahLst/>
              <a:cxnLst/>
              <a:rect l="l" t="t" r="r" b="b"/>
              <a:pathLst>
                <a:path w="13970" h="494664">
                  <a:moveTo>
                    <a:pt x="1378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13783" y="49412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793590" y="2622820"/>
              <a:ext cx="9525" cy="494665"/>
            </a:xfrm>
            <a:custGeom>
              <a:avLst/>
              <a:gdLst/>
              <a:ahLst/>
              <a:cxnLst/>
              <a:rect l="l" t="t" r="r" b="b"/>
              <a:pathLst>
                <a:path w="9525" h="494664">
                  <a:moveTo>
                    <a:pt x="9353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9353" y="49412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793590" y="2622820"/>
              <a:ext cx="2540" cy="494665"/>
            </a:xfrm>
            <a:custGeom>
              <a:avLst/>
              <a:gdLst/>
              <a:ahLst/>
              <a:cxnLst/>
              <a:rect l="l" t="t" r="r" b="b"/>
              <a:pathLst>
                <a:path w="2539" h="494664">
                  <a:moveTo>
                    <a:pt x="2461" y="0"/>
                  </a:moveTo>
                  <a:lnTo>
                    <a:pt x="0" y="0"/>
                  </a:lnTo>
                  <a:lnTo>
                    <a:pt x="0" y="494128"/>
                  </a:lnTo>
                  <a:lnTo>
                    <a:pt x="2461" y="49412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895985" y="2825212"/>
              <a:ext cx="8890" cy="82550"/>
            </a:xfrm>
            <a:custGeom>
              <a:avLst/>
              <a:gdLst/>
              <a:ahLst/>
              <a:cxnLst/>
              <a:rect l="l" t="t" r="r" b="b"/>
              <a:pathLst>
                <a:path w="8889" h="82550">
                  <a:moveTo>
                    <a:pt x="8861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8861" y="81943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897955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904846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911738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918630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925521" y="2825212"/>
              <a:ext cx="14604" cy="82550"/>
            </a:xfrm>
            <a:custGeom>
              <a:avLst/>
              <a:gdLst/>
              <a:ahLst/>
              <a:cxnLst/>
              <a:rect l="l" t="t" r="r" b="b"/>
              <a:pathLst>
                <a:path w="14604" h="82550">
                  <a:moveTo>
                    <a:pt x="14276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4276" y="81943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932414" y="2825212"/>
              <a:ext cx="14604" cy="82550"/>
            </a:xfrm>
            <a:custGeom>
              <a:avLst/>
              <a:gdLst/>
              <a:ahLst/>
              <a:cxnLst/>
              <a:rect l="l" t="t" r="r" b="b"/>
              <a:pathLst>
                <a:path w="14604" h="82550">
                  <a:moveTo>
                    <a:pt x="14276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4276" y="81943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939799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946690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953582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960474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967366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974258" y="2825212"/>
              <a:ext cx="14604" cy="82550"/>
            </a:xfrm>
            <a:custGeom>
              <a:avLst/>
              <a:gdLst/>
              <a:ahLst/>
              <a:cxnLst/>
              <a:rect l="l" t="t" r="r" b="b"/>
              <a:pathLst>
                <a:path w="14604" h="82550">
                  <a:moveTo>
                    <a:pt x="14276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4276" y="81943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981150" y="2825212"/>
              <a:ext cx="14604" cy="82550"/>
            </a:xfrm>
            <a:custGeom>
              <a:avLst/>
              <a:gdLst/>
              <a:ahLst/>
              <a:cxnLst/>
              <a:rect l="l" t="t" r="r" b="b"/>
              <a:pathLst>
                <a:path w="14604" h="82550">
                  <a:moveTo>
                    <a:pt x="14276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4276" y="81943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988534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90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90" y="81943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995426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8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83" y="81943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002324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77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77" y="81943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009210" y="2825212"/>
              <a:ext cx="13970" cy="82550"/>
            </a:xfrm>
            <a:custGeom>
              <a:avLst/>
              <a:gdLst/>
              <a:ahLst/>
              <a:cxnLst/>
              <a:rect l="l" t="t" r="r" b="b"/>
              <a:pathLst>
                <a:path w="13970" h="82550">
                  <a:moveTo>
                    <a:pt x="13790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13790" y="81943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016101" y="2825212"/>
              <a:ext cx="9525" cy="82550"/>
            </a:xfrm>
            <a:custGeom>
              <a:avLst/>
              <a:gdLst/>
              <a:ahLst/>
              <a:cxnLst/>
              <a:rect l="l" t="t" r="r" b="b"/>
              <a:pathLst>
                <a:path w="9525" h="82550">
                  <a:moveTo>
                    <a:pt x="9353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9353" y="81943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023000" y="2825212"/>
              <a:ext cx="2540" cy="82550"/>
            </a:xfrm>
            <a:custGeom>
              <a:avLst/>
              <a:gdLst/>
              <a:ahLst/>
              <a:cxnLst/>
              <a:rect l="l" t="t" r="r" b="b"/>
              <a:pathLst>
                <a:path w="2539" h="82550">
                  <a:moveTo>
                    <a:pt x="2454" y="0"/>
                  </a:moveTo>
                  <a:lnTo>
                    <a:pt x="0" y="0"/>
                  </a:lnTo>
                  <a:lnTo>
                    <a:pt x="0" y="81943"/>
                  </a:lnTo>
                  <a:lnTo>
                    <a:pt x="2454" y="81943"/>
                  </a:lnTo>
                  <a:lnTo>
                    <a:pt x="2454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135734" y="2826199"/>
              <a:ext cx="8890" cy="85725"/>
            </a:xfrm>
            <a:custGeom>
              <a:avLst/>
              <a:gdLst/>
              <a:ahLst/>
              <a:cxnLst/>
              <a:rect l="l" t="t" r="r" b="b"/>
              <a:pathLst>
                <a:path w="8889" h="85725">
                  <a:moveTo>
                    <a:pt x="8854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8854" y="85400"/>
                  </a:lnTo>
                  <a:lnTo>
                    <a:pt x="8854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128834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121943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90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90" y="85400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115057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77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77" y="85400"/>
                  </a:lnTo>
                  <a:lnTo>
                    <a:pt x="13777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108159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100775" y="2826199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4283" y="85400"/>
                  </a:lnTo>
                  <a:lnTo>
                    <a:pt x="14283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093883" y="2826199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4276" y="85400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086990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080099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073207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066315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059422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052039" y="2826199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4276" y="85400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045146" y="2826199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4276" y="85400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038255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031363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024471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017579" y="2826199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13783" y="85400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015117" y="2826199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9353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9353" y="85400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015117" y="2826199"/>
              <a:ext cx="2540" cy="85725"/>
            </a:xfrm>
            <a:custGeom>
              <a:avLst/>
              <a:gdLst/>
              <a:ahLst/>
              <a:cxnLst/>
              <a:rect l="l" t="t" r="r" b="b"/>
              <a:pathLst>
                <a:path w="2539" h="85725">
                  <a:moveTo>
                    <a:pt x="2461" y="0"/>
                  </a:moveTo>
                  <a:lnTo>
                    <a:pt x="0" y="0"/>
                  </a:lnTo>
                  <a:lnTo>
                    <a:pt x="0" y="85400"/>
                  </a:lnTo>
                  <a:lnTo>
                    <a:pt x="2461" y="85400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117512" y="2825705"/>
              <a:ext cx="8890" cy="85725"/>
            </a:xfrm>
            <a:custGeom>
              <a:avLst/>
              <a:gdLst/>
              <a:ahLst/>
              <a:cxnLst/>
              <a:rect l="l" t="t" r="r" b="b"/>
              <a:pathLst>
                <a:path w="8889" h="85725">
                  <a:moveTo>
                    <a:pt x="8861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8861" y="8539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119481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126373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133265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140157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147050" y="2825705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153941" y="2825705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161326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168217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175109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182001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188894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195785" y="2825705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202677" y="2825705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210061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216953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223845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230738" y="2825705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237629" y="282570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935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9353" y="8539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244521" y="2825705"/>
              <a:ext cx="2540" cy="85725"/>
            </a:xfrm>
            <a:custGeom>
              <a:avLst/>
              <a:gdLst/>
              <a:ahLst/>
              <a:cxnLst/>
              <a:rect l="l" t="t" r="r" b="b"/>
              <a:pathLst>
                <a:path w="2539" h="85725">
                  <a:moveTo>
                    <a:pt x="2461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2461" y="8539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361685" y="2828668"/>
              <a:ext cx="8890" cy="85725"/>
            </a:xfrm>
            <a:custGeom>
              <a:avLst/>
              <a:gdLst/>
              <a:ahLst/>
              <a:cxnLst/>
              <a:rect l="l" t="t" r="r" b="b"/>
              <a:pathLst>
                <a:path w="8889" h="85725">
                  <a:moveTo>
                    <a:pt x="8861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8861" y="85398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354793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347900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341009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334117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326733" y="2828668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319841" y="2828668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312949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306056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299165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292273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285381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277997" y="2828668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271105" y="2828668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4276" y="85398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264212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257321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250429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243537" y="2828668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13783" y="85398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241076" y="2828668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9353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9353" y="85398"/>
                  </a:lnTo>
                  <a:lnTo>
                    <a:pt x="9353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241076" y="2828668"/>
              <a:ext cx="2540" cy="85725"/>
            </a:xfrm>
            <a:custGeom>
              <a:avLst/>
              <a:gdLst/>
              <a:ahLst/>
              <a:cxnLst/>
              <a:rect l="l" t="t" r="r" b="b"/>
              <a:pathLst>
                <a:path w="2539" h="85725">
                  <a:moveTo>
                    <a:pt x="2461" y="0"/>
                  </a:moveTo>
                  <a:lnTo>
                    <a:pt x="0" y="0"/>
                  </a:lnTo>
                  <a:lnTo>
                    <a:pt x="0" y="85398"/>
                  </a:lnTo>
                  <a:lnTo>
                    <a:pt x="2461" y="85398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343471" y="2828176"/>
              <a:ext cx="8890" cy="85725"/>
            </a:xfrm>
            <a:custGeom>
              <a:avLst/>
              <a:gdLst/>
              <a:ahLst/>
              <a:cxnLst/>
              <a:rect l="l" t="t" r="r" b="b"/>
              <a:pathLst>
                <a:path w="8889" h="85725">
                  <a:moveTo>
                    <a:pt x="8861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8861" y="85395"/>
                  </a:lnTo>
                  <a:lnTo>
                    <a:pt x="8861" y="0"/>
                  </a:lnTo>
                  <a:close/>
                </a:path>
              </a:pathLst>
            </a:custGeom>
            <a:solidFill>
              <a:srgbClr val="2E3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345439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938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352331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2140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359224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1448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366116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4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373007" y="2828176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4276" y="85395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379899" y="2828176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4276" y="85395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5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387284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394175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401068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6E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407960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414851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421743" y="2828176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4276" y="85395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1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428636" y="2828176"/>
              <a:ext cx="14604" cy="85725"/>
            </a:xfrm>
            <a:custGeom>
              <a:avLst/>
              <a:gdLst/>
              <a:ahLst/>
              <a:cxnLst/>
              <a:rect l="l" t="t" r="r" b="b"/>
              <a:pathLst>
                <a:path w="14604" h="85725">
                  <a:moveTo>
                    <a:pt x="14276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4276" y="85395"/>
                  </a:lnTo>
                  <a:lnTo>
                    <a:pt x="14276" y="0"/>
                  </a:lnTo>
                  <a:close/>
                </a:path>
              </a:pathLst>
            </a:custGeom>
            <a:solidFill>
              <a:srgbClr val="008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436019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8D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442912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4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449804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90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90" y="85395"/>
                  </a:lnTo>
                  <a:lnTo>
                    <a:pt x="13790" y="0"/>
                  </a:lnTo>
                  <a:close/>
                </a:path>
              </a:pathLst>
            </a:custGeom>
            <a:solidFill>
              <a:srgbClr val="009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456695" y="2828176"/>
              <a:ext cx="13970" cy="85725"/>
            </a:xfrm>
            <a:custGeom>
              <a:avLst/>
              <a:gdLst/>
              <a:ahLst/>
              <a:cxnLst/>
              <a:rect l="l" t="t" r="r" b="b"/>
              <a:pathLst>
                <a:path w="13970" h="85725">
                  <a:moveTo>
                    <a:pt x="13783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13783" y="85395"/>
                  </a:lnTo>
                  <a:lnTo>
                    <a:pt x="13783" y="0"/>
                  </a:lnTo>
                  <a:close/>
                </a:path>
              </a:pathLst>
            </a:custGeom>
            <a:solidFill>
              <a:srgbClr val="009F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463595" y="2828176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9346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9346" y="85395"/>
                  </a:lnTo>
                  <a:lnTo>
                    <a:pt x="9346" y="0"/>
                  </a:lnTo>
                  <a:close/>
                </a:path>
              </a:pathLst>
            </a:custGeom>
            <a:solidFill>
              <a:srgbClr val="00A6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470480" y="2828176"/>
              <a:ext cx="2540" cy="85725"/>
            </a:xfrm>
            <a:custGeom>
              <a:avLst/>
              <a:gdLst/>
              <a:ahLst/>
              <a:cxnLst/>
              <a:rect l="l" t="t" r="r" b="b"/>
              <a:pathLst>
                <a:path w="2539" h="85725">
                  <a:moveTo>
                    <a:pt x="2461" y="0"/>
                  </a:moveTo>
                  <a:lnTo>
                    <a:pt x="0" y="0"/>
                  </a:lnTo>
                  <a:lnTo>
                    <a:pt x="0" y="85395"/>
                  </a:lnTo>
                  <a:lnTo>
                    <a:pt x="2461" y="85395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107520" y="2651450"/>
              <a:ext cx="432434" cy="433705"/>
            </a:xfrm>
            <a:custGeom>
              <a:avLst/>
              <a:gdLst/>
              <a:ahLst/>
              <a:cxnLst/>
              <a:rect l="l" t="t" r="r" b="b"/>
              <a:pathLst>
                <a:path w="432435" h="433705">
                  <a:moveTo>
                    <a:pt x="216112" y="433404"/>
                  </a:moveTo>
                  <a:lnTo>
                    <a:pt x="166630" y="427670"/>
                  </a:lnTo>
                  <a:lnTo>
                    <a:pt x="121169" y="411341"/>
                  </a:lnTo>
                  <a:lnTo>
                    <a:pt x="81038" y="385730"/>
                  </a:lnTo>
                  <a:lnTo>
                    <a:pt x="47547" y="352149"/>
                  </a:lnTo>
                  <a:lnTo>
                    <a:pt x="22004" y="311910"/>
                  </a:lnTo>
                  <a:lnTo>
                    <a:pt x="5719" y="266326"/>
                  </a:lnTo>
                  <a:lnTo>
                    <a:pt x="0" y="216709"/>
                  </a:lnTo>
                  <a:lnTo>
                    <a:pt x="5719" y="167089"/>
                  </a:lnTo>
                  <a:lnTo>
                    <a:pt x="22004" y="121503"/>
                  </a:lnTo>
                  <a:lnTo>
                    <a:pt x="47547" y="81261"/>
                  </a:lnTo>
                  <a:lnTo>
                    <a:pt x="81038" y="47678"/>
                  </a:lnTo>
                  <a:lnTo>
                    <a:pt x="121169" y="22065"/>
                  </a:lnTo>
                  <a:lnTo>
                    <a:pt x="166630" y="5735"/>
                  </a:lnTo>
                  <a:lnTo>
                    <a:pt x="216112" y="0"/>
                  </a:lnTo>
                  <a:lnTo>
                    <a:pt x="265594" y="5735"/>
                  </a:lnTo>
                  <a:lnTo>
                    <a:pt x="311055" y="22065"/>
                  </a:lnTo>
                  <a:lnTo>
                    <a:pt x="351185" y="47678"/>
                  </a:lnTo>
                  <a:lnTo>
                    <a:pt x="384676" y="81261"/>
                  </a:lnTo>
                  <a:lnTo>
                    <a:pt x="410219" y="121503"/>
                  </a:lnTo>
                  <a:lnTo>
                    <a:pt x="426505" y="167089"/>
                  </a:lnTo>
                  <a:lnTo>
                    <a:pt x="432225" y="216709"/>
                  </a:lnTo>
                  <a:lnTo>
                    <a:pt x="426505" y="266326"/>
                  </a:lnTo>
                  <a:lnTo>
                    <a:pt x="410219" y="311910"/>
                  </a:lnTo>
                  <a:lnTo>
                    <a:pt x="384676" y="352149"/>
                  </a:lnTo>
                  <a:lnTo>
                    <a:pt x="351185" y="385730"/>
                  </a:lnTo>
                  <a:lnTo>
                    <a:pt x="311055" y="411341"/>
                  </a:lnTo>
                  <a:lnTo>
                    <a:pt x="265594" y="427670"/>
                  </a:lnTo>
                  <a:lnTo>
                    <a:pt x="216112" y="433404"/>
                  </a:lnTo>
                  <a:close/>
                </a:path>
              </a:pathLst>
            </a:custGeom>
            <a:ln w="138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293603" y="2830145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31010" y="0"/>
                  </a:moveTo>
                  <a:lnTo>
                    <a:pt x="18896" y="2429"/>
                  </a:lnTo>
                  <a:lnTo>
                    <a:pt x="9044" y="9071"/>
                  </a:lnTo>
                  <a:lnTo>
                    <a:pt x="2422" y="18952"/>
                  </a:lnTo>
                  <a:lnTo>
                    <a:pt x="0" y="31101"/>
                  </a:lnTo>
                  <a:lnTo>
                    <a:pt x="2422" y="42964"/>
                  </a:lnTo>
                  <a:lnTo>
                    <a:pt x="9044" y="52698"/>
                  </a:lnTo>
                  <a:lnTo>
                    <a:pt x="18896" y="59285"/>
                  </a:lnTo>
                  <a:lnTo>
                    <a:pt x="31010" y="61706"/>
                  </a:lnTo>
                  <a:lnTo>
                    <a:pt x="42842" y="59285"/>
                  </a:lnTo>
                  <a:lnTo>
                    <a:pt x="52550" y="52698"/>
                  </a:lnTo>
                  <a:lnTo>
                    <a:pt x="59119" y="42964"/>
                  </a:lnTo>
                  <a:lnTo>
                    <a:pt x="61535" y="31101"/>
                  </a:lnTo>
                  <a:lnTo>
                    <a:pt x="59119" y="18952"/>
                  </a:lnTo>
                  <a:lnTo>
                    <a:pt x="52550" y="9071"/>
                  </a:lnTo>
                  <a:lnTo>
                    <a:pt x="42842" y="2429"/>
                  </a:lnTo>
                  <a:lnTo>
                    <a:pt x="310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293603" y="2830145"/>
              <a:ext cx="61594" cy="62230"/>
            </a:xfrm>
            <a:custGeom>
              <a:avLst/>
              <a:gdLst/>
              <a:ahLst/>
              <a:cxnLst/>
              <a:rect l="l" t="t" r="r" b="b"/>
              <a:pathLst>
                <a:path w="61595" h="62230">
                  <a:moveTo>
                    <a:pt x="31010" y="0"/>
                  </a:moveTo>
                  <a:lnTo>
                    <a:pt x="42841" y="2429"/>
                  </a:lnTo>
                  <a:lnTo>
                    <a:pt x="52550" y="9071"/>
                  </a:lnTo>
                  <a:lnTo>
                    <a:pt x="59119" y="18952"/>
                  </a:lnTo>
                  <a:lnTo>
                    <a:pt x="61535" y="31100"/>
                  </a:lnTo>
                  <a:lnTo>
                    <a:pt x="59119" y="42964"/>
                  </a:lnTo>
                  <a:lnTo>
                    <a:pt x="52550" y="52697"/>
                  </a:lnTo>
                  <a:lnTo>
                    <a:pt x="42841" y="59284"/>
                  </a:lnTo>
                  <a:lnTo>
                    <a:pt x="31010" y="61706"/>
                  </a:lnTo>
                  <a:lnTo>
                    <a:pt x="18896" y="59284"/>
                  </a:lnTo>
                  <a:lnTo>
                    <a:pt x="9044" y="52697"/>
                  </a:lnTo>
                  <a:lnTo>
                    <a:pt x="2422" y="42964"/>
                  </a:lnTo>
                  <a:lnTo>
                    <a:pt x="0" y="31100"/>
                  </a:lnTo>
                  <a:lnTo>
                    <a:pt x="2422" y="18952"/>
                  </a:lnTo>
                  <a:lnTo>
                    <a:pt x="9044" y="9071"/>
                  </a:lnTo>
                  <a:lnTo>
                    <a:pt x="18896" y="2429"/>
                  </a:lnTo>
                  <a:lnTo>
                    <a:pt x="3101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375813" y="2864701"/>
              <a:ext cx="845819" cy="137795"/>
            </a:xfrm>
            <a:custGeom>
              <a:avLst/>
              <a:gdLst/>
              <a:ahLst/>
              <a:cxnLst/>
              <a:rect l="l" t="t" r="r" b="b"/>
              <a:pathLst>
                <a:path w="845820" h="137794">
                  <a:moveTo>
                    <a:pt x="0" y="137725"/>
                  </a:moveTo>
                  <a:lnTo>
                    <a:pt x="845743" y="0"/>
                  </a:lnTo>
                </a:path>
              </a:pathLst>
            </a:custGeom>
            <a:ln w="1382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169375" y="2634668"/>
              <a:ext cx="163830" cy="473709"/>
            </a:xfrm>
            <a:custGeom>
              <a:avLst/>
              <a:gdLst/>
              <a:ahLst/>
              <a:cxnLst/>
              <a:rect l="l" t="t" r="r" b="b"/>
              <a:pathLst>
                <a:path w="163829" h="473710">
                  <a:moveTo>
                    <a:pt x="163438" y="0"/>
                  </a:moveTo>
                  <a:lnTo>
                    <a:pt x="0" y="0"/>
                  </a:lnTo>
                  <a:lnTo>
                    <a:pt x="0" y="473396"/>
                  </a:lnTo>
                  <a:lnTo>
                    <a:pt x="163438" y="473396"/>
                  </a:lnTo>
                  <a:lnTo>
                    <a:pt x="16343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5169374" y="2634667"/>
              <a:ext cx="163830" cy="473709"/>
            </a:xfrm>
            <a:custGeom>
              <a:avLst/>
              <a:gdLst/>
              <a:ahLst/>
              <a:cxnLst/>
              <a:rect l="l" t="t" r="r" b="b"/>
              <a:pathLst>
                <a:path w="163829" h="473710">
                  <a:moveTo>
                    <a:pt x="0" y="473396"/>
                  </a:moveTo>
                  <a:lnTo>
                    <a:pt x="163438" y="473396"/>
                  </a:lnTo>
                  <a:lnTo>
                    <a:pt x="163438" y="0"/>
                  </a:lnTo>
                  <a:lnTo>
                    <a:pt x="0" y="0"/>
                  </a:lnTo>
                  <a:lnTo>
                    <a:pt x="0" y="473396"/>
                  </a:lnTo>
                  <a:close/>
                </a:path>
              </a:pathLst>
            </a:custGeom>
            <a:ln w="137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808143" y="2532439"/>
              <a:ext cx="160655" cy="300990"/>
            </a:xfrm>
            <a:custGeom>
              <a:avLst/>
              <a:gdLst/>
              <a:ahLst/>
              <a:cxnLst/>
              <a:rect l="l" t="t" r="r" b="b"/>
              <a:pathLst>
                <a:path w="160654" h="300989">
                  <a:moveTo>
                    <a:pt x="146595" y="53360"/>
                  </a:moveTo>
                  <a:lnTo>
                    <a:pt x="3168" y="53360"/>
                  </a:lnTo>
                  <a:lnTo>
                    <a:pt x="3168" y="54347"/>
                  </a:lnTo>
                  <a:lnTo>
                    <a:pt x="4153" y="54347"/>
                  </a:lnTo>
                  <a:lnTo>
                    <a:pt x="3168" y="54842"/>
                  </a:lnTo>
                  <a:lnTo>
                    <a:pt x="3168" y="60269"/>
                  </a:lnTo>
                  <a:lnTo>
                    <a:pt x="4153" y="60269"/>
                  </a:lnTo>
                  <a:lnTo>
                    <a:pt x="6122" y="63725"/>
                  </a:lnTo>
                  <a:lnTo>
                    <a:pt x="4153" y="70637"/>
                  </a:lnTo>
                  <a:lnTo>
                    <a:pt x="5138" y="73598"/>
                  </a:lnTo>
                  <a:lnTo>
                    <a:pt x="6122" y="73598"/>
                  </a:lnTo>
                  <a:lnTo>
                    <a:pt x="6122" y="80015"/>
                  </a:lnTo>
                  <a:lnTo>
                    <a:pt x="7106" y="80015"/>
                  </a:lnTo>
                  <a:lnTo>
                    <a:pt x="7106" y="83965"/>
                  </a:lnTo>
                  <a:lnTo>
                    <a:pt x="8092" y="83965"/>
                  </a:lnTo>
                  <a:lnTo>
                    <a:pt x="10068" y="86928"/>
                  </a:lnTo>
                  <a:lnTo>
                    <a:pt x="9076" y="93837"/>
                  </a:lnTo>
                  <a:lnTo>
                    <a:pt x="11046" y="97292"/>
                  </a:lnTo>
                  <a:lnTo>
                    <a:pt x="12030" y="97292"/>
                  </a:lnTo>
                  <a:lnTo>
                    <a:pt x="12030" y="98279"/>
                  </a:lnTo>
                  <a:lnTo>
                    <a:pt x="11046" y="100254"/>
                  </a:lnTo>
                  <a:lnTo>
                    <a:pt x="13014" y="100254"/>
                  </a:lnTo>
                  <a:lnTo>
                    <a:pt x="13014" y="103218"/>
                  </a:lnTo>
                  <a:lnTo>
                    <a:pt x="13998" y="106181"/>
                  </a:lnTo>
                  <a:lnTo>
                    <a:pt x="13998" y="109140"/>
                  </a:lnTo>
                  <a:lnTo>
                    <a:pt x="16460" y="109140"/>
                  </a:lnTo>
                  <a:lnTo>
                    <a:pt x="15475" y="114569"/>
                  </a:lnTo>
                  <a:lnTo>
                    <a:pt x="15475" y="115556"/>
                  </a:lnTo>
                  <a:lnTo>
                    <a:pt x="16460" y="115556"/>
                  </a:lnTo>
                  <a:lnTo>
                    <a:pt x="16460" y="121482"/>
                  </a:lnTo>
                  <a:lnTo>
                    <a:pt x="17444" y="121482"/>
                  </a:lnTo>
                  <a:lnTo>
                    <a:pt x="17444" y="125429"/>
                  </a:lnTo>
                  <a:lnTo>
                    <a:pt x="18429" y="125429"/>
                  </a:lnTo>
                  <a:lnTo>
                    <a:pt x="19414" y="127899"/>
                  </a:lnTo>
                  <a:lnTo>
                    <a:pt x="18429" y="133821"/>
                  </a:lnTo>
                  <a:lnTo>
                    <a:pt x="19414" y="135797"/>
                  </a:lnTo>
                  <a:lnTo>
                    <a:pt x="20406" y="135797"/>
                  </a:lnTo>
                  <a:lnTo>
                    <a:pt x="20406" y="139747"/>
                  </a:lnTo>
                  <a:lnTo>
                    <a:pt x="21383" y="139747"/>
                  </a:lnTo>
                  <a:lnTo>
                    <a:pt x="21383" y="142706"/>
                  </a:lnTo>
                  <a:lnTo>
                    <a:pt x="22368" y="142706"/>
                  </a:lnTo>
                  <a:lnTo>
                    <a:pt x="22368" y="145176"/>
                  </a:lnTo>
                  <a:lnTo>
                    <a:pt x="23352" y="145176"/>
                  </a:lnTo>
                  <a:lnTo>
                    <a:pt x="24336" y="146162"/>
                  </a:lnTo>
                  <a:lnTo>
                    <a:pt x="22368" y="151098"/>
                  </a:lnTo>
                  <a:lnTo>
                    <a:pt x="25320" y="151098"/>
                  </a:lnTo>
                  <a:lnTo>
                    <a:pt x="25320" y="154062"/>
                  </a:lnTo>
                  <a:lnTo>
                    <a:pt x="27290" y="154062"/>
                  </a:lnTo>
                  <a:lnTo>
                    <a:pt x="25320" y="155049"/>
                  </a:lnTo>
                  <a:lnTo>
                    <a:pt x="27290" y="155049"/>
                  </a:lnTo>
                  <a:lnTo>
                    <a:pt x="27290" y="158007"/>
                  </a:lnTo>
                  <a:lnTo>
                    <a:pt x="31229" y="158007"/>
                  </a:lnTo>
                  <a:lnTo>
                    <a:pt x="30251" y="174299"/>
                  </a:lnTo>
                  <a:lnTo>
                    <a:pt x="31229" y="176273"/>
                  </a:lnTo>
                  <a:lnTo>
                    <a:pt x="32213" y="176273"/>
                  </a:lnTo>
                  <a:lnTo>
                    <a:pt x="32213" y="179728"/>
                  </a:lnTo>
                  <a:lnTo>
                    <a:pt x="33198" y="179728"/>
                  </a:lnTo>
                  <a:lnTo>
                    <a:pt x="33198" y="184666"/>
                  </a:lnTo>
                  <a:lnTo>
                    <a:pt x="35660" y="184666"/>
                  </a:lnTo>
                  <a:lnTo>
                    <a:pt x="35660" y="191574"/>
                  </a:lnTo>
                  <a:lnTo>
                    <a:pt x="36644" y="192564"/>
                  </a:lnTo>
                  <a:lnTo>
                    <a:pt x="37628" y="192564"/>
                  </a:lnTo>
                  <a:lnTo>
                    <a:pt x="37628" y="196017"/>
                  </a:lnTo>
                  <a:lnTo>
                    <a:pt x="38612" y="196017"/>
                  </a:lnTo>
                  <a:lnTo>
                    <a:pt x="38612" y="197994"/>
                  </a:lnTo>
                  <a:lnTo>
                    <a:pt x="39598" y="197994"/>
                  </a:lnTo>
                  <a:lnTo>
                    <a:pt x="40588" y="200956"/>
                  </a:lnTo>
                  <a:lnTo>
                    <a:pt x="38612" y="207865"/>
                  </a:lnTo>
                  <a:lnTo>
                    <a:pt x="39598" y="211324"/>
                  </a:lnTo>
                  <a:lnTo>
                    <a:pt x="40588" y="211324"/>
                  </a:lnTo>
                  <a:lnTo>
                    <a:pt x="40588" y="213295"/>
                  </a:lnTo>
                  <a:lnTo>
                    <a:pt x="41566" y="213295"/>
                  </a:lnTo>
                  <a:lnTo>
                    <a:pt x="41566" y="215271"/>
                  </a:lnTo>
                  <a:lnTo>
                    <a:pt x="42551" y="215271"/>
                  </a:lnTo>
                  <a:lnTo>
                    <a:pt x="42551" y="219222"/>
                  </a:lnTo>
                  <a:lnTo>
                    <a:pt x="43536" y="219222"/>
                  </a:lnTo>
                  <a:lnTo>
                    <a:pt x="43536" y="221196"/>
                  </a:lnTo>
                  <a:lnTo>
                    <a:pt x="44520" y="221196"/>
                  </a:lnTo>
                  <a:lnTo>
                    <a:pt x="44520" y="224158"/>
                  </a:lnTo>
                  <a:lnTo>
                    <a:pt x="45505" y="224158"/>
                  </a:lnTo>
                  <a:lnTo>
                    <a:pt x="45505" y="227613"/>
                  </a:lnTo>
                  <a:lnTo>
                    <a:pt x="46489" y="227613"/>
                  </a:lnTo>
                  <a:lnTo>
                    <a:pt x="46489" y="228601"/>
                  </a:lnTo>
                  <a:lnTo>
                    <a:pt x="47474" y="232548"/>
                  </a:lnTo>
                  <a:lnTo>
                    <a:pt x="47474" y="233535"/>
                  </a:lnTo>
                  <a:lnTo>
                    <a:pt x="48459" y="233535"/>
                  </a:lnTo>
                  <a:lnTo>
                    <a:pt x="48459" y="235510"/>
                  </a:lnTo>
                  <a:lnTo>
                    <a:pt x="49443" y="235510"/>
                  </a:lnTo>
                  <a:lnTo>
                    <a:pt x="52397" y="239461"/>
                  </a:lnTo>
                  <a:lnTo>
                    <a:pt x="52397" y="249826"/>
                  </a:lnTo>
                  <a:lnTo>
                    <a:pt x="54858" y="253777"/>
                  </a:lnTo>
                  <a:lnTo>
                    <a:pt x="55842" y="253777"/>
                  </a:lnTo>
                  <a:lnTo>
                    <a:pt x="56827" y="255750"/>
                  </a:lnTo>
                  <a:lnTo>
                    <a:pt x="54858" y="264138"/>
                  </a:lnTo>
                  <a:lnTo>
                    <a:pt x="55842" y="266115"/>
                  </a:lnTo>
                  <a:lnTo>
                    <a:pt x="56827" y="266115"/>
                  </a:lnTo>
                  <a:lnTo>
                    <a:pt x="56827" y="268089"/>
                  </a:lnTo>
                  <a:lnTo>
                    <a:pt x="57812" y="269077"/>
                  </a:lnTo>
                  <a:lnTo>
                    <a:pt x="58796" y="269077"/>
                  </a:lnTo>
                  <a:lnTo>
                    <a:pt x="59781" y="270067"/>
                  </a:lnTo>
                  <a:lnTo>
                    <a:pt x="59781" y="274015"/>
                  </a:lnTo>
                  <a:lnTo>
                    <a:pt x="60773" y="274015"/>
                  </a:lnTo>
                  <a:lnTo>
                    <a:pt x="62735" y="277471"/>
                  </a:lnTo>
                  <a:lnTo>
                    <a:pt x="62735" y="284380"/>
                  </a:lnTo>
                  <a:lnTo>
                    <a:pt x="64704" y="287344"/>
                  </a:lnTo>
                  <a:lnTo>
                    <a:pt x="65689" y="287344"/>
                  </a:lnTo>
                  <a:lnTo>
                    <a:pt x="65689" y="289317"/>
                  </a:lnTo>
                  <a:lnTo>
                    <a:pt x="67657" y="289317"/>
                  </a:lnTo>
                  <a:lnTo>
                    <a:pt x="65689" y="290306"/>
                  </a:lnTo>
                  <a:lnTo>
                    <a:pt x="67657" y="290306"/>
                  </a:lnTo>
                  <a:lnTo>
                    <a:pt x="67657" y="293761"/>
                  </a:lnTo>
                  <a:lnTo>
                    <a:pt x="69627" y="295735"/>
                  </a:lnTo>
                  <a:lnTo>
                    <a:pt x="71603" y="295735"/>
                  </a:lnTo>
                  <a:lnTo>
                    <a:pt x="71603" y="296723"/>
                  </a:lnTo>
                  <a:lnTo>
                    <a:pt x="72580" y="296723"/>
                  </a:lnTo>
                  <a:lnTo>
                    <a:pt x="77011" y="298695"/>
                  </a:lnTo>
                  <a:lnTo>
                    <a:pt x="77996" y="298695"/>
                  </a:lnTo>
                  <a:lnTo>
                    <a:pt x="85881" y="299682"/>
                  </a:lnTo>
                  <a:lnTo>
                    <a:pt x="97874" y="300670"/>
                  </a:lnTo>
                  <a:lnTo>
                    <a:pt x="109774" y="300916"/>
                  </a:lnTo>
                  <a:lnTo>
                    <a:pt x="117375" y="299682"/>
                  </a:lnTo>
                  <a:lnTo>
                    <a:pt x="117378" y="298695"/>
                  </a:lnTo>
                  <a:lnTo>
                    <a:pt x="124270" y="297706"/>
                  </a:lnTo>
                  <a:lnTo>
                    <a:pt x="125254" y="295735"/>
                  </a:lnTo>
                  <a:lnTo>
                    <a:pt x="129192" y="294748"/>
                  </a:lnTo>
                  <a:lnTo>
                    <a:pt x="130178" y="293761"/>
                  </a:lnTo>
                  <a:lnTo>
                    <a:pt x="135786" y="284104"/>
                  </a:lnTo>
                  <a:lnTo>
                    <a:pt x="139225" y="272040"/>
                  </a:lnTo>
                  <a:lnTo>
                    <a:pt x="141465" y="259606"/>
                  </a:lnTo>
                  <a:lnTo>
                    <a:pt x="143476" y="248837"/>
                  </a:lnTo>
                  <a:lnTo>
                    <a:pt x="147379" y="235447"/>
                  </a:lnTo>
                  <a:lnTo>
                    <a:pt x="152208" y="222428"/>
                  </a:lnTo>
                  <a:lnTo>
                    <a:pt x="156484" y="209408"/>
                  </a:lnTo>
                  <a:lnTo>
                    <a:pt x="158730" y="196017"/>
                  </a:lnTo>
                  <a:lnTo>
                    <a:pt x="160230" y="162468"/>
                  </a:lnTo>
                  <a:lnTo>
                    <a:pt x="158915" y="128269"/>
                  </a:lnTo>
                  <a:lnTo>
                    <a:pt x="154923" y="94254"/>
                  </a:lnTo>
                  <a:lnTo>
                    <a:pt x="148392" y="61256"/>
                  </a:lnTo>
                  <a:lnTo>
                    <a:pt x="146595" y="53360"/>
                  </a:lnTo>
                  <a:close/>
                </a:path>
                <a:path w="160654" h="300989">
                  <a:moveTo>
                    <a:pt x="3168" y="54347"/>
                  </a:moveTo>
                  <a:lnTo>
                    <a:pt x="2676" y="54347"/>
                  </a:lnTo>
                  <a:lnTo>
                    <a:pt x="2184" y="55336"/>
                  </a:lnTo>
                  <a:lnTo>
                    <a:pt x="3168" y="54842"/>
                  </a:lnTo>
                  <a:lnTo>
                    <a:pt x="3168" y="54347"/>
                  </a:lnTo>
                  <a:close/>
                </a:path>
                <a:path w="160654" h="300989">
                  <a:moveTo>
                    <a:pt x="85842" y="0"/>
                  </a:moveTo>
                  <a:lnTo>
                    <a:pt x="32124" y="4595"/>
                  </a:lnTo>
                  <a:lnTo>
                    <a:pt x="2676" y="29047"/>
                  </a:lnTo>
                  <a:lnTo>
                    <a:pt x="0" y="41928"/>
                  </a:lnTo>
                  <a:lnTo>
                    <a:pt x="1199" y="51386"/>
                  </a:lnTo>
                  <a:lnTo>
                    <a:pt x="2184" y="51386"/>
                  </a:lnTo>
                  <a:lnTo>
                    <a:pt x="2184" y="54347"/>
                  </a:lnTo>
                  <a:lnTo>
                    <a:pt x="2676" y="54347"/>
                  </a:lnTo>
                  <a:lnTo>
                    <a:pt x="3168" y="53360"/>
                  </a:lnTo>
                  <a:lnTo>
                    <a:pt x="146595" y="53360"/>
                  </a:lnTo>
                  <a:lnTo>
                    <a:pt x="124147" y="13375"/>
                  </a:lnTo>
                  <a:lnTo>
                    <a:pt x="106056" y="2516"/>
                  </a:lnTo>
                  <a:lnTo>
                    <a:pt x="85842" y="0"/>
                  </a:lnTo>
                  <a:close/>
                </a:path>
              </a:pathLst>
            </a:custGeom>
            <a:solidFill>
              <a:srgbClr val="D1E1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3" name="object 3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16727" y="2907464"/>
              <a:ext cx="162745" cy="229639"/>
            </a:xfrm>
            <a:prstGeom prst="rect">
              <a:avLst/>
            </a:prstGeom>
          </p:spPr>
        </p:pic>
        <p:sp>
          <p:nvSpPr>
            <p:cNvPr id="324" name="object 324"/>
            <p:cNvSpPr/>
            <p:nvPr/>
          </p:nvSpPr>
          <p:spPr>
            <a:xfrm>
              <a:off x="7124233" y="2849589"/>
              <a:ext cx="596900" cy="274320"/>
            </a:xfrm>
            <a:custGeom>
              <a:avLst/>
              <a:gdLst/>
              <a:ahLst/>
              <a:cxnLst/>
              <a:rect l="l" t="t" r="r" b="b"/>
              <a:pathLst>
                <a:path w="596900" h="274319">
                  <a:moveTo>
                    <a:pt x="0" y="29428"/>
                  </a:moveTo>
                  <a:lnTo>
                    <a:pt x="59872" y="28062"/>
                  </a:lnTo>
                  <a:lnTo>
                    <a:pt x="113302" y="27209"/>
                  </a:lnTo>
                  <a:lnTo>
                    <a:pt x="162016" y="26794"/>
                  </a:lnTo>
                  <a:lnTo>
                    <a:pt x="207739" y="26746"/>
                  </a:lnTo>
                  <a:lnTo>
                    <a:pt x="252199" y="26990"/>
                  </a:lnTo>
                  <a:lnTo>
                    <a:pt x="297120" y="27453"/>
                  </a:lnTo>
                  <a:lnTo>
                    <a:pt x="344229" y="28063"/>
                  </a:lnTo>
                  <a:lnTo>
                    <a:pt x="395253" y="28745"/>
                  </a:lnTo>
                  <a:lnTo>
                    <a:pt x="451916" y="29428"/>
                  </a:lnTo>
                  <a:lnTo>
                    <a:pt x="505937" y="34806"/>
                  </a:lnTo>
                  <a:lnTo>
                    <a:pt x="543878" y="74719"/>
                  </a:lnTo>
                  <a:lnTo>
                    <a:pt x="558459" y="118278"/>
                  </a:lnTo>
                  <a:lnTo>
                    <a:pt x="567906" y="183216"/>
                  </a:lnTo>
                  <a:lnTo>
                    <a:pt x="570563" y="273769"/>
                  </a:lnTo>
                </a:path>
                <a:path w="596900" h="274319">
                  <a:moveTo>
                    <a:pt x="2461" y="1783"/>
                  </a:moveTo>
                  <a:lnTo>
                    <a:pt x="63143" y="535"/>
                  </a:lnTo>
                  <a:lnTo>
                    <a:pt x="118745" y="0"/>
                  </a:lnTo>
                  <a:lnTo>
                    <a:pt x="170603" y="45"/>
                  </a:lnTo>
                  <a:lnTo>
                    <a:pt x="220054" y="541"/>
                  </a:lnTo>
                  <a:lnTo>
                    <a:pt x="268436" y="1358"/>
                  </a:lnTo>
                  <a:lnTo>
                    <a:pt x="317085" y="2367"/>
                  </a:lnTo>
                  <a:lnTo>
                    <a:pt x="367338" y="3436"/>
                  </a:lnTo>
                  <a:lnTo>
                    <a:pt x="420533" y="4437"/>
                  </a:lnTo>
                  <a:lnTo>
                    <a:pt x="478007" y="5238"/>
                  </a:lnTo>
                  <a:lnTo>
                    <a:pt x="532030" y="16711"/>
                  </a:lnTo>
                  <a:lnTo>
                    <a:pt x="569969" y="63695"/>
                  </a:lnTo>
                  <a:lnTo>
                    <a:pt x="584548" y="110337"/>
                  </a:lnTo>
                  <a:lnTo>
                    <a:pt x="593993" y="177458"/>
                  </a:lnTo>
                  <a:lnTo>
                    <a:pt x="596647" y="268839"/>
                  </a:lnTo>
                </a:path>
              </a:pathLst>
            </a:custGeom>
            <a:ln w="13802">
              <a:solidFill>
                <a:srgbClr val="00A6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11073" y="2830640"/>
              <a:ext cx="174275" cy="76515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4819361" y="2335030"/>
              <a:ext cx="2211070" cy="1069340"/>
            </a:xfrm>
            <a:custGeom>
              <a:avLst/>
              <a:gdLst/>
              <a:ahLst/>
              <a:cxnLst/>
              <a:rect l="l" t="t" r="r" b="b"/>
              <a:pathLst>
                <a:path w="2211070" h="1069339">
                  <a:moveTo>
                    <a:pt x="2210846" y="573605"/>
                  </a:moveTo>
                  <a:lnTo>
                    <a:pt x="1869693" y="573605"/>
                  </a:lnTo>
                  <a:lnTo>
                    <a:pt x="1869693" y="1068720"/>
                  </a:lnTo>
                  <a:lnTo>
                    <a:pt x="1869693" y="573605"/>
                  </a:lnTo>
                  <a:lnTo>
                    <a:pt x="2210846" y="573605"/>
                  </a:lnTo>
                  <a:close/>
                </a:path>
                <a:path w="2211070" h="1069339">
                  <a:moveTo>
                    <a:pt x="2210846" y="495114"/>
                  </a:moveTo>
                  <a:lnTo>
                    <a:pt x="1869693" y="495114"/>
                  </a:lnTo>
                  <a:lnTo>
                    <a:pt x="1869693" y="0"/>
                  </a:lnTo>
                  <a:lnTo>
                    <a:pt x="1869693" y="495114"/>
                  </a:lnTo>
                  <a:lnTo>
                    <a:pt x="2210846" y="495114"/>
                  </a:lnTo>
                  <a:close/>
                </a:path>
                <a:path w="2211070" h="1069339">
                  <a:moveTo>
                    <a:pt x="0" y="783399"/>
                  </a:moveTo>
                  <a:lnTo>
                    <a:pt x="995889" y="783399"/>
                  </a:lnTo>
                </a:path>
                <a:path w="2211070" h="1069339">
                  <a:moveTo>
                    <a:pt x="1787974" y="1068720"/>
                  </a:moveTo>
                  <a:lnTo>
                    <a:pt x="1787482" y="573605"/>
                  </a:lnTo>
                  <a:lnTo>
                    <a:pt x="1057917" y="573605"/>
                  </a:lnTo>
                  <a:lnTo>
                    <a:pt x="995889" y="786854"/>
                  </a:lnTo>
                  <a:lnTo>
                    <a:pt x="1057917" y="573605"/>
                  </a:lnTo>
                  <a:lnTo>
                    <a:pt x="1787482" y="573605"/>
                  </a:lnTo>
                  <a:lnTo>
                    <a:pt x="1787974" y="1068720"/>
                  </a:lnTo>
                  <a:close/>
                </a:path>
                <a:path w="2211070" h="1069339">
                  <a:moveTo>
                    <a:pt x="995889" y="281863"/>
                  </a:moveTo>
                  <a:lnTo>
                    <a:pt x="1057917" y="495114"/>
                  </a:lnTo>
                  <a:lnTo>
                    <a:pt x="1787482" y="495114"/>
                  </a:lnTo>
                  <a:lnTo>
                    <a:pt x="1057917" y="495114"/>
                  </a:lnTo>
                  <a:lnTo>
                    <a:pt x="995889" y="281863"/>
                  </a:lnTo>
                  <a:close/>
                </a:path>
                <a:path w="2211070" h="1069339">
                  <a:moveTo>
                    <a:pt x="0" y="285322"/>
                  </a:moveTo>
                  <a:lnTo>
                    <a:pt x="995889" y="285322"/>
                  </a:lnTo>
                </a:path>
                <a:path w="2211070" h="1069339">
                  <a:moveTo>
                    <a:pt x="1787974" y="0"/>
                  </a:moveTo>
                  <a:lnTo>
                    <a:pt x="1787974" y="494622"/>
                  </a:lnTo>
                </a:path>
              </a:pathLst>
            </a:custGeom>
            <a:ln w="138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607823" y="2398217"/>
              <a:ext cx="83185" cy="845185"/>
            </a:xfrm>
            <a:custGeom>
              <a:avLst/>
              <a:gdLst/>
              <a:ahLst/>
              <a:cxnLst/>
              <a:rect l="l" t="t" r="r" b="b"/>
              <a:pathLst>
                <a:path w="83184" h="845185">
                  <a:moveTo>
                    <a:pt x="82702" y="747864"/>
                  </a:moveTo>
                  <a:lnTo>
                    <a:pt x="80238" y="749350"/>
                  </a:lnTo>
                  <a:lnTo>
                    <a:pt x="67437" y="754278"/>
                  </a:lnTo>
                  <a:lnTo>
                    <a:pt x="64490" y="754786"/>
                  </a:lnTo>
                  <a:lnTo>
                    <a:pt x="62026" y="755764"/>
                  </a:lnTo>
                  <a:lnTo>
                    <a:pt x="51689" y="757732"/>
                  </a:lnTo>
                  <a:lnTo>
                    <a:pt x="49225" y="757732"/>
                  </a:lnTo>
                  <a:lnTo>
                    <a:pt x="48247" y="757936"/>
                  </a:lnTo>
                  <a:lnTo>
                    <a:pt x="48247" y="605205"/>
                  </a:lnTo>
                  <a:lnTo>
                    <a:pt x="34455" y="605205"/>
                  </a:lnTo>
                  <a:lnTo>
                    <a:pt x="34455" y="757910"/>
                  </a:lnTo>
                  <a:lnTo>
                    <a:pt x="33477" y="757732"/>
                  </a:lnTo>
                  <a:lnTo>
                    <a:pt x="31013" y="757732"/>
                  </a:lnTo>
                  <a:lnTo>
                    <a:pt x="20675" y="755764"/>
                  </a:lnTo>
                  <a:lnTo>
                    <a:pt x="18211" y="754786"/>
                  </a:lnTo>
                  <a:lnTo>
                    <a:pt x="15748" y="754278"/>
                  </a:lnTo>
                  <a:lnTo>
                    <a:pt x="5410" y="750328"/>
                  </a:lnTo>
                  <a:lnTo>
                    <a:pt x="2463" y="749350"/>
                  </a:lnTo>
                  <a:lnTo>
                    <a:pt x="0" y="747864"/>
                  </a:lnTo>
                  <a:lnTo>
                    <a:pt x="41351" y="844613"/>
                  </a:lnTo>
                  <a:lnTo>
                    <a:pt x="82702" y="747864"/>
                  </a:lnTo>
                  <a:close/>
                </a:path>
                <a:path w="83184" h="845185">
                  <a:moveTo>
                    <a:pt x="82702" y="142671"/>
                  </a:moveTo>
                  <a:lnTo>
                    <a:pt x="80238" y="144145"/>
                  </a:lnTo>
                  <a:lnTo>
                    <a:pt x="67437" y="149085"/>
                  </a:lnTo>
                  <a:lnTo>
                    <a:pt x="64490" y="149580"/>
                  </a:lnTo>
                  <a:lnTo>
                    <a:pt x="62026" y="150571"/>
                  </a:lnTo>
                  <a:lnTo>
                    <a:pt x="51689" y="152539"/>
                  </a:lnTo>
                  <a:lnTo>
                    <a:pt x="49225" y="152539"/>
                  </a:lnTo>
                  <a:lnTo>
                    <a:pt x="48247" y="152742"/>
                  </a:lnTo>
                  <a:lnTo>
                    <a:pt x="48247" y="0"/>
                  </a:lnTo>
                  <a:lnTo>
                    <a:pt x="34455" y="0"/>
                  </a:lnTo>
                  <a:lnTo>
                    <a:pt x="34455" y="152704"/>
                  </a:lnTo>
                  <a:lnTo>
                    <a:pt x="33477" y="152539"/>
                  </a:lnTo>
                  <a:lnTo>
                    <a:pt x="31013" y="152539"/>
                  </a:lnTo>
                  <a:lnTo>
                    <a:pt x="20675" y="150571"/>
                  </a:lnTo>
                  <a:lnTo>
                    <a:pt x="18211" y="149580"/>
                  </a:lnTo>
                  <a:lnTo>
                    <a:pt x="15748" y="149085"/>
                  </a:lnTo>
                  <a:lnTo>
                    <a:pt x="5410" y="145135"/>
                  </a:lnTo>
                  <a:lnTo>
                    <a:pt x="2463" y="144145"/>
                  </a:lnTo>
                  <a:lnTo>
                    <a:pt x="0" y="142671"/>
                  </a:lnTo>
                  <a:lnTo>
                    <a:pt x="41351" y="239420"/>
                  </a:lnTo>
                  <a:lnTo>
                    <a:pt x="82702" y="142671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015462" y="2588757"/>
              <a:ext cx="282575" cy="390525"/>
            </a:xfrm>
            <a:custGeom>
              <a:avLst/>
              <a:gdLst/>
              <a:ahLst/>
              <a:cxnLst/>
              <a:rect l="l" t="t" r="r" b="b"/>
              <a:pathLst>
                <a:path w="282575" h="390525">
                  <a:moveTo>
                    <a:pt x="282079" y="0"/>
                  </a:moveTo>
                  <a:lnTo>
                    <a:pt x="235311" y="3950"/>
                  </a:lnTo>
                  <a:lnTo>
                    <a:pt x="192975" y="11849"/>
                  </a:lnTo>
                  <a:lnTo>
                    <a:pt x="155564" y="24683"/>
                  </a:lnTo>
                  <a:lnTo>
                    <a:pt x="106824" y="49862"/>
                  </a:lnTo>
                  <a:lnTo>
                    <a:pt x="67934" y="82932"/>
                  </a:lnTo>
                  <a:lnTo>
                    <a:pt x="37909" y="121930"/>
                  </a:lnTo>
                  <a:lnTo>
                    <a:pt x="16739" y="164877"/>
                  </a:lnTo>
                  <a:lnTo>
                    <a:pt x="4433" y="211279"/>
                  </a:lnTo>
                  <a:lnTo>
                    <a:pt x="0" y="259654"/>
                  </a:lnTo>
                  <a:lnTo>
                    <a:pt x="500" y="276439"/>
                  </a:lnTo>
                  <a:lnTo>
                    <a:pt x="6889" y="325800"/>
                  </a:lnTo>
                  <a:lnTo>
                    <a:pt x="20675" y="374672"/>
                  </a:lnTo>
                  <a:lnTo>
                    <a:pt x="26584" y="389976"/>
                  </a:lnTo>
                  <a:lnTo>
                    <a:pt x="39383" y="385037"/>
                  </a:lnTo>
                  <a:lnTo>
                    <a:pt x="33474" y="369735"/>
                  </a:lnTo>
                  <a:lnTo>
                    <a:pt x="28060" y="354434"/>
                  </a:lnTo>
                  <a:lnTo>
                    <a:pt x="17720" y="307042"/>
                  </a:lnTo>
                  <a:lnTo>
                    <a:pt x="13784" y="259654"/>
                  </a:lnTo>
                  <a:lnTo>
                    <a:pt x="14276" y="244351"/>
                  </a:lnTo>
                  <a:lnTo>
                    <a:pt x="21169" y="198445"/>
                  </a:lnTo>
                  <a:lnTo>
                    <a:pt x="35450" y="155497"/>
                  </a:lnTo>
                  <a:lnTo>
                    <a:pt x="57595" y="116008"/>
                  </a:lnTo>
                  <a:lnTo>
                    <a:pt x="88612" y="81453"/>
                  </a:lnTo>
                  <a:lnTo>
                    <a:pt x="128979" y="52821"/>
                  </a:lnTo>
                  <a:lnTo>
                    <a:pt x="178210" y="31101"/>
                  </a:lnTo>
                  <a:lnTo>
                    <a:pt x="216606" y="21228"/>
                  </a:lnTo>
                  <a:lnTo>
                    <a:pt x="258941" y="15306"/>
                  </a:lnTo>
                  <a:lnTo>
                    <a:pt x="282079" y="13823"/>
                  </a:lnTo>
                  <a:lnTo>
                    <a:pt x="2820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7819" y="2556179"/>
              <a:ext cx="97963" cy="82440"/>
            </a:xfrm>
            <a:prstGeom prst="rect">
              <a:avLst/>
            </a:prstGeom>
          </p:spPr>
        </p:pic>
      </p:grpSp>
      <p:sp>
        <p:nvSpPr>
          <p:cNvPr id="330" name="object 330"/>
          <p:cNvSpPr txBox="1"/>
          <p:nvPr/>
        </p:nvSpPr>
        <p:spPr>
          <a:xfrm>
            <a:off x="5129928" y="3641131"/>
            <a:ext cx="1033780" cy="22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en-US" altLang="zh-CN" sz="1300" spc="-85" dirty="0">
                <a:solidFill>
                  <a:srgbClr val="231F20"/>
                </a:solidFill>
                <a:latin typeface="Arial"/>
                <a:cs typeface="Arial"/>
              </a:rPr>
              <a:t>Low-Pass Filter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8315142" y="3697627"/>
            <a:ext cx="353060" cy="22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lang="en-US" altLang="zh-CN" sz="1300" spc="-65" dirty="0">
                <a:solidFill>
                  <a:srgbClr val="231F20"/>
                </a:solidFill>
                <a:latin typeface="Arial"/>
                <a:cs typeface="Arial"/>
              </a:rPr>
              <a:t>Lung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4927846" y="1960064"/>
            <a:ext cx="2484755" cy="62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2515">
              <a:lnSpc>
                <a:spcPct val="100000"/>
              </a:lnSpc>
              <a:spcBef>
                <a:spcPts val="95"/>
              </a:spcBef>
            </a:pPr>
            <a:r>
              <a:rPr lang="en-US" altLang="zh-CN" sz="1300" spc="-65" dirty="0">
                <a:solidFill>
                  <a:srgbClr val="231F20"/>
                </a:solidFill>
                <a:latin typeface="Arial"/>
                <a:cs typeface="Arial"/>
              </a:rPr>
              <a:t>Fresh Gas Bias Flow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altLang="zh-CN" sz="1300" spc="-45" dirty="0">
                <a:solidFill>
                  <a:srgbClr val="231F20"/>
                </a:solidFill>
                <a:latin typeface="Arial"/>
                <a:cs typeface="Arial"/>
              </a:rPr>
              <a:t>Piston Pump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1298469" y="4709364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15" dirty="0">
                <a:latin typeface="Trebuchet MS"/>
                <a:cs typeface="Trebuchet MS"/>
              </a:rPr>
              <a:t>Taylor principle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4970942" y="4299695"/>
            <a:ext cx="268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spc="-30" dirty="0">
                <a:latin typeface="Trebuchet MS"/>
                <a:cs typeface="Trebuchet MS"/>
              </a:rPr>
              <a:t>By piston (SensorMedic™)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38" y="5254530"/>
            <a:ext cx="218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dirty="0">
                <a:solidFill>
                  <a:srgbClr val="073E87"/>
                </a:solidFill>
                <a:latin typeface="Trebuchet MS"/>
                <a:cs typeface="Trebuchet MS"/>
              </a:rPr>
              <a:t>* Adult scale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39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101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HFOV – Main principles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894" y="1659131"/>
            <a:ext cx="8328211" cy="33590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66801"/>
            <a:ext cx="533400" cy="190500"/>
          </a:xfrm>
          <a:custGeom>
            <a:avLst/>
            <a:gdLst/>
            <a:ahLst/>
            <a:cxnLst/>
            <a:rect l="l" t="t" r="r" b="b"/>
            <a:pathLst>
              <a:path w="533400" h="190500">
                <a:moveTo>
                  <a:pt x="533399" y="0"/>
                </a:moveTo>
                <a:lnTo>
                  <a:pt x="0" y="0"/>
                </a:lnTo>
                <a:lnTo>
                  <a:pt x="0" y="190500"/>
                </a:lnTo>
                <a:lnTo>
                  <a:pt x="533399" y="190500"/>
                </a:lnTo>
                <a:lnTo>
                  <a:pt x="533399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0549" y="1066801"/>
            <a:ext cx="8553450" cy="190500"/>
          </a:xfrm>
          <a:custGeom>
            <a:avLst/>
            <a:gdLst/>
            <a:ahLst/>
            <a:cxnLst/>
            <a:rect l="l" t="t" r="r" b="b"/>
            <a:pathLst>
              <a:path w="8553450" h="190500">
                <a:moveTo>
                  <a:pt x="8553448" y="0"/>
                </a:moveTo>
                <a:lnTo>
                  <a:pt x="0" y="0"/>
                </a:lnTo>
                <a:lnTo>
                  <a:pt x="0" y="190500"/>
                </a:lnTo>
                <a:lnTo>
                  <a:pt x="8553448" y="190500"/>
                </a:lnTo>
                <a:lnTo>
                  <a:pt x="855344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5321" y="236907"/>
            <a:ext cx="436245" cy="692785"/>
            <a:chOff x="85321" y="236907"/>
            <a:chExt cx="436245" cy="6927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21" y="236907"/>
              <a:ext cx="329997" cy="3015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8330" y="331918"/>
              <a:ext cx="262890" cy="247650"/>
            </a:xfrm>
            <a:custGeom>
              <a:avLst/>
              <a:gdLst/>
              <a:ahLst/>
              <a:cxnLst/>
              <a:rect l="l" t="t" r="r" b="b"/>
              <a:pathLst>
                <a:path w="262890" h="247650">
                  <a:moveTo>
                    <a:pt x="173008" y="0"/>
                  </a:moveTo>
                  <a:lnTo>
                    <a:pt x="173027" y="13546"/>
                  </a:lnTo>
                  <a:lnTo>
                    <a:pt x="179228" y="25200"/>
                  </a:lnTo>
                  <a:lnTo>
                    <a:pt x="187925" y="36230"/>
                  </a:lnTo>
                  <a:lnTo>
                    <a:pt x="195435" y="47905"/>
                  </a:lnTo>
                  <a:lnTo>
                    <a:pt x="202171" y="66316"/>
                  </a:lnTo>
                  <a:lnTo>
                    <a:pt x="206536" y="86660"/>
                  </a:lnTo>
                  <a:lnTo>
                    <a:pt x="207753" y="106789"/>
                  </a:lnTo>
                  <a:lnTo>
                    <a:pt x="205046" y="124553"/>
                  </a:lnTo>
                  <a:lnTo>
                    <a:pt x="181860" y="163043"/>
                  </a:lnTo>
                  <a:lnTo>
                    <a:pt x="143967" y="191042"/>
                  </a:lnTo>
                  <a:lnTo>
                    <a:pt x="97163" y="211612"/>
                  </a:lnTo>
                  <a:lnTo>
                    <a:pt x="47243" y="227817"/>
                  </a:lnTo>
                  <a:lnTo>
                    <a:pt x="0" y="242719"/>
                  </a:lnTo>
                  <a:lnTo>
                    <a:pt x="44434" y="247204"/>
                  </a:lnTo>
                  <a:lnTo>
                    <a:pt x="90550" y="243515"/>
                  </a:lnTo>
                  <a:lnTo>
                    <a:pt x="135852" y="232190"/>
                  </a:lnTo>
                  <a:lnTo>
                    <a:pt x="177840" y="213767"/>
                  </a:lnTo>
                  <a:lnTo>
                    <a:pt x="214018" y="188782"/>
                  </a:lnTo>
                  <a:lnTo>
                    <a:pt x="241889" y="157775"/>
                  </a:lnTo>
                  <a:lnTo>
                    <a:pt x="258954" y="121282"/>
                  </a:lnTo>
                  <a:lnTo>
                    <a:pt x="262716" y="79842"/>
                  </a:lnTo>
                  <a:lnTo>
                    <a:pt x="253087" y="48063"/>
                  </a:lnTo>
                  <a:lnTo>
                    <a:pt x="232237" y="19868"/>
                  </a:lnTo>
                  <a:lnTo>
                    <a:pt x="204200" y="1699"/>
                  </a:lnTo>
                  <a:lnTo>
                    <a:pt x="173008" y="0"/>
                  </a:lnTo>
                  <a:close/>
                </a:path>
              </a:pathLst>
            </a:custGeom>
            <a:solidFill>
              <a:srgbClr val="106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591" y="377307"/>
              <a:ext cx="99319" cy="739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7347" y="620445"/>
              <a:ext cx="267970" cy="309245"/>
            </a:xfrm>
            <a:custGeom>
              <a:avLst/>
              <a:gdLst/>
              <a:ahLst/>
              <a:cxnLst/>
              <a:rect l="l" t="t" r="r" b="b"/>
              <a:pathLst>
                <a:path w="267970" h="309244">
                  <a:moveTo>
                    <a:pt x="87769" y="158597"/>
                  </a:moveTo>
                  <a:lnTo>
                    <a:pt x="84696" y="118529"/>
                  </a:lnTo>
                  <a:lnTo>
                    <a:pt x="77762" y="72745"/>
                  </a:lnTo>
                  <a:lnTo>
                    <a:pt x="66217" y="32359"/>
                  </a:lnTo>
                  <a:lnTo>
                    <a:pt x="13614" y="0"/>
                  </a:lnTo>
                  <a:lnTo>
                    <a:pt x="114" y="22910"/>
                  </a:lnTo>
                  <a:lnTo>
                    <a:pt x="0" y="60172"/>
                  </a:lnTo>
                  <a:lnTo>
                    <a:pt x="4470" y="94716"/>
                  </a:lnTo>
                  <a:lnTo>
                    <a:pt x="11023" y="154076"/>
                  </a:lnTo>
                  <a:lnTo>
                    <a:pt x="18008" y="213398"/>
                  </a:lnTo>
                  <a:lnTo>
                    <a:pt x="30238" y="266065"/>
                  </a:lnTo>
                  <a:lnTo>
                    <a:pt x="52527" y="305498"/>
                  </a:lnTo>
                  <a:lnTo>
                    <a:pt x="70980" y="294525"/>
                  </a:lnTo>
                  <a:lnTo>
                    <a:pt x="77635" y="280009"/>
                  </a:lnTo>
                  <a:lnTo>
                    <a:pt x="78130" y="261467"/>
                  </a:lnTo>
                  <a:lnTo>
                    <a:pt x="78155" y="238429"/>
                  </a:lnTo>
                  <a:lnTo>
                    <a:pt x="80467" y="219951"/>
                  </a:lnTo>
                  <a:lnTo>
                    <a:pt x="83972" y="200050"/>
                  </a:lnTo>
                  <a:lnTo>
                    <a:pt x="86969" y="179387"/>
                  </a:lnTo>
                  <a:lnTo>
                    <a:pt x="87769" y="158597"/>
                  </a:lnTo>
                  <a:close/>
                </a:path>
                <a:path w="267970" h="309244">
                  <a:moveTo>
                    <a:pt x="267703" y="291515"/>
                  </a:moveTo>
                  <a:lnTo>
                    <a:pt x="265747" y="273265"/>
                  </a:lnTo>
                  <a:lnTo>
                    <a:pt x="259715" y="254381"/>
                  </a:lnTo>
                  <a:lnTo>
                    <a:pt x="254368" y="235242"/>
                  </a:lnTo>
                  <a:lnTo>
                    <a:pt x="247332" y="186651"/>
                  </a:lnTo>
                  <a:lnTo>
                    <a:pt x="240753" y="137541"/>
                  </a:lnTo>
                  <a:lnTo>
                    <a:pt x="231292" y="91008"/>
                  </a:lnTo>
                  <a:lnTo>
                    <a:pt x="215595" y="50152"/>
                  </a:lnTo>
                  <a:lnTo>
                    <a:pt x="190296" y="18072"/>
                  </a:lnTo>
                  <a:lnTo>
                    <a:pt x="152336" y="22555"/>
                  </a:lnTo>
                  <a:lnTo>
                    <a:pt x="137617" y="41084"/>
                  </a:lnTo>
                  <a:lnTo>
                    <a:pt x="139623" y="68821"/>
                  </a:lnTo>
                  <a:lnTo>
                    <a:pt x="151815" y="100888"/>
                  </a:lnTo>
                  <a:lnTo>
                    <a:pt x="180682" y="158597"/>
                  </a:lnTo>
                  <a:lnTo>
                    <a:pt x="197662" y="205663"/>
                  </a:lnTo>
                  <a:lnTo>
                    <a:pt x="213080" y="251193"/>
                  </a:lnTo>
                  <a:lnTo>
                    <a:pt x="232333" y="287947"/>
                  </a:lnTo>
                  <a:lnTo>
                    <a:pt x="260781" y="308698"/>
                  </a:lnTo>
                  <a:lnTo>
                    <a:pt x="267703" y="291515"/>
                  </a:lnTo>
                  <a:close/>
                </a:path>
              </a:pathLst>
            </a:custGeom>
            <a:solidFill>
              <a:srgbClr val="106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40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1741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The magic of oscillation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11023" y="1600200"/>
            <a:ext cx="4921952" cy="36914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264528"/>
            <a:ext cx="7941309" cy="348813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9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25" dirty="0">
                <a:latin typeface="Trebuchet MS"/>
                <a:cs typeface="Trebuchet MS"/>
              </a:rPr>
              <a:t>Early vs late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fr-CA" altLang="zh-CN" sz="2600" spc="-5" dirty="0">
                <a:latin typeface="Trebuchet MS"/>
                <a:cs typeface="Trebuchet MS"/>
              </a:rPr>
              <a:t>Multiple </a:t>
            </a:r>
            <a:r>
              <a:rPr lang="fr-CA" altLang="zh-CN" sz="2600" spc="-5" dirty="0" err="1">
                <a:latin typeface="Trebuchet MS"/>
                <a:cs typeface="Trebuchet MS"/>
              </a:rPr>
              <a:t>studies</a:t>
            </a:r>
            <a:r>
              <a:rPr lang="fr-CA" altLang="zh-CN" sz="2600" spc="-5" dirty="0">
                <a:latin typeface="Trebuchet MS"/>
                <a:cs typeface="Trebuchet MS"/>
              </a:rPr>
              <a:t> in babies, no </a:t>
            </a:r>
            <a:r>
              <a:rPr lang="fr-CA" altLang="zh-CN" sz="2600" spc="-5" dirty="0" err="1">
                <a:latin typeface="Trebuchet MS"/>
                <a:cs typeface="Trebuchet MS"/>
              </a:rPr>
              <a:t>advantage</a:t>
            </a:r>
            <a:r>
              <a:rPr lang="fr-CA" altLang="zh-CN" sz="2600" spc="-5" dirty="0">
                <a:latin typeface="Trebuchet MS"/>
                <a:cs typeface="Trebuchet MS"/>
              </a:rPr>
              <a:t> o </a:t>
            </a:r>
            <a:r>
              <a:rPr lang="fr-CA" altLang="zh-CN" sz="2600" spc="-5" dirty="0" err="1">
                <a:latin typeface="Trebuchet MS"/>
                <a:cs typeface="Trebuchet MS"/>
              </a:rPr>
              <a:t>early</a:t>
            </a:r>
            <a:r>
              <a:rPr lang="fr-CA" altLang="zh-CN" sz="2600" spc="-5" dirty="0">
                <a:latin typeface="Trebuchet MS"/>
                <a:cs typeface="Trebuchet MS"/>
              </a:rPr>
              <a:t> HFOV</a:t>
            </a:r>
            <a:endParaRPr sz="26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Pediatric indication in sharp decline</a:t>
            </a:r>
            <a:endParaRPr sz="2600" dirty="0">
              <a:latin typeface="Trebuchet MS"/>
              <a:cs typeface="Trebuchet MS"/>
            </a:endParaRPr>
          </a:p>
          <a:p>
            <a:pPr marL="929005" lvl="2" indent="-231140">
              <a:lnSpc>
                <a:spcPct val="100000"/>
              </a:lnSpc>
              <a:spcBef>
                <a:spcPts val="480"/>
              </a:spcBef>
              <a:buClr>
                <a:srgbClr val="5BD078"/>
              </a:buClr>
              <a:buSzPct val="73913"/>
              <a:buFont typeface="Wingdings"/>
              <a:buChar char=""/>
              <a:tabLst>
                <a:tab pos="929640" algn="l"/>
              </a:tabLst>
            </a:pPr>
            <a:r>
              <a:rPr lang="en-US" altLang="zh-CN" sz="2300" dirty="0">
                <a:latin typeface="Trebuchet MS"/>
                <a:cs typeface="Trebuchet MS"/>
              </a:rPr>
              <a:t>Almost obsolete in adults</a:t>
            </a:r>
            <a:endParaRPr sz="2300" dirty="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4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10" dirty="0">
                <a:latin typeface="Trebuchet MS"/>
                <a:cs typeface="Trebuchet MS"/>
              </a:rPr>
              <a:t>Particularly effective: (i.e: avoids ECMO)</a:t>
            </a:r>
            <a:endParaRPr sz="2900" dirty="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Meconium pneumonitis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46494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HFOV – indications</a:t>
            </a:r>
            <a:endParaRPr sz="4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66801"/>
            <a:ext cx="533400" cy="190500"/>
          </a:xfrm>
          <a:custGeom>
            <a:avLst/>
            <a:gdLst/>
            <a:ahLst/>
            <a:cxnLst/>
            <a:rect l="l" t="t" r="r" b="b"/>
            <a:pathLst>
              <a:path w="533400" h="190500">
                <a:moveTo>
                  <a:pt x="533399" y="0"/>
                </a:moveTo>
                <a:lnTo>
                  <a:pt x="0" y="0"/>
                </a:lnTo>
                <a:lnTo>
                  <a:pt x="0" y="190500"/>
                </a:lnTo>
                <a:lnTo>
                  <a:pt x="533399" y="190500"/>
                </a:lnTo>
                <a:lnTo>
                  <a:pt x="533399" y="0"/>
                </a:lnTo>
                <a:close/>
              </a:path>
            </a:pathLst>
          </a:custGeom>
          <a:solidFill>
            <a:srgbClr val="5598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0549" y="1066801"/>
            <a:ext cx="8553450" cy="190500"/>
          </a:xfrm>
          <a:custGeom>
            <a:avLst/>
            <a:gdLst/>
            <a:ahLst/>
            <a:cxnLst/>
            <a:rect l="l" t="t" r="r" b="b"/>
            <a:pathLst>
              <a:path w="8553450" h="190500">
                <a:moveTo>
                  <a:pt x="8553448" y="0"/>
                </a:moveTo>
                <a:lnTo>
                  <a:pt x="0" y="0"/>
                </a:lnTo>
                <a:lnTo>
                  <a:pt x="0" y="190500"/>
                </a:lnTo>
                <a:lnTo>
                  <a:pt x="8553448" y="190500"/>
                </a:lnTo>
                <a:lnTo>
                  <a:pt x="8553448" y="0"/>
                </a:lnTo>
                <a:close/>
              </a:path>
            </a:pathLst>
          </a:custGeom>
          <a:solidFill>
            <a:srgbClr val="38C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5321" y="236907"/>
            <a:ext cx="436245" cy="692785"/>
            <a:chOff x="85321" y="236907"/>
            <a:chExt cx="436245" cy="6927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21" y="236907"/>
              <a:ext cx="329997" cy="3015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8330" y="331918"/>
              <a:ext cx="262890" cy="247650"/>
            </a:xfrm>
            <a:custGeom>
              <a:avLst/>
              <a:gdLst/>
              <a:ahLst/>
              <a:cxnLst/>
              <a:rect l="l" t="t" r="r" b="b"/>
              <a:pathLst>
                <a:path w="262890" h="247650">
                  <a:moveTo>
                    <a:pt x="173008" y="0"/>
                  </a:moveTo>
                  <a:lnTo>
                    <a:pt x="173027" y="13546"/>
                  </a:lnTo>
                  <a:lnTo>
                    <a:pt x="179228" y="25200"/>
                  </a:lnTo>
                  <a:lnTo>
                    <a:pt x="187925" y="36230"/>
                  </a:lnTo>
                  <a:lnTo>
                    <a:pt x="195435" y="47905"/>
                  </a:lnTo>
                  <a:lnTo>
                    <a:pt x="202171" y="66316"/>
                  </a:lnTo>
                  <a:lnTo>
                    <a:pt x="206536" y="86660"/>
                  </a:lnTo>
                  <a:lnTo>
                    <a:pt x="207753" y="106789"/>
                  </a:lnTo>
                  <a:lnTo>
                    <a:pt x="205046" y="124553"/>
                  </a:lnTo>
                  <a:lnTo>
                    <a:pt x="181860" y="163043"/>
                  </a:lnTo>
                  <a:lnTo>
                    <a:pt x="143967" y="191042"/>
                  </a:lnTo>
                  <a:lnTo>
                    <a:pt x="97163" y="211612"/>
                  </a:lnTo>
                  <a:lnTo>
                    <a:pt x="47243" y="227817"/>
                  </a:lnTo>
                  <a:lnTo>
                    <a:pt x="0" y="242719"/>
                  </a:lnTo>
                  <a:lnTo>
                    <a:pt x="44434" y="247204"/>
                  </a:lnTo>
                  <a:lnTo>
                    <a:pt x="90550" y="243515"/>
                  </a:lnTo>
                  <a:lnTo>
                    <a:pt x="135852" y="232190"/>
                  </a:lnTo>
                  <a:lnTo>
                    <a:pt x="177840" y="213767"/>
                  </a:lnTo>
                  <a:lnTo>
                    <a:pt x="214018" y="188782"/>
                  </a:lnTo>
                  <a:lnTo>
                    <a:pt x="241889" y="157775"/>
                  </a:lnTo>
                  <a:lnTo>
                    <a:pt x="258954" y="121282"/>
                  </a:lnTo>
                  <a:lnTo>
                    <a:pt x="262716" y="79842"/>
                  </a:lnTo>
                  <a:lnTo>
                    <a:pt x="253087" y="48063"/>
                  </a:lnTo>
                  <a:lnTo>
                    <a:pt x="232237" y="19868"/>
                  </a:lnTo>
                  <a:lnTo>
                    <a:pt x="204200" y="1699"/>
                  </a:lnTo>
                  <a:lnTo>
                    <a:pt x="173008" y="0"/>
                  </a:lnTo>
                  <a:close/>
                </a:path>
              </a:pathLst>
            </a:custGeom>
            <a:solidFill>
              <a:srgbClr val="106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591" y="377307"/>
              <a:ext cx="99319" cy="739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7347" y="620445"/>
              <a:ext cx="267970" cy="309245"/>
            </a:xfrm>
            <a:custGeom>
              <a:avLst/>
              <a:gdLst/>
              <a:ahLst/>
              <a:cxnLst/>
              <a:rect l="l" t="t" r="r" b="b"/>
              <a:pathLst>
                <a:path w="267970" h="309244">
                  <a:moveTo>
                    <a:pt x="87769" y="158597"/>
                  </a:moveTo>
                  <a:lnTo>
                    <a:pt x="84696" y="118529"/>
                  </a:lnTo>
                  <a:lnTo>
                    <a:pt x="77762" y="72745"/>
                  </a:lnTo>
                  <a:lnTo>
                    <a:pt x="66217" y="32359"/>
                  </a:lnTo>
                  <a:lnTo>
                    <a:pt x="13614" y="0"/>
                  </a:lnTo>
                  <a:lnTo>
                    <a:pt x="114" y="22910"/>
                  </a:lnTo>
                  <a:lnTo>
                    <a:pt x="0" y="60172"/>
                  </a:lnTo>
                  <a:lnTo>
                    <a:pt x="4470" y="94716"/>
                  </a:lnTo>
                  <a:lnTo>
                    <a:pt x="11023" y="154076"/>
                  </a:lnTo>
                  <a:lnTo>
                    <a:pt x="18008" y="213398"/>
                  </a:lnTo>
                  <a:lnTo>
                    <a:pt x="30238" y="266065"/>
                  </a:lnTo>
                  <a:lnTo>
                    <a:pt x="52527" y="305498"/>
                  </a:lnTo>
                  <a:lnTo>
                    <a:pt x="70980" y="294525"/>
                  </a:lnTo>
                  <a:lnTo>
                    <a:pt x="77635" y="280009"/>
                  </a:lnTo>
                  <a:lnTo>
                    <a:pt x="78130" y="261467"/>
                  </a:lnTo>
                  <a:lnTo>
                    <a:pt x="78155" y="238429"/>
                  </a:lnTo>
                  <a:lnTo>
                    <a:pt x="80467" y="219951"/>
                  </a:lnTo>
                  <a:lnTo>
                    <a:pt x="83972" y="200050"/>
                  </a:lnTo>
                  <a:lnTo>
                    <a:pt x="86969" y="179387"/>
                  </a:lnTo>
                  <a:lnTo>
                    <a:pt x="87769" y="158597"/>
                  </a:lnTo>
                  <a:close/>
                </a:path>
                <a:path w="267970" h="309244">
                  <a:moveTo>
                    <a:pt x="267703" y="291515"/>
                  </a:moveTo>
                  <a:lnTo>
                    <a:pt x="265747" y="273265"/>
                  </a:lnTo>
                  <a:lnTo>
                    <a:pt x="259715" y="254381"/>
                  </a:lnTo>
                  <a:lnTo>
                    <a:pt x="254368" y="235242"/>
                  </a:lnTo>
                  <a:lnTo>
                    <a:pt x="247332" y="186651"/>
                  </a:lnTo>
                  <a:lnTo>
                    <a:pt x="240753" y="137541"/>
                  </a:lnTo>
                  <a:lnTo>
                    <a:pt x="231292" y="91008"/>
                  </a:lnTo>
                  <a:lnTo>
                    <a:pt x="215595" y="50152"/>
                  </a:lnTo>
                  <a:lnTo>
                    <a:pt x="190296" y="18072"/>
                  </a:lnTo>
                  <a:lnTo>
                    <a:pt x="152336" y="22555"/>
                  </a:lnTo>
                  <a:lnTo>
                    <a:pt x="137617" y="41084"/>
                  </a:lnTo>
                  <a:lnTo>
                    <a:pt x="139623" y="68821"/>
                  </a:lnTo>
                  <a:lnTo>
                    <a:pt x="151815" y="100888"/>
                  </a:lnTo>
                  <a:lnTo>
                    <a:pt x="180682" y="158597"/>
                  </a:lnTo>
                  <a:lnTo>
                    <a:pt x="197662" y="205663"/>
                  </a:lnTo>
                  <a:lnTo>
                    <a:pt x="213080" y="251193"/>
                  </a:lnTo>
                  <a:lnTo>
                    <a:pt x="232333" y="287947"/>
                  </a:lnTo>
                  <a:lnTo>
                    <a:pt x="260781" y="308698"/>
                  </a:lnTo>
                  <a:lnTo>
                    <a:pt x="267703" y="291515"/>
                  </a:lnTo>
                  <a:close/>
                </a:path>
              </a:pathLst>
            </a:custGeom>
            <a:solidFill>
              <a:srgbClr val="106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39858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HFOV – device</a:t>
            </a:r>
            <a:endParaRPr sz="4400"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" y="1394689"/>
            <a:ext cx="3719796" cy="421730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9867" y="2023534"/>
            <a:ext cx="4599198" cy="290406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262220"/>
            <a:ext cx="7215505" cy="4148572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65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5" dirty="0">
                <a:latin typeface="Trebuchet MS"/>
                <a:cs typeface="Trebuchet MS"/>
              </a:rPr>
              <a:t>MAP: action on oxygenation especially</a:t>
            </a:r>
            <a:endParaRPr sz="27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49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Adjustment according to CXR and SpO2, be careful of overdistension</a:t>
            </a:r>
            <a:endParaRPr sz="1700" dirty="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9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5" dirty="0">
                <a:latin typeface="Trebuchet MS"/>
                <a:cs typeface="Trebuchet MS"/>
              </a:rPr>
              <a:t>Amplitude</a:t>
            </a:r>
            <a:endParaRPr sz="27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49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Obtain a visible chest vibration</a:t>
            </a:r>
            <a:endParaRPr sz="24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5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Adjust according to PCO2</a:t>
            </a:r>
            <a:endParaRPr sz="2400" baseline="-20833" dirty="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9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35" dirty="0">
                <a:latin typeface="Trebuchet MS"/>
                <a:cs typeface="Trebuchet MS"/>
              </a:rPr>
              <a:t>Guaranteed volume</a:t>
            </a:r>
            <a:endParaRPr sz="27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49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About 2 mL/Kg</a:t>
            </a:r>
            <a:endParaRPr sz="24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520"/>
              </a:spcBef>
              <a:buClr>
                <a:srgbClr val="F5C040"/>
              </a:buClr>
              <a:buSzPct val="7916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400" spc="-5" dirty="0">
                <a:latin typeface="Trebuchet MS"/>
                <a:cs typeface="Trebuchet MS"/>
              </a:rPr>
              <a:t>Monitor the amplitudes generated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32206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Adjust the HFOV</a:t>
            </a:r>
            <a:endParaRPr sz="4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987" y="1264528"/>
            <a:ext cx="6461760" cy="329320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9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Frequency</a:t>
            </a:r>
            <a:endParaRPr sz="29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7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Initial: high frequency (10 Hz)</a:t>
            </a:r>
            <a:endParaRPr sz="26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Adjustment only if you absolutely have to </a:t>
            </a:r>
            <a:endParaRPr sz="2550" baseline="-21241" dirty="0">
              <a:latin typeface="Trebuchet MS"/>
              <a:cs typeface="Trebuchet MS"/>
            </a:endParaRPr>
          </a:p>
          <a:p>
            <a:pPr marL="954405" lvl="2" indent="-231140">
              <a:lnSpc>
                <a:spcPct val="100000"/>
              </a:lnSpc>
              <a:spcBef>
                <a:spcPts val="480"/>
              </a:spcBef>
              <a:buClr>
                <a:srgbClr val="5BD078"/>
              </a:buClr>
              <a:buSzPct val="73913"/>
              <a:buFont typeface="Wingdings"/>
              <a:buChar char=""/>
              <a:tabLst>
                <a:tab pos="955040" algn="l"/>
              </a:tabLst>
            </a:pPr>
            <a:r>
              <a:rPr lang="en-US" altLang="zh-CN" sz="2300" spc="-15" dirty="0">
                <a:latin typeface="Trebuchet MS"/>
                <a:cs typeface="Trebuchet MS"/>
              </a:rPr>
              <a:t>Volumetric: ↑frequency, ↑ventilation</a:t>
            </a:r>
            <a:endParaRPr sz="2300" dirty="0">
              <a:latin typeface="Trebuchet MS"/>
              <a:cs typeface="Trebuchet MS"/>
            </a:endParaRPr>
          </a:p>
          <a:p>
            <a:pPr marL="954405" lvl="2" indent="-231140">
              <a:lnSpc>
                <a:spcPct val="100000"/>
              </a:lnSpc>
              <a:spcBef>
                <a:spcPts val="440"/>
              </a:spcBef>
              <a:buClr>
                <a:srgbClr val="5BD078"/>
              </a:buClr>
              <a:buSzPct val="73913"/>
              <a:buFont typeface="Wingdings"/>
              <a:buChar char=""/>
              <a:tabLst>
                <a:tab pos="955040" algn="l"/>
              </a:tabLst>
            </a:pPr>
            <a:r>
              <a:rPr lang="en-US" altLang="zh-CN" sz="2300" dirty="0">
                <a:latin typeface="Trebuchet MS"/>
                <a:cs typeface="Trebuchet MS"/>
              </a:rPr>
              <a:t>Barometric, it's the opposite…</a:t>
            </a:r>
            <a:endParaRPr sz="2300" dirty="0">
              <a:latin typeface="Trebuchet MS"/>
              <a:cs typeface="Trebuchet MS"/>
            </a:endParaRPr>
          </a:p>
          <a:p>
            <a:pPr marL="666750" lvl="1" indent="-273685">
              <a:lnSpc>
                <a:spcPct val="100000"/>
              </a:lnSpc>
              <a:spcBef>
                <a:spcPts val="84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66750" algn="l"/>
              </a:tabLst>
            </a:pPr>
            <a:r>
              <a:rPr lang="en-US" altLang="zh-CN" sz="2600" spc="-55" dirty="0">
                <a:latin typeface="Trebuchet MS"/>
                <a:cs typeface="Trebuchet MS"/>
              </a:rPr>
              <a:t>ETT size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0770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Adjust HFOV – frequency</a:t>
            </a:r>
            <a:endParaRPr sz="44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997" y="4922547"/>
            <a:ext cx="5887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800" dirty="0">
                <a:solidFill>
                  <a:srgbClr val="073E87"/>
                </a:solidFill>
                <a:latin typeface="Trebuchet MS"/>
                <a:cs typeface="Trebuchet MS"/>
              </a:rPr>
              <a:t>1. Effect of frequency on tidal volume (∫flow)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44653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HFOV – frequency</a:t>
            </a:r>
            <a:endParaRPr sz="4400"/>
          </a:p>
        </p:txBody>
      </p:sp>
      <p:grpSp>
        <p:nvGrpSpPr>
          <p:cNvPr id="5" name="object 5"/>
          <p:cNvGrpSpPr/>
          <p:nvPr/>
        </p:nvGrpSpPr>
        <p:grpSpPr>
          <a:xfrm>
            <a:off x="1647391" y="1658735"/>
            <a:ext cx="5868035" cy="3225800"/>
            <a:chOff x="1647391" y="1658735"/>
            <a:chExt cx="5868035" cy="3225800"/>
          </a:xfrm>
        </p:grpSpPr>
        <p:sp>
          <p:nvSpPr>
            <p:cNvPr id="6" name="object 6"/>
            <p:cNvSpPr/>
            <p:nvPr/>
          </p:nvSpPr>
          <p:spPr>
            <a:xfrm>
              <a:off x="1805258" y="1664768"/>
              <a:ext cx="0" cy="3212465"/>
            </a:xfrm>
            <a:custGeom>
              <a:avLst/>
              <a:gdLst/>
              <a:ahLst/>
              <a:cxnLst/>
              <a:rect l="l" t="t" r="r" b="b"/>
              <a:pathLst>
                <a:path h="3212465">
                  <a:moveTo>
                    <a:pt x="0" y="0"/>
                  </a:moveTo>
                  <a:lnTo>
                    <a:pt x="0" y="3211889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3424" y="1664768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1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53424" y="2244369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1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53424" y="2777249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1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53424" y="4878117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0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424" y="3821113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0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53424" y="4378815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>
                  <a:moveTo>
                    <a:pt x="150374" y="0"/>
                  </a:moveTo>
                  <a:lnTo>
                    <a:pt x="0" y="0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17661" y="3334950"/>
              <a:ext cx="5791835" cy="0"/>
            </a:xfrm>
            <a:custGeom>
              <a:avLst/>
              <a:gdLst/>
              <a:ahLst/>
              <a:cxnLst/>
              <a:rect l="l" t="t" r="r" b="b"/>
              <a:pathLst>
                <a:path w="5791834">
                  <a:moveTo>
                    <a:pt x="0" y="0"/>
                  </a:moveTo>
                  <a:lnTo>
                    <a:pt x="5791623" y="0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06770" y="333495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29459" y="333495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1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20765" y="333495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1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48571" y="333495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1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58855" y="334371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41729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1</a:t>
            </a:r>
            <a:endParaRPr sz="14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66903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2</a:t>
            </a:r>
            <a:endParaRPr sz="1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54047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3</a:t>
            </a:r>
            <a:endParaRPr sz="1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80283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4</a:t>
            </a:r>
            <a:endParaRPr sz="1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90787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5</a:t>
            </a:r>
            <a:endParaRPr sz="1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57163" y="3462515"/>
            <a:ext cx="129539" cy="250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zh-CN" altLang="en-US" sz="1450" spc="10" dirty="0">
                <a:latin typeface="Arial"/>
                <a:cs typeface="Arial"/>
              </a:rPr>
              <a:t>6</a:t>
            </a:r>
            <a:endParaRPr sz="1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81259" y="3117653"/>
            <a:ext cx="471170" cy="2216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altLang="zh-CN" sz="1250" spc="20" dirty="0">
                <a:latin typeface="Arial"/>
                <a:cs typeface="Arial"/>
              </a:rPr>
              <a:t>time</a:t>
            </a:r>
            <a:endParaRPr sz="12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93241" y="2802736"/>
            <a:ext cx="570865" cy="66929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lang="en-US" altLang="zh-CN" sz="1700" b="1" spc="5" dirty="0">
                <a:latin typeface="Arial"/>
                <a:cs typeface="Arial"/>
              </a:rPr>
              <a:t>Flow</a:t>
            </a:r>
            <a:endParaRPr sz="1700">
              <a:latin typeface="Arial"/>
              <a:cs typeface="Arial"/>
            </a:endParaRPr>
          </a:p>
          <a:p>
            <a:pPr marL="15875" algn="ctr">
              <a:lnSpc>
                <a:spcPct val="100000"/>
              </a:lnSpc>
              <a:spcBef>
                <a:spcPts val="665"/>
              </a:spcBef>
            </a:pPr>
            <a:r>
              <a:rPr lang="en-US" altLang="zh-CN" sz="1250" spc="20" dirty="0">
                <a:latin typeface="Arial"/>
                <a:cs typeface="Arial"/>
              </a:rPr>
              <a:t>mL/s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06802" y="2041671"/>
            <a:ext cx="5715635" cy="1943735"/>
            <a:chOff x="1806802" y="2041671"/>
            <a:chExt cx="5715635" cy="1943735"/>
          </a:xfrm>
        </p:grpSpPr>
        <p:sp>
          <p:nvSpPr>
            <p:cNvPr id="28" name="object 28"/>
            <p:cNvSpPr/>
            <p:nvPr/>
          </p:nvSpPr>
          <p:spPr>
            <a:xfrm>
              <a:off x="7516584" y="333203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297"/>
                  </a:lnTo>
                </a:path>
              </a:pathLst>
            </a:custGeom>
            <a:ln w="11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18482" y="2053350"/>
              <a:ext cx="1515745" cy="1920239"/>
            </a:xfrm>
            <a:custGeom>
              <a:avLst/>
              <a:gdLst/>
              <a:ahLst/>
              <a:cxnLst/>
              <a:rect l="l" t="t" r="r" b="b"/>
              <a:pathLst>
                <a:path w="1515745" h="1920239">
                  <a:moveTo>
                    <a:pt x="0" y="1914506"/>
                  </a:moveTo>
                  <a:lnTo>
                    <a:pt x="39741" y="1888883"/>
                  </a:lnTo>
                  <a:lnTo>
                    <a:pt x="61971" y="1845738"/>
                  </a:lnTo>
                  <a:lnTo>
                    <a:pt x="81105" y="1784261"/>
                  </a:lnTo>
                  <a:lnTo>
                    <a:pt x="97412" y="1706609"/>
                  </a:lnTo>
                  <a:lnTo>
                    <a:pt x="104591" y="1662393"/>
                  </a:lnTo>
                  <a:lnTo>
                    <a:pt x="111164" y="1614941"/>
                  </a:lnTo>
                  <a:lnTo>
                    <a:pt x="117165" y="1564526"/>
                  </a:lnTo>
                  <a:lnTo>
                    <a:pt x="122629" y="1511415"/>
                  </a:lnTo>
                  <a:lnTo>
                    <a:pt x="127588" y="1455879"/>
                  </a:lnTo>
                  <a:lnTo>
                    <a:pt x="132078" y="1398188"/>
                  </a:lnTo>
                  <a:lnTo>
                    <a:pt x="136131" y="1338611"/>
                  </a:lnTo>
                  <a:lnTo>
                    <a:pt x="139781" y="1277418"/>
                  </a:lnTo>
                  <a:lnTo>
                    <a:pt x="143063" y="1214879"/>
                  </a:lnTo>
                  <a:lnTo>
                    <a:pt x="146009" y="1151263"/>
                  </a:lnTo>
                  <a:lnTo>
                    <a:pt x="148653" y="1086841"/>
                  </a:lnTo>
                  <a:lnTo>
                    <a:pt x="151030" y="1021882"/>
                  </a:lnTo>
                  <a:lnTo>
                    <a:pt x="153173" y="956655"/>
                  </a:lnTo>
                  <a:lnTo>
                    <a:pt x="155116" y="891431"/>
                  </a:lnTo>
                  <a:lnTo>
                    <a:pt x="156892" y="826479"/>
                  </a:lnTo>
                  <a:lnTo>
                    <a:pt x="158536" y="762069"/>
                  </a:lnTo>
                  <a:lnTo>
                    <a:pt x="160081" y="698470"/>
                  </a:lnTo>
                  <a:lnTo>
                    <a:pt x="161561" y="635954"/>
                  </a:lnTo>
                  <a:lnTo>
                    <a:pt x="163009" y="574788"/>
                  </a:lnTo>
                  <a:lnTo>
                    <a:pt x="164460" y="515243"/>
                  </a:lnTo>
                  <a:lnTo>
                    <a:pt x="165947" y="457589"/>
                  </a:lnTo>
                  <a:lnTo>
                    <a:pt x="167504" y="402095"/>
                  </a:lnTo>
                  <a:lnTo>
                    <a:pt x="169164" y="349031"/>
                  </a:lnTo>
                  <a:lnTo>
                    <a:pt x="170962" y="298667"/>
                  </a:lnTo>
                  <a:lnTo>
                    <a:pt x="172931" y="251273"/>
                  </a:lnTo>
                  <a:lnTo>
                    <a:pt x="175105" y="207118"/>
                  </a:lnTo>
                  <a:lnTo>
                    <a:pt x="177518" y="166472"/>
                  </a:lnTo>
                  <a:lnTo>
                    <a:pt x="183195" y="96786"/>
                  </a:lnTo>
                  <a:lnTo>
                    <a:pt x="190231" y="44374"/>
                  </a:lnTo>
                  <a:lnTo>
                    <a:pt x="203927" y="2862"/>
                  </a:lnTo>
                  <a:lnTo>
                    <a:pt x="209465" y="0"/>
                  </a:lnTo>
                  <a:lnTo>
                    <a:pt x="215288" y="3124"/>
                  </a:lnTo>
                  <a:lnTo>
                    <a:pt x="231542" y="46932"/>
                  </a:lnTo>
                  <a:lnTo>
                    <a:pt x="241564" y="101939"/>
                  </a:lnTo>
                  <a:lnTo>
                    <a:pt x="251120" y="174887"/>
                  </a:lnTo>
                  <a:lnTo>
                    <a:pt x="255773" y="217365"/>
                  </a:lnTo>
                  <a:lnTo>
                    <a:pt x="260370" y="263460"/>
                  </a:lnTo>
                  <a:lnTo>
                    <a:pt x="264929" y="312883"/>
                  </a:lnTo>
                  <a:lnTo>
                    <a:pt x="269472" y="365345"/>
                  </a:lnTo>
                  <a:lnTo>
                    <a:pt x="274019" y="420555"/>
                  </a:lnTo>
                  <a:lnTo>
                    <a:pt x="278588" y="478225"/>
                  </a:lnTo>
                  <a:lnTo>
                    <a:pt x="283200" y="538065"/>
                  </a:lnTo>
                  <a:lnTo>
                    <a:pt x="287875" y="599786"/>
                  </a:lnTo>
                  <a:lnTo>
                    <a:pt x="292633" y="663098"/>
                  </a:lnTo>
                  <a:lnTo>
                    <a:pt x="297494" y="727712"/>
                  </a:lnTo>
                  <a:lnTo>
                    <a:pt x="302477" y="793340"/>
                  </a:lnTo>
                  <a:lnTo>
                    <a:pt x="307603" y="859690"/>
                  </a:lnTo>
                  <a:lnTo>
                    <a:pt x="312892" y="926474"/>
                  </a:lnTo>
                  <a:lnTo>
                    <a:pt x="318363" y="993403"/>
                  </a:lnTo>
                  <a:lnTo>
                    <a:pt x="324036" y="1060188"/>
                  </a:lnTo>
                  <a:lnTo>
                    <a:pt x="329932" y="1126538"/>
                  </a:lnTo>
                  <a:lnTo>
                    <a:pt x="336070" y="1192164"/>
                  </a:lnTo>
                  <a:lnTo>
                    <a:pt x="342470" y="1256778"/>
                  </a:lnTo>
                  <a:lnTo>
                    <a:pt x="349152" y="1320089"/>
                  </a:lnTo>
                  <a:lnTo>
                    <a:pt x="356136" y="1381809"/>
                  </a:lnTo>
                  <a:lnTo>
                    <a:pt x="363442" y="1441647"/>
                  </a:lnTo>
                  <a:lnTo>
                    <a:pt x="371090" y="1499316"/>
                  </a:lnTo>
                  <a:lnTo>
                    <a:pt x="379100" y="1554524"/>
                  </a:lnTo>
                  <a:lnTo>
                    <a:pt x="387492" y="1606984"/>
                  </a:lnTo>
                  <a:lnTo>
                    <a:pt x="396285" y="1656404"/>
                  </a:lnTo>
                  <a:lnTo>
                    <a:pt x="405500" y="1702497"/>
                  </a:lnTo>
                  <a:lnTo>
                    <a:pt x="415156" y="1744973"/>
                  </a:lnTo>
                  <a:lnTo>
                    <a:pt x="425274" y="1783542"/>
                  </a:lnTo>
                  <a:lnTo>
                    <a:pt x="446974" y="1847803"/>
                  </a:lnTo>
                  <a:lnTo>
                    <a:pt x="470758" y="1892965"/>
                  </a:lnTo>
                  <a:lnTo>
                    <a:pt x="510692" y="1919833"/>
                  </a:lnTo>
                  <a:lnTo>
                    <a:pt x="524469" y="1916830"/>
                  </a:lnTo>
                  <a:lnTo>
                    <a:pt x="560822" y="1873401"/>
                  </a:lnTo>
                  <a:lnTo>
                    <a:pt x="581230" y="1818657"/>
                  </a:lnTo>
                  <a:lnTo>
                    <a:pt x="598878" y="1745979"/>
                  </a:lnTo>
                  <a:lnTo>
                    <a:pt x="606746" y="1703638"/>
                  </a:lnTo>
                  <a:lnTo>
                    <a:pt x="614020" y="1657681"/>
                  </a:lnTo>
                  <a:lnTo>
                    <a:pt x="620732" y="1608396"/>
                  </a:lnTo>
                  <a:lnTo>
                    <a:pt x="626915" y="1556074"/>
                  </a:lnTo>
                  <a:lnTo>
                    <a:pt x="632600" y="1501004"/>
                  </a:lnTo>
                  <a:lnTo>
                    <a:pt x="637819" y="1443474"/>
                  </a:lnTo>
                  <a:lnTo>
                    <a:pt x="642605" y="1383773"/>
                  </a:lnTo>
                  <a:lnTo>
                    <a:pt x="646989" y="1322192"/>
                  </a:lnTo>
                  <a:lnTo>
                    <a:pt x="651004" y="1259018"/>
                  </a:lnTo>
                  <a:lnTo>
                    <a:pt x="654682" y="1194542"/>
                  </a:lnTo>
                  <a:lnTo>
                    <a:pt x="658055" y="1129051"/>
                  </a:lnTo>
                  <a:lnTo>
                    <a:pt x="661155" y="1062837"/>
                  </a:lnTo>
                  <a:lnTo>
                    <a:pt x="664014" y="996186"/>
                  </a:lnTo>
                  <a:lnTo>
                    <a:pt x="666665" y="929390"/>
                  </a:lnTo>
                  <a:lnTo>
                    <a:pt x="669139" y="862736"/>
                  </a:lnTo>
                  <a:lnTo>
                    <a:pt x="671468" y="796515"/>
                  </a:lnTo>
                  <a:lnTo>
                    <a:pt x="673685" y="731014"/>
                  </a:lnTo>
                  <a:lnTo>
                    <a:pt x="675822" y="666524"/>
                  </a:lnTo>
                  <a:lnTo>
                    <a:pt x="677911" y="603334"/>
                  </a:lnTo>
                  <a:lnTo>
                    <a:pt x="679984" y="541732"/>
                  </a:lnTo>
                  <a:lnTo>
                    <a:pt x="682072" y="482008"/>
                  </a:lnTo>
                  <a:lnTo>
                    <a:pt x="684210" y="424451"/>
                  </a:lnTo>
                  <a:lnTo>
                    <a:pt x="686427" y="369350"/>
                  </a:lnTo>
                  <a:lnTo>
                    <a:pt x="688757" y="316994"/>
                  </a:lnTo>
                  <a:lnTo>
                    <a:pt x="691231" y="267672"/>
                  </a:lnTo>
                  <a:lnTo>
                    <a:pt x="693882" y="221674"/>
                  </a:lnTo>
                  <a:lnTo>
                    <a:pt x="696742" y="179289"/>
                  </a:lnTo>
                  <a:lnTo>
                    <a:pt x="699842" y="140806"/>
                  </a:lnTo>
                  <a:lnTo>
                    <a:pt x="706895" y="76701"/>
                  </a:lnTo>
                  <a:lnTo>
                    <a:pt x="715296" y="31673"/>
                  </a:lnTo>
                  <a:lnTo>
                    <a:pt x="730989" y="4961"/>
                  </a:lnTo>
                  <a:lnTo>
                    <a:pt x="736618" y="7867"/>
                  </a:lnTo>
                  <a:lnTo>
                    <a:pt x="751712" y="49478"/>
                  </a:lnTo>
                  <a:lnTo>
                    <a:pt x="760540" y="101933"/>
                  </a:lnTo>
                  <a:lnTo>
                    <a:pt x="768619" y="171643"/>
                  </a:lnTo>
                  <a:lnTo>
                    <a:pt x="772443" y="212296"/>
                  </a:lnTo>
                  <a:lnTo>
                    <a:pt x="776157" y="256453"/>
                  </a:lnTo>
                  <a:lnTo>
                    <a:pt x="779786" y="303846"/>
                  </a:lnTo>
                  <a:lnTo>
                    <a:pt x="783357" y="354205"/>
                  </a:lnTo>
                  <a:lnTo>
                    <a:pt x="786895" y="407260"/>
                  </a:lnTo>
                  <a:lnTo>
                    <a:pt x="790426" y="462742"/>
                  </a:lnTo>
                  <a:lnTo>
                    <a:pt x="793976" y="520382"/>
                  </a:lnTo>
                  <a:lnTo>
                    <a:pt x="797571" y="579909"/>
                  </a:lnTo>
                  <a:lnTo>
                    <a:pt x="801235" y="641054"/>
                  </a:lnTo>
                  <a:lnTo>
                    <a:pt x="804995" y="703547"/>
                  </a:lnTo>
                  <a:lnTo>
                    <a:pt x="808877" y="767120"/>
                  </a:lnTo>
                  <a:lnTo>
                    <a:pt x="812906" y="831502"/>
                  </a:lnTo>
                  <a:lnTo>
                    <a:pt x="817108" y="896423"/>
                  </a:lnTo>
                  <a:lnTo>
                    <a:pt x="821508" y="961615"/>
                  </a:lnTo>
                  <a:lnTo>
                    <a:pt x="826133" y="1026807"/>
                  </a:lnTo>
                  <a:lnTo>
                    <a:pt x="831009" y="1091730"/>
                  </a:lnTo>
                  <a:lnTo>
                    <a:pt x="836160" y="1156114"/>
                  </a:lnTo>
                  <a:lnTo>
                    <a:pt x="841612" y="1219691"/>
                  </a:lnTo>
                  <a:lnTo>
                    <a:pt x="847392" y="1282189"/>
                  </a:lnTo>
                  <a:lnTo>
                    <a:pt x="853524" y="1343340"/>
                  </a:lnTo>
                  <a:lnTo>
                    <a:pt x="860036" y="1402874"/>
                  </a:lnTo>
                  <a:lnTo>
                    <a:pt x="866951" y="1460522"/>
                  </a:lnTo>
                  <a:lnTo>
                    <a:pt x="874297" y="1516013"/>
                  </a:lnTo>
                  <a:lnTo>
                    <a:pt x="882099" y="1569079"/>
                  </a:lnTo>
                  <a:lnTo>
                    <a:pt x="890382" y="1619449"/>
                  </a:lnTo>
                  <a:lnTo>
                    <a:pt x="899172" y="1666855"/>
                  </a:lnTo>
                  <a:lnTo>
                    <a:pt x="908496" y="1711026"/>
                  </a:lnTo>
                  <a:lnTo>
                    <a:pt x="918378" y="1751693"/>
                  </a:lnTo>
                  <a:lnTo>
                    <a:pt x="928844" y="1788587"/>
                  </a:lnTo>
                  <a:lnTo>
                    <a:pt x="951633" y="1849974"/>
                  </a:lnTo>
                  <a:lnTo>
                    <a:pt x="977068" y="1893032"/>
                  </a:lnTo>
                  <a:lnTo>
                    <a:pt x="1020632" y="1918533"/>
                  </a:lnTo>
                  <a:lnTo>
                    <a:pt x="1035803" y="1915625"/>
                  </a:lnTo>
                  <a:lnTo>
                    <a:pt x="1075641" y="1874032"/>
                  </a:lnTo>
                  <a:lnTo>
                    <a:pt x="1097824" y="1821609"/>
                  </a:lnTo>
                  <a:lnTo>
                    <a:pt x="1116834" y="1751945"/>
                  </a:lnTo>
                  <a:lnTo>
                    <a:pt x="1125238" y="1711320"/>
                  </a:lnTo>
                  <a:lnTo>
                    <a:pt x="1132955" y="1667192"/>
                  </a:lnTo>
                  <a:lnTo>
                    <a:pt x="1140020" y="1619831"/>
                  </a:lnTo>
                  <a:lnTo>
                    <a:pt x="1146468" y="1569507"/>
                  </a:lnTo>
                  <a:lnTo>
                    <a:pt x="1152336" y="1516488"/>
                  </a:lnTo>
                  <a:lnTo>
                    <a:pt x="1157657" y="1461043"/>
                  </a:lnTo>
                  <a:lnTo>
                    <a:pt x="1162468" y="1403443"/>
                  </a:lnTo>
                  <a:lnTo>
                    <a:pt x="1166804" y="1343956"/>
                  </a:lnTo>
                  <a:lnTo>
                    <a:pt x="1170699" y="1282851"/>
                  </a:lnTo>
                  <a:lnTo>
                    <a:pt x="1174190" y="1220399"/>
                  </a:lnTo>
                  <a:lnTo>
                    <a:pt x="1177311" y="1156868"/>
                  </a:lnTo>
                  <a:lnTo>
                    <a:pt x="1180098" y="1092528"/>
                  </a:lnTo>
                  <a:lnTo>
                    <a:pt x="1182587" y="1027647"/>
                  </a:lnTo>
                  <a:lnTo>
                    <a:pt x="1184812" y="962496"/>
                  </a:lnTo>
                  <a:lnTo>
                    <a:pt x="1186808" y="897344"/>
                  </a:lnTo>
                  <a:lnTo>
                    <a:pt x="1188612" y="832459"/>
                  </a:lnTo>
                  <a:lnTo>
                    <a:pt x="1190258" y="768112"/>
                  </a:lnTo>
                  <a:lnTo>
                    <a:pt x="1191782" y="704571"/>
                  </a:lnTo>
                  <a:lnTo>
                    <a:pt x="1193218" y="642106"/>
                  </a:lnTo>
                  <a:lnTo>
                    <a:pt x="1194603" y="580986"/>
                  </a:lnTo>
                  <a:lnTo>
                    <a:pt x="1195971" y="521481"/>
                  </a:lnTo>
                  <a:lnTo>
                    <a:pt x="1197359" y="463860"/>
                  </a:lnTo>
                  <a:lnTo>
                    <a:pt x="1198800" y="408391"/>
                  </a:lnTo>
                  <a:lnTo>
                    <a:pt x="1200331" y="355346"/>
                  </a:lnTo>
                  <a:lnTo>
                    <a:pt x="1201986" y="304992"/>
                  </a:lnTo>
                  <a:lnTo>
                    <a:pt x="1203802" y="257599"/>
                  </a:lnTo>
                  <a:lnTo>
                    <a:pt x="1205813" y="213437"/>
                  </a:lnTo>
                  <a:lnTo>
                    <a:pt x="1208054" y="172774"/>
                  </a:lnTo>
                  <a:lnTo>
                    <a:pt x="1213370" y="103025"/>
                  </a:lnTo>
                  <a:lnTo>
                    <a:pt x="1220031" y="50507"/>
                  </a:lnTo>
                  <a:lnTo>
                    <a:pt x="1233165" y="8752"/>
                  </a:lnTo>
                  <a:lnTo>
                    <a:pt x="1238522" y="5782"/>
                  </a:lnTo>
                  <a:lnTo>
                    <a:pt x="1244160" y="8782"/>
                  </a:lnTo>
                  <a:lnTo>
                    <a:pt x="1259813" y="52105"/>
                  </a:lnTo>
                  <a:lnTo>
                    <a:pt x="1269388" y="106706"/>
                  </a:lnTo>
                  <a:lnTo>
                    <a:pt x="1278453" y="179190"/>
                  </a:lnTo>
                  <a:lnTo>
                    <a:pt x="1282842" y="221417"/>
                  </a:lnTo>
                  <a:lnTo>
                    <a:pt x="1287161" y="267249"/>
                  </a:lnTo>
                  <a:lnTo>
                    <a:pt x="1291430" y="316397"/>
                  </a:lnTo>
                  <a:lnTo>
                    <a:pt x="1295666" y="368574"/>
                  </a:lnTo>
                  <a:lnTo>
                    <a:pt x="1299891" y="423490"/>
                  </a:lnTo>
                  <a:lnTo>
                    <a:pt x="1304121" y="480858"/>
                  </a:lnTo>
                  <a:lnTo>
                    <a:pt x="1308377" y="540388"/>
                  </a:lnTo>
                  <a:lnTo>
                    <a:pt x="1312678" y="601792"/>
                  </a:lnTo>
                  <a:lnTo>
                    <a:pt x="1317043" y="664782"/>
                  </a:lnTo>
                  <a:lnTo>
                    <a:pt x="1321491" y="729069"/>
                  </a:lnTo>
                  <a:lnTo>
                    <a:pt x="1326042" y="794365"/>
                  </a:lnTo>
                  <a:lnTo>
                    <a:pt x="1330713" y="860381"/>
                  </a:lnTo>
                  <a:lnTo>
                    <a:pt x="1335525" y="926828"/>
                  </a:lnTo>
                  <a:lnTo>
                    <a:pt x="1340497" y="993419"/>
                  </a:lnTo>
                  <a:lnTo>
                    <a:pt x="1345647" y="1059864"/>
                  </a:lnTo>
                  <a:lnTo>
                    <a:pt x="1350995" y="1125875"/>
                  </a:lnTo>
                  <a:lnTo>
                    <a:pt x="1356560" y="1191164"/>
                  </a:lnTo>
                  <a:lnTo>
                    <a:pt x="1362361" y="1255442"/>
                  </a:lnTo>
                  <a:lnTo>
                    <a:pt x="1368418" y="1318421"/>
                  </a:lnTo>
                  <a:lnTo>
                    <a:pt x="1374748" y="1379812"/>
                  </a:lnTo>
                  <a:lnTo>
                    <a:pt x="1381373" y="1439326"/>
                  </a:lnTo>
                  <a:lnTo>
                    <a:pt x="1388309" y="1496675"/>
                  </a:lnTo>
                  <a:lnTo>
                    <a:pt x="1395578" y="1551571"/>
                  </a:lnTo>
                  <a:lnTo>
                    <a:pt x="1403198" y="1603726"/>
                  </a:lnTo>
                  <a:lnTo>
                    <a:pt x="1411187" y="1652849"/>
                  </a:lnTo>
                  <a:lnTo>
                    <a:pt x="1419566" y="1698654"/>
                  </a:lnTo>
                  <a:lnTo>
                    <a:pt x="1428353" y="1740851"/>
                  </a:lnTo>
                  <a:lnTo>
                    <a:pt x="1437567" y="1779153"/>
                  </a:lnTo>
                  <a:lnTo>
                    <a:pt x="1457355" y="1842914"/>
                  </a:lnTo>
                  <a:lnTo>
                    <a:pt x="1479082" y="1887630"/>
                  </a:lnTo>
                  <a:lnTo>
                    <a:pt x="1502901" y="1910992"/>
                  </a:lnTo>
                  <a:lnTo>
                    <a:pt x="1515643" y="1913944"/>
                  </a:lnTo>
                </a:path>
              </a:pathLst>
            </a:custGeom>
            <a:ln w="2335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58542" y="2053350"/>
              <a:ext cx="3326765" cy="1920239"/>
            </a:xfrm>
            <a:custGeom>
              <a:avLst/>
              <a:gdLst/>
              <a:ahLst/>
              <a:cxnLst/>
              <a:rect l="l" t="t" r="r" b="b"/>
              <a:pathLst>
                <a:path w="3326765" h="1920239">
                  <a:moveTo>
                    <a:pt x="0" y="1914506"/>
                  </a:moveTo>
                  <a:lnTo>
                    <a:pt x="52317" y="1905824"/>
                  </a:lnTo>
                  <a:lnTo>
                    <a:pt x="98853" y="1880866"/>
                  </a:lnTo>
                  <a:lnTo>
                    <a:pt x="139989" y="1841019"/>
                  </a:lnTo>
                  <a:lnTo>
                    <a:pt x="176106" y="1787669"/>
                  </a:lnTo>
                  <a:lnTo>
                    <a:pt x="207584" y="1722201"/>
                  </a:lnTo>
                  <a:lnTo>
                    <a:pt x="221702" y="1685356"/>
                  </a:lnTo>
                  <a:lnTo>
                    <a:pt x="234803" y="1646001"/>
                  </a:lnTo>
                  <a:lnTo>
                    <a:pt x="246935" y="1604309"/>
                  </a:lnTo>
                  <a:lnTo>
                    <a:pt x="258145" y="1560454"/>
                  </a:lnTo>
                  <a:lnTo>
                    <a:pt x="268481" y="1514609"/>
                  </a:lnTo>
                  <a:lnTo>
                    <a:pt x="277990" y="1466947"/>
                  </a:lnTo>
                  <a:lnTo>
                    <a:pt x="286720" y="1417641"/>
                  </a:lnTo>
                  <a:lnTo>
                    <a:pt x="294719" y="1366865"/>
                  </a:lnTo>
                  <a:lnTo>
                    <a:pt x="302034" y="1314791"/>
                  </a:lnTo>
                  <a:lnTo>
                    <a:pt x="308712" y="1261594"/>
                  </a:lnTo>
                  <a:lnTo>
                    <a:pt x="314802" y="1207445"/>
                  </a:lnTo>
                  <a:lnTo>
                    <a:pt x="320351" y="1152519"/>
                  </a:lnTo>
                  <a:lnTo>
                    <a:pt x="325406" y="1096989"/>
                  </a:lnTo>
                  <a:lnTo>
                    <a:pt x="330015" y="1041027"/>
                  </a:lnTo>
                  <a:lnTo>
                    <a:pt x="334226" y="984807"/>
                  </a:lnTo>
                  <a:lnTo>
                    <a:pt x="338085" y="928503"/>
                  </a:lnTo>
                  <a:lnTo>
                    <a:pt x="341642" y="872287"/>
                  </a:lnTo>
                  <a:lnTo>
                    <a:pt x="344943" y="816333"/>
                  </a:lnTo>
                  <a:lnTo>
                    <a:pt x="348036" y="760813"/>
                  </a:lnTo>
                  <a:lnTo>
                    <a:pt x="350968" y="705902"/>
                  </a:lnTo>
                  <a:lnTo>
                    <a:pt x="353788" y="651772"/>
                  </a:lnTo>
                  <a:lnTo>
                    <a:pt x="356542" y="598596"/>
                  </a:lnTo>
                  <a:lnTo>
                    <a:pt x="359279" y="546548"/>
                  </a:lnTo>
                  <a:lnTo>
                    <a:pt x="362045" y="495802"/>
                  </a:lnTo>
                  <a:lnTo>
                    <a:pt x="364889" y="446529"/>
                  </a:lnTo>
                  <a:lnTo>
                    <a:pt x="367858" y="398904"/>
                  </a:lnTo>
                  <a:lnTo>
                    <a:pt x="370999" y="353099"/>
                  </a:lnTo>
                  <a:lnTo>
                    <a:pt x="374361" y="309288"/>
                  </a:lnTo>
                  <a:lnTo>
                    <a:pt x="377990" y="267644"/>
                  </a:lnTo>
                  <a:lnTo>
                    <a:pt x="381935" y="228341"/>
                  </a:lnTo>
                  <a:lnTo>
                    <a:pt x="390961" y="157448"/>
                  </a:lnTo>
                  <a:lnTo>
                    <a:pt x="401819" y="97994"/>
                  </a:lnTo>
                  <a:lnTo>
                    <a:pt x="414890" y="51366"/>
                  </a:lnTo>
                  <a:lnTo>
                    <a:pt x="439479" y="8502"/>
                  </a:lnTo>
                  <a:lnTo>
                    <a:pt x="459749" y="0"/>
                  </a:lnTo>
                  <a:lnTo>
                    <a:pt x="470771" y="2323"/>
                  </a:lnTo>
                  <a:lnTo>
                    <a:pt x="501817" y="35060"/>
                  </a:lnTo>
                  <a:lnTo>
                    <a:pt x="521110" y="76517"/>
                  </a:lnTo>
                  <a:lnTo>
                    <a:pt x="539537" y="131963"/>
                  </a:lnTo>
                  <a:lnTo>
                    <a:pt x="557323" y="199923"/>
                  </a:lnTo>
                  <a:lnTo>
                    <a:pt x="566044" y="238137"/>
                  </a:lnTo>
                  <a:lnTo>
                    <a:pt x="574689" y="278928"/>
                  </a:lnTo>
                  <a:lnTo>
                    <a:pt x="583284" y="322111"/>
                  </a:lnTo>
                  <a:lnTo>
                    <a:pt x="591858" y="367502"/>
                  </a:lnTo>
                  <a:lnTo>
                    <a:pt x="600438" y="414919"/>
                  </a:lnTo>
                  <a:lnTo>
                    <a:pt x="609052" y="464175"/>
                  </a:lnTo>
                  <a:lnTo>
                    <a:pt x="617728" y="515088"/>
                  </a:lnTo>
                  <a:lnTo>
                    <a:pt x="626494" y="567474"/>
                  </a:lnTo>
                  <a:lnTo>
                    <a:pt x="635378" y="621148"/>
                  </a:lnTo>
                  <a:lnTo>
                    <a:pt x="644408" y="675926"/>
                  </a:lnTo>
                  <a:lnTo>
                    <a:pt x="653610" y="731624"/>
                  </a:lnTo>
                  <a:lnTo>
                    <a:pt x="663014" y="788059"/>
                  </a:lnTo>
                  <a:lnTo>
                    <a:pt x="672646" y="845046"/>
                  </a:lnTo>
                  <a:lnTo>
                    <a:pt x="682536" y="902400"/>
                  </a:lnTo>
                  <a:lnTo>
                    <a:pt x="692710" y="959939"/>
                  </a:lnTo>
                  <a:lnTo>
                    <a:pt x="703196" y="1017477"/>
                  </a:lnTo>
                  <a:lnTo>
                    <a:pt x="714022" y="1074832"/>
                  </a:lnTo>
                  <a:lnTo>
                    <a:pt x="725217" y="1131818"/>
                  </a:lnTo>
                  <a:lnTo>
                    <a:pt x="736807" y="1188252"/>
                  </a:lnTo>
                  <a:lnTo>
                    <a:pt x="748821" y="1243950"/>
                  </a:lnTo>
                  <a:lnTo>
                    <a:pt x="761287" y="1298727"/>
                  </a:lnTo>
                  <a:lnTo>
                    <a:pt x="774231" y="1352400"/>
                  </a:lnTo>
                  <a:lnTo>
                    <a:pt x="787683" y="1404785"/>
                  </a:lnTo>
                  <a:lnTo>
                    <a:pt x="801670" y="1455697"/>
                  </a:lnTo>
                  <a:lnTo>
                    <a:pt x="816219" y="1504952"/>
                  </a:lnTo>
                  <a:lnTo>
                    <a:pt x="831359" y="1552367"/>
                  </a:lnTo>
                  <a:lnTo>
                    <a:pt x="847118" y="1597757"/>
                  </a:lnTo>
                  <a:lnTo>
                    <a:pt x="863522" y="1640938"/>
                  </a:lnTo>
                  <a:lnTo>
                    <a:pt x="880601" y="1681726"/>
                  </a:lnTo>
                  <a:lnTo>
                    <a:pt x="898381" y="1719938"/>
                  </a:lnTo>
                  <a:lnTo>
                    <a:pt x="916892" y="1755389"/>
                  </a:lnTo>
                  <a:lnTo>
                    <a:pt x="956212" y="1817271"/>
                  </a:lnTo>
                  <a:lnTo>
                    <a:pt x="998785" y="1865901"/>
                  </a:lnTo>
                  <a:lnTo>
                    <a:pt x="1044833" y="1899806"/>
                  </a:lnTo>
                  <a:lnTo>
                    <a:pt x="1094578" y="1917513"/>
                  </a:lnTo>
                  <a:lnTo>
                    <a:pt x="1120906" y="1919833"/>
                  </a:lnTo>
                  <a:lnTo>
                    <a:pt x="1147025" y="1917614"/>
                  </a:lnTo>
                  <a:lnTo>
                    <a:pt x="1195141" y="1900113"/>
                  </a:lnTo>
                  <a:lnTo>
                    <a:pt x="1238062" y="1866423"/>
                  </a:lnTo>
                  <a:lnTo>
                    <a:pt x="1276145" y="1818015"/>
                  </a:lnTo>
                  <a:lnTo>
                    <a:pt x="1309749" y="1756360"/>
                  </a:lnTo>
                  <a:lnTo>
                    <a:pt x="1324984" y="1721025"/>
                  </a:lnTo>
                  <a:lnTo>
                    <a:pt x="1339234" y="1682929"/>
                  </a:lnTo>
                  <a:lnTo>
                    <a:pt x="1352543" y="1642258"/>
                  </a:lnTo>
                  <a:lnTo>
                    <a:pt x="1364956" y="1599194"/>
                  </a:lnTo>
                  <a:lnTo>
                    <a:pt x="1376520" y="1553922"/>
                  </a:lnTo>
                  <a:lnTo>
                    <a:pt x="1387277" y="1506626"/>
                  </a:lnTo>
                  <a:lnTo>
                    <a:pt x="1397273" y="1457490"/>
                  </a:lnTo>
                  <a:lnTo>
                    <a:pt x="1406553" y="1406697"/>
                  </a:lnTo>
                  <a:lnTo>
                    <a:pt x="1415162" y="1354431"/>
                  </a:lnTo>
                  <a:lnTo>
                    <a:pt x="1423144" y="1300877"/>
                  </a:lnTo>
                  <a:lnTo>
                    <a:pt x="1430544" y="1246218"/>
                  </a:lnTo>
                  <a:lnTo>
                    <a:pt x="1437408" y="1190638"/>
                  </a:lnTo>
                  <a:lnTo>
                    <a:pt x="1443779" y="1134321"/>
                  </a:lnTo>
                  <a:lnTo>
                    <a:pt x="1449703" y="1077451"/>
                  </a:lnTo>
                  <a:lnTo>
                    <a:pt x="1455225" y="1020212"/>
                  </a:lnTo>
                  <a:lnTo>
                    <a:pt x="1460390" y="962788"/>
                  </a:lnTo>
                  <a:lnTo>
                    <a:pt x="1465241" y="905363"/>
                  </a:lnTo>
                  <a:lnTo>
                    <a:pt x="1469825" y="848120"/>
                  </a:lnTo>
                  <a:lnTo>
                    <a:pt x="1474186" y="791244"/>
                  </a:lnTo>
                  <a:lnTo>
                    <a:pt x="1478369" y="734919"/>
                  </a:lnTo>
                  <a:lnTo>
                    <a:pt x="1482418" y="679328"/>
                  </a:lnTo>
                  <a:lnTo>
                    <a:pt x="1486378" y="624655"/>
                  </a:lnTo>
                  <a:lnTo>
                    <a:pt x="1490295" y="571084"/>
                  </a:lnTo>
                  <a:lnTo>
                    <a:pt x="1494213" y="518800"/>
                  </a:lnTo>
                  <a:lnTo>
                    <a:pt x="1498177" y="467986"/>
                  </a:lnTo>
                  <a:lnTo>
                    <a:pt x="1502232" y="418825"/>
                  </a:lnTo>
                  <a:lnTo>
                    <a:pt x="1506422" y="371503"/>
                  </a:lnTo>
                  <a:lnTo>
                    <a:pt x="1510793" y="326202"/>
                  </a:lnTo>
                  <a:lnTo>
                    <a:pt x="1515389" y="283107"/>
                  </a:lnTo>
                  <a:lnTo>
                    <a:pt x="1520255" y="242402"/>
                  </a:lnTo>
                  <a:lnTo>
                    <a:pt x="1525436" y="204270"/>
                  </a:lnTo>
                  <a:lnTo>
                    <a:pt x="1536922" y="136463"/>
                  </a:lnTo>
                  <a:lnTo>
                    <a:pt x="1550206" y="81158"/>
                  </a:lnTo>
                  <a:lnTo>
                    <a:pt x="1565646" y="39825"/>
                  </a:lnTo>
                  <a:lnTo>
                    <a:pt x="1593634" y="7242"/>
                  </a:lnTo>
                  <a:lnTo>
                    <a:pt x="1604430" y="4961"/>
                  </a:lnTo>
                  <a:lnTo>
                    <a:pt x="1615130" y="7127"/>
                  </a:lnTo>
                  <a:lnTo>
                    <a:pt x="1644248" y="38383"/>
                  </a:lnTo>
                  <a:lnTo>
                    <a:pt x="1661536" y="78121"/>
                  </a:lnTo>
                  <a:lnTo>
                    <a:pt x="1677464" y="131364"/>
                  </a:lnTo>
                  <a:lnTo>
                    <a:pt x="1692320" y="196727"/>
                  </a:lnTo>
                  <a:lnTo>
                    <a:pt x="1706396" y="272824"/>
                  </a:lnTo>
                  <a:lnTo>
                    <a:pt x="1713232" y="314466"/>
                  </a:lnTo>
                  <a:lnTo>
                    <a:pt x="1719982" y="358272"/>
                  </a:lnTo>
                  <a:lnTo>
                    <a:pt x="1726681" y="404070"/>
                  </a:lnTo>
                  <a:lnTo>
                    <a:pt x="1733366" y="451685"/>
                  </a:lnTo>
                  <a:lnTo>
                    <a:pt x="1740074" y="500946"/>
                  </a:lnTo>
                  <a:lnTo>
                    <a:pt x="1746840" y="551678"/>
                  </a:lnTo>
                  <a:lnTo>
                    <a:pt x="1753700" y="603709"/>
                  </a:lnTo>
                  <a:lnTo>
                    <a:pt x="1760692" y="656866"/>
                  </a:lnTo>
                  <a:lnTo>
                    <a:pt x="1767851" y="710976"/>
                  </a:lnTo>
                  <a:lnTo>
                    <a:pt x="1775214" y="765865"/>
                  </a:lnTo>
                  <a:lnTo>
                    <a:pt x="1782816" y="821360"/>
                  </a:lnTo>
                  <a:lnTo>
                    <a:pt x="1790694" y="877288"/>
                  </a:lnTo>
                  <a:lnTo>
                    <a:pt x="1798885" y="933477"/>
                  </a:lnTo>
                  <a:lnTo>
                    <a:pt x="1807424" y="989752"/>
                  </a:lnTo>
                  <a:lnTo>
                    <a:pt x="1816347" y="1045942"/>
                  </a:lnTo>
                  <a:lnTo>
                    <a:pt x="1825692" y="1101872"/>
                  </a:lnTo>
                  <a:lnTo>
                    <a:pt x="1835493" y="1157370"/>
                  </a:lnTo>
                  <a:lnTo>
                    <a:pt x="1845789" y="1212262"/>
                  </a:lnTo>
                  <a:lnTo>
                    <a:pt x="1856614" y="1266375"/>
                  </a:lnTo>
                  <a:lnTo>
                    <a:pt x="1868004" y="1319537"/>
                  </a:lnTo>
                  <a:lnTo>
                    <a:pt x="1879997" y="1371574"/>
                  </a:lnTo>
                  <a:lnTo>
                    <a:pt x="1892629" y="1422313"/>
                  </a:lnTo>
                  <a:lnTo>
                    <a:pt x="1905935" y="1471581"/>
                  </a:lnTo>
                  <a:lnTo>
                    <a:pt x="1919952" y="1519205"/>
                  </a:lnTo>
                  <a:lnTo>
                    <a:pt x="1934716" y="1565011"/>
                  </a:lnTo>
                  <a:lnTo>
                    <a:pt x="1950263" y="1608827"/>
                  </a:lnTo>
                  <a:lnTo>
                    <a:pt x="1966630" y="1650479"/>
                  </a:lnTo>
                  <a:lnTo>
                    <a:pt x="1983853" y="1689795"/>
                  </a:lnTo>
                  <a:lnTo>
                    <a:pt x="2001968" y="1726601"/>
                  </a:lnTo>
                  <a:lnTo>
                    <a:pt x="2021012" y="1760723"/>
                  </a:lnTo>
                  <a:lnTo>
                    <a:pt x="2062029" y="1820228"/>
                  </a:lnTo>
                  <a:lnTo>
                    <a:pt x="2107194" y="1866923"/>
                  </a:lnTo>
                  <a:lnTo>
                    <a:pt x="2156797" y="1899425"/>
                  </a:lnTo>
                  <a:lnTo>
                    <a:pt x="2211129" y="1916347"/>
                  </a:lnTo>
                  <a:lnTo>
                    <a:pt x="2240158" y="1918533"/>
                  </a:lnTo>
                  <a:lnTo>
                    <a:pt x="2269015" y="1916365"/>
                  </a:lnTo>
                  <a:lnTo>
                    <a:pt x="2322002" y="1899485"/>
                  </a:lnTo>
                  <a:lnTo>
                    <a:pt x="2369021" y="1867037"/>
                  </a:lnTo>
                  <a:lnTo>
                    <a:pt x="2410468" y="1820402"/>
                  </a:lnTo>
                  <a:lnTo>
                    <a:pt x="2446743" y="1760965"/>
                  </a:lnTo>
                  <a:lnTo>
                    <a:pt x="2478242" y="1690109"/>
                  </a:lnTo>
                  <a:lnTo>
                    <a:pt x="2492326" y="1650832"/>
                  </a:lnTo>
                  <a:lnTo>
                    <a:pt x="2505365" y="1609219"/>
                  </a:lnTo>
                  <a:lnTo>
                    <a:pt x="2517409" y="1565442"/>
                  </a:lnTo>
                  <a:lnTo>
                    <a:pt x="2528509" y="1519676"/>
                  </a:lnTo>
                  <a:lnTo>
                    <a:pt x="2538713" y="1472093"/>
                  </a:lnTo>
                  <a:lnTo>
                    <a:pt x="2548071" y="1422866"/>
                  </a:lnTo>
                  <a:lnTo>
                    <a:pt x="2556634" y="1372168"/>
                  </a:lnTo>
                  <a:lnTo>
                    <a:pt x="2564451" y="1320171"/>
                  </a:lnTo>
                  <a:lnTo>
                    <a:pt x="2571572" y="1267050"/>
                  </a:lnTo>
                  <a:lnTo>
                    <a:pt x="2578046" y="1212976"/>
                  </a:lnTo>
                  <a:lnTo>
                    <a:pt x="2583923" y="1158122"/>
                  </a:lnTo>
                  <a:lnTo>
                    <a:pt x="2589254" y="1102663"/>
                  </a:lnTo>
                  <a:lnTo>
                    <a:pt x="2594087" y="1046770"/>
                  </a:lnTo>
                  <a:lnTo>
                    <a:pt x="2598472" y="990616"/>
                  </a:lnTo>
                  <a:lnTo>
                    <a:pt x="2602460" y="934376"/>
                  </a:lnTo>
                  <a:lnTo>
                    <a:pt x="2606100" y="878220"/>
                  </a:lnTo>
                  <a:lnTo>
                    <a:pt x="2609442" y="822323"/>
                  </a:lnTo>
                  <a:lnTo>
                    <a:pt x="2612535" y="766857"/>
                  </a:lnTo>
                  <a:lnTo>
                    <a:pt x="2615429" y="711996"/>
                  </a:lnTo>
                  <a:lnTo>
                    <a:pt x="2618174" y="657911"/>
                  </a:lnTo>
                  <a:lnTo>
                    <a:pt x="2620820" y="604777"/>
                  </a:lnTo>
                  <a:lnTo>
                    <a:pt x="2623417" y="552766"/>
                  </a:lnTo>
                  <a:lnTo>
                    <a:pt x="2626013" y="502051"/>
                  </a:lnTo>
                  <a:lnTo>
                    <a:pt x="2628660" y="452805"/>
                  </a:lnTo>
                  <a:lnTo>
                    <a:pt x="2631407" y="405201"/>
                  </a:lnTo>
                  <a:lnTo>
                    <a:pt x="2634303" y="359412"/>
                  </a:lnTo>
                  <a:lnTo>
                    <a:pt x="2637398" y="315611"/>
                  </a:lnTo>
                  <a:lnTo>
                    <a:pt x="2640742" y="273971"/>
                  </a:lnTo>
                  <a:lnTo>
                    <a:pt x="2644385" y="234664"/>
                  </a:lnTo>
                  <a:lnTo>
                    <a:pt x="2652766" y="163744"/>
                  </a:lnTo>
                  <a:lnTo>
                    <a:pt x="2662939" y="104234"/>
                  </a:lnTo>
                  <a:lnTo>
                    <a:pt x="2675301" y="57518"/>
                  </a:lnTo>
                  <a:lnTo>
                    <a:pt x="2698822" y="14460"/>
                  </a:lnTo>
                  <a:lnTo>
                    <a:pt x="2718401" y="5782"/>
                  </a:lnTo>
                  <a:lnTo>
                    <a:pt x="2729287" y="8091"/>
                  </a:lnTo>
                  <a:lnTo>
                    <a:pt x="2759775" y="41722"/>
                  </a:lnTo>
                  <a:lnTo>
                    <a:pt x="2778574" y="84448"/>
                  </a:lnTo>
                  <a:lnTo>
                    <a:pt x="2796416" y="141599"/>
                  </a:lnTo>
                  <a:lnTo>
                    <a:pt x="2813529" y="211613"/>
                  </a:lnTo>
                  <a:lnTo>
                    <a:pt x="2821883" y="250958"/>
                  </a:lnTo>
                  <a:lnTo>
                    <a:pt x="2830139" y="292933"/>
                  </a:lnTo>
                  <a:lnTo>
                    <a:pt x="2838327" y="337345"/>
                  </a:lnTo>
                  <a:lnTo>
                    <a:pt x="2846474" y="383998"/>
                  </a:lnTo>
                  <a:lnTo>
                    <a:pt x="2854610" y="432697"/>
                  </a:lnTo>
                  <a:lnTo>
                    <a:pt x="2862761" y="483247"/>
                  </a:lnTo>
                  <a:lnTo>
                    <a:pt x="2870958" y="535454"/>
                  </a:lnTo>
                  <a:lnTo>
                    <a:pt x="2879227" y="589123"/>
                  </a:lnTo>
                  <a:lnTo>
                    <a:pt x="2887598" y="644057"/>
                  </a:lnTo>
                  <a:lnTo>
                    <a:pt x="2896099" y="700064"/>
                  </a:lnTo>
                  <a:lnTo>
                    <a:pt x="2904757" y="756946"/>
                  </a:lnTo>
                  <a:lnTo>
                    <a:pt x="2913603" y="814511"/>
                  </a:lnTo>
                  <a:lnTo>
                    <a:pt x="2922663" y="872562"/>
                  </a:lnTo>
                  <a:lnTo>
                    <a:pt x="2931967" y="930904"/>
                  </a:lnTo>
                  <a:lnTo>
                    <a:pt x="2941542" y="989343"/>
                  </a:lnTo>
                  <a:lnTo>
                    <a:pt x="2951418" y="1047684"/>
                  </a:lnTo>
                  <a:lnTo>
                    <a:pt x="2961622" y="1105731"/>
                  </a:lnTo>
                  <a:lnTo>
                    <a:pt x="2972182" y="1163290"/>
                  </a:lnTo>
                  <a:lnTo>
                    <a:pt x="2983128" y="1220166"/>
                  </a:lnTo>
                  <a:lnTo>
                    <a:pt x="2994488" y="1276164"/>
                  </a:lnTo>
                  <a:lnTo>
                    <a:pt x="3006289" y="1331088"/>
                  </a:lnTo>
                  <a:lnTo>
                    <a:pt x="3018561" y="1384744"/>
                  </a:lnTo>
                  <a:lnTo>
                    <a:pt x="3031332" y="1436937"/>
                  </a:lnTo>
                  <a:lnTo>
                    <a:pt x="3044630" y="1487472"/>
                  </a:lnTo>
                  <a:lnTo>
                    <a:pt x="3058483" y="1536154"/>
                  </a:lnTo>
                  <a:lnTo>
                    <a:pt x="3072920" y="1582788"/>
                  </a:lnTo>
                  <a:lnTo>
                    <a:pt x="3087969" y="1627179"/>
                  </a:lnTo>
                  <a:lnTo>
                    <a:pt x="3103659" y="1669131"/>
                  </a:lnTo>
                  <a:lnTo>
                    <a:pt x="3120018" y="1708451"/>
                  </a:lnTo>
                  <a:lnTo>
                    <a:pt x="3137074" y="1744943"/>
                  </a:lnTo>
                  <a:lnTo>
                    <a:pt x="3173393" y="1808663"/>
                  </a:lnTo>
                  <a:lnTo>
                    <a:pt x="3212841" y="1858732"/>
                  </a:lnTo>
                  <a:lnTo>
                    <a:pt x="3255646" y="1893590"/>
                  </a:lnTo>
                  <a:lnTo>
                    <a:pt x="3302035" y="1911677"/>
                  </a:lnTo>
                  <a:lnTo>
                    <a:pt x="3326645" y="1913944"/>
                  </a:lnTo>
                </a:path>
              </a:pathLst>
            </a:custGeom>
            <a:ln w="2335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387" y="1198878"/>
            <a:ext cx="8089900" cy="3980179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Spontaneous breathing rate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0" dirty="0">
                <a:latin typeface="Trebuchet MS"/>
                <a:cs typeface="Trebuchet MS"/>
              </a:rPr>
              <a:t>No airway obstruction</a:t>
            </a:r>
            <a:endParaRPr sz="29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20" dirty="0">
                <a:latin typeface="Trebuchet MS"/>
                <a:cs typeface="Trebuchet MS"/>
              </a:rPr>
              <a:t>Present before intubation or after (s-glottic stenosis)</a:t>
            </a:r>
            <a:endParaRPr sz="18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78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Secretion management</a:t>
            </a:r>
            <a:endParaRPr sz="26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48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Sufficient neurological status</a:t>
            </a:r>
            <a:endParaRPr sz="2900">
              <a:latin typeface="Trebuchet MS"/>
              <a:cs typeface="Trebuchet MS"/>
            </a:endParaRP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z="2900" spc="-5" dirty="0">
                <a:latin typeface="Trebuchet MS"/>
                <a:cs typeface="Trebuchet MS"/>
              </a:rPr>
              <a:t>Stable hemodynamics</a:t>
            </a:r>
            <a:endParaRPr sz="2900">
              <a:latin typeface="Trebuchet MS"/>
              <a:cs typeface="Trebuchet MS"/>
            </a:endParaRPr>
          </a:p>
          <a:p>
            <a:pPr marL="641350" lvl="1" indent="-273685">
              <a:lnSpc>
                <a:spcPct val="100000"/>
              </a:lnSpc>
              <a:spcBef>
                <a:spcPts val="820"/>
              </a:spcBef>
              <a:buClr>
                <a:srgbClr val="F5C040"/>
              </a:buClr>
              <a:buSzPct val="78846"/>
              <a:buFont typeface="Wingdings"/>
              <a:buChar char=""/>
              <a:tabLst>
                <a:tab pos="641350" algn="l"/>
              </a:tabLst>
            </a:pPr>
            <a:r>
              <a:rPr lang="en-US" altLang="zh-CN" sz="2600" spc="-5" dirty="0">
                <a:latin typeface="Trebuchet MS"/>
                <a:cs typeface="Trebuchet MS"/>
              </a:rPr>
              <a:t>Reinversion of thoracic pressures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48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647446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Weaning from HFOV</a:t>
            </a:r>
            <a:endParaRPr sz="4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38" y="285751"/>
            <a:ext cx="78289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-25" dirty="0"/>
              <a:t>Ventilation – usual parameters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5987" y="1197608"/>
            <a:ext cx="2884805" cy="20320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1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dirty="0">
                <a:latin typeface="Trebuchet MS"/>
                <a:cs typeface="Trebuchet MS"/>
              </a:rPr>
              <a:t>PEEP:</a:t>
            </a:r>
            <a:endParaRPr sz="2700">
              <a:latin typeface="Trebuchet MS"/>
              <a:cs typeface="Trebuchet MS"/>
            </a:endParaRPr>
          </a:p>
          <a:p>
            <a:pPr marL="356870" indent="-319405">
              <a:lnSpc>
                <a:spcPts val="3070"/>
              </a:lnSpc>
              <a:spcBef>
                <a:spcPts val="10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dirty="0">
                <a:latin typeface="Trebuchet MS"/>
                <a:cs typeface="Trebuchet MS"/>
              </a:rPr>
              <a:t>PIP:</a:t>
            </a:r>
            <a:endParaRPr sz="2700">
              <a:latin typeface="Trebuchet MS"/>
              <a:cs typeface="Trebuchet MS"/>
            </a:endParaRPr>
          </a:p>
          <a:p>
            <a:pPr marL="354965">
              <a:lnSpc>
                <a:spcPts val="3070"/>
              </a:lnSpc>
            </a:pPr>
            <a:r>
              <a:rPr lang="en-US" altLang="zh-CN" sz="2700" dirty="0">
                <a:latin typeface="Trebuchet MS"/>
                <a:cs typeface="Trebuchet MS"/>
              </a:rPr>
              <a:t>TV:</a:t>
            </a:r>
            <a:endParaRPr sz="27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spc="-5" dirty="0">
                <a:latin typeface="Trebuchet MS"/>
                <a:cs typeface="Trebuchet MS"/>
              </a:rPr>
              <a:t>Resp rate: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1300" y="1197608"/>
            <a:ext cx="3004185" cy="20320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160"/>
              </a:spcBef>
            </a:pPr>
            <a:r>
              <a:rPr lang="en-US" altLang="zh-CN" sz="2700" spc="-5" dirty="0">
                <a:latin typeface="Trebuchet MS"/>
                <a:cs typeface="Trebuchet MS"/>
              </a:rPr>
              <a:t>4-8 cmH2O</a:t>
            </a:r>
            <a:endParaRPr sz="2700">
              <a:latin typeface="Trebuchet MS"/>
              <a:cs typeface="Trebuchet MS"/>
            </a:endParaRPr>
          </a:p>
          <a:p>
            <a:pPr marL="39370">
              <a:lnSpc>
                <a:spcPts val="3070"/>
              </a:lnSpc>
              <a:spcBef>
                <a:spcPts val="1060"/>
              </a:spcBef>
            </a:pPr>
            <a:r>
              <a:rPr lang="en-US" altLang="zh-CN" sz="2700" spc="-5" dirty="0">
                <a:latin typeface="Trebuchet MS"/>
                <a:cs typeface="Trebuchet MS"/>
              </a:rPr>
              <a:t>10-30 cmH2O</a:t>
            </a:r>
            <a:endParaRPr sz="2700">
              <a:latin typeface="Trebuchet MS"/>
              <a:cs typeface="Trebuchet MS"/>
            </a:endParaRPr>
          </a:p>
          <a:p>
            <a:pPr marL="38100">
              <a:lnSpc>
                <a:spcPts val="3070"/>
              </a:lnSpc>
            </a:pPr>
            <a:r>
              <a:rPr lang="en-US" altLang="zh-CN" sz="2700" dirty="0">
                <a:latin typeface="Trebuchet MS"/>
                <a:cs typeface="Trebuchet MS"/>
              </a:rPr>
              <a:t>4-6 mL/Kg</a:t>
            </a:r>
            <a:endParaRPr sz="2700">
              <a:latin typeface="Trebuchet MS"/>
              <a:cs typeface="Trebuchet MS"/>
            </a:endParaRPr>
          </a:p>
          <a:p>
            <a:pPr marL="39370">
              <a:lnSpc>
                <a:spcPct val="100000"/>
              </a:lnSpc>
              <a:spcBef>
                <a:spcPts val="1060"/>
              </a:spcBef>
            </a:pPr>
            <a:r>
              <a:rPr lang="en-US" altLang="zh-CN" sz="2700" spc="-5" dirty="0">
                <a:latin typeface="Trebuchet MS"/>
                <a:cs typeface="Trebuchet MS"/>
              </a:rPr>
              <a:t>normal for age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5987" y="3338828"/>
            <a:ext cx="66503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el-GR" sz="2700" spc="-5" dirty="0">
                <a:latin typeface="Trebuchet MS"/>
                <a:cs typeface="Trebuchet MS"/>
              </a:rPr>
              <a:t>Inspiratory assist: 5-10 cmH2O or 50% ΔP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987" y="3750309"/>
            <a:ext cx="2439035" cy="11176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56870" indent="-319405">
              <a:lnSpc>
                <a:spcPct val="100000"/>
              </a:lnSpc>
              <a:spcBef>
                <a:spcPts val="11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dirty="0">
                <a:latin typeface="Trebuchet MS"/>
                <a:cs typeface="Trebuchet MS"/>
              </a:rPr>
              <a:t>FiO2:</a:t>
            </a:r>
            <a:endParaRPr sz="2700">
              <a:latin typeface="Trebuchet MS"/>
              <a:cs typeface="Trebuchet MS"/>
            </a:endParaRPr>
          </a:p>
          <a:p>
            <a:pPr marL="356870" indent="-319405">
              <a:lnSpc>
                <a:spcPct val="100000"/>
              </a:lnSpc>
              <a:spcBef>
                <a:spcPts val="1060"/>
              </a:spcBef>
              <a:buClr>
                <a:srgbClr val="31B6FD"/>
              </a:buClr>
              <a:buSzPct val="79629"/>
              <a:buFont typeface="Wingdings"/>
              <a:buChar char=""/>
              <a:tabLst>
                <a:tab pos="357505" algn="l"/>
              </a:tabLst>
            </a:pPr>
            <a:r>
              <a:rPr lang="en-US" altLang="zh-CN" sz="2700" dirty="0">
                <a:solidFill>
                  <a:srgbClr val="595959"/>
                </a:solidFill>
                <a:latin typeface="Trebuchet MS"/>
                <a:cs typeface="Trebuchet MS"/>
              </a:rPr>
              <a:t>Ti (or I:E ratio)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2888" y="3750309"/>
            <a:ext cx="4199890" cy="11176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60"/>
              </a:spcBef>
            </a:pPr>
            <a:r>
              <a:rPr lang="en-US" altLang="zh-CN" sz="2700" spc="-5" dirty="0">
                <a:latin typeface="Trebuchet MS"/>
                <a:cs typeface="Trebuchet MS"/>
              </a:rPr>
              <a:t>According to SpO2</a:t>
            </a:r>
            <a:endParaRPr sz="2700" baseline="-21604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1060"/>
              </a:spcBef>
            </a:pPr>
            <a:r>
              <a:rPr lang="en-US" altLang="zh-CN" sz="2700" spc="-5" dirty="0">
                <a:solidFill>
                  <a:srgbClr val="595959"/>
                </a:solidFill>
                <a:latin typeface="Trebuchet MS"/>
                <a:cs typeface="Trebuchet MS"/>
              </a:rPr>
              <a:t>According to TV and frequency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70" indent="-319405">
              <a:lnSpc>
                <a:spcPct val="100000"/>
              </a:lnSpc>
              <a:spcBef>
                <a:spcPts val="10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20" dirty="0"/>
              <a:t>Average pressure:</a:t>
            </a:r>
          </a:p>
          <a:p>
            <a:pPr>
              <a:lnSpc>
                <a:spcPct val="100000"/>
              </a:lnSpc>
              <a:buClr>
                <a:srgbClr val="31B6FD"/>
              </a:buClr>
              <a:buFont typeface="Wingdings"/>
              <a:buChar char=""/>
            </a:pPr>
            <a:endParaRPr sz="3300"/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31B6FD"/>
              </a:buClr>
              <a:buFont typeface="Wingdings"/>
              <a:buChar char=""/>
            </a:pPr>
            <a:endParaRPr sz="3800"/>
          </a:p>
          <a:p>
            <a:pPr marL="329565" marR="456565" indent="-317500">
              <a:lnSpc>
                <a:spcPct val="100600"/>
              </a:lnSpc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5" dirty="0"/>
              <a:t>Amplitude: Guaranteed volume:</a:t>
            </a:r>
          </a:p>
          <a:p>
            <a:pPr marL="331470" indent="-319405">
              <a:lnSpc>
                <a:spcPct val="100000"/>
              </a:lnSpc>
              <a:spcBef>
                <a:spcPts val="14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5" dirty="0"/>
              <a:t>Frequency:</a:t>
            </a:r>
          </a:p>
          <a:p>
            <a:pPr marL="331470" indent="-319405">
              <a:lnSpc>
                <a:spcPct val="100000"/>
              </a:lnSpc>
              <a:spcBef>
                <a:spcPts val="1320"/>
              </a:spcBef>
              <a:buClr>
                <a:srgbClr val="31B6FD"/>
              </a:buClr>
              <a:buSzPct val="79310"/>
              <a:buFont typeface="Wingdings"/>
              <a:buChar char=""/>
              <a:tabLst>
                <a:tab pos="332105" algn="l"/>
              </a:tabLst>
            </a:pPr>
            <a:r>
              <a:rPr lang="en-US" altLang="zh-CN" spc="-5" dirty="0">
                <a:solidFill>
                  <a:srgbClr val="595959"/>
                </a:solidFill>
              </a:rPr>
              <a:t>Inspi:Expi Ratio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44224" y="1366518"/>
            <a:ext cx="4647375" cy="4088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>
              <a:lnSpc>
                <a:spcPts val="3440"/>
              </a:lnSpc>
              <a:spcBef>
                <a:spcPts val="100"/>
              </a:spcBef>
            </a:pPr>
            <a:r>
              <a:rPr lang="en-US" altLang="zh-CN" sz="2900" spc="-5" dirty="0">
                <a:latin typeface="Trebuchet MS"/>
                <a:cs typeface="Trebuchet MS"/>
              </a:rPr>
              <a:t>10-18 cmH2O</a:t>
            </a:r>
            <a:endParaRPr sz="2900" dirty="0">
              <a:latin typeface="Trebuchet MS"/>
              <a:cs typeface="Trebuchet MS"/>
            </a:endParaRPr>
          </a:p>
          <a:p>
            <a:pPr marL="38100">
              <a:lnSpc>
                <a:spcPts val="3440"/>
              </a:lnSpc>
            </a:pPr>
            <a:r>
              <a:rPr lang="en-US" altLang="zh-CN" sz="2900" spc="10" dirty="0">
                <a:latin typeface="Trebuchet MS"/>
                <a:cs typeface="Trebuchet MS"/>
              </a:rPr>
              <a:t>Pmean conv. + 2-4 cmH2O</a:t>
            </a:r>
            <a:endParaRPr sz="2900" dirty="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lang="en-US" altLang="zh-CN" sz="2900" dirty="0">
                <a:latin typeface="Trebuchet MS"/>
                <a:cs typeface="Trebuchet MS"/>
              </a:rPr>
              <a:t>≈8 intercostal spaces</a:t>
            </a:r>
            <a:endParaRPr sz="2900" dirty="0">
              <a:latin typeface="Trebuchet MS"/>
              <a:cs typeface="Trebuchet MS"/>
            </a:endParaRPr>
          </a:p>
          <a:p>
            <a:pPr marL="39370">
              <a:lnSpc>
                <a:spcPct val="100000"/>
              </a:lnSpc>
              <a:spcBef>
                <a:spcPts val="1420"/>
              </a:spcBef>
            </a:pPr>
            <a:r>
              <a:rPr lang="en-US" altLang="zh-CN" sz="2900" spc="-5" dirty="0">
                <a:latin typeface="Trebuchet MS"/>
                <a:cs typeface="Trebuchet MS"/>
              </a:rPr>
              <a:t>10-35 cmH2O (chest vibration)</a:t>
            </a:r>
            <a:endParaRPr sz="2000" dirty="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lang="en-US" altLang="zh-CN" sz="2900" dirty="0">
                <a:latin typeface="Trebuchet MS"/>
                <a:cs typeface="Trebuchet MS"/>
              </a:rPr>
              <a:t>≈ 2 mL/Kg (?)</a:t>
            </a:r>
            <a:endParaRPr sz="2900" dirty="0">
              <a:latin typeface="Trebuchet MS"/>
              <a:cs typeface="Trebuchet MS"/>
            </a:endParaRPr>
          </a:p>
          <a:p>
            <a:pPr marL="39370">
              <a:lnSpc>
                <a:spcPct val="100000"/>
              </a:lnSpc>
              <a:spcBef>
                <a:spcPts val="1420"/>
              </a:spcBef>
            </a:pPr>
            <a:r>
              <a:rPr lang="en-US" altLang="zh-CN" sz="2900" spc="-5" dirty="0">
                <a:latin typeface="Trebuchet MS"/>
                <a:cs typeface="Trebuchet MS"/>
              </a:rPr>
              <a:t>8-12 Hz</a:t>
            </a:r>
            <a:endParaRPr sz="2900" dirty="0">
              <a:latin typeface="Trebuchet MS"/>
              <a:cs typeface="Trebuchet MS"/>
            </a:endParaRPr>
          </a:p>
          <a:p>
            <a:pPr marL="39370">
              <a:lnSpc>
                <a:spcPct val="100000"/>
              </a:lnSpc>
              <a:spcBef>
                <a:spcPts val="1320"/>
              </a:spcBef>
            </a:pPr>
            <a:r>
              <a:rPr lang="zh-CN" altLang="en-US" sz="2900" spc="-5" dirty="0">
                <a:solidFill>
                  <a:srgbClr val="595959"/>
                </a:solidFill>
                <a:latin typeface="Trebuchet MS"/>
                <a:cs typeface="Trebuchet MS"/>
              </a:rPr>
              <a:t>1:2 (33%)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008" y="1078231"/>
            <a:ext cx="1447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b="1" dirty="0">
                <a:solidFill>
                  <a:srgbClr val="FFFFFF"/>
                </a:solidFill>
                <a:latin typeface="Trebuchet MS"/>
                <a:cs typeface="Trebuchet MS"/>
              </a:rPr>
              <a:t>51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338" y="255271"/>
            <a:ext cx="72453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/>
              <a:t>VHFO – usual parameters</a:t>
            </a:r>
            <a:endParaRPr sz="4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8" y="1398270"/>
            <a:ext cx="746506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4400" spc="-5" dirty="0">
                <a:solidFill>
                  <a:srgbClr val="FFFFFF"/>
                </a:solidFill>
              </a:rPr>
              <a:t>Thank you for your attention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458946" y="1557020"/>
            <a:ext cx="382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Trebuchet MS"/>
                <a:cs typeface="Trebuchet MS"/>
              </a:rPr>
              <a:t>52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73E8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1524</Words>
  <Application>Microsoft Office PowerPoint</Application>
  <PresentationFormat>On-screen Show (16:10)</PresentationFormat>
  <Paragraphs>378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MS PGothic</vt:lpstr>
      <vt:lpstr>Arial</vt:lpstr>
      <vt:lpstr>Calibri</vt:lpstr>
      <vt:lpstr>Symbol</vt:lpstr>
      <vt:lpstr>Tahoma</vt:lpstr>
      <vt:lpstr>Times New Roman</vt:lpstr>
      <vt:lpstr>Trebuchet MS</vt:lpstr>
      <vt:lpstr>Tw Cen MT</vt:lpstr>
      <vt:lpstr>Wingdings</vt:lpstr>
      <vt:lpstr>Office Theme</vt:lpstr>
      <vt:lpstr>INTRODUCTION TO NEONATAL MECHANICAL VENTILATION</vt:lpstr>
      <vt:lpstr>Adapted objectives</vt:lpstr>
      <vt:lpstr>Plan</vt:lpstr>
      <vt:lpstr>Respiratory physiology</vt:lpstr>
      <vt:lpstr>Respiratory physiology – spiro</vt:lpstr>
      <vt:lpstr>Respiratory physiology</vt:lpstr>
      <vt:lpstr>Types of ventilation</vt:lpstr>
      <vt:lpstr>Non-invasive ventilation</vt:lpstr>
      <vt:lpstr>NIV – CPAP</vt:lpstr>
      <vt:lpstr>NIV – CPAP</vt:lpstr>
      <vt:lpstr>Impact on cardiac work (LV)</vt:lpstr>
      <vt:lpstr>NIV – PEEP and compliance [adult]</vt:lpstr>
      <vt:lpstr>HHHFNC (High-flow nasal cannula)</vt:lpstr>
      <vt:lpstr>NIV – nIPPV</vt:lpstr>
      <vt:lpstr>NIV – nIPPV</vt:lpstr>
      <vt:lpstr>NIV – BPAP</vt:lpstr>
      <vt:lpstr>Conventional ventilation</vt:lpstr>
      <vt:lpstr>Conventional ventilation</vt:lpstr>
      <vt:lpstr>Barometric ventilation</vt:lpstr>
      <vt:lpstr>Conventional ventilation</vt:lpstr>
      <vt:lpstr>Ventilation – lexicon</vt:lpstr>
      <vt:lpstr>Ventilation – ventilators</vt:lpstr>
      <vt:lpstr>Ventilation – ventilators</vt:lpstr>
      <vt:lpstr>Ventilation – ventilators</vt:lpstr>
      <vt:lpstr>Ventilation – summary</vt:lpstr>
      <vt:lpstr>Conventional vent weaning</vt:lpstr>
      <vt:lpstr>Weaning</vt:lpstr>
      <vt:lpstr>Criteria</vt:lpstr>
      <vt:lpstr>Criteria – parameters</vt:lpstr>
      <vt:lpstr>HMD weaning </vt:lpstr>
      <vt:lpstr>Extubation &lt;28 weeks &lt;1000g</vt:lpstr>
      <vt:lpstr>High-frequency</vt:lpstr>
      <vt:lpstr>High frequency ventilation</vt:lpstr>
      <vt:lpstr>HFOV – Main principles</vt:lpstr>
      <vt:lpstr>HFOV – Main principles</vt:lpstr>
      <vt:lpstr>The magic of oscillation</vt:lpstr>
      <vt:lpstr>HFOV – indications</vt:lpstr>
      <vt:lpstr>HFOV – device</vt:lpstr>
      <vt:lpstr>Adjust the HFOV</vt:lpstr>
      <vt:lpstr>Adjust HFOV – frequency</vt:lpstr>
      <vt:lpstr>HFOV – frequency</vt:lpstr>
      <vt:lpstr>Weaning from HFOV</vt:lpstr>
      <vt:lpstr>Ventilation – usual parameters</vt:lpstr>
      <vt:lpstr>VHFO – usual parameters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Keith Barrington</dc:creator>
  <cp:lastModifiedBy>Keith Barrington</cp:lastModifiedBy>
  <cp:revision>3</cp:revision>
  <dcterms:created xsi:type="dcterms:W3CDTF">2020-09-28T14:49:34Z</dcterms:created>
  <dcterms:modified xsi:type="dcterms:W3CDTF">2026-01-28T12:05:54Z</dcterms:modified>
</cp:coreProperties>
</file>