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414" r:id="rId2"/>
    <p:sldId id="415" r:id="rId3"/>
    <p:sldId id="289" r:id="rId4"/>
    <p:sldId id="329" r:id="rId5"/>
    <p:sldId id="416" r:id="rId6"/>
    <p:sldId id="318" r:id="rId7"/>
    <p:sldId id="317" r:id="rId8"/>
    <p:sldId id="1072" r:id="rId9"/>
    <p:sldId id="417" r:id="rId10"/>
    <p:sldId id="264" r:id="rId11"/>
    <p:sldId id="265" r:id="rId12"/>
    <p:sldId id="266" r:id="rId13"/>
    <p:sldId id="267" r:id="rId14"/>
    <p:sldId id="262" r:id="rId15"/>
    <p:sldId id="269" r:id="rId16"/>
    <p:sldId id="272" r:id="rId17"/>
    <p:sldId id="275" r:id="rId18"/>
    <p:sldId id="277" r:id="rId19"/>
    <p:sldId id="261" r:id="rId20"/>
    <p:sldId id="278" r:id="rId21"/>
    <p:sldId id="279" r:id="rId22"/>
    <p:sldId id="256" r:id="rId23"/>
    <p:sldId id="412" r:id="rId24"/>
    <p:sldId id="257" r:id="rId25"/>
    <p:sldId id="258" r:id="rId26"/>
    <p:sldId id="259" r:id="rId27"/>
    <p:sldId id="260" r:id="rId28"/>
    <p:sldId id="1075" r:id="rId29"/>
    <p:sldId id="409" r:id="rId30"/>
    <p:sldId id="410" r:id="rId31"/>
    <p:sldId id="411" r:id="rId32"/>
    <p:sldId id="413" r:id="rId33"/>
    <p:sldId id="1073" r:id="rId34"/>
    <p:sldId id="1074" r:id="rId35"/>
    <p:sldId id="1076" r:id="rId36"/>
    <p:sldId id="331" r:id="rId37"/>
    <p:sldId id="339" r:id="rId38"/>
    <p:sldId id="332" r:id="rId39"/>
    <p:sldId id="336" r:id="rId40"/>
    <p:sldId id="359" r:id="rId41"/>
    <p:sldId id="344" r:id="rId42"/>
    <p:sldId id="348" r:id="rId43"/>
    <p:sldId id="360" r:id="rId44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77" d="100"/>
          <a:sy n="77" d="100"/>
        </p:scale>
        <p:origin x="91" y="2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7F921-DBB3-0632-72B3-1D102848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B2246C-025A-C0CE-4BAE-A9898F790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1E31FA-DF64-64E9-B310-5694F4165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D913D-C7F5-4C00-94B8-11A3C6939B8E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4076538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BBFB20-1069-45AF-764B-15C8EE50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60498-3248-A93D-45BE-FF77A7399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32857-ACA1-F20A-6FC6-BD994B599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2184D-475A-4E19-B419-4346494E66D6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732136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78C519-8FF7-FACF-5392-08C1914A7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3C4515-7A7C-980A-205D-93F5A5178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7ED52-D46D-74D0-8CFD-D70C1FB69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51820-35B6-4EFA-8C59-3CB6939AE7CC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706893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734BA1E-32EB-CCD9-E97D-A1E22CEB0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A6184E9-05E1-1B63-52F9-616C5AEAF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A4530D3-E7D7-0EA9-543D-986B257FE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E2F78-BE94-4CA7-B76E-500BD7FA8FCE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670146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523E95F-2967-C432-A369-47545D73E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EF32D26-44EA-2A21-A5E2-9513A25DF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7B43FA3-8B53-2522-375C-C559C6AF9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31522-D663-4E31-AC1D-5B7F059663BB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615721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EE81D7A-55DE-4B66-417D-F1D82B2E1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B77EF2D-32C3-3C6A-C416-C3B2E7146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AEA8954-B7D0-92A9-DAD3-EC2FCAB87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C4819-212B-46AA-8230-CF95802F2919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7217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A8B193E-4226-A99C-6E86-A99B0FAE9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CB1E2C5-7F16-60BB-0220-D33D1ED22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327B417-B811-801D-71C0-1B9438821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3599A-AA99-471A-8339-ABF8FF951DEE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121180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D6A4036-69C7-381E-117B-332F8B806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F433CA9-B3C9-A53A-1DAF-691F322C5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AFDC1E9-C659-946D-CFD4-1202930C5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6C5FF-171E-4501-9236-860E29061F6C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090787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62B96D0-778B-581B-9CC5-CC6DFCA93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B26DAB6-3B3D-55C5-FE25-625F71064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51D6DAB-ED69-9379-25F5-AB164A829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DF5BB-4A1D-453A-B458-69D47786AE7F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422492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968CC-B72A-0EEB-1B42-24472B696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9C664-3455-8756-CBFB-65386EC0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54EAB-0EC3-B098-E75A-78E0FDFCD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6776A-A2A8-4924-80E7-CC20B26DC3D3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4041586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56AB18-C738-10D7-1972-67A826C1F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24282-3861-2A62-F522-626E62E86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54FFDE-EC03-864B-C25B-9CCBC8B4C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5CB66-C610-406D-BF6E-ECFADB14BE77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935793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Online Image Placeholder 2"/>
          <p:cNvSpPr>
            <a:spLocks noGrp="1"/>
          </p:cNvSpPr>
          <p:nvPr>
            <p:ph type="clipArt" sz="half" idx="1"/>
          </p:nvPr>
        </p:nvSpPr>
        <p:spPr>
          <a:xfrm>
            <a:off x="914400" y="1981200"/>
            <a:ext cx="5080000" cy="4114800"/>
          </a:xfrm>
        </p:spPr>
        <p:txBody>
          <a:bodyPr rtlCol="0">
            <a:normAutofit/>
          </a:bodyPr>
          <a:lstStyle/>
          <a:p>
            <a:pPr lvl="0"/>
            <a:endParaRPr lang="fr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2E732-77FD-5702-18A6-3CBAA167A9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CCECF8-B91A-D92A-2F0F-58B585E1C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AF9B07-33B0-E9B6-C2BA-74CDA2D53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3EF5F-7BFB-484B-849A-F79E09D4A9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8217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FDAC2AA-E494-CD0E-4627-6B3C0E4A96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A841055-899F-D767-115E-AD9275418C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450ABE-1F8B-680E-4916-F29D1341DC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96FDD-7B97-990F-1F96-EC139B2C22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356A67-1986-80F2-9A2E-7323299D26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A7B4FD8-AD6D-429D-AD1F-177CD3375ABE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neonatalresearch.org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3">
            <a:extLst>
              <a:ext uri="{FF2B5EF4-FFF2-40B4-BE49-F238E27FC236}">
                <a16:creationId xmlns:a16="http://schemas.microsoft.com/office/drawing/2014/main" id="{E7F69EFE-6DB5-93FF-00A7-8CDB5383FEE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CA" altLang="en-US"/>
              <a:t>Bonjour </a:t>
            </a:r>
          </a:p>
        </p:txBody>
      </p:sp>
      <p:sp>
        <p:nvSpPr>
          <p:cNvPr id="3075" name="Subtitle 4">
            <a:extLst>
              <a:ext uri="{FF2B5EF4-FFF2-40B4-BE49-F238E27FC236}">
                <a16:creationId xmlns:a16="http://schemas.microsoft.com/office/drawing/2014/main" id="{5E9C0032-5213-51FA-2038-155B9E33E95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fr-CA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6E2C3CE6-16C4-636B-EA96-29520735DA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en-US"/>
              <a:t>Keith and Jennifer</a:t>
            </a: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45B11985-3C80-98D8-5DD6-5013F20FA32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fr-CA" altLang="en-US"/>
              <a:t>Personal introduction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3372522-3356-D5AE-A311-8665292832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Violette day 1</a:t>
            </a:r>
          </a:p>
        </p:txBody>
      </p:sp>
      <p:pic>
        <p:nvPicPr>
          <p:cNvPr id="5123" name="Picture 3" descr="IMG_0807">
            <a:extLst>
              <a:ext uri="{FF2B5EF4-FFF2-40B4-BE49-F238E27FC236}">
                <a16:creationId xmlns:a16="http://schemas.microsoft.com/office/drawing/2014/main" id="{332446AA-E9E8-DE7D-3C0B-6D9F4DC1C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1484313"/>
            <a:ext cx="7632700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>
            <a:extLst>
              <a:ext uri="{FF2B5EF4-FFF2-40B4-BE49-F238E27FC236}">
                <a16:creationId xmlns:a16="http://schemas.microsoft.com/office/drawing/2014/main" id="{157E18AA-92BD-0C0A-710A-0F58D884C8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en-US"/>
              <a:t>Violette</a:t>
            </a:r>
          </a:p>
        </p:txBody>
      </p:sp>
      <p:sp>
        <p:nvSpPr>
          <p:cNvPr id="6147" name="Espace réservé du contenu 2">
            <a:extLst>
              <a:ext uri="{FF2B5EF4-FFF2-40B4-BE49-F238E27FC236}">
                <a16:creationId xmlns:a16="http://schemas.microsoft.com/office/drawing/2014/main" id="{CE8324C2-A44F-0E6F-4047-3D11338FAB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fr-CA" altLang="en-US"/>
              <a:t>Day 14</a:t>
            </a:r>
          </a:p>
        </p:txBody>
      </p:sp>
      <p:pic>
        <p:nvPicPr>
          <p:cNvPr id="6148" name="Picture 2" descr="C:\Users\Keith\Documents\My Dropbox\Photos\2005_06_19\IMG_0916.JPG">
            <a:extLst>
              <a:ext uri="{FF2B5EF4-FFF2-40B4-BE49-F238E27FC236}">
                <a16:creationId xmlns:a16="http://schemas.microsoft.com/office/drawing/2014/main" id="{0EEBE484-83CA-2FFF-A3AF-26129BFC7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5" y="365125"/>
            <a:ext cx="8777288" cy="585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A33325BB-AA11-DD02-B7E3-8DFDD80229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en-US"/>
              <a:t>Violette day 7300</a:t>
            </a:r>
          </a:p>
        </p:txBody>
      </p:sp>
      <p:pic>
        <p:nvPicPr>
          <p:cNvPr id="7171" name="Content Placeholder 4">
            <a:extLst>
              <a:ext uri="{FF2B5EF4-FFF2-40B4-BE49-F238E27FC236}">
                <a16:creationId xmlns:a16="http://schemas.microsoft.com/office/drawing/2014/main" id="{3396C6D4-1EF0-E9AF-0E00-0F90E311B02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00000">
            <a:off x="5686868" y="1187198"/>
            <a:ext cx="5978196" cy="4633157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>
            <a:extLst>
              <a:ext uri="{FF2B5EF4-FFF2-40B4-BE49-F238E27FC236}">
                <a16:creationId xmlns:a16="http://schemas.microsoft.com/office/drawing/2014/main" id="{1F5BD632-A449-74E7-9825-4A248B3ED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70 years ago</a:t>
            </a:r>
            <a:endParaRPr lang="en-US" altLang="fr-FR"/>
          </a:p>
        </p:txBody>
      </p:sp>
      <p:pic>
        <p:nvPicPr>
          <p:cNvPr id="5123" name="Picture 2">
            <a:extLst>
              <a:ext uri="{FF2B5EF4-FFF2-40B4-BE49-F238E27FC236}">
                <a16:creationId xmlns:a16="http://schemas.microsoft.com/office/drawing/2014/main" id="{37505EB6-C092-3F6D-CD87-134C81DA2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713" y="1773238"/>
            <a:ext cx="60960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9D9B6703-F8F5-AE83-F12D-D020A025A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714500"/>
            <a:ext cx="91916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A9AD6-6D31-43AC-471B-DB718C9BD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6443"/>
          </a:xfrm>
        </p:spPr>
        <p:txBody>
          <a:bodyPr>
            <a:normAutofit/>
          </a:bodyPr>
          <a:lstStyle/>
          <a:p>
            <a:r>
              <a:rPr lang="fr-CA" sz="4000"/>
              <a:t>Always more to read!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2D937-860B-5B78-CF0B-30F2F7126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52774" cy="4303464"/>
          </a:xfrm>
        </p:spPr>
        <p:txBody>
          <a:bodyPr>
            <a:normAutofit/>
          </a:bodyPr>
          <a:lstStyle/>
          <a:p>
            <a:r>
              <a:rPr lang="fr-CA" sz="2000">
                <a:hlinkClick r:id="rId2"/>
              </a:rPr>
              <a:t>www.neonatalresearch.org</a:t>
            </a:r>
            <a:endParaRPr lang="fr-CA" sz="2000"/>
          </a:p>
          <a:p>
            <a:endParaRPr lang="fr-CA" sz="2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1885D6-788D-1741-B982-54392B12A8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2881"/>
          <a:stretch/>
        </p:blipFill>
        <p:spPr>
          <a:xfrm>
            <a:off x="4230222" y="1338943"/>
            <a:ext cx="7949250" cy="54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517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CA17666C-D635-B777-8B51-85C02D7376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en-US" dirty="0"/>
              <a:t>Day 1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6FF84FC3-1AA1-4306-2868-25C0490698E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fr-CA" altLang="en-US" dirty="0"/>
              <a:t>Focus on </a:t>
            </a:r>
            <a:r>
              <a:rPr lang="fr-CA" altLang="en-US" dirty="0" err="1"/>
              <a:t>general</a:t>
            </a:r>
            <a:r>
              <a:rPr lang="fr-CA" altLang="en-US" dirty="0"/>
              <a:t> </a:t>
            </a:r>
            <a:r>
              <a:rPr lang="fr-CA" altLang="en-US" dirty="0" err="1"/>
              <a:t>principles</a:t>
            </a:r>
            <a:r>
              <a:rPr lang="fr-CA" altLang="en-US" dirty="0"/>
              <a:t>, </a:t>
            </a:r>
            <a:r>
              <a:rPr lang="fr-CA" altLang="en-US" dirty="0" err="1"/>
              <a:t>physiology</a:t>
            </a:r>
            <a:r>
              <a:rPr lang="fr-CA" altLang="en-US" dirty="0"/>
              <a:t> and </a:t>
            </a:r>
            <a:r>
              <a:rPr lang="fr-CA" altLang="en-US" dirty="0" err="1"/>
              <a:t>development</a:t>
            </a:r>
            <a:endParaRPr lang="fr-CA" altLang="en-US" dirty="0"/>
          </a:p>
          <a:p>
            <a:r>
              <a:rPr lang="fr-CA" altLang="en-US" dirty="0"/>
              <a:t>Focus on the </a:t>
            </a:r>
            <a:r>
              <a:rPr lang="fr-CA" altLang="en-US" dirty="0" err="1"/>
              <a:t>preterm</a:t>
            </a:r>
            <a:r>
              <a:rPr lang="fr-CA" altLang="en-US" dirty="0"/>
              <a:t> baby and </a:t>
            </a:r>
            <a:r>
              <a:rPr lang="fr-CA" altLang="en-US" dirty="0" err="1"/>
              <a:t>their</a:t>
            </a:r>
            <a:r>
              <a:rPr lang="fr-CA" altLang="en-US" dirty="0"/>
              <a:t> </a:t>
            </a:r>
            <a:r>
              <a:rPr lang="fr-CA" altLang="en-US" dirty="0" err="1"/>
              <a:t>lung</a:t>
            </a:r>
            <a:r>
              <a:rPr lang="fr-CA" altLang="en-US" dirty="0"/>
              <a:t> </a:t>
            </a:r>
            <a:r>
              <a:rPr lang="fr-CA" altLang="en-US" dirty="0" err="1"/>
              <a:t>diseases</a:t>
            </a:r>
            <a:endParaRPr lang="fr-CA" altLang="en-US" dirty="0"/>
          </a:p>
          <a:p>
            <a:r>
              <a:rPr lang="fr-CA" altLang="en-US" dirty="0" err="1"/>
              <a:t>Especially</a:t>
            </a:r>
            <a:r>
              <a:rPr lang="fr-CA" altLang="en-US" dirty="0"/>
              <a:t> HMD (RDS)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D0BC805-6401-BB0D-3543-9110E1EF16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F27DF980-B3EF-826F-5E7A-1CF041D9DC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Brief review of embryology</a:t>
            </a:r>
          </a:p>
          <a:p>
            <a:r>
              <a:rPr lang="en-US" altLang="en-US"/>
              <a:t>Gestational age at birth; relevance for organ maturation</a:t>
            </a:r>
          </a:p>
          <a:p>
            <a:r>
              <a:rPr lang="en-US" altLang="en-US"/>
              <a:t>Developmental physiology</a:t>
            </a:r>
          </a:p>
          <a:p>
            <a:r>
              <a:rPr lang="en-US" altLang="en-US"/>
              <a:t>Physiologic maturation before and after birth</a:t>
            </a:r>
          </a:p>
          <a:p>
            <a:r>
              <a:rPr lang="en-US" altLang="en-US"/>
              <a:t>Timing of maturation; birth events and programmed events.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38A6B13-970E-6A2B-016C-42A9D4A4C4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Maturation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049E088E-3B69-A485-56E2-8BDFE05A6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Switch from fetal to adult Hgb production</a:t>
            </a:r>
          </a:p>
          <a:p>
            <a:r>
              <a:rPr lang="en-US" altLang="en-US" dirty="0"/>
              <a:t>Skin maturation</a:t>
            </a:r>
          </a:p>
          <a:p>
            <a:r>
              <a:rPr lang="en-US" altLang="en-US" dirty="0"/>
              <a:t>Pulmonary maturation</a:t>
            </a:r>
          </a:p>
          <a:p>
            <a:pPr lvl="1"/>
            <a:r>
              <a:rPr lang="en-US" altLang="en-US" dirty="0"/>
              <a:t>Renal maturation</a:t>
            </a:r>
          </a:p>
          <a:p>
            <a:pPr lvl="1"/>
            <a:r>
              <a:rPr lang="en-US" altLang="en-US" dirty="0"/>
              <a:t>Neurological maturation</a:t>
            </a:r>
          </a:p>
          <a:p>
            <a:pPr lvl="1"/>
            <a:r>
              <a:rPr lang="en-US" altLang="en-US" dirty="0"/>
              <a:t>Cardiovascular maturation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26A1EC29-0D22-E051-EF10-B6D7D4DB0B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Hemoglobin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F010A30B-1974-0FF7-4EAD-C6EBD5169E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Hgb: tetramer of polypeptide chains and Heme groups</a:t>
            </a:r>
          </a:p>
          <a:p>
            <a:r>
              <a:rPr lang="en-US" altLang="en-US" b="1" dirty="0"/>
              <a:t>Adult Hgb </a:t>
            </a:r>
            <a:r>
              <a:rPr lang="en-US" altLang="en-US" dirty="0"/>
              <a:t>2 </a:t>
            </a:r>
            <a:r>
              <a:rPr lang="en-US" altLang="en-US" dirty="0">
                <a:latin typeface="Symbol" panose="05050102010706020507" pitchFamily="18" charset="2"/>
              </a:rPr>
              <a:t>a  </a:t>
            </a:r>
            <a:r>
              <a:rPr lang="en-US" altLang="en-US" dirty="0"/>
              <a:t>and 2 </a:t>
            </a:r>
            <a:r>
              <a:rPr lang="en-US" altLang="en-US" dirty="0">
                <a:latin typeface="Symbol" panose="05050102010706020507" pitchFamily="18" charset="2"/>
              </a:rPr>
              <a:t>b</a:t>
            </a:r>
            <a:r>
              <a:rPr lang="en-US" altLang="en-US" dirty="0"/>
              <a:t> chains</a:t>
            </a:r>
          </a:p>
          <a:p>
            <a:r>
              <a:rPr lang="en-US" altLang="en-US" b="1" dirty="0"/>
              <a:t>Fetal</a:t>
            </a:r>
            <a:r>
              <a:rPr lang="en-US" altLang="en-US" dirty="0"/>
              <a:t> 2 </a:t>
            </a:r>
            <a:r>
              <a:rPr lang="en-US" altLang="en-US" dirty="0">
                <a:latin typeface="Symbol" panose="05050102010706020507" pitchFamily="18" charset="2"/>
              </a:rPr>
              <a:t>a  </a:t>
            </a:r>
            <a:r>
              <a:rPr lang="en-US" altLang="en-US" dirty="0"/>
              <a:t>and 2 </a:t>
            </a:r>
            <a:r>
              <a:rPr lang="en-US" altLang="en-US" dirty="0">
                <a:latin typeface="Symbol" panose="05050102010706020507" pitchFamily="18" charset="2"/>
              </a:rPr>
              <a:t>g</a:t>
            </a:r>
            <a:r>
              <a:rPr lang="en-US" altLang="en-US" dirty="0"/>
              <a:t> chains</a:t>
            </a:r>
          </a:p>
          <a:p>
            <a:r>
              <a:rPr lang="en-US" altLang="en-US" dirty="0"/>
              <a:t>Embryonic hemoglobins Gower1, Gower 2 and Portland disappear by 10 </a:t>
            </a:r>
            <a:r>
              <a:rPr lang="en-US" altLang="en-US" dirty="0" err="1"/>
              <a:t>wk</a:t>
            </a:r>
            <a:r>
              <a:rPr lang="en-US" altLang="en-US" dirty="0"/>
              <a:t> of gestation</a:t>
            </a:r>
          </a:p>
          <a:p>
            <a:r>
              <a:rPr lang="en-US" altLang="en-US" dirty="0"/>
              <a:t>HbA production begins at about 10 </a:t>
            </a:r>
            <a:r>
              <a:rPr lang="en-US" altLang="en-US" dirty="0" err="1"/>
              <a:t>wk</a:t>
            </a:r>
            <a:r>
              <a:rPr lang="en-US" altLang="en-US" dirty="0"/>
              <a:t>, is &lt; 10% of total Hb production until 30 </a:t>
            </a:r>
            <a:r>
              <a:rPr lang="en-US" altLang="en-US" dirty="0" err="1"/>
              <a:t>wk</a:t>
            </a:r>
            <a:r>
              <a:rPr lang="en-US" altLang="en-US" dirty="0"/>
              <a:t> and about 20-30% at term.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9E21F2F-0FD7-86AE-0ACC-BB84EB98A3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Neonatal Hgb production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1CB2A353-C6C6-696A-E5C3-37AE2BC204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Fetus producing Hgb when born</a:t>
            </a:r>
          </a:p>
          <a:p>
            <a:r>
              <a:rPr lang="en-US" altLang="en-US"/>
              <a:t>Increase in PO2 suppresses erythropoietin and thus decreases RBC production</a:t>
            </a:r>
          </a:p>
          <a:p>
            <a:r>
              <a:rPr lang="en-US" altLang="en-US"/>
              <a:t>When production re-commences e.g. in an infant born at 28 wks both HbF and HbA are formed in the same proportions as is the infant was not born.</a:t>
            </a:r>
          </a:p>
          <a:p>
            <a:r>
              <a:rPr lang="en-US" altLang="en-US"/>
              <a:t>The fetal bone marrow switches to adult Hgb production starting at about 30 weeks and accelerating at about term.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>
            <a:extLst>
              <a:ext uri="{FF2B5EF4-FFF2-40B4-BE49-F238E27FC236}">
                <a16:creationId xmlns:a16="http://schemas.microsoft.com/office/drawing/2014/main" id="{F8AEA670-4F14-9677-9FEF-58F706903A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HbF synthesis rate</a:t>
            </a:r>
          </a:p>
        </p:txBody>
      </p:sp>
      <p:sp>
        <p:nvSpPr>
          <p:cNvPr id="13315" name="Rectangle 1027">
            <a:extLst>
              <a:ext uri="{FF2B5EF4-FFF2-40B4-BE49-F238E27FC236}">
                <a16:creationId xmlns:a16="http://schemas.microsoft.com/office/drawing/2014/main" id="{72F6C14F-876A-BCC7-7DFD-C7C4A8389C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HbF synthesis decreases rapidly after term to reach negligible levels by 20 weeks.</a:t>
            </a:r>
          </a:p>
          <a:p>
            <a:r>
              <a:rPr lang="en-US" altLang="en-US"/>
              <a:t>Term neonates have between 40 and 80% fetal Hgb, averaging about 60%..</a:t>
            </a:r>
          </a:p>
          <a:p>
            <a:r>
              <a:rPr lang="en-US" altLang="en-US"/>
              <a:t>Infants delivered at 26 weeks usually have &gt;90% HbF.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9E0DBF48-E09A-CD7C-175A-DF539D7290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Neonatal Hgb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21861DD-124F-5384-55BA-32ADE7C9B6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The P50 is the PO2 at which Hgb is 50% saturated.</a:t>
            </a:r>
          </a:p>
          <a:p>
            <a:r>
              <a:rPr lang="en-US" altLang="en-US" dirty="0"/>
              <a:t>The P50 of adult Hgb is 26.6 mmHg</a:t>
            </a:r>
          </a:p>
          <a:p>
            <a:r>
              <a:rPr lang="en-US" altLang="en-US" dirty="0"/>
              <a:t>P50 of fetal Hgb is about 18 mmHg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F16CB20-8633-1552-6A48-D94C6EE731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Fetal Hemoglobin</a:t>
            </a:r>
          </a:p>
        </p:txBody>
      </p:sp>
      <p:pic>
        <p:nvPicPr>
          <p:cNvPr id="17411" name="Picture 3">
            <a:extLst>
              <a:ext uri="{FF2B5EF4-FFF2-40B4-BE49-F238E27FC236}">
                <a16:creationId xmlns:a16="http://schemas.microsoft.com/office/drawing/2014/main" id="{4AE175BB-B9B6-1AB7-6A3A-CEC5C7C08917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2438400"/>
            <a:ext cx="5410200" cy="4311650"/>
          </a:xfrm>
        </p:spPr>
      </p:pic>
      <p:sp>
        <p:nvSpPr>
          <p:cNvPr id="17412" name="Rectangle 4">
            <a:extLst>
              <a:ext uri="{FF2B5EF4-FFF2-40B4-BE49-F238E27FC236}">
                <a16:creationId xmlns:a16="http://schemas.microsoft.com/office/drawing/2014/main" id="{DFBC7B9C-9020-14DF-24BA-88F9B034A8D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z="2400"/>
              <a:t>Fetal Hb ODC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F6B036D5-7D1F-EB35-1F4F-0E0F7176F8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Hemoglobin chains</a:t>
            </a:r>
          </a:p>
        </p:txBody>
      </p:sp>
      <p:pic>
        <p:nvPicPr>
          <p:cNvPr id="20483" name="Picture 3">
            <a:extLst>
              <a:ext uri="{FF2B5EF4-FFF2-40B4-BE49-F238E27FC236}">
                <a16:creationId xmlns:a16="http://schemas.microsoft.com/office/drawing/2014/main" id="{52631FE3-9502-5267-8EA8-9BAE13A06C86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800" y="1981200"/>
            <a:ext cx="4953000" cy="4114800"/>
          </a:xfrm>
        </p:spPr>
      </p:pic>
      <p:sp>
        <p:nvSpPr>
          <p:cNvPr id="20484" name="Rectangle 4">
            <a:extLst>
              <a:ext uri="{FF2B5EF4-FFF2-40B4-BE49-F238E27FC236}">
                <a16:creationId xmlns:a16="http://schemas.microsoft.com/office/drawing/2014/main" id="{C31F71D7-ABF7-4825-5F0A-B68FF6D8022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086600" y="1905000"/>
            <a:ext cx="3124200" cy="4114800"/>
          </a:xfrm>
        </p:spPr>
        <p:txBody>
          <a:bodyPr/>
          <a:lstStyle/>
          <a:p>
            <a:r>
              <a:rPr lang="en-US" altLang="en-US" sz="2400"/>
              <a:t>Relative concentrations of Hemoglobin chains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4514F14D-5D80-5A8B-CAB9-C926AF87E9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Neonatal skin maturation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ABD98057-DDEA-12D4-9451-0B16B259CA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Relatively little work in humans</a:t>
            </a:r>
          </a:p>
          <a:p>
            <a:r>
              <a:rPr lang="en-US" altLang="en-US"/>
              <a:t>Much more description in rats</a:t>
            </a:r>
          </a:p>
          <a:p>
            <a:r>
              <a:rPr lang="en-US" altLang="en-US"/>
              <a:t>Gradual development of skin barrier during latter 3rd of gestation</a:t>
            </a:r>
          </a:p>
          <a:p>
            <a:r>
              <a:rPr lang="en-US" altLang="en-US"/>
              <a:t>Premature delivery induces rapid maturation of the skin.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E4881BEA-C96F-57F0-E504-E4B3257548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Neonatal Skin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2D941134-D003-4676-C134-4197847239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Permeable to drugs</a:t>
            </a:r>
          </a:p>
          <a:p>
            <a:r>
              <a:rPr lang="en-US" altLang="en-US" dirty="0"/>
              <a:t>Permeable to gases</a:t>
            </a:r>
          </a:p>
          <a:p>
            <a:r>
              <a:rPr lang="en-US" altLang="en-US" dirty="0"/>
              <a:t>Emollients and other agents not normally absorbed may be toxic in newborns.</a:t>
            </a:r>
          </a:p>
          <a:p>
            <a:r>
              <a:rPr lang="en-US" altLang="en-US" dirty="0"/>
              <a:t>Iodine, for example, is absorbed in the newborn and may lead to hypothyroidism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C6428F8A-0083-9B67-3CD8-2E8627D538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Skin maturation</a:t>
            </a:r>
          </a:p>
        </p:txBody>
      </p:sp>
      <p:pic>
        <p:nvPicPr>
          <p:cNvPr id="24579" name="Picture 3">
            <a:extLst>
              <a:ext uri="{FF2B5EF4-FFF2-40B4-BE49-F238E27FC236}">
                <a16:creationId xmlns:a16="http://schemas.microsoft.com/office/drawing/2014/main" id="{BAA4F93C-CA35-6D14-D46B-BF30AF7C8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26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60538"/>
            <a:ext cx="4495800" cy="4424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80" name="Rectangle 4">
            <a:extLst>
              <a:ext uri="{FF2B5EF4-FFF2-40B4-BE49-F238E27FC236}">
                <a16:creationId xmlns:a16="http://schemas.microsoft.com/office/drawing/2014/main" id="{0FE712DE-54D1-F7AC-3F92-57920FFF4EA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z="2400"/>
              <a:t>Progressive decrease in transepidermal water loss with gestational age at birth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EA07CFBF-2283-12F2-BABD-BEE7B5532F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altLang="en-US"/>
              <a:t>Preterm skin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5ADFA157-BB00-8E31-E210-E50B167C418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858000" y="1905000"/>
            <a:ext cx="3810000" cy="4114800"/>
          </a:xfrm>
        </p:spPr>
        <p:txBody>
          <a:bodyPr/>
          <a:lstStyle/>
          <a:p>
            <a:r>
              <a:rPr lang="en-US" altLang="en-US" sz="2400"/>
              <a:t>Ex-utero the skin matures more quickly</a:t>
            </a:r>
          </a:p>
          <a:p>
            <a:r>
              <a:rPr lang="en-US" altLang="en-US" sz="2400"/>
              <a:t>By 15 days, an infant born at 28 weeks has a skin water barrier similar to a term infant.</a:t>
            </a:r>
          </a:p>
        </p:txBody>
      </p:sp>
      <p:pic>
        <p:nvPicPr>
          <p:cNvPr id="25604" name="Picture 4">
            <a:extLst>
              <a:ext uri="{FF2B5EF4-FFF2-40B4-BE49-F238E27FC236}">
                <a16:creationId xmlns:a16="http://schemas.microsoft.com/office/drawing/2014/main" id="{8C282711-9195-3559-682D-756FCBD3A431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07" t="1408" r="2986" b="4225"/>
          <a:stretch>
            <a:fillRect/>
          </a:stretch>
        </p:blipFill>
        <p:spPr>
          <a:xfrm>
            <a:off x="1524000" y="609600"/>
            <a:ext cx="5343525" cy="586740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0EC938E8-FAD7-F6A1-0720-638E07E517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Lung development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2A6A9CED-3E6E-C2E0-7AA5-DB39A9DE09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Embryonic period……… to 5 weeks</a:t>
            </a:r>
          </a:p>
          <a:p>
            <a:r>
              <a:rPr lang="en-US" altLang="en-US" dirty="0" err="1"/>
              <a:t>Pseudoglandular</a:t>
            </a:r>
            <a:r>
              <a:rPr lang="en-US" altLang="en-US" dirty="0"/>
              <a:t> period… 5 to 17 weeks</a:t>
            </a:r>
          </a:p>
          <a:p>
            <a:r>
              <a:rPr lang="en-US" altLang="en-US" dirty="0"/>
              <a:t>Canalicular period……… 16 to 25 weeks</a:t>
            </a:r>
          </a:p>
          <a:p>
            <a:r>
              <a:rPr lang="en-US" altLang="en-US" dirty="0"/>
              <a:t>Terminal sac period…….  24 to 36 weeks</a:t>
            </a:r>
          </a:p>
          <a:p>
            <a:r>
              <a:rPr lang="en-US" altLang="en-US" dirty="0"/>
              <a:t>Alveolar period…………  to 8 years</a:t>
            </a:r>
            <a:endParaRPr lang="en-CA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>
            <a:extLst>
              <a:ext uri="{FF2B5EF4-FFF2-40B4-BE49-F238E27FC236}">
                <a16:creationId xmlns:a16="http://schemas.microsoft.com/office/drawing/2014/main" id="{F1A31FEF-DC51-783E-4450-C21D66006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25" y="609600"/>
            <a:ext cx="8975725" cy="599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4A81DCBD-356B-A264-402C-B71D93C632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Lung growth and maturation</a:t>
            </a:r>
            <a:endParaRPr lang="en-CA" altLang="en-US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BC7CFBBC-7378-8325-D36F-EF0E62AE0BC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The canalicular period</a:t>
            </a:r>
          </a:p>
          <a:p>
            <a:pPr lvl="1"/>
            <a:r>
              <a:rPr lang="en-US" altLang="en-US"/>
              <a:t>lung tissue becomes highly vascular, </a:t>
            </a:r>
          </a:p>
          <a:p>
            <a:pPr lvl="1"/>
            <a:r>
              <a:rPr lang="en-US" altLang="en-US"/>
              <a:t>each terminal bronchiole gives rise to 2 or more respiratory bronchioles, </a:t>
            </a:r>
          </a:p>
          <a:p>
            <a:pPr lvl="1"/>
            <a:r>
              <a:rPr lang="en-US" altLang="en-US"/>
              <a:t>vessels gradually approach the future respiratory epithelium and some terminal sacs develop</a:t>
            </a:r>
            <a:endParaRPr lang="en-CA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97E1DE40-1D12-9719-9263-6175FA0223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Lung growth and maturation</a:t>
            </a:r>
            <a:endParaRPr lang="en-CA" altLang="en-US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D9EA96A3-E984-4D9E-C022-9E7E1A78ED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The terminal sac period</a:t>
            </a:r>
          </a:p>
          <a:p>
            <a:pPr lvl="1"/>
            <a:r>
              <a:rPr lang="en-US" altLang="en-US"/>
              <a:t>Development of huge numbers of sacs</a:t>
            </a:r>
          </a:p>
          <a:p>
            <a:pPr lvl="1"/>
            <a:r>
              <a:rPr lang="en-US" altLang="en-US"/>
              <a:t>Capillaries bulge into the sacs</a:t>
            </a:r>
          </a:p>
          <a:p>
            <a:pPr lvl="1"/>
            <a:r>
              <a:rPr lang="en-US" altLang="en-US"/>
              <a:t>Epithelium becomes very thin</a:t>
            </a:r>
          </a:p>
          <a:p>
            <a:pPr lvl="1"/>
            <a:r>
              <a:rPr lang="en-US" altLang="en-US"/>
              <a:t>Capillary network proliferates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A2992CB2-022C-5981-305E-C4D4840753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Lung growth and maturation</a:t>
            </a:r>
            <a:endParaRPr lang="en-CA" altLang="en-US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8E3BF403-11B5-0901-C522-2CC26CBCBA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dirty="0"/>
              <a:t>Requires repeated rhythmic stretching of the lung</a:t>
            </a:r>
          </a:p>
          <a:p>
            <a:r>
              <a:rPr lang="en-US" altLang="en-US" dirty="0"/>
              <a:t>Fetal respiration with active control of the glottis.</a:t>
            </a:r>
          </a:p>
          <a:p>
            <a:r>
              <a:rPr lang="en-US" altLang="en-US" dirty="0"/>
              <a:t>Lung fluid is produced by the type 1 alveolar cells under the influence of a transmembrane Cl pump</a:t>
            </a:r>
          </a:p>
          <a:p>
            <a:endParaRPr lang="en-US" altLang="en-US" dirty="0"/>
          </a:p>
          <a:p>
            <a:r>
              <a:rPr lang="en-US" altLang="en-US" dirty="0"/>
              <a:t>When the fetus breathes, glottis is partially closed during expiration, leading to increased pressure in the lungs and stimulating lung growth</a:t>
            </a:r>
          </a:p>
          <a:p>
            <a:endParaRPr lang="en-US" altLang="en-US" dirty="0"/>
          </a:p>
          <a:p>
            <a:r>
              <a:rPr lang="en-US" altLang="en-US" dirty="0"/>
              <a:t>If the glottis is blocked the on-going production of lung fluid when it cannot leave the lung leads to </a:t>
            </a:r>
            <a:r>
              <a:rPr lang="en-US" altLang="en-US" b="1" dirty="0"/>
              <a:t>pulmonary hyperplasia</a:t>
            </a:r>
            <a:endParaRPr lang="en-CA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FED9CD74-0D5B-9B3A-7F8F-03824AE719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Lung growth and maturation</a:t>
            </a:r>
            <a:endParaRPr lang="en-CA" altLang="en-US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9D75B5B2-16B7-4161-8E70-987E01B0BC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If fetal lambs undergo tracheostomy they develop pulmonary hypoplasia</a:t>
            </a:r>
          </a:p>
          <a:p>
            <a:r>
              <a:rPr lang="en-US" altLang="en-US" dirty="0"/>
              <a:t>Also if the phrenic nerves are cut they develop pulmonary hypoplasia</a:t>
            </a:r>
          </a:p>
          <a:p>
            <a:r>
              <a:rPr lang="en-US" altLang="en-US" dirty="0"/>
              <a:t>If there are space occupying lesions in the thorax (such as pleural fluid, or a diaphragmatic hernia) there is also pulmonary hypoplasia</a:t>
            </a:r>
          </a:p>
          <a:p>
            <a:r>
              <a:rPr lang="en-US" altLang="en-US" dirty="0"/>
              <a:t>Lack of amniotic fluid will also lead to pulmonary hypoplasia</a:t>
            </a:r>
          </a:p>
          <a:p>
            <a:pPr lvl="1"/>
            <a:r>
              <a:rPr lang="en-US" altLang="en-US" dirty="0"/>
              <a:t>Especially if membranes rupture before 24 weeks</a:t>
            </a:r>
          </a:p>
          <a:p>
            <a:pPr lvl="1"/>
            <a:r>
              <a:rPr lang="en-US" altLang="en-US" dirty="0"/>
              <a:t>Or if due to renal abnormalities</a:t>
            </a:r>
            <a:endParaRPr lang="en-CA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0B139-C6CD-4500-C1E9-5A11919AB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Surfactant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22146-7B04-AEA5-B61E-325A5A993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Type 2 pneumocytes </a:t>
            </a:r>
            <a:r>
              <a:rPr lang="fr-CA" dirty="0" err="1"/>
              <a:t>produce</a:t>
            </a:r>
            <a:r>
              <a:rPr lang="fr-CA" dirty="0"/>
              <a:t> </a:t>
            </a:r>
            <a:r>
              <a:rPr lang="fr-CA" dirty="0" err="1"/>
              <a:t>it</a:t>
            </a:r>
            <a:endParaRPr lang="fr-CA" dirty="0"/>
          </a:p>
          <a:p>
            <a:r>
              <a:rPr lang="fr-CA" dirty="0" err="1"/>
              <a:t>Appear</a:t>
            </a:r>
            <a:r>
              <a:rPr lang="fr-CA" dirty="0"/>
              <a:t> at about 20 </a:t>
            </a:r>
            <a:r>
              <a:rPr lang="fr-CA" dirty="0" err="1"/>
              <a:t>weeks</a:t>
            </a:r>
            <a:r>
              <a:rPr lang="fr-CA" dirty="0"/>
              <a:t> </a:t>
            </a:r>
          </a:p>
          <a:p>
            <a:r>
              <a:rPr lang="fr-CA" dirty="0" err="1"/>
              <a:t>Produce</a:t>
            </a:r>
            <a:r>
              <a:rPr lang="fr-CA" dirty="0"/>
              <a:t> surfactant in </a:t>
            </a:r>
            <a:r>
              <a:rPr lang="fr-CA" dirty="0" err="1"/>
              <a:t>very</a:t>
            </a:r>
            <a:r>
              <a:rPr lang="fr-CA" dirty="0"/>
              <a:t> </a:t>
            </a:r>
            <a:r>
              <a:rPr lang="fr-CA" dirty="0" err="1"/>
              <a:t>tiny</a:t>
            </a:r>
            <a:r>
              <a:rPr lang="fr-CA" dirty="0"/>
              <a:t> </a:t>
            </a:r>
            <a:r>
              <a:rPr lang="fr-CA" dirty="0" err="1"/>
              <a:t>amounts</a:t>
            </a:r>
            <a:endParaRPr lang="fr-CA" dirty="0"/>
          </a:p>
          <a:p>
            <a:endParaRPr lang="fr-CA" dirty="0"/>
          </a:p>
          <a:p>
            <a:r>
              <a:rPr lang="fr-CA" dirty="0"/>
              <a:t>Big </a:t>
            </a:r>
            <a:r>
              <a:rPr lang="fr-CA" dirty="0" err="1"/>
              <a:t>increase</a:t>
            </a:r>
            <a:r>
              <a:rPr lang="fr-CA" dirty="0"/>
              <a:t> </a:t>
            </a:r>
            <a:r>
              <a:rPr lang="fr-CA" dirty="0" err="1"/>
              <a:t>around</a:t>
            </a:r>
            <a:r>
              <a:rPr lang="fr-CA" dirty="0"/>
              <a:t> 28 </a:t>
            </a:r>
            <a:r>
              <a:rPr lang="fr-CA" dirty="0" err="1"/>
              <a:t>weeks</a:t>
            </a:r>
            <a:r>
              <a:rPr lang="fr-CA" dirty="0"/>
              <a:t>, </a:t>
            </a:r>
            <a:r>
              <a:rPr lang="fr-CA" dirty="0" err="1"/>
              <a:t>still</a:t>
            </a:r>
            <a:r>
              <a:rPr lang="fr-CA" dirty="0"/>
              <a:t> </a:t>
            </a:r>
            <a:r>
              <a:rPr lang="fr-CA" dirty="0" err="1"/>
              <a:t>increasing</a:t>
            </a:r>
            <a:r>
              <a:rPr lang="fr-CA" dirty="0"/>
              <a:t> at </a:t>
            </a:r>
            <a:r>
              <a:rPr lang="fr-CA" dirty="0" err="1"/>
              <a:t>term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8694290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8CB303D6-30F5-9E9A-F53B-D846C1040A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en-US"/>
              <a:t>Composants of natural surfactant </a:t>
            </a:r>
          </a:p>
        </p:txBody>
      </p:sp>
      <p:pic>
        <p:nvPicPr>
          <p:cNvPr id="36867" name="Picture 3">
            <a:extLst>
              <a:ext uri="{FF2B5EF4-FFF2-40B4-BE49-F238E27FC236}">
                <a16:creationId xmlns:a16="http://schemas.microsoft.com/office/drawing/2014/main" id="{4584EA8B-4F4F-245A-EAAB-9E36099D6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3" y="2171700"/>
            <a:ext cx="8501062" cy="351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FA35E462-52DF-FBF8-327A-0D14AD77BC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en-US"/>
              <a:t>Composants of exogenous surfactant</a:t>
            </a:r>
          </a:p>
        </p:txBody>
      </p:sp>
      <p:pic>
        <p:nvPicPr>
          <p:cNvPr id="37891" name="Picture 3">
            <a:extLst>
              <a:ext uri="{FF2B5EF4-FFF2-40B4-BE49-F238E27FC236}">
                <a16:creationId xmlns:a16="http://schemas.microsoft.com/office/drawing/2014/main" id="{381E2089-197B-60D7-EBB3-4CA2B6586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425" y="2220913"/>
            <a:ext cx="8866188" cy="428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593BE926-8EAA-19A3-8ED4-BCBB6F377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fr-CA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68639-FDFE-271E-7D71-6A8060F43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0063" y="2620963"/>
            <a:ext cx="1760537" cy="2830512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100" dirty="0"/>
              <a:t>SP-A and SP-D hydrophilic
SP-B and SP-C hydrophobic
No A&amp;D in exogenous surfactants</a:t>
            </a:r>
            <a:endParaRPr lang="fr-CA" sz="2100" dirty="0"/>
          </a:p>
        </p:txBody>
      </p:sp>
      <p:pic>
        <p:nvPicPr>
          <p:cNvPr id="38916" name="Picture 3">
            <a:extLst>
              <a:ext uri="{FF2B5EF4-FFF2-40B4-BE49-F238E27FC236}">
                <a16:creationId xmlns:a16="http://schemas.microsoft.com/office/drawing/2014/main" id="{C917D5DF-98FF-27AD-BFAB-E3EA757AC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713" y="2155825"/>
            <a:ext cx="6770687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A326EEC9-B972-8910-8E23-0A84BB1A10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en-US"/>
              <a:t>Risk factors for HMD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F41ADDF0-F6B5-4592-9418-A16EF59DBE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fr-CA" altLang="en-US" dirty="0" err="1"/>
              <a:t>Prematurity</a:t>
            </a:r>
            <a:endParaRPr lang="fr-CA" altLang="en-US" dirty="0"/>
          </a:p>
          <a:p>
            <a:r>
              <a:rPr lang="fr-CA" altLang="en-US" dirty="0" err="1"/>
              <a:t>Cesarean</a:t>
            </a:r>
            <a:r>
              <a:rPr lang="fr-CA" altLang="en-US" dirty="0"/>
              <a:t> Delivery</a:t>
            </a:r>
          </a:p>
          <a:p>
            <a:r>
              <a:rPr lang="fr-CA" altLang="en-US" dirty="0" err="1"/>
              <a:t>Especially</a:t>
            </a:r>
            <a:r>
              <a:rPr lang="fr-CA" altLang="en-US" dirty="0"/>
              <a:t> if No labour</a:t>
            </a:r>
          </a:p>
          <a:p>
            <a:r>
              <a:rPr lang="fr-CA" altLang="en-US" dirty="0" err="1"/>
              <a:t>Maternal</a:t>
            </a:r>
            <a:r>
              <a:rPr lang="fr-CA" altLang="en-US" dirty="0"/>
              <a:t> </a:t>
            </a:r>
            <a:r>
              <a:rPr lang="fr-CA" altLang="en-US" dirty="0" err="1"/>
              <a:t>Diabetes</a:t>
            </a:r>
            <a:endParaRPr lang="fr-CA" altLang="en-US" dirty="0"/>
          </a:p>
          <a:p>
            <a:endParaRPr lang="fr-CA" altLang="en-US" dirty="0"/>
          </a:p>
          <a:p>
            <a:r>
              <a:rPr lang="fr-CA" altLang="en-US" dirty="0"/>
              <a:t>No </a:t>
            </a:r>
            <a:r>
              <a:rPr lang="fr-CA" altLang="en-US" dirty="0" err="1"/>
              <a:t>antenatal</a:t>
            </a:r>
            <a:r>
              <a:rPr lang="fr-CA" altLang="en-US" dirty="0"/>
              <a:t> </a:t>
            </a:r>
            <a:r>
              <a:rPr lang="fr-CA" altLang="en-US" dirty="0" err="1"/>
              <a:t>Steroids</a:t>
            </a:r>
            <a:endParaRPr lang="fr-CA" altLang="en-US" dirty="0"/>
          </a:p>
        </p:txBody>
      </p:sp>
    </p:spTree>
    <p:extLst>
      <p:ext uri="{BB962C8B-B14F-4D97-AF65-F5344CB8AC3E}">
        <p14:creationId xmlns:p14="http://schemas.microsoft.com/office/powerpoint/2010/main" val="13875998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45072-6131-5B3D-469B-939E560FE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HMD </a:t>
            </a:r>
            <a:r>
              <a:rPr lang="fr-CA" dirty="0" err="1"/>
              <a:t>is</a:t>
            </a:r>
            <a:r>
              <a:rPr lang="fr-CA" dirty="0"/>
              <a:t> not </a:t>
            </a:r>
            <a:r>
              <a:rPr lang="fr-CA" dirty="0" err="1"/>
              <a:t>just</a:t>
            </a:r>
            <a:r>
              <a:rPr lang="fr-CA" dirty="0"/>
              <a:t> </a:t>
            </a:r>
            <a:r>
              <a:rPr lang="fr-CA" dirty="0" err="1"/>
              <a:t>lack</a:t>
            </a:r>
            <a:r>
              <a:rPr lang="fr-CA" dirty="0"/>
              <a:t> of Surfactant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A093A-FFB0-9CB3-0919-A605B6B65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Lung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also</a:t>
            </a:r>
            <a:r>
              <a:rPr lang="fr-CA" dirty="0"/>
              <a:t> immature</a:t>
            </a:r>
          </a:p>
          <a:p>
            <a:r>
              <a:rPr lang="fr-CA" dirty="0" err="1"/>
              <a:t>Other</a:t>
            </a:r>
            <a:r>
              <a:rPr lang="fr-CA" dirty="0"/>
              <a:t> impacts of </a:t>
            </a:r>
            <a:r>
              <a:rPr lang="fr-CA" dirty="0" err="1"/>
              <a:t>prematurity</a:t>
            </a:r>
            <a:r>
              <a:rPr lang="fr-CA" dirty="0"/>
              <a:t> on </a:t>
            </a:r>
            <a:r>
              <a:rPr lang="fr-CA" dirty="0" err="1"/>
              <a:t>lung</a:t>
            </a:r>
            <a:r>
              <a:rPr lang="fr-CA" dirty="0"/>
              <a:t> </a:t>
            </a:r>
            <a:r>
              <a:rPr lang="fr-CA" dirty="0" err="1"/>
              <a:t>function</a:t>
            </a:r>
            <a:endParaRPr lang="fr-CA" dirty="0"/>
          </a:p>
          <a:p>
            <a:r>
              <a:rPr lang="fr-CA" dirty="0" err="1"/>
              <a:t>Chest</a:t>
            </a:r>
            <a:r>
              <a:rPr lang="fr-CA" dirty="0"/>
              <a:t> </a:t>
            </a:r>
            <a:r>
              <a:rPr lang="fr-CA" dirty="0" err="1"/>
              <a:t>wall</a:t>
            </a:r>
            <a:r>
              <a:rPr lang="fr-CA" dirty="0"/>
              <a:t> </a:t>
            </a:r>
            <a:r>
              <a:rPr lang="fr-CA" dirty="0" err="1"/>
              <a:t>is</a:t>
            </a:r>
            <a:r>
              <a:rPr lang="fr-CA" dirty="0"/>
              <a:t> immature and soft</a:t>
            </a:r>
          </a:p>
          <a:p>
            <a:endParaRPr lang="fr-CA" dirty="0"/>
          </a:p>
          <a:p>
            <a:r>
              <a:rPr lang="fr-CA" dirty="0" err="1"/>
              <a:t>Secondary</a:t>
            </a:r>
            <a:r>
              <a:rPr lang="fr-CA" dirty="0"/>
              <a:t> </a:t>
            </a:r>
            <a:r>
              <a:rPr lang="fr-CA" dirty="0" err="1"/>
              <a:t>effects</a:t>
            </a:r>
            <a:r>
              <a:rPr lang="fr-CA" dirty="0"/>
              <a:t> of surfactant </a:t>
            </a:r>
            <a:r>
              <a:rPr lang="fr-CA" dirty="0" err="1"/>
              <a:t>deficiency</a:t>
            </a:r>
            <a:endParaRPr lang="fr-CA" dirty="0"/>
          </a:p>
          <a:p>
            <a:r>
              <a:rPr lang="fr-CA" dirty="0" err="1"/>
              <a:t>Pulmonary</a:t>
            </a:r>
            <a:r>
              <a:rPr lang="fr-CA" dirty="0"/>
              <a:t> hypertension</a:t>
            </a:r>
          </a:p>
          <a:p>
            <a:r>
              <a:rPr lang="fr-CA" dirty="0" err="1"/>
              <a:t>Atelectasis</a:t>
            </a:r>
            <a:endParaRPr lang="fr-CA" dirty="0"/>
          </a:p>
          <a:p>
            <a:r>
              <a:rPr lang="fr-CA" dirty="0" err="1"/>
              <a:t>Oxygen</a:t>
            </a:r>
            <a:r>
              <a:rPr lang="fr-CA" dirty="0"/>
              <a:t> </a:t>
            </a:r>
            <a:r>
              <a:rPr lang="fr-CA" dirty="0" err="1"/>
              <a:t>toxicity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743858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08C077-DACC-59FB-8208-2AAFFAC61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231784" cy="6055959"/>
          </a:xfrm>
        </p:spPr>
        <p:txBody>
          <a:bodyPr anchor="b">
            <a:normAutofit/>
          </a:bodyPr>
          <a:lstStyle/>
          <a:p>
            <a:r>
              <a:rPr lang="fr-CA" sz="5400" dirty="0"/>
              <a:t>Pink </a:t>
            </a:r>
            <a:r>
              <a:rPr lang="fr-CA" sz="5400" dirty="0" err="1"/>
              <a:t>glasslike</a:t>
            </a:r>
            <a:r>
              <a:rPr lang="fr-CA" sz="5400" dirty="0"/>
              <a:t> « hyaline » membranes on </a:t>
            </a:r>
            <a:r>
              <a:rPr lang="fr-CA" sz="5400" dirty="0" err="1"/>
              <a:t>pathology</a:t>
            </a:r>
            <a:endParaRPr lang="fr-CA" sz="5400" dirty="0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98C262-FDB9-531D-7523-ADC0CB3361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124" r="4398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390317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179B7-07A0-3EDD-0A27-13457706D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Describe</a:t>
            </a:r>
            <a:r>
              <a:rPr lang="fr-CA" dirty="0"/>
              <a:t> How </a:t>
            </a:r>
            <a:r>
              <a:rPr lang="fr-CA" dirty="0" err="1"/>
              <a:t>Preterms</a:t>
            </a:r>
            <a:r>
              <a:rPr lang="fr-CA" dirty="0"/>
              <a:t> </a:t>
            </a:r>
            <a:r>
              <a:rPr lang="fr-CA" dirty="0" err="1"/>
              <a:t>Breathe</a:t>
            </a:r>
            <a:r>
              <a:rPr lang="fr-CA" dirty="0"/>
              <a:t> </a:t>
            </a:r>
            <a:r>
              <a:rPr lang="fr-CA" dirty="0" err="1"/>
              <a:t>with</a:t>
            </a:r>
            <a:r>
              <a:rPr lang="fr-CA" dirty="0"/>
              <a:t> HMD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AA6A2-2052-2BB5-B63A-5A7A1DED74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Tachypnea</a:t>
            </a:r>
            <a:endParaRPr lang="fr-CA" dirty="0"/>
          </a:p>
          <a:p>
            <a:r>
              <a:rPr lang="fr-CA" dirty="0" err="1"/>
              <a:t>Retractions</a:t>
            </a:r>
            <a:endParaRPr lang="fr-CA" dirty="0"/>
          </a:p>
          <a:p>
            <a:pPr lvl="1"/>
            <a:r>
              <a:rPr lang="fr-CA" dirty="0"/>
              <a:t>Intercostal, </a:t>
            </a:r>
            <a:r>
              <a:rPr lang="fr-CA" dirty="0" err="1"/>
              <a:t>xiphoid</a:t>
            </a:r>
            <a:endParaRPr lang="fr-CA" dirty="0"/>
          </a:p>
          <a:p>
            <a:r>
              <a:rPr lang="fr-CA" dirty="0"/>
              <a:t>‘</a:t>
            </a:r>
            <a:r>
              <a:rPr lang="fr-CA" dirty="0" err="1"/>
              <a:t>Seesaw</a:t>
            </a:r>
            <a:r>
              <a:rPr lang="fr-CA" dirty="0"/>
              <a:t> »</a:t>
            </a:r>
          </a:p>
          <a:p>
            <a:r>
              <a:rPr lang="fr-CA" dirty="0" err="1"/>
              <a:t>Grunting</a:t>
            </a:r>
            <a:endParaRPr lang="fr-CA" dirty="0"/>
          </a:p>
          <a:p>
            <a:r>
              <a:rPr lang="fr-CA" dirty="0"/>
              <a:t>Nasal </a:t>
            </a:r>
            <a:r>
              <a:rPr lang="fr-CA" dirty="0" err="1"/>
              <a:t>Flaring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91700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81967" y="1712963"/>
            <a:ext cx="4354830" cy="4891278"/>
            <a:chOff x="1726972" y="1427469"/>
            <a:chExt cx="3629025" cy="4076065"/>
          </a:xfrm>
        </p:grpSpPr>
        <p:sp>
          <p:nvSpPr>
            <p:cNvPr id="3" name="object 3"/>
            <p:cNvSpPr/>
            <p:nvPr/>
          </p:nvSpPr>
          <p:spPr>
            <a:xfrm>
              <a:off x="1739716" y="1438764"/>
              <a:ext cx="3604895" cy="4053840"/>
            </a:xfrm>
            <a:custGeom>
              <a:avLst/>
              <a:gdLst/>
              <a:ahLst/>
              <a:cxnLst/>
              <a:rect l="l" t="t" r="r" b="b"/>
              <a:pathLst>
                <a:path w="3604895" h="4053840">
                  <a:moveTo>
                    <a:pt x="3604859" y="4053403"/>
                  </a:moveTo>
                  <a:lnTo>
                    <a:pt x="0" y="4053403"/>
                  </a:lnTo>
                  <a:lnTo>
                    <a:pt x="0" y="0"/>
                  </a:lnTo>
                </a:path>
              </a:pathLst>
            </a:custGeom>
            <a:ln w="225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26972" y="1448600"/>
              <a:ext cx="3623960" cy="325821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342435" y="1454752"/>
              <a:ext cx="0" cy="4034790"/>
            </a:xfrm>
            <a:custGeom>
              <a:avLst/>
              <a:gdLst/>
              <a:ahLst/>
              <a:cxnLst/>
              <a:rect l="l" t="t" r="r" b="b"/>
              <a:pathLst>
                <a:path h="4034790">
                  <a:moveTo>
                    <a:pt x="0" y="0"/>
                  </a:moveTo>
                  <a:lnTo>
                    <a:pt x="0" y="4034763"/>
                  </a:lnTo>
                </a:path>
              </a:pathLst>
            </a:custGeom>
            <a:ln w="76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160"/>
            </a:p>
          </p:txBody>
        </p:sp>
        <p:sp>
          <p:nvSpPr>
            <p:cNvPr id="6" name="object 6"/>
            <p:cNvSpPr/>
            <p:nvPr/>
          </p:nvSpPr>
          <p:spPr>
            <a:xfrm>
              <a:off x="5337695" y="1450911"/>
              <a:ext cx="13335" cy="4043045"/>
            </a:xfrm>
            <a:custGeom>
              <a:avLst/>
              <a:gdLst/>
              <a:ahLst/>
              <a:cxnLst/>
              <a:rect l="l" t="t" r="r" b="b"/>
              <a:pathLst>
                <a:path w="13335" h="4043045">
                  <a:moveTo>
                    <a:pt x="13233" y="4034764"/>
                  </a:moveTo>
                  <a:lnTo>
                    <a:pt x="6870" y="4034764"/>
                  </a:lnTo>
                  <a:lnTo>
                    <a:pt x="6870" y="4042448"/>
                  </a:lnTo>
                  <a:lnTo>
                    <a:pt x="13233" y="4042448"/>
                  </a:lnTo>
                  <a:lnTo>
                    <a:pt x="13233" y="4034764"/>
                  </a:lnTo>
                  <a:close/>
                </a:path>
                <a:path w="13335" h="4043045">
                  <a:moveTo>
                    <a:pt x="13233" y="0"/>
                  </a:moveTo>
                  <a:lnTo>
                    <a:pt x="0" y="0"/>
                  </a:lnTo>
                  <a:lnTo>
                    <a:pt x="0" y="7696"/>
                  </a:lnTo>
                  <a:lnTo>
                    <a:pt x="13233" y="7696"/>
                  </a:lnTo>
                  <a:lnTo>
                    <a:pt x="132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16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563803" y="6471983"/>
            <a:ext cx="93726" cy="153119"/>
          </a:xfrm>
          <a:prstGeom prst="rect">
            <a:avLst/>
          </a:prstGeom>
        </p:spPr>
        <p:txBody>
          <a:bodyPr vert="horz" wrap="square" lIns="0" tIns="14478" rIns="0" bIns="0" rtlCol="0">
            <a:spAutoFit/>
          </a:bodyPr>
          <a:lstStyle/>
          <a:p>
            <a:pPr marL="15240">
              <a:spcBef>
                <a:spcPts val="114"/>
              </a:spcBef>
            </a:pPr>
            <a:r>
              <a:rPr sz="900" spc="-6" dirty="0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02992" y="5541730"/>
            <a:ext cx="156972" cy="153119"/>
          </a:xfrm>
          <a:prstGeom prst="rect">
            <a:avLst/>
          </a:prstGeom>
        </p:spPr>
        <p:txBody>
          <a:bodyPr vert="horz" wrap="square" lIns="0" tIns="14478" rIns="0" bIns="0" rtlCol="0">
            <a:spAutoFit/>
          </a:bodyPr>
          <a:lstStyle/>
          <a:p>
            <a:pPr marL="15240">
              <a:spcBef>
                <a:spcPts val="114"/>
              </a:spcBef>
            </a:pPr>
            <a:r>
              <a:rPr sz="900" spc="-12" dirty="0">
                <a:latin typeface="Arial"/>
                <a:cs typeface="Arial"/>
              </a:rPr>
              <a:t>15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00607" y="4478469"/>
            <a:ext cx="156972" cy="153119"/>
          </a:xfrm>
          <a:prstGeom prst="rect">
            <a:avLst/>
          </a:prstGeom>
        </p:spPr>
        <p:txBody>
          <a:bodyPr vert="horz" wrap="square" lIns="0" tIns="14478" rIns="0" bIns="0" rtlCol="0">
            <a:spAutoFit/>
          </a:bodyPr>
          <a:lstStyle/>
          <a:p>
            <a:pPr marL="15240">
              <a:spcBef>
                <a:spcPts val="114"/>
              </a:spcBef>
            </a:pPr>
            <a:r>
              <a:rPr sz="900" spc="-12" dirty="0">
                <a:latin typeface="Arial"/>
                <a:cs typeface="Arial"/>
              </a:rPr>
              <a:t>30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02770" y="3788566"/>
            <a:ext cx="156972" cy="153119"/>
          </a:xfrm>
          <a:prstGeom prst="rect">
            <a:avLst/>
          </a:prstGeom>
        </p:spPr>
        <p:txBody>
          <a:bodyPr vert="horz" wrap="square" lIns="0" tIns="14478" rIns="0" bIns="0" rtlCol="0">
            <a:spAutoFit/>
          </a:bodyPr>
          <a:lstStyle/>
          <a:p>
            <a:pPr marL="15240">
              <a:spcBef>
                <a:spcPts val="114"/>
              </a:spcBef>
            </a:pPr>
            <a:r>
              <a:rPr sz="900" spc="-12" dirty="0">
                <a:latin typeface="Arial"/>
                <a:cs typeface="Arial"/>
              </a:rPr>
              <a:t>37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00607" y="1645811"/>
            <a:ext cx="156972" cy="153119"/>
          </a:xfrm>
          <a:prstGeom prst="rect">
            <a:avLst/>
          </a:prstGeom>
        </p:spPr>
        <p:txBody>
          <a:bodyPr vert="horz" wrap="square" lIns="0" tIns="14478" rIns="0" bIns="0" rtlCol="0">
            <a:spAutoFit/>
          </a:bodyPr>
          <a:lstStyle/>
          <a:p>
            <a:pPr marL="15240">
              <a:spcBef>
                <a:spcPts val="114"/>
              </a:spcBef>
            </a:pPr>
            <a:r>
              <a:rPr sz="900" spc="-12" dirty="0">
                <a:latin typeface="Arial"/>
                <a:cs typeface="Arial"/>
              </a:rPr>
              <a:t>80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98178" y="3541630"/>
            <a:ext cx="243656" cy="134645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5240">
              <a:lnSpc>
                <a:spcPts val="1908"/>
              </a:lnSpc>
            </a:pPr>
            <a:r>
              <a:rPr sz="1620" b="1" spc="-24" dirty="0">
                <a:latin typeface="Arial"/>
                <a:cs typeface="Arial"/>
              </a:rPr>
              <a:t>Volume</a:t>
            </a:r>
            <a:r>
              <a:rPr sz="1620" b="1" spc="48" dirty="0">
                <a:latin typeface="Arial"/>
                <a:cs typeface="Arial"/>
              </a:rPr>
              <a:t> </a:t>
            </a:r>
            <a:r>
              <a:rPr sz="1080" b="1" spc="-6" dirty="0">
                <a:latin typeface="Arial"/>
                <a:cs typeface="Arial"/>
              </a:rPr>
              <a:t>(mL/Kg)</a:t>
            </a:r>
            <a:endParaRPr sz="108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1729" y="1293878"/>
            <a:ext cx="102108" cy="16312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5240">
              <a:spcBef>
                <a:spcPts val="120"/>
              </a:spcBef>
            </a:pPr>
            <a:r>
              <a:rPr sz="960" b="1" dirty="0">
                <a:solidFill>
                  <a:srgbClr val="FFFFFF"/>
                </a:solidFill>
                <a:latin typeface="Trebuchet MS"/>
                <a:cs typeface="Trebuchet MS"/>
              </a:rPr>
              <a:t>7</a:t>
            </a:r>
            <a:endParaRPr sz="96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435606" y="309942"/>
            <a:ext cx="9638150" cy="827919"/>
          </a:xfrm>
          <a:prstGeom prst="rect">
            <a:avLst/>
          </a:prstGeom>
        </p:spPr>
        <p:txBody>
          <a:bodyPr vert="horz" wrap="square" lIns="0" tIns="15240" rIns="0" bIns="0" rtlCol="0" anchor="ctr">
            <a:spAutoFit/>
          </a:bodyPr>
          <a:lstStyle/>
          <a:p>
            <a:pPr marL="15240">
              <a:lnSpc>
                <a:spcPct val="100000"/>
              </a:lnSpc>
              <a:spcBef>
                <a:spcPts val="120"/>
              </a:spcBef>
            </a:pPr>
            <a:r>
              <a:rPr lang="en-CA" sz="5280" spc="-30" dirty="0"/>
              <a:t>Respiratory physiology</a:t>
            </a:r>
            <a:r>
              <a:rPr sz="5280" dirty="0"/>
              <a:t>–</a:t>
            </a:r>
            <a:r>
              <a:rPr sz="5280" spc="30" dirty="0"/>
              <a:t> </a:t>
            </a:r>
            <a:r>
              <a:rPr sz="5280" dirty="0"/>
              <a:t>spiro</a:t>
            </a:r>
            <a:r>
              <a:rPr lang="fr-CA" sz="5280" dirty="0" err="1"/>
              <a:t>metry</a:t>
            </a:r>
            <a:endParaRPr sz="5280" dirty="0"/>
          </a:p>
        </p:txBody>
      </p:sp>
      <p:grpSp>
        <p:nvGrpSpPr>
          <p:cNvPr id="15" name="object 15"/>
          <p:cNvGrpSpPr/>
          <p:nvPr/>
        </p:nvGrpSpPr>
        <p:grpSpPr>
          <a:xfrm>
            <a:off x="7146752" y="3879851"/>
            <a:ext cx="263652" cy="2725674"/>
            <a:chOff x="5447627" y="3233209"/>
            <a:chExt cx="219710" cy="2271395"/>
          </a:xfrm>
        </p:grpSpPr>
        <p:sp>
          <p:nvSpPr>
            <p:cNvPr id="16" name="object 16"/>
            <p:cNvSpPr/>
            <p:nvPr/>
          </p:nvSpPr>
          <p:spPr>
            <a:xfrm>
              <a:off x="5457152" y="3242734"/>
              <a:ext cx="200660" cy="588645"/>
            </a:xfrm>
            <a:custGeom>
              <a:avLst/>
              <a:gdLst/>
              <a:ahLst/>
              <a:cxnLst/>
              <a:rect l="l" t="t" r="r" b="b"/>
              <a:pathLst>
                <a:path w="200660" h="588645">
                  <a:moveTo>
                    <a:pt x="0" y="0"/>
                  </a:moveTo>
                  <a:lnTo>
                    <a:pt x="38947" y="1310"/>
                  </a:lnTo>
                  <a:lnTo>
                    <a:pt x="70753" y="4884"/>
                  </a:lnTo>
                  <a:lnTo>
                    <a:pt x="92196" y="10184"/>
                  </a:lnTo>
                  <a:lnTo>
                    <a:pt x="100060" y="16675"/>
                  </a:lnTo>
                  <a:lnTo>
                    <a:pt x="100060" y="277347"/>
                  </a:lnTo>
                  <a:lnTo>
                    <a:pt x="107923" y="283839"/>
                  </a:lnTo>
                  <a:lnTo>
                    <a:pt x="129366" y="289139"/>
                  </a:lnTo>
                  <a:lnTo>
                    <a:pt x="161172" y="292713"/>
                  </a:lnTo>
                  <a:lnTo>
                    <a:pt x="200119" y="294023"/>
                  </a:lnTo>
                  <a:lnTo>
                    <a:pt x="161172" y="295334"/>
                  </a:lnTo>
                  <a:lnTo>
                    <a:pt x="129366" y="298908"/>
                  </a:lnTo>
                  <a:lnTo>
                    <a:pt x="107923" y="304208"/>
                  </a:lnTo>
                  <a:lnTo>
                    <a:pt x="100060" y="310699"/>
                  </a:lnTo>
                  <a:lnTo>
                    <a:pt x="100060" y="571371"/>
                  </a:lnTo>
                  <a:lnTo>
                    <a:pt x="92196" y="577862"/>
                  </a:lnTo>
                  <a:lnTo>
                    <a:pt x="70753" y="583163"/>
                  </a:lnTo>
                  <a:lnTo>
                    <a:pt x="38947" y="586737"/>
                  </a:lnTo>
                  <a:lnTo>
                    <a:pt x="0" y="588047"/>
                  </a:lnTo>
                </a:path>
              </a:pathLst>
            </a:custGeom>
            <a:ln w="19049">
              <a:solidFill>
                <a:srgbClr val="38C4FE"/>
              </a:solidFill>
            </a:ln>
          </p:spPr>
          <p:txBody>
            <a:bodyPr wrap="square" lIns="0" tIns="0" rIns="0" bIns="0" rtlCol="0"/>
            <a:lstStyle/>
            <a:p>
              <a:endParaRPr sz="2160"/>
            </a:p>
          </p:txBody>
        </p:sp>
        <p:sp>
          <p:nvSpPr>
            <p:cNvPr id="17" name="object 17"/>
            <p:cNvSpPr/>
            <p:nvPr/>
          </p:nvSpPr>
          <p:spPr>
            <a:xfrm>
              <a:off x="5457152" y="3830781"/>
              <a:ext cx="200660" cy="1664335"/>
            </a:xfrm>
            <a:custGeom>
              <a:avLst/>
              <a:gdLst/>
              <a:ahLst/>
              <a:cxnLst/>
              <a:rect l="l" t="t" r="r" b="b"/>
              <a:pathLst>
                <a:path w="200660" h="1664335">
                  <a:moveTo>
                    <a:pt x="0" y="0"/>
                  </a:moveTo>
                  <a:lnTo>
                    <a:pt x="38947" y="1310"/>
                  </a:lnTo>
                  <a:lnTo>
                    <a:pt x="70753" y="4884"/>
                  </a:lnTo>
                  <a:lnTo>
                    <a:pt x="92196" y="10184"/>
                  </a:lnTo>
                  <a:lnTo>
                    <a:pt x="100060" y="16675"/>
                  </a:lnTo>
                  <a:lnTo>
                    <a:pt x="100060" y="815366"/>
                  </a:lnTo>
                  <a:lnTo>
                    <a:pt x="107923" y="821857"/>
                  </a:lnTo>
                  <a:lnTo>
                    <a:pt x="129366" y="827158"/>
                  </a:lnTo>
                  <a:lnTo>
                    <a:pt x="161172" y="830732"/>
                  </a:lnTo>
                  <a:lnTo>
                    <a:pt x="200119" y="832042"/>
                  </a:lnTo>
                  <a:lnTo>
                    <a:pt x="161172" y="833353"/>
                  </a:lnTo>
                  <a:lnTo>
                    <a:pt x="129366" y="836927"/>
                  </a:lnTo>
                  <a:lnTo>
                    <a:pt x="107923" y="842227"/>
                  </a:lnTo>
                  <a:lnTo>
                    <a:pt x="100060" y="848718"/>
                  </a:lnTo>
                  <a:lnTo>
                    <a:pt x="100060" y="1647408"/>
                  </a:lnTo>
                  <a:lnTo>
                    <a:pt x="92196" y="1653899"/>
                  </a:lnTo>
                  <a:lnTo>
                    <a:pt x="70753" y="1659200"/>
                  </a:lnTo>
                  <a:lnTo>
                    <a:pt x="38947" y="1662774"/>
                  </a:lnTo>
                  <a:lnTo>
                    <a:pt x="0" y="1664084"/>
                  </a:lnTo>
                </a:path>
              </a:pathLst>
            </a:custGeom>
            <a:ln w="19049">
              <a:solidFill>
                <a:srgbClr val="38C4FE"/>
              </a:solidFill>
            </a:ln>
          </p:spPr>
          <p:txBody>
            <a:bodyPr wrap="square" lIns="0" tIns="0" rIns="0" bIns="0" rtlCol="0"/>
            <a:lstStyle/>
            <a:p>
              <a:endParaRPr sz="216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585178" y="4051974"/>
            <a:ext cx="1690878" cy="3477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5240">
              <a:spcBef>
                <a:spcPts val="120"/>
              </a:spcBef>
            </a:pPr>
            <a:r>
              <a:rPr lang="fr-CA" sz="2160" spc="-24" dirty="0">
                <a:latin typeface="Tw Cen MT"/>
                <a:cs typeface="Tw Cen MT"/>
              </a:rPr>
              <a:t>Tidal </a:t>
            </a:r>
            <a:r>
              <a:rPr sz="2160" spc="-24" dirty="0">
                <a:latin typeface="Tw Cen MT"/>
                <a:cs typeface="Tw Cen MT"/>
              </a:rPr>
              <a:t>Volume</a:t>
            </a:r>
            <a:r>
              <a:rPr sz="2160" spc="-78" dirty="0">
                <a:latin typeface="Tw Cen MT"/>
                <a:cs typeface="Tw Cen MT"/>
              </a:rPr>
              <a:t> </a:t>
            </a:r>
            <a:endParaRPr sz="2160" dirty="0">
              <a:latin typeface="Tw Cen MT"/>
              <a:cs typeface="Tw Cen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85178" y="5406949"/>
            <a:ext cx="3580638" cy="3477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5240">
              <a:spcBef>
                <a:spcPts val="120"/>
              </a:spcBef>
            </a:pPr>
            <a:r>
              <a:rPr lang="fr-CA" sz="2160" spc="-6" dirty="0" err="1">
                <a:latin typeface="Tw Cen MT"/>
                <a:cs typeface="Tw Cen MT"/>
              </a:rPr>
              <a:t>Functional</a:t>
            </a:r>
            <a:r>
              <a:rPr lang="fr-CA" sz="2160" spc="-6" dirty="0">
                <a:latin typeface="Tw Cen MT"/>
                <a:cs typeface="Tw Cen MT"/>
              </a:rPr>
              <a:t> </a:t>
            </a:r>
            <a:r>
              <a:rPr lang="fr-CA" sz="2160" spc="-6" dirty="0" err="1">
                <a:latin typeface="Tw Cen MT"/>
                <a:cs typeface="Tw Cen MT"/>
              </a:rPr>
              <a:t>Residual</a:t>
            </a:r>
            <a:r>
              <a:rPr lang="fr-CA" sz="2160" spc="-6" dirty="0">
                <a:latin typeface="Tw Cen MT"/>
                <a:cs typeface="Tw Cen MT"/>
              </a:rPr>
              <a:t> </a:t>
            </a:r>
            <a:r>
              <a:rPr lang="fr-CA" sz="2160" spc="-6" dirty="0" err="1">
                <a:latin typeface="Tw Cen MT"/>
                <a:cs typeface="Tw Cen MT"/>
              </a:rPr>
              <a:t>Capacity</a:t>
            </a:r>
            <a:endParaRPr sz="2160" dirty="0">
              <a:latin typeface="Tw Cen MT"/>
              <a:cs typeface="Tw Cen MT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B76E508C-CDFD-4295-BFD4-E42FEDBA4573}"/>
              </a:ext>
            </a:extLst>
          </p:cNvPr>
          <p:cNvCxnSpPr/>
          <p:nvPr/>
        </p:nvCxnSpPr>
        <p:spPr>
          <a:xfrm>
            <a:off x="3977661" y="5377852"/>
            <a:ext cx="118772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4269D963-5DEB-427F-B1DD-594A0D269D6B}"/>
              </a:ext>
            </a:extLst>
          </p:cNvPr>
          <p:cNvSpPr txBox="1"/>
          <p:nvPr/>
        </p:nvSpPr>
        <p:spPr>
          <a:xfrm>
            <a:off x="3325399" y="5357064"/>
            <a:ext cx="2525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/>
              <a:t>Closing</a:t>
            </a:r>
            <a:r>
              <a:rPr lang="fr-CA" dirty="0"/>
              <a:t> Volume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2F4F2-1D2D-9144-6873-0E0680751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FRC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FFAF0-FB05-C5A6-04A4-3E0AFFA79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Determined by the pulmonary compliance balance and rib cage compliance
It is passive
The NN's rib cage is much more compliant</a:t>
            </a:r>
          </a:p>
          <a:p>
            <a:r>
              <a:rPr lang="en-US" dirty="0"/>
              <a:t>The NN’s lungs are less compliant, even when healthy
FRC is therefore relatively lower
Child with MMH (and therefore lung compliance even lower), FRC is even lower, &lt; closing volume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9736164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8589B04A-015D-4036-B25E-746D5A3151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1804" y="110317"/>
            <a:ext cx="4627984" cy="672823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23E955-F61A-4DFF-B6AA-F9AA4B3E2B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5622494" y="1520321"/>
            <a:ext cx="4989359" cy="3626803"/>
          </a:xfrm>
          <a:prstGeom prst="rect">
            <a:avLst/>
          </a:prstGeom>
        </p:spPr>
      </p:pic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9FB92D54-70D5-400C-A81D-0934327DF475}"/>
              </a:ext>
            </a:extLst>
          </p:cNvPr>
          <p:cNvSpPr/>
          <p:nvPr/>
        </p:nvSpPr>
        <p:spPr>
          <a:xfrm>
            <a:off x="8383657" y="3579779"/>
            <a:ext cx="2044394" cy="932585"/>
          </a:xfrm>
          <a:custGeom>
            <a:avLst/>
            <a:gdLst>
              <a:gd name="connsiteX0" fmla="*/ 0 w 2864031"/>
              <a:gd name="connsiteY0" fmla="*/ 1463904 h 1463904"/>
              <a:gd name="connsiteX1" fmla="*/ 1972917 w 2864031"/>
              <a:gd name="connsiteY1" fmla="*/ 241391 h 1463904"/>
              <a:gd name="connsiteX2" fmla="*/ 2777986 w 2864031"/>
              <a:gd name="connsiteY2" fmla="*/ 22730 h 1463904"/>
              <a:gd name="connsiteX3" fmla="*/ 2802834 w 2864031"/>
              <a:gd name="connsiteY3" fmla="*/ 17761 h 146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4031" h="1463904">
                <a:moveTo>
                  <a:pt x="0" y="1463904"/>
                </a:moveTo>
                <a:cubicBezTo>
                  <a:pt x="754959" y="972745"/>
                  <a:pt x="1509919" y="481587"/>
                  <a:pt x="1972917" y="241391"/>
                </a:cubicBezTo>
                <a:cubicBezTo>
                  <a:pt x="2435915" y="1195"/>
                  <a:pt x="2639667" y="60002"/>
                  <a:pt x="2777986" y="22730"/>
                </a:cubicBezTo>
                <a:cubicBezTo>
                  <a:pt x="2916305" y="-14542"/>
                  <a:pt x="2859569" y="1609"/>
                  <a:pt x="2802834" y="17761"/>
                </a:cubicBezTo>
              </a:path>
            </a:pathLst>
          </a:cu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31A37E4-E62C-4840-8A49-E48578329277}"/>
              </a:ext>
            </a:extLst>
          </p:cNvPr>
          <p:cNvSpPr txBox="1"/>
          <p:nvPr/>
        </p:nvSpPr>
        <p:spPr>
          <a:xfrm>
            <a:off x="9610530" y="2788688"/>
            <a:ext cx="1094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solidFill>
                  <a:srgbClr val="FF0000"/>
                </a:solidFill>
              </a:rPr>
              <a:t>MMH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2843F6-EEC3-498E-8E07-532242C417B0}"/>
              </a:ext>
            </a:extLst>
          </p:cNvPr>
          <p:cNvSpPr txBox="1"/>
          <p:nvPr/>
        </p:nvSpPr>
        <p:spPr>
          <a:xfrm>
            <a:off x="9672087" y="3805294"/>
            <a:ext cx="1611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solidFill>
                  <a:srgbClr val="FF0000"/>
                </a:solidFill>
              </a:rPr>
              <a:t>EEV:MMH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706FF269-98B8-4C13-8E40-4874F4E6D898}"/>
              </a:ext>
            </a:extLst>
          </p:cNvPr>
          <p:cNvCxnSpPr>
            <a:cxnSpLocks/>
          </p:cNvCxnSpPr>
          <p:nvPr/>
        </p:nvCxnSpPr>
        <p:spPr>
          <a:xfrm flipH="1">
            <a:off x="8414437" y="4012163"/>
            <a:ext cx="1196093" cy="87086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7ED9883-C53B-FA52-F503-6887C2A80DCB}"/>
              </a:ext>
            </a:extLst>
          </p:cNvPr>
          <p:cNvSpPr/>
          <p:nvPr/>
        </p:nvSpPr>
        <p:spPr>
          <a:xfrm>
            <a:off x="6361890" y="3429000"/>
            <a:ext cx="4572669" cy="1083364"/>
          </a:xfrm>
          <a:custGeom>
            <a:avLst/>
            <a:gdLst>
              <a:gd name="connsiteX0" fmla="*/ 0 w 4941651"/>
              <a:gd name="connsiteY0" fmla="*/ 1984442 h 1984442"/>
              <a:gd name="connsiteX1" fmla="*/ 1819073 w 4941651"/>
              <a:gd name="connsiteY1" fmla="*/ 1605064 h 1984442"/>
              <a:gd name="connsiteX2" fmla="*/ 2772383 w 4941651"/>
              <a:gd name="connsiteY2" fmla="*/ 262647 h 1984442"/>
              <a:gd name="connsiteX3" fmla="*/ 4941651 w 4941651"/>
              <a:gd name="connsiteY3" fmla="*/ 0 h 1984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41651" h="1984442">
                <a:moveTo>
                  <a:pt x="0" y="1984442"/>
                </a:moveTo>
                <a:cubicBezTo>
                  <a:pt x="678504" y="1938236"/>
                  <a:pt x="1357009" y="1892030"/>
                  <a:pt x="1819073" y="1605064"/>
                </a:cubicBezTo>
                <a:cubicBezTo>
                  <a:pt x="2281137" y="1318098"/>
                  <a:pt x="2251953" y="530158"/>
                  <a:pt x="2772383" y="262647"/>
                </a:cubicBezTo>
                <a:cubicBezTo>
                  <a:pt x="3292813" y="-4864"/>
                  <a:pt x="4584970" y="51881"/>
                  <a:pt x="4941651" y="0"/>
                </a:cubicBezTo>
              </a:path>
            </a:pathLst>
          </a:cu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007824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15C15-FB0E-781B-2EC9-DC34B1E43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Infant </a:t>
            </a:r>
            <a:r>
              <a:rPr lang="fr-CA" dirty="0" err="1"/>
              <a:t>with</a:t>
            </a:r>
            <a:r>
              <a:rPr lang="fr-CA" dirty="0"/>
              <a:t> HMD/RDS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76C2C-B24C-EA06-9513-BE6C8712C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Each exhalation, closure of a few channels, distal resorption, even lower compliance.
A progressive disease 
NNs </a:t>
            </a:r>
            <a:r>
              <a:rPr lang="en-US" dirty="0" err="1"/>
              <a:t>preterms</a:t>
            </a:r>
            <a:r>
              <a:rPr lang="en-US" dirty="0"/>
              <a:t> keep their volume at the end of expiration higher than the residual functional capacity</a:t>
            </a:r>
          </a:p>
          <a:p>
            <a:r>
              <a:rPr lang="en-US" dirty="0"/>
              <a:t>Physiologic compensation
Expiration is shorter
Expiratory braking
Laryngeal
"Grunting"
Diaphragmatic braking
	“</a:t>
            </a:r>
            <a:r>
              <a:rPr lang="en-US" dirty="0" err="1"/>
              <a:t>piida</a:t>
            </a:r>
            <a:r>
              <a:rPr lang="en-US" dirty="0"/>
              <a:t>”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1767509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2BFA8-3B88-2865-C004-572BAA007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Respiratory</a:t>
            </a:r>
            <a:r>
              <a:rPr lang="fr-CA" dirty="0"/>
              <a:t> </a:t>
            </a:r>
            <a:r>
              <a:rPr lang="fr-CA" dirty="0" err="1"/>
              <a:t>distress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AECDE-7955-BC84-A96E-E53A0A0E5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Is a </a:t>
            </a:r>
            <a:r>
              <a:rPr lang="fr-CA" dirty="0" err="1"/>
              <a:t>physiologic</a:t>
            </a:r>
            <a:r>
              <a:rPr lang="fr-CA" dirty="0"/>
              <a:t> </a:t>
            </a:r>
            <a:r>
              <a:rPr lang="fr-CA" dirty="0" err="1"/>
              <a:t>response</a:t>
            </a:r>
            <a:r>
              <a:rPr lang="fr-CA" dirty="0"/>
              <a:t> to the </a:t>
            </a:r>
            <a:r>
              <a:rPr lang="fr-CA" dirty="0" err="1"/>
              <a:t>decreasing</a:t>
            </a:r>
            <a:r>
              <a:rPr lang="fr-CA" dirty="0"/>
              <a:t> </a:t>
            </a:r>
            <a:r>
              <a:rPr lang="fr-CA" dirty="0" err="1"/>
              <a:t>lung</a:t>
            </a:r>
            <a:r>
              <a:rPr lang="fr-CA" dirty="0"/>
              <a:t> volume </a:t>
            </a:r>
            <a:r>
              <a:rPr lang="fr-CA" dirty="0" err="1"/>
              <a:t>caused</a:t>
            </a:r>
            <a:r>
              <a:rPr lang="fr-CA" dirty="0"/>
              <a:t> by </a:t>
            </a:r>
            <a:r>
              <a:rPr lang="fr-CA" dirty="0" err="1"/>
              <a:t>low</a:t>
            </a:r>
            <a:r>
              <a:rPr lang="fr-CA" dirty="0"/>
              <a:t> </a:t>
            </a:r>
            <a:r>
              <a:rPr lang="fr-CA" dirty="0" err="1"/>
              <a:t>lung</a:t>
            </a:r>
            <a:r>
              <a:rPr lang="fr-CA" dirty="0"/>
              <a:t> compliance</a:t>
            </a:r>
          </a:p>
          <a:p>
            <a:r>
              <a:rPr lang="fr-CA" dirty="0" err="1"/>
              <a:t>Tachypnea</a:t>
            </a:r>
            <a:endParaRPr lang="fr-CA" dirty="0"/>
          </a:p>
          <a:p>
            <a:r>
              <a:rPr lang="fr-CA" dirty="0" err="1"/>
              <a:t>Grunting</a:t>
            </a:r>
            <a:endParaRPr lang="fr-CA" dirty="0"/>
          </a:p>
          <a:p>
            <a:endParaRPr lang="fr-CA" dirty="0"/>
          </a:p>
          <a:p>
            <a:r>
              <a:rPr lang="fr-CA" dirty="0" err="1"/>
              <a:t>Retractions</a:t>
            </a:r>
            <a:r>
              <a:rPr lang="fr-CA" dirty="0"/>
              <a:t> </a:t>
            </a:r>
            <a:r>
              <a:rPr lang="fr-CA" dirty="0" err="1"/>
              <a:t>caused</a:t>
            </a:r>
            <a:r>
              <a:rPr lang="fr-CA" dirty="0"/>
              <a:t> by pressure impacts</a:t>
            </a:r>
          </a:p>
        </p:txBody>
      </p:sp>
    </p:spTree>
    <p:extLst>
      <p:ext uri="{BB962C8B-B14F-4D97-AF65-F5344CB8AC3E}">
        <p14:creationId xmlns:p14="http://schemas.microsoft.com/office/powerpoint/2010/main" val="31788139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B7EC84-FB6E-D83F-481B-7CE2B8071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888" y="311285"/>
            <a:ext cx="6635942" cy="627678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9638E99-B40E-7A74-06A0-D6A3895A1183}"/>
              </a:ext>
            </a:extLst>
          </p:cNvPr>
          <p:cNvCxnSpPr/>
          <p:nvPr/>
        </p:nvCxnSpPr>
        <p:spPr>
          <a:xfrm flipV="1">
            <a:off x="6313251" y="2694562"/>
            <a:ext cx="379379" cy="11478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2C4F094-1396-BCFE-F5EC-F9037119DBCD}"/>
              </a:ext>
            </a:extLst>
          </p:cNvPr>
          <p:cNvCxnSpPr>
            <a:cxnSpLocks/>
          </p:cNvCxnSpPr>
          <p:nvPr/>
        </p:nvCxnSpPr>
        <p:spPr>
          <a:xfrm flipH="1">
            <a:off x="3858126" y="1508299"/>
            <a:ext cx="1051440" cy="7777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323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FD578-7A4F-1F25-7992-7FA1A4305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Efficacité de surfactant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DFB7A6-E521-5D48-F90C-6F8D0A131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398" y="1648618"/>
            <a:ext cx="7075158" cy="510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0792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92427-2BDC-EC68-D4AD-A4ED97DB5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Importance of CPAP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6343C-E2E2-2989-FA3B-99442BA68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Because</a:t>
            </a:r>
            <a:r>
              <a:rPr lang="fr-CA" dirty="0"/>
              <a:t> </a:t>
            </a:r>
            <a:r>
              <a:rPr lang="fr-CA" dirty="0" err="1"/>
              <a:t>low</a:t>
            </a:r>
            <a:r>
              <a:rPr lang="fr-CA" dirty="0"/>
              <a:t> </a:t>
            </a:r>
            <a:r>
              <a:rPr lang="fr-CA" dirty="0" err="1"/>
              <a:t>lung</a:t>
            </a:r>
            <a:r>
              <a:rPr lang="fr-CA" dirty="0"/>
              <a:t> volumes at the end of expiration lead to progressive </a:t>
            </a:r>
            <a:r>
              <a:rPr lang="fr-CA" dirty="0" err="1"/>
              <a:t>respiratory</a:t>
            </a:r>
            <a:r>
              <a:rPr lang="fr-CA" dirty="0"/>
              <a:t> </a:t>
            </a:r>
            <a:r>
              <a:rPr lang="fr-CA" dirty="0" err="1"/>
              <a:t>distress</a:t>
            </a:r>
            <a:endParaRPr lang="fr-CA" dirty="0"/>
          </a:p>
          <a:p>
            <a:r>
              <a:rPr lang="fr-CA" dirty="0" err="1"/>
              <a:t>Applying</a:t>
            </a:r>
            <a:r>
              <a:rPr lang="fr-CA" dirty="0"/>
              <a:t> positive pressure in the </a:t>
            </a:r>
            <a:r>
              <a:rPr lang="fr-CA" dirty="0" err="1"/>
              <a:t>airways</a:t>
            </a:r>
            <a:r>
              <a:rPr lang="fr-CA" dirty="0"/>
              <a:t> </a:t>
            </a:r>
            <a:r>
              <a:rPr lang="fr-CA" dirty="0" err="1"/>
              <a:t>helps</a:t>
            </a:r>
            <a:r>
              <a:rPr lang="fr-CA" dirty="0"/>
              <a:t> to </a:t>
            </a:r>
            <a:r>
              <a:rPr lang="fr-CA" dirty="0" err="1"/>
              <a:t>reduce</a:t>
            </a:r>
            <a:r>
              <a:rPr lang="fr-CA" dirty="0"/>
              <a:t> or </a:t>
            </a:r>
            <a:r>
              <a:rPr lang="fr-CA" dirty="0" err="1"/>
              <a:t>prevent</a:t>
            </a:r>
            <a:r>
              <a:rPr lang="fr-CA" dirty="0"/>
              <a:t> </a:t>
            </a:r>
            <a:r>
              <a:rPr lang="fr-CA" dirty="0" err="1"/>
              <a:t>that</a:t>
            </a:r>
            <a:r>
              <a:rPr lang="fr-CA" dirty="0"/>
              <a:t> progression.</a:t>
            </a:r>
          </a:p>
          <a:p>
            <a:r>
              <a:rPr lang="fr-CA" dirty="0"/>
              <a:t>Universal </a:t>
            </a:r>
            <a:r>
              <a:rPr lang="fr-CA" dirty="0" err="1"/>
              <a:t>before</a:t>
            </a:r>
            <a:r>
              <a:rPr lang="fr-CA" dirty="0"/>
              <a:t> 29 </a:t>
            </a:r>
            <a:r>
              <a:rPr lang="fr-CA" dirty="0" err="1"/>
              <a:t>weeks</a:t>
            </a:r>
            <a:endParaRPr lang="fr-CA" dirty="0"/>
          </a:p>
          <a:p>
            <a:r>
              <a:rPr lang="fr-CA" dirty="0"/>
              <a:t>Very </a:t>
            </a:r>
            <a:r>
              <a:rPr lang="fr-CA" dirty="0" err="1"/>
              <a:t>frequent</a:t>
            </a:r>
            <a:r>
              <a:rPr lang="fr-CA" dirty="0"/>
              <a:t> up to 32 </a:t>
            </a:r>
            <a:r>
              <a:rPr lang="fr-CA" dirty="0" err="1"/>
              <a:t>weeks</a:t>
            </a:r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511641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759</TotalTime>
  <Words>1034</Words>
  <Application>Microsoft Office PowerPoint</Application>
  <PresentationFormat>Widescreen</PresentationFormat>
  <Paragraphs>161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Aptos</vt:lpstr>
      <vt:lpstr>Arial</vt:lpstr>
      <vt:lpstr>Aptos Display</vt:lpstr>
      <vt:lpstr>Symbol</vt:lpstr>
      <vt:lpstr>Office Theme</vt:lpstr>
      <vt:lpstr>Bonjour </vt:lpstr>
      <vt:lpstr>Keith and Jennifer</vt:lpstr>
      <vt:lpstr>Violette day 1</vt:lpstr>
      <vt:lpstr>Violette</vt:lpstr>
      <vt:lpstr>Violette day 7300</vt:lpstr>
      <vt:lpstr>70 years ago</vt:lpstr>
      <vt:lpstr>PowerPoint Presentation</vt:lpstr>
      <vt:lpstr>Always more to read!</vt:lpstr>
      <vt:lpstr>Day 1</vt:lpstr>
      <vt:lpstr>Intro</vt:lpstr>
      <vt:lpstr>Maturation</vt:lpstr>
      <vt:lpstr>Hemoglobin</vt:lpstr>
      <vt:lpstr>Neonatal Hgb production</vt:lpstr>
      <vt:lpstr>HbF synthesis rate</vt:lpstr>
      <vt:lpstr>Neonatal Hgb</vt:lpstr>
      <vt:lpstr>Fetal Hemoglobin</vt:lpstr>
      <vt:lpstr>Hemoglobin chains</vt:lpstr>
      <vt:lpstr>Neonatal skin maturation</vt:lpstr>
      <vt:lpstr>Neonatal Skin</vt:lpstr>
      <vt:lpstr>Skin maturation</vt:lpstr>
      <vt:lpstr>Preterm skin</vt:lpstr>
      <vt:lpstr>Lung development</vt:lpstr>
      <vt:lpstr>PowerPoint Presentation</vt:lpstr>
      <vt:lpstr>Lung growth and maturation</vt:lpstr>
      <vt:lpstr>Lung growth and maturation</vt:lpstr>
      <vt:lpstr>Lung growth and maturation</vt:lpstr>
      <vt:lpstr>Lung growth and maturation</vt:lpstr>
      <vt:lpstr>Surfactant</vt:lpstr>
      <vt:lpstr>Composants of natural surfactant </vt:lpstr>
      <vt:lpstr>Composants of exogenous surfactant</vt:lpstr>
      <vt:lpstr>PowerPoint Presentation</vt:lpstr>
      <vt:lpstr>Risk factors for HMD</vt:lpstr>
      <vt:lpstr>HMD is not just lack of Surfactant</vt:lpstr>
      <vt:lpstr>Pink glasslike « hyaline » membranes on pathology</vt:lpstr>
      <vt:lpstr>Describe How Preterms Breathe with HMD</vt:lpstr>
      <vt:lpstr>Respiratory physiology– spirometry</vt:lpstr>
      <vt:lpstr>FRC</vt:lpstr>
      <vt:lpstr>PowerPoint Presentation</vt:lpstr>
      <vt:lpstr>Infant with HMD/RDS</vt:lpstr>
      <vt:lpstr>Respiratory distress</vt:lpstr>
      <vt:lpstr>PowerPoint Presentation</vt:lpstr>
      <vt:lpstr>Efficacité de surfactant</vt:lpstr>
      <vt:lpstr>Importance of CPAP</vt:lpstr>
    </vt:vector>
  </TitlesOfParts>
  <Company>MUHC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Lung development</dc:title>
  <dc:creator>Keith J Barrington</dc:creator>
  <cp:lastModifiedBy>Keith Barrington</cp:lastModifiedBy>
  <cp:revision>11</cp:revision>
  <dcterms:created xsi:type="dcterms:W3CDTF">2001-09-06T17:48:20Z</dcterms:created>
  <dcterms:modified xsi:type="dcterms:W3CDTF">2026-01-19T05:39:28Z</dcterms:modified>
</cp:coreProperties>
</file>