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7" r:id="rId2"/>
    <p:sldId id="1071" r:id="rId3"/>
    <p:sldId id="1072" r:id="rId4"/>
    <p:sldId id="914" r:id="rId5"/>
    <p:sldId id="919" r:id="rId6"/>
    <p:sldId id="1046" r:id="rId7"/>
    <p:sldId id="1047" r:id="rId8"/>
    <p:sldId id="1044" r:id="rId9"/>
    <p:sldId id="1048" r:id="rId10"/>
    <p:sldId id="1049" r:id="rId11"/>
    <p:sldId id="1050" r:id="rId12"/>
    <p:sldId id="1042" r:id="rId13"/>
    <p:sldId id="1043" r:id="rId14"/>
    <p:sldId id="1051" r:id="rId15"/>
    <p:sldId id="1069" r:id="rId16"/>
    <p:sldId id="1070" r:id="rId17"/>
    <p:sldId id="280" r:id="rId18"/>
    <p:sldId id="1052" r:id="rId19"/>
    <p:sldId id="1053" r:id="rId20"/>
    <p:sldId id="1077" r:id="rId21"/>
    <p:sldId id="1055" r:id="rId22"/>
    <p:sldId id="1054" r:id="rId23"/>
    <p:sldId id="1056" r:id="rId24"/>
    <p:sldId id="1057" r:id="rId25"/>
    <p:sldId id="1045" r:id="rId26"/>
    <p:sldId id="1058" r:id="rId27"/>
    <p:sldId id="1059" r:id="rId28"/>
    <p:sldId id="1060" r:id="rId29"/>
    <p:sldId id="1061" r:id="rId30"/>
    <p:sldId id="1062" r:id="rId31"/>
    <p:sldId id="1063" r:id="rId32"/>
    <p:sldId id="1064" r:id="rId33"/>
    <p:sldId id="1065" r:id="rId34"/>
    <p:sldId id="1066" r:id="rId35"/>
    <p:sldId id="1067" r:id="rId36"/>
    <p:sldId id="265" r:id="rId37"/>
    <p:sldId id="267" r:id="rId38"/>
    <p:sldId id="268" r:id="rId39"/>
    <p:sldId id="269" r:id="rId40"/>
    <p:sldId id="270" r:id="rId41"/>
    <p:sldId id="1068" r:id="rId42"/>
    <p:sldId id="1074" r:id="rId43"/>
    <p:sldId id="1075" r:id="rId4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C23906-0A74-4628-9E08-876300CC8068}">
          <p14:sldIdLst>
            <p14:sldId id="257"/>
            <p14:sldId id="1071"/>
            <p14:sldId id="1072"/>
            <p14:sldId id="914"/>
            <p14:sldId id="919"/>
            <p14:sldId id="1046"/>
            <p14:sldId id="1047"/>
            <p14:sldId id="1044"/>
            <p14:sldId id="1048"/>
            <p14:sldId id="1049"/>
            <p14:sldId id="1050"/>
            <p14:sldId id="1042"/>
            <p14:sldId id="1043"/>
            <p14:sldId id="1051"/>
            <p14:sldId id="1069"/>
            <p14:sldId id="1070"/>
            <p14:sldId id="280"/>
            <p14:sldId id="1052"/>
            <p14:sldId id="1053"/>
            <p14:sldId id="1077"/>
            <p14:sldId id="1055"/>
            <p14:sldId id="1054"/>
            <p14:sldId id="1056"/>
            <p14:sldId id="1057"/>
            <p14:sldId id="1045"/>
            <p14:sldId id="1058"/>
            <p14:sldId id="1059"/>
            <p14:sldId id="1060"/>
            <p14:sldId id="1061"/>
            <p14:sldId id="1062"/>
            <p14:sldId id="1063"/>
            <p14:sldId id="1064"/>
            <p14:sldId id="1065"/>
            <p14:sldId id="1066"/>
            <p14:sldId id="1067"/>
            <p14:sldId id="265"/>
            <p14:sldId id="267"/>
            <p14:sldId id="268"/>
            <p14:sldId id="269"/>
            <p14:sldId id="270"/>
            <p14:sldId id="1068"/>
            <p14:sldId id="1074"/>
            <p14:sldId id="1075"/>
          </p14:sldIdLst>
        </p14:section>
        <p14:section name="Untitled Section" id="{8A721A9F-47FC-4393-86CB-6AA96E486B0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uy Mai Luu" initials="TML" lastIdx="13" clrIdx="0">
    <p:extLst>
      <p:ext uri="{19B8F6BF-5375-455C-9EA6-DF929625EA0E}">
        <p15:presenceInfo xmlns:p15="http://schemas.microsoft.com/office/powerpoint/2012/main" userId="ae2b3dd586e6580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04" autoAdjust="0"/>
    <p:restoredTop sz="84633" autoAdjust="0"/>
  </p:normalViewPr>
  <p:slideViewPr>
    <p:cSldViewPr snapToGrid="0">
      <p:cViewPr varScale="1">
        <p:scale>
          <a:sx n="81" d="100"/>
          <a:sy n="81" d="100"/>
        </p:scale>
        <p:origin x="30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BE8FF-9322-4A45-A9F0-A08455BCFC1F}" type="datetimeFigureOut">
              <a:rPr lang="fr-CA" smtClean="0"/>
              <a:t>2026-01-19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95483-56AD-4160-B7D9-502510D77B3C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22441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30291-9ACB-4AF6-93DF-36D4C1539A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67A64DC-A9AF-40DB-9DC0-960FDA37A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0BDF8C-35C9-4148-9C32-7074B33AB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12E1-D73B-4732-ABBC-274F331E8905}" type="datetimeFigureOut">
              <a:rPr lang="fr-CA" smtClean="0"/>
              <a:t>2026-01-19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A72EDC-5E97-4D5E-B318-70E04A483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B5188F-95D1-4AC4-9258-77F2250B8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7C500-F415-4429-920B-23CE2B035730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81793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EFECAA-E979-49B4-A301-553CA814F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90F822-58B2-42E3-803D-CE44F840F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E47293-7CE6-45EF-8384-128444FF9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12E1-D73B-4732-ABBC-274F331E8905}" type="datetimeFigureOut">
              <a:rPr lang="fr-CA" smtClean="0"/>
              <a:t>2026-01-19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B597E1-FF66-432D-B7C7-12E5ABB22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760814-1C6E-4DFB-B950-FE0208482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7C500-F415-4429-920B-23CE2B035730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0324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132D02-9316-489F-ABF6-790689DD9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15A232-32FA-4EAE-A92A-675AC4FC0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83C950-DA32-43C3-B904-7C0CCED3E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12E1-D73B-4732-ABBC-274F331E8905}" type="datetimeFigureOut">
              <a:rPr lang="fr-CA" smtClean="0"/>
              <a:t>2026-01-19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B30131-6ADF-43D3-84B4-77BA9D80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C579AB-858F-4874-847A-1BF43C9C7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7C500-F415-4429-920B-23CE2B035730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60485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D5AE3A-6D2A-4645-9E4A-41A60FE36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99A0C9-969A-4081-9B27-880B81B4EF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92569C-59BF-4938-BA2F-7982A88DE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3D021F-A04A-426E-8347-32706D260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12E1-D73B-4732-ABBC-274F331E8905}" type="datetimeFigureOut">
              <a:rPr lang="fr-CA" smtClean="0"/>
              <a:t>2026-01-19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90D868-D273-4D3D-8FCE-BD2E9BD94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7636471-D5B3-457D-811E-D62E1145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7C500-F415-4429-920B-23CE2B035730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9154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A1BCAC-5F25-4044-97FD-D2591C78F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D8CED0-0987-42B0-99A5-BFB9F65FB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0D3DDD-D03A-4D51-B4D6-1AB1E819A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26CF9A8-D012-49DC-8AF8-08FA4BA3A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6AD54BF-474E-44B8-BB74-2BDD276C6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D0F4B17-3C80-41E9-A358-62026E2D0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12E1-D73B-4732-ABBC-274F331E8905}" type="datetimeFigureOut">
              <a:rPr lang="fr-CA" smtClean="0"/>
              <a:t>2026-01-19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230C65F-8B2D-4B86-B423-1566ABE3F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47C0F56-EB36-4ABC-8239-6C545DC0A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7C500-F415-4429-920B-23CE2B035730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7925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EAFA6A-0F20-49FA-AAE5-95F772833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AF99E76-A714-4294-8612-C0B968D3B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12E1-D73B-4732-ABBC-274F331E8905}" type="datetimeFigureOut">
              <a:rPr lang="fr-CA" smtClean="0"/>
              <a:t>2026-01-19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CC2919-CADB-4C5D-AC4D-6DF6722E1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35C4EE2-3AD5-48EB-8B8F-16F81A4EC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7C500-F415-4429-920B-23CE2B035730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0099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9A66650-7842-4F28-BAFB-3997050F8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12E1-D73B-4732-ABBC-274F331E8905}" type="datetimeFigureOut">
              <a:rPr lang="fr-CA" smtClean="0"/>
              <a:t>2026-01-19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B6B8C5E-08C7-4FD7-8EBE-6119AA68F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5DC9A5-8586-4017-8E9C-CA4035F6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7C500-F415-4429-920B-23CE2B035730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79443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EFE229-B995-4781-999B-FFC1DC92D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CEFA7A-AA7B-4CE6-BB4C-46DEB56DB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A241767-40EF-4D56-A924-DB3641389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17F3E7-CD6A-4E81-AE49-A742DE6F2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12E1-D73B-4732-ABBC-274F331E8905}" type="datetimeFigureOut">
              <a:rPr lang="fr-CA" smtClean="0"/>
              <a:t>2026-01-19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F92A68-532D-4D3C-A00A-259ED3C6B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B9814C-BD03-4B41-869A-6F549C8C1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7C500-F415-4429-920B-23CE2B035730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732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01A35-5578-4007-A301-891ACD83F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3D702C8-D619-4454-94D4-62FE2CB1B2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B105617-A0D6-4260-A7E1-2EAB5666B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D2C0C3-2579-4A90-8920-2D24EA676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12E1-D73B-4732-ABBC-274F331E8905}" type="datetimeFigureOut">
              <a:rPr lang="fr-CA" smtClean="0"/>
              <a:t>2026-01-19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A597603-E448-4587-820B-3FE2414DE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21C17E-3018-4F7D-9FF2-8C61469C5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7C500-F415-4429-920B-23CE2B035730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92162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A61E97-9305-4520-8CFE-382426E14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9ED620-5EC0-4780-B0A9-7F5DA54FF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65177F-8B2B-4C0C-9CB3-C742DE8AA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12E1-D73B-4732-ABBC-274F331E8905}" type="datetimeFigureOut">
              <a:rPr lang="fr-CA" smtClean="0"/>
              <a:t>2026-01-19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2E12A7-7D06-4FD3-B93A-E7848A125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13EE32-FF5C-408B-886B-E78579518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7C500-F415-4429-920B-23CE2B035730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98255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E42E7E3-2484-4684-B49C-0ECE674962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9F6233-B3EC-4481-8C26-76CF83121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290EA9-049E-4F9E-A88D-3A3568048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412E1-D73B-4732-ABBC-274F331E8905}" type="datetimeFigureOut">
              <a:rPr lang="fr-CA" smtClean="0"/>
              <a:t>2026-01-19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802B9D-4F73-4E4D-BB01-DEA508AF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1E2AEB-73F4-4C53-A902-37F22C238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7C500-F415-4429-920B-23CE2B035730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57825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73E8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2822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27DCC98-B7A8-48FC-B3CC-C33DF2401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05770A-48AE-46EF-BBBE-F87BC91F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FAB826-CDAD-468E-8D1B-A70B7B521C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412E1-D73B-4732-ABBC-274F331E8905}" type="datetimeFigureOut">
              <a:rPr lang="fr-CA" smtClean="0"/>
              <a:t>2026-01-19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9F2194-C090-4EA2-AF5A-85F8A439D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EE8F00-90D0-48BC-95B7-9815CFC445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7C500-F415-4429-920B-23CE2B035730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16681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neonatalresearch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04E5AED-E420-4740-91A6-3FC46F85F8D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87465" y="2722363"/>
            <a:ext cx="11617944" cy="308454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fr-CA" sz="4800" dirty="0">
                <a:solidFill>
                  <a:srgbClr val="7030A0"/>
                </a:solidFill>
              </a:rPr>
            </a:br>
            <a:br>
              <a:rPr lang="fr-CA" sz="4800" dirty="0">
                <a:solidFill>
                  <a:srgbClr val="7030A0"/>
                </a:solidFill>
              </a:rPr>
            </a:br>
            <a:r>
              <a:rPr lang="fr-CA" sz="4800" dirty="0">
                <a:solidFill>
                  <a:srgbClr val="7030A0"/>
                </a:solidFill>
              </a:rPr>
              <a:t>The long </a:t>
            </a:r>
            <a:r>
              <a:rPr lang="fr-CA" sz="4800" dirty="0" err="1">
                <a:solidFill>
                  <a:srgbClr val="7030A0"/>
                </a:solidFill>
              </a:rPr>
              <a:t>term</a:t>
            </a:r>
            <a:r>
              <a:rPr lang="fr-CA" sz="4800" dirty="0">
                <a:solidFill>
                  <a:srgbClr val="7030A0"/>
                </a:solidFill>
              </a:rPr>
              <a:t> impacts of </a:t>
            </a:r>
            <a:r>
              <a:rPr lang="fr-CA" sz="4800" dirty="0" err="1">
                <a:solidFill>
                  <a:srgbClr val="7030A0"/>
                </a:solidFill>
              </a:rPr>
              <a:t>lung</a:t>
            </a:r>
            <a:r>
              <a:rPr lang="fr-CA" sz="4800" dirty="0">
                <a:solidFill>
                  <a:srgbClr val="7030A0"/>
                </a:solidFill>
              </a:rPr>
              <a:t> </a:t>
            </a:r>
            <a:r>
              <a:rPr lang="fr-CA" sz="4800" dirty="0" err="1">
                <a:solidFill>
                  <a:srgbClr val="7030A0"/>
                </a:solidFill>
              </a:rPr>
              <a:t>injury</a:t>
            </a:r>
            <a:r>
              <a:rPr lang="fr-CA" sz="4800" dirty="0">
                <a:solidFill>
                  <a:srgbClr val="7030A0"/>
                </a:solidFill>
              </a:rPr>
              <a:t>:</a:t>
            </a:r>
            <a:br>
              <a:rPr lang="fr-CA" sz="4800" dirty="0">
                <a:solidFill>
                  <a:srgbClr val="7030A0"/>
                </a:solidFill>
              </a:rPr>
            </a:br>
            <a:r>
              <a:rPr lang="fr-CA" sz="4800" dirty="0" err="1">
                <a:solidFill>
                  <a:srgbClr val="7030A0"/>
                </a:solidFill>
              </a:rPr>
              <a:t>Bronchopulmonary</a:t>
            </a:r>
            <a:r>
              <a:rPr lang="fr-CA" sz="4800" dirty="0">
                <a:solidFill>
                  <a:srgbClr val="7030A0"/>
                </a:solidFill>
              </a:rPr>
              <a:t> </a:t>
            </a:r>
            <a:r>
              <a:rPr lang="fr-CA" sz="4800" dirty="0" err="1">
                <a:solidFill>
                  <a:srgbClr val="7030A0"/>
                </a:solidFill>
              </a:rPr>
              <a:t>Dysplasia</a:t>
            </a:r>
            <a:br>
              <a:rPr lang="fr-CA" sz="4800" dirty="0">
                <a:solidFill>
                  <a:srgbClr val="7030A0"/>
                </a:solidFill>
              </a:rPr>
            </a:br>
            <a:br>
              <a:rPr lang="fr-CA" sz="4800" dirty="0">
                <a:solidFill>
                  <a:srgbClr val="7030A0"/>
                </a:solidFill>
              </a:rPr>
            </a:br>
            <a:r>
              <a:rPr lang="fr-CA" sz="4800" b="1" dirty="0"/>
              <a:t>Keith Barrington </a:t>
            </a:r>
            <a:br>
              <a:rPr lang="fr-CA" sz="4400" dirty="0">
                <a:solidFill>
                  <a:srgbClr val="002060"/>
                </a:solidFill>
              </a:rPr>
            </a:br>
            <a:endParaRPr lang="fr-CA" altLang="fr-FR" sz="4400" dirty="0">
              <a:solidFill>
                <a:srgbClr val="002060"/>
              </a:solidFill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107355A-D1B9-4EE1-8FD2-D60807FFE56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35357" y="4319545"/>
            <a:ext cx="11138383" cy="2112987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CA" altLang="fr-FR" sz="3600" dirty="0"/>
          </a:p>
          <a:p>
            <a:pPr algn="r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CA" altLang="fr-FR" dirty="0"/>
          </a:p>
        </p:txBody>
      </p:sp>
      <p:pic>
        <p:nvPicPr>
          <p:cNvPr id="6" name="Picture 2" descr="pc_grosplan3-4calmeendormi">
            <a:extLst>
              <a:ext uri="{FF2B5EF4-FFF2-40B4-BE49-F238E27FC236}">
                <a16:creationId xmlns:a16="http://schemas.microsoft.com/office/drawing/2014/main" id="{329F8E64-937E-4B28-9311-ABD4AAB577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9"/>
          <a:stretch/>
        </p:blipFill>
        <p:spPr bwMode="auto">
          <a:xfrm>
            <a:off x="335357" y="357809"/>
            <a:ext cx="5058211" cy="1546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0121BC-2C0E-44F7-A2CE-DC742A6F07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95" t="4857" r="5082" b="4402"/>
          <a:stretch/>
        </p:blipFill>
        <p:spPr>
          <a:xfrm>
            <a:off x="5327374" y="-8798"/>
            <a:ext cx="2835968" cy="1913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19156E-626D-4599-B76A-36BC273FF9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5" r="26988" b="12232"/>
          <a:stretch/>
        </p:blipFill>
        <p:spPr>
          <a:xfrm>
            <a:off x="8193295" y="257398"/>
            <a:ext cx="3760006" cy="1647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0167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5D108-414B-827A-D743-5E077BCC5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Outline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76A66-56F3-BCAF-37DD-9CBABC830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History</a:t>
            </a:r>
            <a:endParaRPr lang="fr-CA" dirty="0"/>
          </a:p>
          <a:p>
            <a:r>
              <a:rPr lang="fr-CA" dirty="0"/>
              <a:t>Importance</a:t>
            </a:r>
          </a:p>
          <a:p>
            <a:r>
              <a:rPr lang="fr-CA" dirty="0" err="1"/>
              <a:t>Pathophysiology</a:t>
            </a:r>
            <a:endParaRPr lang="fr-CA" dirty="0"/>
          </a:p>
          <a:p>
            <a:r>
              <a:rPr lang="fr-CA" dirty="0"/>
              <a:t>Risk </a:t>
            </a:r>
            <a:r>
              <a:rPr lang="fr-CA" dirty="0" err="1"/>
              <a:t>Factors</a:t>
            </a:r>
            <a:endParaRPr lang="fr-CA" dirty="0"/>
          </a:p>
          <a:p>
            <a:r>
              <a:rPr lang="fr-CA" dirty="0"/>
              <a:t>Prevention</a:t>
            </a:r>
          </a:p>
          <a:p>
            <a:r>
              <a:rPr lang="fr-CA" dirty="0" err="1"/>
              <a:t>Treatment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15868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9A9AD6-6D31-43AC-471B-DB718C9BD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fr-CA" sz="4000"/>
              <a:t>Always more to read!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2D937-860B-5B78-CF0B-30F2F7126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52774" cy="4303464"/>
          </a:xfrm>
        </p:spPr>
        <p:txBody>
          <a:bodyPr>
            <a:normAutofit/>
          </a:bodyPr>
          <a:lstStyle/>
          <a:p>
            <a:r>
              <a:rPr lang="fr-CA" sz="2000">
                <a:hlinkClick r:id="rId2"/>
              </a:rPr>
              <a:t>www.neonatalresearch.org</a:t>
            </a:r>
            <a:endParaRPr lang="fr-CA" sz="2000"/>
          </a:p>
          <a:p>
            <a:endParaRPr lang="fr-CA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1885D6-788D-1741-B982-54392B12A8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2881"/>
          <a:stretch/>
        </p:blipFill>
        <p:spPr>
          <a:xfrm>
            <a:off x="4230222" y="1338943"/>
            <a:ext cx="7949250" cy="54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517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CAEC8-A0E8-6E4A-DE6F-502A4D886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fr-CA" sz="4200"/>
              <a:t>Bronchopulmonary Dysplasia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EF30C-9CFA-C0F3-8162-0D1195D09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Autofit/>
          </a:bodyPr>
          <a:lstStyle/>
          <a:p>
            <a:r>
              <a:rPr lang="fr-CA" sz="2000" dirty="0"/>
              <a:t>A </a:t>
            </a:r>
            <a:r>
              <a:rPr lang="fr-CA" sz="2000" dirty="0" err="1"/>
              <a:t>term</a:t>
            </a:r>
            <a:r>
              <a:rPr lang="fr-CA" sz="2000" dirty="0"/>
              <a:t> </a:t>
            </a:r>
            <a:r>
              <a:rPr lang="fr-CA" sz="2000" dirty="0" err="1"/>
              <a:t>invented</a:t>
            </a:r>
            <a:r>
              <a:rPr lang="fr-CA" sz="2000" dirty="0"/>
              <a:t> in the </a:t>
            </a:r>
            <a:r>
              <a:rPr lang="fr-CA" sz="2000" dirty="0" err="1"/>
              <a:t>early</a:t>
            </a:r>
            <a:r>
              <a:rPr lang="fr-CA" sz="2000" dirty="0"/>
              <a:t> </a:t>
            </a:r>
            <a:r>
              <a:rPr lang="fr-CA" sz="2000" dirty="0" err="1"/>
              <a:t>days</a:t>
            </a:r>
            <a:r>
              <a:rPr lang="fr-CA" sz="2000" dirty="0"/>
              <a:t> of </a:t>
            </a:r>
            <a:r>
              <a:rPr lang="fr-CA" sz="2000" dirty="0" err="1"/>
              <a:t>neonatology</a:t>
            </a:r>
            <a:r>
              <a:rPr lang="fr-CA" sz="2000" dirty="0"/>
              <a:t>, (</a:t>
            </a:r>
            <a:r>
              <a:rPr lang="fr-CA" sz="2000" dirty="0" err="1"/>
              <a:t>Northway</a:t>
            </a:r>
            <a:r>
              <a:rPr lang="fr-CA" sz="2000" dirty="0"/>
              <a:t> 1967) to </a:t>
            </a:r>
            <a:r>
              <a:rPr lang="fr-CA" sz="2000" dirty="0" err="1"/>
              <a:t>describe</a:t>
            </a:r>
            <a:r>
              <a:rPr lang="fr-CA" sz="2000" dirty="0"/>
              <a:t> infants </a:t>
            </a:r>
            <a:r>
              <a:rPr lang="fr-CA" sz="2000" dirty="0" err="1"/>
              <a:t>with</a:t>
            </a:r>
            <a:r>
              <a:rPr lang="fr-CA" sz="2000" dirty="0"/>
              <a:t> persistent </a:t>
            </a:r>
            <a:r>
              <a:rPr lang="fr-CA" sz="2000" dirty="0" err="1"/>
              <a:t>gas</a:t>
            </a:r>
            <a:r>
              <a:rPr lang="fr-CA" sz="2000" dirty="0"/>
              <a:t> exchange anomalies, and </a:t>
            </a:r>
            <a:r>
              <a:rPr lang="fr-CA" sz="2000" dirty="0" err="1"/>
              <a:t>radiographic</a:t>
            </a:r>
            <a:r>
              <a:rPr lang="fr-CA" sz="2000" dirty="0"/>
              <a:t> </a:t>
            </a:r>
            <a:r>
              <a:rPr lang="fr-CA" sz="2000" dirty="0" err="1"/>
              <a:t>signs</a:t>
            </a:r>
            <a:r>
              <a:rPr lang="fr-CA" sz="2000" dirty="0"/>
              <a:t> of </a:t>
            </a:r>
            <a:r>
              <a:rPr lang="fr-CA" sz="2000" dirty="0" err="1"/>
              <a:t>injury</a:t>
            </a:r>
            <a:endParaRPr lang="fr-CA" sz="2000" dirty="0"/>
          </a:p>
          <a:p>
            <a:r>
              <a:rPr lang="fr-CA" sz="2000" dirty="0"/>
              <a:t>First </a:t>
            </a:r>
            <a:r>
              <a:rPr lang="fr-CA" sz="2000" dirty="0" err="1"/>
              <a:t>definition</a:t>
            </a:r>
            <a:r>
              <a:rPr lang="fr-CA" sz="2000" dirty="0"/>
              <a:t>, a few </a:t>
            </a:r>
            <a:r>
              <a:rPr lang="fr-CA" sz="2000" dirty="0" err="1"/>
              <a:t>years</a:t>
            </a:r>
            <a:r>
              <a:rPr lang="fr-CA" sz="2000" dirty="0"/>
              <a:t> </a:t>
            </a:r>
            <a:r>
              <a:rPr lang="fr-CA" sz="2000" dirty="0" err="1"/>
              <a:t>later</a:t>
            </a:r>
            <a:r>
              <a:rPr lang="fr-CA" sz="2000" dirty="0"/>
              <a:t>, a </a:t>
            </a:r>
            <a:r>
              <a:rPr lang="fr-CA" sz="2000" dirty="0" err="1"/>
              <a:t>dichotomous</a:t>
            </a:r>
            <a:r>
              <a:rPr lang="fr-CA" sz="2000" dirty="0"/>
              <a:t> </a:t>
            </a:r>
            <a:r>
              <a:rPr lang="fr-CA" sz="2000" dirty="0" err="1"/>
              <a:t>outcome</a:t>
            </a:r>
            <a:r>
              <a:rPr lang="fr-CA" sz="2000" dirty="0"/>
              <a:t>, O2 at 28 </a:t>
            </a:r>
            <a:r>
              <a:rPr lang="fr-CA" sz="2000" dirty="0" err="1"/>
              <a:t>days</a:t>
            </a:r>
            <a:r>
              <a:rPr lang="fr-CA" sz="2000" dirty="0"/>
              <a:t> of </a:t>
            </a:r>
            <a:r>
              <a:rPr lang="fr-CA" sz="2000" dirty="0" err="1"/>
              <a:t>age</a:t>
            </a:r>
            <a:r>
              <a:rPr lang="fr-CA" sz="2000" dirty="0"/>
              <a:t> or not</a:t>
            </a:r>
          </a:p>
          <a:p>
            <a:r>
              <a:rPr lang="fr-CA" sz="2000" dirty="0" err="1"/>
              <a:t>Revised</a:t>
            </a:r>
            <a:r>
              <a:rPr lang="fr-CA" sz="2000" dirty="0"/>
              <a:t> </a:t>
            </a:r>
            <a:r>
              <a:rPr lang="fr-CA" sz="2000" dirty="0" err="1"/>
              <a:t>definition</a:t>
            </a:r>
            <a:r>
              <a:rPr lang="fr-CA" sz="2000" dirty="0"/>
              <a:t>, (</a:t>
            </a:r>
            <a:r>
              <a:rPr lang="fr-CA" sz="2000" dirty="0" err="1"/>
              <a:t>still</a:t>
            </a:r>
            <a:r>
              <a:rPr lang="fr-CA" sz="2000" dirty="0"/>
              <a:t> the basis of all </a:t>
            </a:r>
            <a:r>
              <a:rPr lang="fr-CA" sz="2000" dirty="0" err="1"/>
              <a:t>our</a:t>
            </a:r>
            <a:r>
              <a:rPr lang="fr-CA" sz="2000" dirty="0"/>
              <a:t> trials, </a:t>
            </a:r>
            <a:r>
              <a:rPr lang="fr-CA" sz="2000" dirty="0" err="1"/>
              <a:t>although</a:t>
            </a:r>
            <a:r>
              <a:rPr lang="fr-CA" sz="2000" dirty="0"/>
              <a:t> </a:t>
            </a:r>
            <a:r>
              <a:rPr lang="fr-CA" sz="2000" dirty="0" err="1"/>
              <a:t>modified</a:t>
            </a:r>
            <a:r>
              <a:rPr lang="fr-CA" sz="2000" dirty="0"/>
              <a:t>)</a:t>
            </a:r>
          </a:p>
          <a:p>
            <a:r>
              <a:rPr lang="fr-CA" sz="2000" dirty="0"/>
              <a:t>O2 </a:t>
            </a:r>
            <a:r>
              <a:rPr lang="fr-CA" sz="2000" dirty="0" err="1"/>
              <a:t>requirements</a:t>
            </a:r>
            <a:r>
              <a:rPr lang="fr-CA" sz="2000" dirty="0"/>
              <a:t> for 28 </a:t>
            </a:r>
            <a:r>
              <a:rPr lang="fr-CA" sz="2000" dirty="0" err="1"/>
              <a:t>days</a:t>
            </a:r>
            <a:r>
              <a:rPr lang="fr-CA" sz="2000" dirty="0"/>
              <a:t> and </a:t>
            </a:r>
            <a:r>
              <a:rPr lang="fr-CA" sz="2000" dirty="0" err="1"/>
              <a:t>also</a:t>
            </a:r>
            <a:r>
              <a:rPr lang="fr-CA" sz="2000" dirty="0"/>
              <a:t> </a:t>
            </a:r>
            <a:r>
              <a:rPr lang="fr-CA" sz="2000" dirty="0" err="1"/>
              <a:t>until</a:t>
            </a:r>
            <a:r>
              <a:rPr lang="fr-CA" sz="2000" dirty="0"/>
              <a:t> 36 </a:t>
            </a:r>
            <a:r>
              <a:rPr lang="fr-CA" sz="2000" dirty="0" err="1"/>
              <a:t>weeks</a:t>
            </a:r>
            <a:r>
              <a:rPr lang="fr-CA" sz="2000" dirty="0"/>
              <a:t> PMA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4793AC-366F-38E5-6FD4-853BBF1CB7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81" r="6600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75272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1FAC9-6522-3D40-994D-55A111135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Lung </a:t>
            </a:r>
            <a:r>
              <a:rPr lang="fr-CA" dirty="0" err="1"/>
              <a:t>injury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common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98783-F75C-F1DB-5BCB-D8A4C08F4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One of the </a:t>
            </a:r>
            <a:r>
              <a:rPr lang="fr-CA" dirty="0" err="1"/>
              <a:t>commonest</a:t>
            </a:r>
            <a:r>
              <a:rPr lang="fr-CA" dirty="0"/>
              <a:t> </a:t>
            </a:r>
            <a:r>
              <a:rPr lang="fr-CA" dirty="0" err="1"/>
              <a:t>overt</a:t>
            </a:r>
            <a:r>
              <a:rPr lang="fr-CA" dirty="0"/>
              <a:t> long-</a:t>
            </a:r>
            <a:r>
              <a:rPr lang="fr-CA" dirty="0" err="1"/>
              <a:t>term</a:t>
            </a:r>
            <a:r>
              <a:rPr lang="fr-CA" dirty="0"/>
              <a:t> impacts of </a:t>
            </a:r>
            <a:r>
              <a:rPr lang="fr-CA" dirty="0" err="1"/>
              <a:t>prematurity</a:t>
            </a:r>
            <a:endParaRPr lang="fr-CA" dirty="0"/>
          </a:p>
          <a:p>
            <a:r>
              <a:rPr lang="fr-CA" dirty="0" err="1"/>
              <a:t>Significant</a:t>
            </a:r>
            <a:r>
              <a:rPr lang="fr-CA" dirty="0"/>
              <a:t> impact on the </a:t>
            </a:r>
            <a:r>
              <a:rPr lang="fr-CA" dirty="0" err="1"/>
              <a:t>lives</a:t>
            </a:r>
            <a:r>
              <a:rPr lang="fr-CA" dirty="0"/>
              <a:t> of babies and </a:t>
            </a:r>
            <a:r>
              <a:rPr lang="fr-CA" dirty="0" err="1"/>
              <a:t>their</a:t>
            </a:r>
            <a:r>
              <a:rPr lang="fr-CA" dirty="0"/>
              <a:t> </a:t>
            </a:r>
            <a:r>
              <a:rPr lang="fr-CA" dirty="0" err="1"/>
              <a:t>families</a:t>
            </a:r>
            <a:endParaRPr lang="fr-CA" dirty="0"/>
          </a:p>
          <a:p>
            <a:endParaRPr lang="fr-CA" dirty="0"/>
          </a:p>
          <a:p>
            <a:r>
              <a:rPr lang="fr-CA" dirty="0"/>
              <a:t>In </a:t>
            </a:r>
            <a:r>
              <a:rPr lang="fr-CA" dirty="0" err="1"/>
              <a:t>order</a:t>
            </a:r>
            <a:r>
              <a:rPr lang="fr-CA" dirty="0"/>
              <a:t> to </a:t>
            </a:r>
            <a:r>
              <a:rPr lang="fr-CA" dirty="0" err="1"/>
              <a:t>be</a:t>
            </a:r>
            <a:r>
              <a:rPr lang="fr-CA" dirty="0"/>
              <a:t> able to </a:t>
            </a:r>
            <a:r>
              <a:rPr lang="fr-CA" dirty="0" err="1"/>
              <a:t>perform</a:t>
            </a:r>
            <a:r>
              <a:rPr lang="fr-CA" dirty="0"/>
              <a:t> trials to </a:t>
            </a:r>
            <a:r>
              <a:rPr lang="fr-CA" dirty="0" err="1"/>
              <a:t>reduce</a:t>
            </a:r>
            <a:r>
              <a:rPr lang="fr-CA" dirty="0"/>
              <a:t> </a:t>
            </a:r>
            <a:r>
              <a:rPr lang="fr-CA" dirty="0" err="1"/>
              <a:t>lung</a:t>
            </a:r>
            <a:r>
              <a:rPr lang="fr-CA" dirty="0"/>
              <a:t> </a:t>
            </a:r>
            <a:r>
              <a:rPr lang="fr-CA" dirty="0" err="1"/>
              <a:t>injury</a:t>
            </a:r>
            <a:r>
              <a:rPr lang="fr-CA" dirty="0"/>
              <a:t> </a:t>
            </a:r>
            <a:r>
              <a:rPr lang="fr-CA" dirty="0" err="1"/>
              <a:t>we</a:t>
            </a:r>
            <a:r>
              <a:rPr lang="fr-CA" dirty="0"/>
              <a:t> must </a:t>
            </a:r>
            <a:r>
              <a:rPr lang="fr-CA" dirty="0" err="1"/>
              <a:t>measure</a:t>
            </a:r>
            <a:r>
              <a:rPr lang="fr-CA" dirty="0"/>
              <a:t> </a:t>
            </a:r>
            <a:r>
              <a:rPr lang="fr-CA" dirty="0" err="1"/>
              <a:t>it</a:t>
            </a:r>
            <a:endParaRPr lang="fr-CA" dirty="0"/>
          </a:p>
          <a:p>
            <a:r>
              <a:rPr lang="fr-CA" dirty="0"/>
              <a:t>But </a:t>
            </a:r>
            <a:r>
              <a:rPr lang="fr-CA" dirty="0" err="1"/>
              <a:t>lung</a:t>
            </a:r>
            <a:r>
              <a:rPr lang="fr-CA" dirty="0"/>
              <a:t> </a:t>
            </a:r>
            <a:r>
              <a:rPr lang="fr-CA" dirty="0" err="1"/>
              <a:t>injury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not a </a:t>
            </a:r>
            <a:r>
              <a:rPr lang="fr-CA" dirty="0" err="1"/>
              <a:t>dichotomous</a:t>
            </a:r>
            <a:r>
              <a:rPr lang="fr-CA" dirty="0"/>
              <a:t> </a:t>
            </a:r>
            <a:r>
              <a:rPr lang="fr-CA" dirty="0" err="1"/>
              <a:t>outcome</a:t>
            </a:r>
            <a:r>
              <a:rPr lang="fr-CA" dirty="0"/>
              <a:t>!</a:t>
            </a:r>
          </a:p>
          <a:p>
            <a:r>
              <a:rPr lang="fr-CA" dirty="0"/>
              <a:t>Variable </a:t>
            </a:r>
            <a:r>
              <a:rPr lang="fr-CA" dirty="0" err="1"/>
              <a:t>severity</a:t>
            </a:r>
            <a:r>
              <a:rPr lang="fr-CA" dirty="0"/>
              <a:t>, multiple dimensions</a:t>
            </a:r>
          </a:p>
          <a:p>
            <a:pPr lvl="1"/>
            <a:r>
              <a:rPr lang="fr-CA" dirty="0" err="1"/>
              <a:t>Dyspnoea</a:t>
            </a:r>
            <a:r>
              <a:rPr lang="fr-CA" dirty="0"/>
              <a:t>, </a:t>
            </a:r>
            <a:r>
              <a:rPr lang="fr-CA" dirty="0" err="1"/>
              <a:t>wheeze</a:t>
            </a:r>
            <a:r>
              <a:rPr lang="fr-CA" dirty="0"/>
              <a:t>, </a:t>
            </a:r>
            <a:r>
              <a:rPr lang="fr-CA" dirty="0" err="1"/>
              <a:t>cough</a:t>
            </a:r>
            <a:r>
              <a:rPr lang="fr-CA" dirty="0"/>
              <a:t>, </a:t>
            </a:r>
            <a:r>
              <a:rPr lang="fr-CA" dirty="0" err="1"/>
              <a:t>exercise</a:t>
            </a:r>
            <a:r>
              <a:rPr lang="fr-CA" dirty="0"/>
              <a:t> limitation, </a:t>
            </a:r>
            <a:r>
              <a:rPr lang="fr-CA" dirty="0" err="1"/>
              <a:t>hypoxia</a:t>
            </a:r>
            <a:r>
              <a:rPr lang="fr-CA" dirty="0"/>
              <a:t>, </a:t>
            </a:r>
            <a:r>
              <a:rPr lang="fr-CA" dirty="0" err="1"/>
              <a:t>poor</a:t>
            </a:r>
            <a:r>
              <a:rPr lang="fr-CA" dirty="0"/>
              <a:t> </a:t>
            </a:r>
            <a:r>
              <a:rPr lang="fr-CA" dirty="0" err="1"/>
              <a:t>growth</a:t>
            </a:r>
            <a:r>
              <a:rPr lang="fr-CA" dirty="0"/>
              <a:t>, </a:t>
            </a:r>
            <a:r>
              <a:rPr lang="fr-CA" dirty="0" err="1"/>
              <a:t>poor</a:t>
            </a:r>
            <a:r>
              <a:rPr lang="fr-CA" dirty="0"/>
              <a:t> </a:t>
            </a:r>
            <a:r>
              <a:rPr lang="fr-CA" dirty="0" err="1"/>
              <a:t>feeding</a:t>
            </a:r>
            <a:r>
              <a:rPr lang="fr-CA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737915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3C825-1FE1-26FB-B8E8-9BDCB0603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0ACFE-EB90-DEA4-EC30-B1A860D79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6B875A-1B1C-3DE8-4B77-FD19FBAC1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01" y="159798"/>
            <a:ext cx="10974059" cy="644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90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73589-99D8-4543-553D-DFF9E18DB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Risk </a:t>
            </a:r>
            <a:r>
              <a:rPr lang="fr-CA" dirty="0" err="1"/>
              <a:t>Factors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7D7FE-E4B1-6367-CF36-7C888790A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Prematurity</a:t>
            </a:r>
            <a:endParaRPr lang="fr-CA" dirty="0"/>
          </a:p>
          <a:p>
            <a:r>
              <a:rPr lang="fr-CA" dirty="0"/>
              <a:t>Rupture of membranes</a:t>
            </a:r>
          </a:p>
          <a:p>
            <a:r>
              <a:rPr lang="fr-CA" dirty="0" err="1"/>
              <a:t>Antenatal</a:t>
            </a:r>
            <a:r>
              <a:rPr lang="fr-CA" dirty="0"/>
              <a:t> inflammation</a:t>
            </a:r>
          </a:p>
          <a:p>
            <a:r>
              <a:rPr lang="fr-CA" dirty="0" err="1"/>
              <a:t>Assisted</a:t>
            </a:r>
            <a:r>
              <a:rPr lang="fr-CA" dirty="0"/>
              <a:t> ventilation</a:t>
            </a:r>
          </a:p>
          <a:p>
            <a:r>
              <a:rPr lang="fr-CA" dirty="0"/>
              <a:t>Invasive </a:t>
            </a:r>
            <a:r>
              <a:rPr lang="fr-CA" dirty="0" err="1"/>
              <a:t>assisted</a:t>
            </a:r>
            <a:r>
              <a:rPr lang="fr-CA" dirty="0"/>
              <a:t> ventilation</a:t>
            </a:r>
          </a:p>
          <a:p>
            <a:r>
              <a:rPr lang="fr-CA" dirty="0"/>
              <a:t>Nosocomial sepsis</a:t>
            </a:r>
          </a:p>
          <a:p>
            <a:r>
              <a:rPr lang="fr-CA" dirty="0"/>
              <a:t>Patent </a:t>
            </a:r>
            <a:r>
              <a:rPr lang="fr-CA" dirty="0" err="1"/>
              <a:t>Ductus</a:t>
            </a:r>
            <a:r>
              <a:rPr lang="fr-CA" dirty="0"/>
              <a:t> </a:t>
            </a:r>
            <a:r>
              <a:rPr lang="fr-CA" dirty="0" err="1"/>
              <a:t>Arteriosus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19017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AA2D9-A51F-3C5D-54E5-820ABB86F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Reducing</a:t>
            </a:r>
            <a:r>
              <a:rPr lang="fr-CA" dirty="0"/>
              <a:t> </a:t>
            </a:r>
            <a:r>
              <a:rPr lang="fr-CA" dirty="0" err="1"/>
              <a:t>lung</a:t>
            </a:r>
            <a:r>
              <a:rPr lang="fr-CA" dirty="0"/>
              <a:t> </a:t>
            </a:r>
            <a:r>
              <a:rPr lang="fr-CA" dirty="0" err="1"/>
              <a:t>injury</a:t>
            </a:r>
            <a:r>
              <a:rPr lang="fr-CA" dirty="0"/>
              <a:t>: </a:t>
            </a:r>
            <a:r>
              <a:rPr lang="fr-CA" dirty="0" err="1"/>
              <a:t>What</a:t>
            </a:r>
            <a:r>
              <a:rPr lang="fr-CA" dirty="0"/>
              <a:t> </a:t>
            </a:r>
            <a:r>
              <a:rPr lang="fr-CA" dirty="0" err="1"/>
              <a:t>works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44D2F-9B81-3E21-A261-B7C21E3EB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Preventing</a:t>
            </a:r>
            <a:r>
              <a:rPr lang="fr-CA" dirty="0"/>
              <a:t> </a:t>
            </a:r>
            <a:r>
              <a:rPr lang="fr-CA" dirty="0" err="1"/>
              <a:t>prematurity</a:t>
            </a:r>
            <a:endParaRPr lang="fr-CA" dirty="0"/>
          </a:p>
          <a:p>
            <a:r>
              <a:rPr lang="fr-CA" dirty="0" err="1"/>
              <a:t>Antenatal</a:t>
            </a:r>
            <a:r>
              <a:rPr lang="fr-CA" dirty="0"/>
              <a:t> </a:t>
            </a:r>
            <a:r>
              <a:rPr lang="fr-CA" dirty="0" err="1"/>
              <a:t>steroids</a:t>
            </a:r>
            <a:endParaRPr lang="fr-CA" dirty="0"/>
          </a:p>
          <a:p>
            <a:r>
              <a:rPr lang="fr-CA" dirty="0" err="1"/>
              <a:t>Avoiding</a:t>
            </a:r>
            <a:r>
              <a:rPr lang="fr-CA" dirty="0"/>
              <a:t> intubation : COIN trial, SUPPORT, VON, and </a:t>
            </a:r>
            <a:r>
              <a:rPr lang="fr-CA" dirty="0" err="1"/>
              <a:t>meta-analysis</a:t>
            </a:r>
            <a:r>
              <a:rPr lang="fr-CA" dirty="0"/>
              <a:t>.</a:t>
            </a:r>
          </a:p>
          <a:p>
            <a:pPr marL="0" indent="0">
              <a:buNone/>
            </a:pPr>
            <a:r>
              <a:rPr lang="fr-CA" dirty="0"/>
              <a:t>OPTIMIST</a:t>
            </a:r>
          </a:p>
          <a:p>
            <a:pPr marL="0" indent="0">
              <a:buNone/>
            </a:pPr>
            <a:endParaRPr lang="fr-CA" dirty="0"/>
          </a:p>
          <a:p>
            <a:r>
              <a:rPr lang="fr-CA" dirty="0" err="1"/>
              <a:t>Minimising</a:t>
            </a:r>
            <a:r>
              <a:rPr lang="fr-CA" dirty="0"/>
              <a:t> ventilation duration and </a:t>
            </a:r>
            <a:r>
              <a:rPr lang="fr-CA" dirty="0" err="1"/>
              <a:t>toxicity</a:t>
            </a:r>
            <a:endParaRPr lang="fr-CA" dirty="0"/>
          </a:p>
          <a:p>
            <a:pPr lvl="1"/>
            <a:r>
              <a:rPr lang="fr-CA" dirty="0" err="1"/>
              <a:t>Avoiding</a:t>
            </a:r>
            <a:r>
              <a:rPr lang="fr-CA" dirty="0"/>
              <a:t> </a:t>
            </a:r>
            <a:r>
              <a:rPr lang="fr-CA" dirty="0" err="1"/>
              <a:t>reintubation</a:t>
            </a:r>
            <a:r>
              <a:rPr lang="fr-CA" dirty="0"/>
              <a:t>, and </a:t>
            </a:r>
            <a:r>
              <a:rPr lang="fr-CA" dirty="0" err="1"/>
              <a:t>accidental</a:t>
            </a:r>
            <a:r>
              <a:rPr lang="fr-CA" dirty="0"/>
              <a:t> extubation</a:t>
            </a:r>
          </a:p>
        </p:txBody>
      </p:sp>
    </p:spTree>
    <p:extLst>
      <p:ext uri="{BB962C8B-B14F-4D97-AF65-F5344CB8AC3E}">
        <p14:creationId xmlns:p14="http://schemas.microsoft.com/office/powerpoint/2010/main" val="3279139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4E162-FAC3-DD1F-8842-1DAA3D556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Avoiding</a:t>
            </a:r>
            <a:r>
              <a:rPr lang="fr-CA" dirty="0"/>
              <a:t> intubation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D357F-0552-BC63-FEFC-030B709BA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err="1"/>
              <a:t>Prophylactic</a:t>
            </a:r>
            <a:r>
              <a:rPr lang="fr-CA" dirty="0"/>
              <a:t> CPAP </a:t>
            </a:r>
            <a:r>
              <a:rPr lang="fr-CA" dirty="0" err="1"/>
              <a:t>compared</a:t>
            </a:r>
            <a:r>
              <a:rPr lang="fr-CA" dirty="0"/>
              <a:t> to intubation</a:t>
            </a:r>
          </a:p>
          <a:p>
            <a:r>
              <a:rPr lang="fr-CA" dirty="0"/>
              <a:t>For infants at </a:t>
            </a:r>
            <a:r>
              <a:rPr lang="fr-CA" dirty="0" err="1"/>
              <a:t>risk</a:t>
            </a:r>
            <a:r>
              <a:rPr lang="fr-CA" dirty="0"/>
              <a:t> of </a:t>
            </a:r>
            <a:r>
              <a:rPr lang="fr-CA" dirty="0" err="1"/>
              <a:t>respiratory</a:t>
            </a:r>
            <a:r>
              <a:rPr lang="fr-CA" dirty="0"/>
              <a:t> </a:t>
            </a:r>
            <a:r>
              <a:rPr lang="fr-CA" dirty="0" err="1"/>
              <a:t>failure</a:t>
            </a:r>
            <a:r>
              <a:rPr lang="fr-CA" dirty="0"/>
              <a:t>, a </a:t>
            </a:r>
            <a:r>
              <a:rPr lang="fr-CA" dirty="0" err="1"/>
              <a:t>little</a:t>
            </a:r>
            <a:r>
              <a:rPr lang="fr-CA" dirty="0"/>
              <a:t> </a:t>
            </a:r>
            <a:r>
              <a:rPr lang="fr-CA" dirty="0" err="1"/>
              <a:t>less</a:t>
            </a:r>
            <a:r>
              <a:rPr lang="fr-CA" dirty="0"/>
              <a:t> « BPD »</a:t>
            </a:r>
          </a:p>
          <a:p>
            <a:r>
              <a:rPr lang="fr-CA" dirty="0"/>
              <a:t>More </a:t>
            </a:r>
            <a:r>
              <a:rPr lang="fr-CA" dirty="0" err="1"/>
              <a:t>importantly</a:t>
            </a:r>
            <a:r>
              <a:rPr lang="fr-CA" dirty="0"/>
              <a:t>, </a:t>
            </a:r>
            <a:r>
              <a:rPr lang="fr-CA" dirty="0" err="1"/>
              <a:t>lung</a:t>
            </a:r>
            <a:r>
              <a:rPr lang="fr-CA" dirty="0"/>
              <a:t> </a:t>
            </a:r>
            <a:r>
              <a:rPr lang="fr-CA" dirty="0" err="1"/>
              <a:t>injury</a:t>
            </a:r>
            <a:r>
              <a:rPr lang="fr-CA" dirty="0"/>
              <a:t> </a:t>
            </a:r>
            <a:r>
              <a:rPr lang="fr-CA" dirty="0" err="1"/>
              <a:t>outcomes</a:t>
            </a:r>
            <a:r>
              <a:rPr lang="fr-CA" dirty="0"/>
              <a:t> of </a:t>
            </a:r>
            <a:r>
              <a:rPr lang="fr-CA" dirty="0" err="1"/>
              <a:t>interest</a:t>
            </a:r>
            <a:r>
              <a:rPr lang="fr-CA" dirty="0"/>
              <a:t> to parents are </a:t>
            </a:r>
            <a:r>
              <a:rPr lang="fr-CA" dirty="0" err="1"/>
              <a:t>reduced</a:t>
            </a:r>
            <a:endParaRPr lang="fr-CA" dirty="0"/>
          </a:p>
          <a:p>
            <a:pPr lvl="1"/>
            <a:endParaRPr lang="fr-CA" dirty="0"/>
          </a:p>
          <a:p>
            <a:pPr lvl="1"/>
            <a:r>
              <a:rPr lang="fr-CA" dirty="0" err="1"/>
              <a:t>Fewer</a:t>
            </a:r>
            <a:r>
              <a:rPr lang="fr-CA" dirty="0"/>
              <a:t> on </a:t>
            </a:r>
            <a:r>
              <a:rPr lang="fr-CA" dirty="0" err="1"/>
              <a:t>oxygen</a:t>
            </a:r>
            <a:r>
              <a:rPr lang="fr-CA" dirty="0"/>
              <a:t> at 40 </a:t>
            </a:r>
            <a:r>
              <a:rPr lang="fr-CA" dirty="0" err="1"/>
              <a:t>weeks</a:t>
            </a:r>
            <a:endParaRPr lang="fr-CA" dirty="0"/>
          </a:p>
          <a:p>
            <a:pPr lvl="1"/>
            <a:r>
              <a:rPr lang="fr-CA" dirty="0" err="1"/>
              <a:t>Less</a:t>
            </a:r>
            <a:r>
              <a:rPr lang="fr-CA" dirty="0"/>
              <a:t> home </a:t>
            </a:r>
            <a:r>
              <a:rPr lang="fr-CA" dirty="0" err="1"/>
              <a:t>oxygen</a:t>
            </a:r>
            <a:endParaRPr lang="fr-CA" dirty="0"/>
          </a:p>
          <a:p>
            <a:pPr lvl="1"/>
            <a:r>
              <a:rPr lang="fr-CA" dirty="0" err="1"/>
              <a:t>Less</a:t>
            </a:r>
            <a:r>
              <a:rPr lang="fr-CA" dirty="0"/>
              <a:t> re-hospitalisation </a:t>
            </a:r>
          </a:p>
          <a:p>
            <a:pPr lvl="1"/>
            <a:r>
              <a:rPr lang="fr-CA" dirty="0" err="1"/>
              <a:t>Less</a:t>
            </a:r>
            <a:r>
              <a:rPr lang="fr-CA" dirty="0"/>
              <a:t> </a:t>
            </a:r>
            <a:r>
              <a:rPr lang="fr-CA" dirty="0" err="1"/>
              <a:t>wheezing</a:t>
            </a:r>
            <a:endParaRPr lang="fr-CA" dirty="0"/>
          </a:p>
          <a:p>
            <a:pPr lvl="1"/>
            <a:r>
              <a:rPr lang="fr-CA" dirty="0" err="1"/>
              <a:t>Less</a:t>
            </a:r>
            <a:r>
              <a:rPr lang="fr-CA" dirty="0"/>
              <a:t> emergency room </a:t>
            </a:r>
            <a:r>
              <a:rPr lang="fr-CA" dirty="0" err="1"/>
              <a:t>visits</a:t>
            </a:r>
            <a:endParaRPr lang="fr-CA" dirty="0"/>
          </a:p>
          <a:p>
            <a:pPr lvl="1"/>
            <a:endParaRPr lang="fr-CA" dirty="0"/>
          </a:p>
          <a:p>
            <a:r>
              <a:rPr lang="fr-CA" dirty="0" err="1"/>
              <a:t>Shown</a:t>
            </a:r>
            <a:r>
              <a:rPr lang="fr-CA" dirty="0"/>
              <a:t> in </a:t>
            </a:r>
            <a:r>
              <a:rPr lang="fr-CA" dirty="0" err="1"/>
              <a:t>both</a:t>
            </a:r>
            <a:r>
              <a:rPr lang="fr-CA" dirty="0"/>
              <a:t> SUPPORT and COIN</a:t>
            </a:r>
          </a:p>
        </p:txBody>
      </p:sp>
    </p:spTree>
    <p:extLst>
      <p:ext uri="{BB962C8B-B14F-4D97-AF65-F5344CB8AC3E}">
        <p14:creationId xmlns:p14="http://schemas.microsoft.com/office/powerpoint/2010/main" val="388145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4DD91-74C5-E094-AC54-68E725D7B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57C313B-9A75-E39A-4AAB-5CF68DA0A5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1150" y="5815806"/>
            <a:ext cx="9029700" cy="238125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C107D0-A964-33A6-9ECB-F50438B8F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2375"/>
            <a:ext cx="12192000" cy="525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01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FFB2F-9018-E354-0708-042E58BBE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Avoiding</a:t>
            </a:r>
            <a:r>
              <a:rPr lang="fr-CA" dirty="0"/>
              <a:t> intubation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5749D-4479-80C7-00B3-C698ECEA8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MIST </a:t>
            </a:r>
            <a:r>
              <a:rPr lang="fr-CA" dirty="0" err="1"/>
              <a:t>compared</a:t>
            </a:r>
            <a:r>
              <a:rPr lang="fr-CA" dirty="0"/>
              <a:t> to intubation</a:t>
            </a:r>
          </a:p>
          <a:p>
            <a:endParaRPr lang="fr-CA" dirty="0"/>
          </a:p>
          <a:p>
            <a:r>
              <a:rPr lang="fr-CA" dirty="0" err="1"/>
              <a:t>Less</a:t>
            </a:r>
            <a:r>
              <a:rPr lang="fr-CA" dirty="0"/>
              <a:t>-invasive surfactant administration: </a:t>
            </a:r>
          </a:p>
          <a:p>
            <a:r>
              <a:rPr lang="fr-CA" dirty="0" err="1"/>
              <a:t>Fewer</a:t>
            </a:r>
            <a:r>
              <a:rPr lang="fr-CA" dirty="0"/>
              <a:t> babies </a:t>
            </a:r>
            <a:r>
              <a:rPr lang="fr-CA" dirty="0" err="1"/>
              <a:t>intubated</a:t>
            </a:r>
            <a:endParaRPr lang="fr-CA" dirty="0"/>
          </a:p>
          <a:p>
            <a:r>
              <a:rPr lang="fr-CA" dirty="0" err="1"/>
              <a:t>Better</a:t>
            </a:r>
            <a:r>
              <a:rPr lang="fr-CA" dirty="0"/>
              <a:t> long </a:t>
            </a:r>
            <a:r>
              <a:rPr lang="fr-CA" dirty="0" err="1"/>
              <a:t>term</a:t>
            </a:r>
            <a:r>
              <a:rPr lang="fr-CA" dirty="0"/>
              <a:t> </a:t>
            </a:r>
            <a:r>
              <a:rPr lang="fr-CA" dirty="0" err="1"/>
              <a:t>outcomes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97839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55D6D-8441-F123-8954-374511B6A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OPTIMIST trial</a:t>
            </a:r>
            <a:br>
              <a:rPr lang="fr-CA" dirty="0"/>
            </a:br>
            <a:r>
              <a:rPr lang="fr-CA" sz="1800" dirty="0" err="1">
                <a:latin typeface="Calibri" panose="020F0502020204030204" pitchFamily="34" charset="0"/>
              </a:rPr>
              <a:t>Dargaville</a:t>
            </a:r>
            <a:r>
              <a:rPr lang="fr-CA" sz="1800" dirty="0">
                <a:latin typeface="Calibri" panose="020F0502020204030204" pitchFamily="34" charset="0"/>
              </a:rPr>
              <a:t> PA, al. </a:t>
            </a:r>
            <a:r>
              <a:rPr lang="fr-CA" sz="1800" dirty="0" err="1">
                <a:latin typeface="Calibri" panose="020F0502020204030204" pitchFamily="34" charset="0"/>
              </a:rPr>
              <a:t>Effect</a:t>
            </a:r>
            <a:r>
              <a:rPr lang="fr-CA" sz="1800" dirty="0">
                <a:latin typeface="Calibri" panose="020F0502020204030204" pitchFamily="34" charset="0"/>
              </a:rPr>
              <a:t> of </a:t>
            </a:r>
            <a:r>
              <a:rPr lang="fr-CA" sz="1800" dirty="0" err="1">
                <a:latin typeface="Calibri" panose="020F0502020204030204" pitchFamily="34" charset="0"/>
              </a:rPr>
              <a:t>Minimally</a:t>
            </a:r>
            <a:r>
              <a:rPr lang="fr-CA" sz="1800" dirty="0">
                <a:latin typeface="Calibri" panose="020F0502020204030204" pitchFamily="34" charset="0"/>
              </a:rPr>
              <a:t> Invasive Surfactant </a:t>
            </a:r>
            <a:r>
              <a:rPr lang="fr-CA" sz="1800" dirty="0" err="1">
                <a:latin typeface="Calibri" panose="020F0502020204030204" pitchFamily="34" charset="0"/>
              </a:rPr>
              <a:t>Therapy</a:t>
            </a:r>
            <a:r>
              <a:rPr lang="fr-CA" sz="1800" dirty="0">
                <a:latin typeface="Calibri" panose="020F0502020204030204" pitchFamily="34" charset="0"/>
              </a:rPr>
              <a:t> vs Sham </a:t>
            </a:r>
            <a:r>
              <a:rPr lang="fr-CA" sz="1800" dirty="0" err="1">
                <a:latin typeface="Calibri" panose="020F0502020204030204" pitchFamily="34" charset="0"/>
              </a:rPr>
              <a:t>Treatment</a:t>
            </a:r>
            <a:r>
              <a:rPr lang="fr-CA" sz="1800" dirty="0">
                <a:latin typeface="Calibri" panose="020F0502020204030204" pitchFamily="34" charset="0"/>
              </a:rPr>
              <a:t> on </a:t>
            </a:r>
            <a:r>
              <a:rPr lang="fr-CA" sz="1800" dirty="0" err="1">
                <a:latin typeface="Calibri" panose="020F0502020204030204" pitchFamily="34" charset="0"/>
              </a:rPr>
              <a:t>Death</a:t>
            </a:r>
            <a:r>
              <a:rPr lang="fr-CA" sz="1800" dirty="0">
                <a:latin typeface="Calibri" panose="020F0502020204030204" pitchFamily="34" charset="0"/>
              </a:rPr>
              <a:t> or </a:t>
            </a:r>
            <a:r>
              <a:rPr lang="fr-CA" sz="1800" dirty="0" err="1">
                <a:latin typeface="Calibri" panose="020F0502020204030204" pitchFamily="34" charset="0"/>
              </a:rPr>
              <a:t>Bronchopulmonary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Dysplasia</a:t>
            </a:r>
            <a:r>
              <a:rPr lang="fr-CA" sz="1800" dirty="0">
                <a:latin typeface="Calibri" panose="020F0502020204030204" pitchFamily="34" charset="0"/>
              </a:rPr>
              <a:t> in </a:t>
            </a:r>
            <a:r>
              <a:rPr lang="fr-CA" sz="1800" dirty="0" err="1">
                <a:latin typeface="Calibri" panose="020F0502020204030204" pitchFamily="34" charset="0"/>
              </a:rPr>
              <a:t>Preterm</a:t>
            </a:r>
            <a:r>
              <a:rPr lang="fr-CA" sz="1800" dirty="0">
                <a:latin typeface="Calibri" panose="020F0502020204030204" pitchFamily="34" charset="0"/>
              </a:rPr>
              <a:t> Infants </a:t>
            </a:r>
            <a:r>
              <a:rPr lang="fr-CA" sz="1800" dirty="0" err="1">
                <a:latin typeface="Calibri" panose="020F0502020204030204" pitchFamily="34" charset="0"/>
              </a:rPr>
              <a:t>With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Respiratory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Distress</a:t>
            </a:r>
            <a:r>
              <a:rPr lang="fr-CA" sz="1800" dirty="0">
                <a:latin typeface="Calibri" panose="020F0502020204030204" pitchFamily="34" charset="0"/>
              </a:rPr>
              <a:t> Syndrome: The OPTIMIST-A </a:t>
            </a:r>
            <a:r>
              <a:rPr lang="fr-CA" sz="1800" dirty="0" err="1">
                <a:latin typeface="Calibri" panose="020F0502020204030204" pitchFamily="34" charset="0"/>
              </a:rPr>
              <a:t>Randomized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Clinical</a:t>
            </a:r>
            <a:r>
              <a:rPr lang="fr-CA" sz="1800" dirty="0">
                <a:latin typeface="Calibri" panose="020F0502020204030204" pitchFamily="34" charset="0"/>
              </a:rPr>
              <a:t> Trial. JAMA. 2021;326(24):2478-87.</a:t>
            </a:r>
            <a:endParaRPr lang="fr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C4F2BD-3E9E-0D65-4994-AD588E61A1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598" y="2196444"/>
            <a:ext cx="11234315" cy="3616623"/>
          </a:xfrm>
        </p:spPr>
      </p:pic>
    </p:spTree>
    <p:extLst>
      <p:ext uri="{BB962C8B-B14F-4D97-AF65-F5344CB8AC3E}">
        <p14:creationId xmlns:p14="http://schemas.microsoft.com/office/powerpoint/2010/main" val="1355286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6B1BF-ED81-9964-B6FC-54BBFCDF4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/>
              <a:t>OPTIMIST long </a:t>
            </a:r>
            <a:r>
              <a:rPr lang="fr-CA" dirty="0" err="1"/>
              <a:t>term</a:t>
            </a:r>
            <a:br>
              <a:rPr lang="fr-CA" dirty="0"/>
            </a:br>
            <a:r>
              <a:rPr lang="fr-CA" sz="1800" dirty="0" err="1">
                <a:latin typeface="Calibri" panose="020F0502020204030204" pitchFamily="34" charset="0"/>
              </a:rPr>
              <a:t>Dargaville</a:t>
            </a:r>
            <a:r>
              <a:rPr lang="fr-CA" sz="1800" dirty="0">
                <a:latin typeface="Calibri" panose="020F0502020204030204" pitchFamily="34" charset="0"/>
              </a:rPr>
              <a:t> PA, et al. </a:t>
            </a:r>
            <a:r>
              <a:rPr lang="fr-CA" sz="1800" dirty="0" err="1">
                <a:latin typeface="Calibri" panose="020F0502020204030204" pitchFamily="34" charset="0"/>
              </a:rPr>
              <a:t>Two-Year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Outcomes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After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Minimally</a:t>
            </a:r>
            <a:r>
              <a:rPr lang="fr-CA" sz="1800" dirty="0">
                <a:latin typeface="Calibri" panose="020F0502020204030204" pitchFamily="34" charset="0"/>
              </a:rPr>
              <a:t> Invasive Surfactant </a:t>
            </a:r>
            <a:r>
              <a:rPr lang="fr-CA" sz="1800" dirty="0" err="1">
                <a:latin typeface="Calibri" panose="020F0502020204030204" pitchFamily="34" charset="0"/>
              </a:rPr>
              <a:t>Therapy</a:t>
            </a:r>
            <a:r>
              <a:rPr lang="fr-CA" sz="1800" dirty="0">
                <a:latin typeface="Calibri" panose="020F0502020204030204" pitchFamily="34" charset="0"/>
              </a:rPr>
              <a:t> in </a:t>
            </a:r>
            <a:r>
              <a:rPr lang="fr-CA" sz="1800" dirty="0" err="1">
                <a:latin typeface="Calibri" panose="020F0502020204030204" pitchFamily="34" charset="0"/>
              </a:rPr>
              <a:t>Preterm</a:t>
            </a:r>
            <a:r>
              <a:rPr lang="fr-CA" sz="1800" dirty="0">
                <a:latin typeface="Calibri" panose="020F0502020204030204" pitchFamily="34" charset="0"/>
              </a:rPr>
              <a:t> Infants: Follow-Up of the OPTIMIST-A </a:t>
            </a:r>
            <a:r>
              <a:rPr lang="fr-CA" sz="1800" dirty="0" err="1">
                <a:latin typeface="Calibri" panose="020F0502020204030204" pitchFamily="34" charset="0"/>
              </a:rPr>
              <a:t>Randomized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Clinical</a:t>
            </a:r>
            <a:r>
              <a:rPr lang="fr-CA" sz="1800" dirty="0">
                <a:latin typeface="Calibri" panose="020F0502020204030204" pitchFamily="34" charset="0"/>
              </a:rPr>
              <a:t> Trial. JAMA. 2023.</a:t>
            </a:r>
            <a:endParaRPr lang="fr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6B14B-ED57-B735-F065-F61DFB0D5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19" y="2105024"/>
            <a:ext cx="11703162" cy="407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473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09A75-F9AB-3C76-4181-BA7F0E166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SALSA?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D6366-EC0C-CFBD-D979-6D9B3FA2B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Surfactant Administration by </a:t>
            </a:r>
            <a:r>
              <a:rPr lang="fr-CA" dirty="0" err="1"/>
              <a:t>Laryngeal</a:t>
            </a:r>
            <a:r>
              <a:rPr lang="fr-CA" dirty="0"/>
              <a:t> </a:t>
            </a:r>
            <a:r>
              <a:rPr lang="fr-CA" dirty="0" err="1"/>
              <a:t>mask</a:t>
            </a:r>
            <a:r>
              <a:rPr lang="fr-CA" dirty="0"/>
              <a:t>/</a:t>
            </a:r>
            <a:r>
              <a:rPr lang="fr-CA" dirty="0" err="1"/>
              <a:t>Supraglottic</a:t>
            </a:r>
            <a:r>
              <a:rPr lang="fr-CA" dirty="0"/>
              <a:t> </a:t>
            </a:r>
            <a:r>
              <a:rPr lang="fr-CA" dirty="0" err="1"/>
              <a:t>Airway</a:t>
            </a:r>
            <a:endParaRPr lang="fr-CA" dirty="0"/>
          </a:p>
          <a:p>
            <a:r>
              <a:rPr lang="fr-CA" dirty="0"/>
              <a:t>Not </a:t>
            </a:r>
            <a:r>
              <a:rPr lang="fr-CA" dirty="0" err="1"/>
              <a:t>studied</a:t>
            </a:r>
            <a:r>
              <a:rPr lang="fr-CA" dirty="0"/>
              <a:t> in large RCT, but </a:t>
            </a:r>
            <a:r>
              <a:rPr lang="fr-CA" dirty="0" err="1"/>
              <a:t>same</a:t>
            </a:r>
            <a:r>
              <a:rPr lang="fr-CA" dirty="0"/>
              <a:t> </a:t>
            </a:r>
            <a:r>
              <a:rPr lang="fr-CA" dirty="0" err="1"/>
              <a:t>benefit</a:t>
            </a:r>
            <a:r>
              <a:rPr lang="fr-CA" dirty="0"/>
              <a:t> of </a:t>
            </a:r>
            <a:r>
              <a:rPr lang="fr-CA" dirty="0" err="1"/>
              <a:t>avoiding</a:t>
            </a:r>
            <a:r>
              <a:rPr lang="fr-CA" dirty="0"/>
              <a:t> intubation</a:t>
            </a:r>
          </a:p>
          <a:p>
            <a:r>
              <a:rPr lang="fr-CA" dirty="0" err="1"/>
              <a:t>Potentially</a:t>
            </a:r>
            <a:r>
              <a:rPr lang="fr-CA" dirty="0"/>
              <a:t> as </a:t>
            </a:r>
            <a:r>
              <a:rPr lang="fr-CA" dirty="0" err="1"/>
              <a:t>beneficial</a:t>
            </a:r>
            <a:r>
              <a:rPr lang="fr-CA" dirty="0"/>
              <a:t> as MIST</a:t>
            </a:r>
          </a:p>
          <a:p>
            <a:r>
              <a:rPr lang="fr-CA" dirty="0"/>
              <a:t>Need proof, but </a:t>
            </a:r>
            <a:r>
              <a:rPr lang="fr-CA" dirty="0" err="1"/>
              <a:t>easier</a:t>
            </a:r>
            <a:r>
              <a:rPr lang="fr-CA" dirty="0"/>
              <a:t> to </a:t>
            </a:r>
            <a:r>
              <a:rPr lang="fr-CA" dirty="0" err="1"/>
              <a:t>learn</a:t>
            </a:r>
            <a:r>
              <a:rPr lang="fr-CA" dirty="0"/>
              <a:t> </a:t>
            </a:r>
            <a:r>
              <a:rPr lang="fr-CA" dirty="0" err="1"/>
              <a:t>than</a:t>
            </a:r>
            <a:r>
              <a:rPr lang="fr-CA" dirty="0"/>
              <a:t> </a:t>
            </a:r>
            <a:r>
              <a:rPr lang="fr-CA" dirty="0" err="1"/>
              <a:t>laryngoscopy</a:t>
            </a:r>
            <a:r>
              <a:rPr lang="fr-CA" dirty="0"/>
              <a:t>/</a:t>
            </a:r>
            <a:r>
              <a:rPr lang="fr-CA" dirty="0" err="1"/>
              <a:t>thin</a:t>
            </a:r>
            <a:r>
              <a:rPr lang="fr-CA" dirty="0"/>
              <a:t> </a:t>
            </a:r>
            <a:r>
              <a:rPr lang="fr-CA" dirty="0" err="1"/>
              <a:t>catheter</a:t>
            </a:r>
            <a:r>
              <a:rPr lang="fr-CA" dirty="0"/>
              <a:t> surfactant admin.</a:t>
            </a:r>
          </a:p>
        </p:txBody>
      </p:sp>
    </p:spTree>
    <p:extLst>
      <p:ext uri="{BB962C8B-B14F-4D97-AF65-F5344CB8AC3E}">
        <p14:creationId xmlns:p14="http://schemas.microsoft.com/office/powerpoint/2010/main" val="521612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5FC79-ACB0-B172-59BF-500C4E0C6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If ventilation </a:t>
            </a:r>
            <a:r>
              <a:rPr lang="fr-CA" dirty="0" err="1"/>
              <a:t>needed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1A906-9D3C-61F0-EF17-9FC3AC04D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Gentle</a:t>
            </a:r>
            <a:r>
              <a:rPr lang="fr-CA" dirty="0"/>
              <a:t> ventilation</a:t>
            </a:r>
          </a:p>
          <a:p>
            <a:r>
              <a:rPr lang="fr-CA" dirty="0"/>
              <a:t>A consensus </a:t>
            </a:r>
            <a:r>
              <a:rPr lang="fr-CA" dirty="0" err="1"/>
              <a:t>that</a:t>
            </a:r>
            <a:r>
              <a:rPr lang="fr-CA" dirty="0"/>
              <a:t> </a:t>
            </a:r>
            <a:r>
              <a:rPr lang="fr-CA" dirty="0" err="1"/>
              <a:t>decreasing</a:t>
            </a:r>
            <a:r>
              <a:rPr lang="fr-CA" dirty="0"/>
              <a:t> </a:t>
            </a:r>
            <a:r>
              <a:rPr lang="fr-CA" dirty="0" err="1"/>
              <a:t>lung</a:t>
            </a:r>
            <a:r>
              <a:rPr lang="fr-CA" dirty="0"/>
              <a:t> </a:t>
            </a:r>
            <a:r>
              <a:rPr lang="fr-CA" dirty="0" err="1"/>
              <a:t>injury</a:t>
            </a:r>
            <a:r>
              <a:rPr lang="fr-CA" dirty="0"/>
              <a:t> </a:t>
            </a:r>
            <a:r>
              <a:rPr lang="fr-CA" dirty="0" err="1"/>
              <a:t>requires</a:t>
            </a:r>
            <a:r>
              <a:rPr lang="fr-CA" dirty="0"/>
              <a:t> </a:t>
            </a:r>
            <a:r>
              <a:rPr lang="fr-CA" dirty="0" err="1"/>
              <a:t>gentle</a:t>
            </a:r>
            <a:r>
              <a:rPr lang="fr-CA" dirty="0"/>
              <a:t> ventilation, but how to </a:t>
            </a:r>
            <a:r>
              <a:rPr lang="fr-CA" dirty="0" err="1"/>
              <a:t>achieve</a:t>
            </a:r>
            <a:r>
              <a:rPr lang="fr-CA" dirty="0"/>
              <a:t> </a:t>
            </a:r>
            <a:r>
              <a:rPr lang="fr-CA" dirty="0" err="1"/>
              <a:t>it</a:t>
            </a:r>
            <a:r>
              <a:rPr lang="fr-CA" dirty="0"/>
              <a:t>?</a:t>
            </a:r>
          </a:p>
          <a:p>
            <a:r>
              <a:rPr lang="fr-CA" dirty="0" err="1"/>
              <a:t>Avoid</a:t>
            </a:r>
            <a:r>
              <a:rPr lang="fr-CA" dirty="0"/>
              <a:t> </a:t>
            </a:r>
            <a:r>
              <a:rPr lang="fr-CA" dirty="0" err="1"/>
              <a:t>overdistension</a:t>
            </a:r>
            <a:endParaRPr lang="fr-CA" dirty="0"/>
          </a:p>
          <a:p>
            <a:r>
              <a:rPr lang="fr-CA" dirty="0" err="1"/>
              <a:t>Avoid</a:t>
            </a:r>
            <a:r>
              <a:rPr lang="fr-CA" dirty="0"/>
              <a:t> </a:t>
            </a:r>
            <a:r>
              <a:rPr lang="fr-CA" dirty="0" err="1"/>
              <a:t>atelectasis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06667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341E4-A318-45FF-68E7-C965613D5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Avoiding</a:t>
            </a:r>
            <a:r>
              <a:rPr lang="fr-CA" dirty="0"/>
              <a:t> </a:t>
            </a:r>
            <a:r>
              <a:rPr lang="fr-CA" dirty="0" err="1"/>
              <a:t>overdistension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CBED0-3887-BA14-6306-35A9AFFC3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Tidal volumes of 4 to 6 </a:t>
            </a:r>
            <a:r>
              <a:rPr lang="fr-CA" dirty="0" err="1"/>
              <a:t>mL</a:t>
            </a:r>
            <a:r>
              <a:rPr lang="fr-CA" dirty="0"/>
              <a:t>/kg</a:t>
            </a:r>
          </a:p>
          <a:p>
            <a:pPr lvl="1"/>
            <a:r>
              <a:rPr lang="fr-CA" dirty="0"/>
              <a:t>On pressure ventilation </a:t>
            </a:r>
            <a:r>
              <a:rPr lang="fr-CA" dirty="0" err="1"/>
              <a:t>adjust</a:t>
            </a:r>
            <a:r>
              <a:rPr lang="fr-CA" dirty="0"/>
              <a:t> </a:t>
            </a:r>
            <a:r>
              <a:rPr lang="fr-CA" dirty="0" err="1"/>
              <a:t>pip</a:t>
            </a:r>
            <a:r>
              <a:rPr lang="fr-CA" dirty="0"/>
              <a:t> to </a:t>
            </a:r>
            <a:r>
              <a:rPr lang="fr-CA" dirty="0" err="1"/>
              <a:t>achieve</a:t>
            </a:r>
            <a:r>
              <a:rPr lang="fr-CA" dirty="0"/>
              <a:t> </a:t>
            </a:r>
            <a:r>
              <a:rPr lang="fr-CA" dirty="0" err="1"/>
              <a:t>this</a:t>
            </a:r>
            <a:r>
              <a:rPr lang="fr-CA" dirty="0"/>
              <a:t>, but if the baby </a:t>
            </a:r>
            <a:r>
              <a:rPr lang="fr-CA" dirty="0" err="1"/>
              <a:t>takes</a:t>
            </a:r>
            <a:r>
              <a:rPr lang="fr-CA" dirty="0"/>
              <a:t> a large effort </a:t>
            </a:r>
            <a:r>
              <a:rPr lang="fr-CA" dirty="0" err="1"/>
              <a:t>may</a:t>
            </a:r>
            <a:r>
              <a:rPr lang="fr-CA" dirty="0"/>
              <a:t> </a:t>
            </a:r>
            <a:r>
              <a:rPr lang="fr-CA" dirty="0" err="1"/>
              <a:t>get</a:t>
            </a:r>
            <a:r>
              <a:rPr lang="fr-CA" dirty="0"/>
              <a:t> </a:t>
            </a:r>
            <a:r>
              <a:rPr lang="fr-CA" dirty="0" err="1"/>
              <a:t>very</a:t>
            </a:r>
            <a:r>
              <a:rPr lang="fr-CA" dirty="0"/>
              <a:t> large Vt.</a:t>
            </a:r>
          </a:p>
          <a:p>
            <a:r>
              <a:rPr lang="fr-CA" dirty="0" err="1"/>
              <a:t>Fewer</a:t>
            </a:r>
            <a:r>
              <a:rPr lang="fr-CA" dirty="0"/>
              <a:t> </a:t>
            </a:r>
            <a:r>
              <a:rPr lang="fr-CA" dirty="0" err="1"/>
              <a:t>episodes</a:t>
            </a:r>
            <a:r>
              <a:rPr lang="fr-CA" dirty="0"/>
              <a:t> of </a:t>
            </a:r>
            <a:r>
              <a:rPr lang="fr-CA" dirty="0" err="1"/>
              <a:t>overdistension</a:t>
            </a:r>
            <a:r>
              <a:rPr lang="fr-CA" dirty="0"/>
              <a:t> if volume ventilation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used</a:t>
            </a:r>
            <a:endParaRPr lang="fr-CA" dirty="0"/>
          </a:p>
          <a:p>
            <a:r>
              <a:rPr lang="fr-CA" dirty="0" err="1"/>
              <a:t>Reduce</a:t>
            </a:r>
            <a:r>
              <a:rPr lang="fr-CA" dirty="0"/>
              <a:t> PEEP </a:t>
            </a:r>
            <a:r>
              <a:rPr lang="fr-CA" dirty="0" err="1"/>
              <a:t>after</a:t>
            </a:r>
            <a:r>
              <a:rPr lang="fr-CA" dirty="0"/>
              <a:t> surfactant if FiO2 </a:t>
            </a:r>
            <a:r>
              <a:rPr lang="fr-CA" dirty="0" err="1"/>
              <a:t>stays</a:t>
            </a:r>
            <a:r>
              <a:rPr lang="fr-CA" dirty="0"/>
              <a:t> </a:t>
            </a:r>
            <a:r>
              <a:rPr lang="fr-CA" dirty="0" err="1"/>
              <a:t>low</a:t>
            </a:r>
            <a:r>
              <a:rPr lang="fr-CA" dirty="0"/>
              <a:t>, down to 3 cmH2O</a:t>
            </a:r>
          </a:p>
          <a:p>
            <a:endParaRPr lang="fr-CA" dirty="0"/>
          </a:p>
          <a:p>
            <a:r>
              <a:rPr lang="fr-CA" dirty="0"/>
              <a:t>If O2 </a:t>
            </a:r>
            <a:r>
              <a:rPr lang="fr-CA" dirty="0" err="1"/>
              <a:t>supplementation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still</a:t>
            </a:r>
            <a:r>
              <a:rPr lang="fr-CA" dirty="0"/>
              <a:t> </a:t>
            </a:r>
            <a:r>
              <a:rPr lang="fr-CA" dirty="0" err="1"/>
              <a:t>needed</a:t>
            </a:r>
            <a:r>
              <a:rPr lang="fr-CA" dirty="0"/>
              <a:t>, PEEP to </a:t>
            </a:r>
            <a:r>
              <a:rPr lang="fr-CA" dirty="0" err="1"/>
              <a:t>prevent</a:t>
            </a:r>
            <a:r>
              <a:rPr lang="fr-CA" dirty="0"/>
              <a:t> ‘</a:t>
            </a:r>
            <a:r>
              <a:rPr lang="fr-CA" dirty="0" err="1"/>
              <a:t>atelectotrauma</a:t>
            </a:r>
            <a:r>
              <a:rPr lang="fr-CA" dirty="0"/>
              <a:t>’, </a:t>
            </a:r>
            <a:r>
              <a:rPr lang="fr-CA" dirty="0" err="1"/>
              <a:t>may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between</a:t>
            </a:r>
            <a:r>
              <a:rPr lang="fr-CA" dirty="0"/>
              <a:t> 5 and 8 (</a:t>
            </a:r>
            <a:r>
              <a:rPr lang="fr-CA" dirty="0" err="1"/>
              <a:t>occasionally</a:t>
            </a:r>
            <a:r>
              <a:rPr lang="fr-CA" dirty="0"/>
              <a:t> </a:t>
            </a:r>
            <a:r>
              <a:rPr lang="fr-CA" dirty="0" err="1"/>
              <a:t>even</a:t>
            </a:r>
            <a:r>
              <a:rPr lang="fr-CA" dirty="0"/>
              <a:t> </a:t>
            </a:r>
            <a:r>
              <a:rPr lang="fr-CA" dirty="0" err="1"/>
              <a:t>higher</a:t>
            </a:r>
            <a:r>
              <a:rPr lang="fr-C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98037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b="8076"/>
          <a:stretch/>
        </p:blipFill>
        <p:spPr>
          <a:xfrm>
            <a:off x="1874040" y="980728"/>
            <a:ext cx="8169601" cy="458796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7464152" y="2360375"/>
            <a:ext cx="3096344" cy="646331"/>
          </a:xfrm>
          <a:prstGeom prst="rect">
            <a:avLst/>
          </a:prstGeom>
          <a:solidFill>
            <a:srgbClr val="FFFF00"/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Plusieurs inspirations très grandes = </a:t>
            </a:r>
            <a:r>
              <a:rPr lang="fr-CA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Ptp</a:t>
            </a:r>
            <a:r>
              <a:rPr lang="fr-CA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très élevée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775520" y="5351452"/>
            <a:ext cx="3096344" cy="923330"/>
          </a:xfrm>
          <a:prstGeom prst="rect">
            <a:avLst/>
          </a:prstGeom>
          <a:solidFill>
            <a:srgbClr val="FFFF00"/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Plusieurs inspirations terminées = </a:t>
            </a:r>
            <a:r>
              <a:rPr lang="fr-CA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Vt</a:t>
            </a:r>
            <a:r>
              <a:rPr lang="fr-CA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&gt;130% VG</a:t>
            </a:r>
          </a:p>
          <a:p>
            <a:r>
              <a:rPr lang="fr-CA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Ptp</a:t>
            </a:r>
            <a:r>
              <a:rPr lang="fr-CA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peu élevée et stable</a:t>
            </a:r>
          </a:p>
        </p:txBody>
      </p:sp>
    </p:spTree>
    <p:extLst>
      <p:ext uri="{BB962C8B-B14F-4D97-AF65-F5344CB8AC3E}">
        <p14:creationId xmlns:p14="http://schemas.microsoft.com/office/powerpoint/2010/main" val="3816105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7C8D7-8229-E543-C898-B2ED63958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Improving</a:t>
            </a:r>
            <a:r>
              <a:rPr lang="fr-CA" dirty="0"/>
              <a:t> extubation </a:t>
            </a:r>
            <a:r>
              <a:rPr lang="fr-CA" dirty="0" err="1"/>
              <a:t>success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1EC5A-4146-60D8-A8A4-098D62BB5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err="1"/>
              <a:t>Spontaneous</a:t>
            </a:r>
            <a:r>
              <a:rPr lang="fr-CA" dirty="0"/>
              <a:t> </a:t>
            </a:r>
            <a:r>
              <a:rPr lang="fr-CA" dirty="0" err="1"/>
              <a:t>Breathing</a:t>
            </a:r>
            <a:r>
              <a:rPr lang="fr-CA" dirty="0"/>
              <a:t> Test</a:t>
            </a:r>
          </a:p>
          <a:p>
            <a:r>
              <a:rPr lang="fr-CA" dirty="0" err="1"/>
              <a:t>Preterm</a:t>
            </a:r>
            <a:r>
              <a:rPr lang="fr-CA" dirty="0"/>
              <a:t> Infants </a:t>
            </a:r>
            <a:r>
              <a:rPr lang="fr-CA" dirty="0" err="1"/>
              <a:t>considered</a:t>
            </a:r>
            <a:r>
              <a:rPr lang="fr-CA" dirty="0"/>
              <a:t> </a:t>
            </a:r>
            <a:r>
              <a:rPr lang="fr-CA" dirty="0" err="1"/>
              <a:t>potentially</a:t>
            </a:r>
            <a:r>
              <a:rPr lang="fr-CA" dirty="0"/>
              <a:t> </a:t>
            </a:r>
            <a:r>
              <a:rPr lang="fr-CA" dirty="0" err="1"/>
              <a:t>extubatable</a:t>
            </a:r>
            <a:endParaRPr lang="fr-CA" dirty="0"/>
          </a:p>
          <a:p>
            <a:r>
              <a:rPr lang="fr-CA" dirty="0"/>
              <a:t>Put on CPAP via ETT for 3 minutes.</a:t>
            </a:r>
          </a:p>
          <a:p>
            <a:r>
              <a:rPr lang="en-US" dirty="0"/>
              <a:t>With pressure equivalent to the PEEP (5–6 cm H2O). </a:t>
            </a:r>
          </a:p>
          <a:p>
            <a:r>
              <a:rPr lang="en-US" dirty="0"/>
              <a:t>Failure if :</a:t>
            </a:r>
          </a:p>
          <a:p>
            <a:r>
              <a:rPr lang="en-US" dirty="0"/>
              <a:t>Bradycardia (&lt;100/min) and/or </a:t>
            </a:r>
          </a:p>
          <a:p>
            <a:r>
              <a:rPr lang="en-US" dirty="0"/>
              <a:t>SpO2 &lt; 85% despite a 15% increase in FiO2</a:t>
            </a:r>
          </a:p>
          <a:p>
            <a:endParaRPr lang="en-US" dirty="0"/>
          </a:p>
          <a:p>
            <a:r>
              <a:rPr lang="en-US" dirty="0"/>
              <a:t>Otherwise, SUCCESS! And extubate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82019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04C0B-87F7-4D88-DEB6-FCD0FB832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Failed</a:t>
            </a:r>
            <a:r>
              <a:rPr lang="fr-CA" dirty="0"/>
              <a:t> extubation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D2692-CBD6-42CF-71C2-AEA8C095E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Associated </a:t>
            </a:r>
            <a:r>
              <a:rPr lang="fr-CA" dirty="0" err="1"/>
              <a:t>with</a:t>
            </a:r>
            <a:r>
              <a:rPr lang="fr-CA" dirty="0"/>
              <a:t> more BPD</a:t>
            </a:r>
          </a:p>
          <a:p>
            <a:r>
              <a:rPr lang="fr-CA" dirty="0"/>
              <a:t>SBT </a:t>
            </a:r>
            <a:r>
              <a:rPr lang="fr-CA" dirty="0" err="1"/>
              <a:t>reduces</a:t>
            </a:r>
            <a:r>
              <a:rPr lang="fr-CA" dirty="0"/>
              <a:t> extubation </a:t>
            </a:r>
            <a:r>
              <a:rPr lang="fr-CA" dirty="0" err="1"/>
              <a:t>failure</a:t>
            </a:r>
            <a:endParaRPr lang="fr-CA" dirty="0"/>
          </a:p>
          <a:p>
            <a:endParaRPr lang="fr-CA" dirty="0"/>
          </a:p>
          <a:p>
            <a:r>
              <a:rPr lang="fr-CA" dirty="0"/>
              <a:t>CPAP </a:t>
            </a:r>
            <a:r>
              <a:rPr lang="fr-CA" dirty="0" err="1"/>
              <a:t>after</a:t>
            </a:r>
            <a:r>
              <a:rPr lang="fr-CA" dirty="0"/>
              <a:t> extubation, </a:t>
            </a:r>
            <a:r>
              <a:rPr lang="fr-CA" dirty="0" err="1"/>
              <a:t>with</a:t>
            </a:r>
            <a:r>
              <a:rPr lang="fr-CA" dirty="0"/>
              <a:t> pressure of 6 cmH2O if in 21% O2, or 8 cmH2O if in more </a:t>
            </a:r>
            <a:r>
              <a:rPr lang="fr-CA" dirty="0" err="1"/>
              <a:t>than</a:t>
            </a:r>
            <a:r>
              <a:rPr lang="fr-CA" dirty="0"/>
              <a:t> 21% O2.</a:t>
            </a:r>
          </a:p>
          <a:p>
            <a:r>
              <a:rPr lang="fr-CA" dirty="0"/>
              <a:t>Or </a:t>
            </a:r>
            <a:r>
              <a:rPr lang="fr-CA" dirty="0" err="1"/>
              <a:t>nIPPV</a:t>
            </a:r>
            <a:r>
              <a:rPr lang="fr-CA" dirty="0"/>
              <a:t> </a:t>
            </a:r>
          </a:p>
          <a:p>
            <a:pPr lvl="1"/>
            <a:r>
              <a:rPr lang="fr-CA" dirty="0" err="1"/>
              <a:t>We</a:t>
            </a:r>
            <a:r>
              <a:rPr lang="fr-CA" dirty="0"/>
              <a:t> use 16/6 x 20 if in 21%, or 16/8 x 20 if in &gt;21% O2</a:t>
            </a:r>
          </a:p>
        </p:txBody>
      </p:sp>
    </p:spTree>
    <p:extLst>
      <p:ext uri="{BB962C8B-B14F-4D97-AF65-F5344CB8AC3E}">
        <p14:creationId xmlns:p14="http://schemas.microsoft.com/office/powerpoint/2010/main" val="2491718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F4401-FDC6-EB71-3618-8E29808D6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NeoPROM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8AAA0-7A5B-922A-2B90-5121587A3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Meta-</a:t>
            </a:r>
            <a:r>
              <a:rPr lang="fr-CA" dirty="0" err="1"/>
              <a:t>analysis</a:t>
            </a:r>
            <a:r>
              <a:rPr lang="fr-CA" dirty="0"/>
              <a:t> of </a:t>
            </a:r>
            <a:r>
              <a:rPr lang="fr-CA" dirty="0" err="1"/>
              <a:t>several</a:t>
            </a:r>
            <a:r>
              <a:rPr lang="fr-CA" dirty="0"/>
              <a:t> large trials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overlapping</a:t>
            </a:r>
            <a:r>
              <a:rPr lang="fr-CA" dirty="0"/>
              <a:t> design</a:t>
            </a:r>
          </a:p>
          <a:p>
            <a:pPr lvl="1"/>
            <a:r>
              <a:rPr lang="fr-CA" dirty="0"/>
              <a:t>SUPPORT</a:t>
            </a:r>
          </a:p>
          <a:p>
            <a:pPr lvl="1"/>
            <a:r>
              <a:rPr lang="fr-CA" dirty="0"/>
              <a:t>COT</a:t>
            </a:r>
          </a:p>
          <a:p>
            <a:pPr lvl="1"/>
            <a:r>
              <a:rPr lang="fr-CA" dirty="0"/>
              <a:t>BOOST-2 UK</a:t>
            </a:r>
          </a:p>
          <a:p>
            <a:pPr lvl="1"/>
            <a:r>
              <a:rPr lang="fr-CA" dirty="0"/>
              <a:t>BOOST-2 </a:t>
            </a:r>
            <a:r>
              <a:rPr lang="fr-CA" dirty="0" err="1"/>
              <a:t>Aus</a:t>
            </a:r>
            <a:endParaRPr lang="fr-CA" dirty="0"/>
          </a:p>
          <a:p>
            <a:pPr lvl="1"/>
            <a:r>
              <a:rPr lang="fr-CA" dirty="0"/>
              <a:t>BOOST-2 NZ</a:t>
            </a:r>
          </a:p>
          <a:p>
            <a:pPr lvl="1"/>
            <a:r>
              <a:rPr lang="fr-CA" dirty="0"/>
              <a:t>N=4600</a:t>
            </a:r>
          </a:p>
          <a:p>
            <a:r>
              <a:rPr lang="fr-CA" dirty="0" err="1"/>
              <a:t>Compared</a:t>
            </a:r>
            <a:r>
              <a:rPr lang="fr-CA" dirty="0"/>
              <a:t> high </a:t>
            </a:r>
            <a:r>
              <a:rPr lang="fr-CA" dirty="0" err="1"/>
              <a:t>oxygen</a:t>
            </a:r>
            <a:r>
              <a:rPr lang="fr-CA" dirty="0"/>
              <a:t> saturation goal (91-92%) to </a:t>
            </a:r>
            <a:r>
              <a:rPr lang="fr-CA" dirty="0" err="1"/>
              <a:t>low</a:t>
            </a:r>
            <a:r>
              <a:rPr lang="fr-CA" dirty="0"/>
              <a:t> goal (85-89%)</a:t>
            </a:r>
          </a:p>
        </p:txBody>
      </p:sp>
    </p:spTree>
    <p:extLst>
      <p:ext uri="{BB962C8B-B14F-4D97-AF65-F5344CB8AC3E}">
        <p14:creationId xmlns:p14="http://schemas.microsoft.com/office/powerpoint/2010/main" val="2406990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AA5C7-1289-989A-5AEF-45FE50B13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NeoPROM</a:t>
            </a:r>
            <a:r>
              <a:rPr lang="fr-CA" dirty="0"/>
              <a:t> collaboration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1B5B40-403F-987B-ECCE-0CB39A853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5" y="1962150"/>
            <a:ext cx="11615023" cy="444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55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B1CA0-CCFF-DDDB-1439-900C19C03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Oxygen</a:t>
            </a:r>
            <a:r>
              <a:rPr lang="fr-CA" dirty="0"/>
              <a:t> saturation </a:t>
            </a:r>
            <a:r>
              <a:rPr lang="fr-CA" dirty="0" err="1"/>
              <a:t>targets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28AFF-217C-E355-82F4-96337BEA8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The </a:t>
            </a:r>
            <a:r>
              <a:rPr lang="fr-CA" dirty="0" err="1"/>
              <a:t>NeoPROM</a:t>
            </a:r>
            <a:r>
              <a:rPr lang="fr-CA" dirty="0"/>
              <a:t> trials </a:t>
            </a:r>
            <a:r>
              <a:rPr lang="fr-CA" dirty="0" err="1"/>
              <a:t>showed</a:t>
            </a:r>
            <a:r>
              <a:rPr lang="fr-CA" dirty="0"/>
              <a:t> </a:t>
            </a:r>
            <a:r>
              <a:rPr lang="fr-CA" dirty="0" err="1"/>
              <a:t>less</a:t>
            </a:r>
            <a:r>
              <a:rPr lang="fr-CA" dirty="0"/>
              <a:t> BPD </a:t>
            </a:r>
            <a:r>
              <a:rPr lang="fr-CA" dirty="0" err="1"/>
              <a:t>with</a:t>
            </a:r>
            <a:r>
              <a:rPr lang="fr-CA" dirty="0"/>
              <a:t> the </a:t>
            </a:r>
            <a:r>
              <a:rPr lang="fr-CA" dirty="0" err="1"/>
              <a:t>lower</a:t>
            </a:r>
            <a:r>
              <a:rPr lang="fr-CA" dirty="0"/>
              <a:t> saturation </a:t>
            </a:r>
            <a:r>
              <a:rPr lang="fr-CA" dirty="0" err="1"/>
              <a:t>target</a:t>
            </a:r>
            <a:r>
              <a:rPr lang="fr-CA" dirty="0"/>
              <a:t> group, but more </a:t>
            </a:r>
            <a:r>
              <a:rPr lang="fr-CA" dirty="0" err="1"/>
              <a:t>mortality</a:t>
            </a:r>
            <a:r>
              <a:rPr lang="fr-CA" dirty="0"/>
              <a:t>.</a:t>
            </a:r>
          </a:p>
          <a:p>
            <a:r>
              <a:rPr lang="fr-CA" dirty="0" err="1"/>
              <a:t>Higher</a:t>
            </a:r>
            <a:r>
              <a:rPr lang="fr-CA" dirty="0"/>
              <a:t> </a:t>
            </a:r>
            <a:r>
              <a:rPr lang="fr-CA" dirty="0" err="1"/>
              <a:t>targets</a:t>
            </a:r>
            <a:r>
              <a:rPr lang="fr-CA" dirty="0"/>
              <a:t> </a:t>
            </a:r>
            <a:r>
              <a:rPr lang="fr-CA" dirty="0" err="1"/>
              <a:t>mean</a:t>
            </a:r>
            <a:r>
              <a:rPr lang="fr-CA" dirty="0"/>
              <a:t> more support more </a:t>
            </a:r>
            <a:r>
              <a:rPr lang="fr-CA" dirty="0" err="1"/>
              <a:t>oxygen</a:t>
            </a:r>
            <a:r>
              <a:rPr lang="fr-CA" dirty="0"/>
              <a:t> and more </a:t>
            </a:r>
            <a:r>
              <a:rPr lang="fr-CA" dirty="0" err="1"/>
              <a:t>lung</a:t>
            </a:r>
            <a:r>
              <a:rPr lang="fr-CA" dirty="0"/>
              <a:t> </a:t>
            </a:r>
            <a:r>
              <a:rPr lang="fr-CA" dirty="0" err="1"/>
              <a:t>injury</a:t>
            </a:r>
            <a:r>
              <a:rPr lang="fr-CA" dirty="0"/>
              <a:t>. </a:t>
            </a:r>
            <a:r>
              <a:rPr lang="fr-CA" dirty="0" err="1"/>
              <a:t>Finding</a:t>
            </a:r>
            <a:r>
              <a:rPr lang="fr-CA" dirty="0"/>
              <a:t> the balance</a:t>
            </a:r>
          </a:p>
          <a:p>
            <a:r>
              <a:rPr lang="fr-CA" dirty="0"/>
              <a:t>Aim for 90-95% </a:t>
            </a:r>
            <a:r>
              <a:rPr lang="fr-CA" dirty="0" err="1"/>
              <a:t>while</a:t>
            </a:r>
            <a:r>
              <a:rPr lang="fr-CA" dirty="0"/>
              <a:t> in </a:t>
            </a:r>
            <a:r>
              <a:rPr lang="fr-CA" dirty="0" err="1"/>
              <a:t>oxygen</a:t>
            </a:r>
            <a:r>
              <a:rPr lang="fr-CA" dirty="0"/>
              <a:t>.</a:t>
            </a:r>
          </a:p>
          <a:p>
            <a:endParaRPr lang="fr-CA" dirty="0"/>
          </a:p>
          <a:p>
            <a:r>
              <a:rPr lang="fr-CA" dirty="0" err="1"/>
              <a:t>Children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established</a:t>
            </a:r>
            <a:r>
              <a:rPr lang="fr-CA" dirty="0"/>
              <a:t> BPD, </a:t>
            </a:r>
            <a:r>
              <a:rPr lang="fr-CA" dirty="0" err="1"/>
              <a:t>higher</a:t>
            </a:r>
            <a:r>
              <a:rPr lang="fr-CA" dirty="0"/>
              <a:t> </a:t>
            </a:r>
            <a:r>
              <a:rPr lang="fr-CA" dirty="0" err="1"/>
              <a:t>oxygen</a:t>
            </a:r>
            <a:r>
              <a:rPr lang="fr-CA" dirty="0"/>
              <a:t> </a:t>
            </a:r>
            <a:r>
              <a:rPr lang="fr-CA" dirty="0" err="1"/>
              <a:t>targets</a:t>
            </a:r>
            <a:r>
              <a:rPr lang="fr-CA" dirty="0"/>
              <a:t> of no </a:t>
            </a:r>
            <a:r>
              <a:rPr lang="fr-CA" dirty="0" err="1"/>
              <a:t>proven</a:t>
            </a:r>
            <a:r>
              <a:rPr lang="fr-CA" dirty="0"/>
              <a:t> value (BOOST)</a:t>
            </a:r>
          </a:p>
          <a:p>
            <a:r>
              <a:rPr lang="fr-CA" dirty="0"/>
              <a:t>Continue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same</a:t>
            </a:r>
            <a:r>
              <a:rPr lang="fr-CA" dirty="0"/>
              <a:t> </a:t>
            </a:r>
            <a:r>
              <a:rPr lang="fr-CA" dirty="0" err="1"/>
              <a:t>targets</a:t>
            </a:r>
            <a:r>
              <a:rPr lang="fr-CA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16101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49AE4-224B-A414-AF3A-04CB66B6F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Stimulating</a:t>
            </a:r>
            <a:r>
              <a:rPr lang="fr-CA" dirty="0"/>
              <a:t> </a:t>
            </a:r>
            <a:r>
              <a:rPr lang="fr-CA" dirty="0" err="1"/>
              <a:t>respiratory</a:t>
            </a:r>
            <a:r>
              <a:rPr lang="fr-CA" dirty="0"/>
              <a:t> drive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F4CC1-3F18-3FE2-E859-69CF0D38C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Caffeine</a:t>
            </a:r>
            <a:endParaRPr lang="fr-CA" dirty="0"/>
          </a:p>
          <a:p>
            <a:r>
              <a:rPr lang="fr-CA" dirty="0"/>
              <a:t>The CAP trial </a:t>
            </a:r>
            <a:r>
              <a:rPr lang="fr-CA" dirty="0" err="1"/>
              <a:t>showed</a:t>
            </a:r>
            <a:r>
              <a:rPr lang="fr-CA" dirty="0"/>
              <a:t> a </a:t>
            </a:r>
            <a:r>
              <a:rPr lang="fr-CA" dirty="0" err="1"/>
              <a:t>reduction</a:t>
            </a:r>
            <a:r>
              <a:rPr lang="fr-CA" dirty="0"/>
              <a:t> in BPD</a:t>
            </a:r>
          </a:p>
          <a:p>
            <a:endParaRPr lang="fr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BF060E-801F-35E2-4B34-514033CA6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901" y="2957893"/>
            <a:ext cx="7864528" cy="376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79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08747-30EE-A015-CA8C-8C4C2BD5C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Caffeine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552BA-7F4B-21EC-25C2-CCB3F110B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No long </a:t>
            </a:r>
            <a:r>
              <a:rPr lang="fr-CA" dirty="0" err="1"/>
              <a:t>term</a:t>
            </a:r>
            <a:r>
              <a:rPr lang="fr-CA" dirty="0"/>
              <a:t> </a:t>
            </a:r>
            <a:r>
              <a:rPr lang="fr-CA" dirty="0" err="1"/>
              <a:t>pulmonary</a:t>
            </a:r>
            <a:r>
              <a:rPr lang="fr-CA" dirty="0"/>
              <a:t> </a:t>
            </a:r>
            <a:r>
              <a:rPr lang="fr-CA" dirty="0" err="1"/>
              <a:t>benefit</a:t>
            </a:r>
            <a:endParaRPr lang="fr-CA" dirty="0"/>
          </a:p>
          <a:p>
            <a:endParaRPr lang="fr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66525A-68CC-1C72-3A4B-B995AB290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833" y="2231571"/>
            <a:ext cx="8918280" cy="19403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423390-10BC-7A5A-0F28-A8C531D04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489" y="4365172"/>
            <a:ext cx="8841168" cy="229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019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5252D-017A-8088-1939-C8135C10B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Reducing</a:t>
            </a:r>
            <a:r>
              <a:rPr lang="fr-CA" dirty="0"/>
              <a:t> </a:t>
            </a:r>
            <a:r>
              <a:rPr lang="fr-CA" dirty="0" err="1"/>
              <a:t>lung</a:t>
            </a:r>
            <a:r>
              <a:rPr lang="fr-CA" dirty="0"/>
              <a:t> </a:t>
            </a:r>
            <a:r>
              <a:rPr lang="fr-CA" dirty="0" err="1"/>
              <a:t>injury</a:t>
            </a:r>
            <a:r>
              <a:rPr lang="fr-CA" dirty="0"/>
              <a:t>: </a:t>
            </a:r>
            <a:r>
              <a:rPr lang="fr-CA" dirty="0" err="1"/>
              <a:t>what</a:t>
            </a:r>
            <a:r>
              <a:rPr lang="fr-CA" dirty="0"/>
              <a:t> </a:t>
            </a:r>
            <a:r>
              <a:rPr lang="fr-CA" dirty="0" err="1"/>
              <a:t>doesn’t</a:t>
            </a:r>
            <a:r>
              <a:rPr lang="fr-CA" dirty="0"/>
              <a:t> </a:t>
            </a:r>
            <a:r>
              <a:rPr lang="fr-CA" dirty="0" err="1"/>
              <a:t>work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5B389-1D54-47E4-5252-06A072CBC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High-</a:t>
            </a:r>
            <a:r>
              <a:rPr lang="fr-CA" dirty="0" err="1"/>
              <a:t>frequency</a:t>
            </a:r>
            <a:r>
              <a:rPr lang="fr-CA" dirty="0"/>
              <a:t> ventilation (</a:t>
            </a:r>
            <a:r>
              <a:rPr lang="fr-CA" dirty="0" err="1"/>
              <a:t>cf</a:t>
            </a:r>
            <a:r>
              <a:rPr lang="fr-CA" dirty="0"/>
              <a:t> </a:t>
            </a:r>
            <a:r>
              <a:rPr lang="fr-CA" dirty="0" err="1"/>
              <a:t>conventional</a:t>
            </a:r>
            <a:r>
              <a:rPr lang="fr-CA" dirty="0"/>
              <a:t>)</a:t>
            </a:r>
          </a:p>
          <a:p>
            <a:r>
              <a:rPr lang="fr-CA" dirty="0"/>
              <a:t>High-flow nasal cannulae (</a:t>
            </a:r>
            <a:r>
              <a:rPr lang="fr-CA" dirty="0" err="1"/>
              <a:t>cf</a:t>
            </a:r>
            <a:r>
              <a:rPr lang="fr-CA" dirty="0"/>
              <a:t> CPAP)</a:t>
            </a:r>
          </a:p>
          <a:p>
            <a:r>
              <a:rPr lang="fr-CA" dirty="0" err="1"/>
              <a:t>Closing</a:t>
            </a:r>
            <a:r>
              <a:rPr lang="fr-CA" dirty="0"/>
              <a:t> the PDA</a:t>
            </a:r>
          </a:p>
          <a:p>
            <a:r>
              <a:rPr lang="fr-CA" dirty="0"/>
              <a:t>Postnatal </a:t>
            </a:r>
            <a:r>
              <a:rPr lang="fr-CA" dirty="0" err="1"/>
              <a:t>steroids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25225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75922-6CC7-5384-5F05-98CA94F4F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Patent </a:t>
            </a:r>
            <a:r>
              <a:rPr lang="fr-CA" dirty="0" err="1"/>
              <a:t>Ductus</a:t>
            </a:r>
            <a:r>
              <a:rPr lang="fr-CA" dirty="0"/>
              <a:t> </a:t>
            </a:r>
            <a:r>
              <a:rPr lang="fr-CA" dirty="0" err="1"/>
              <a:t>Arteriosus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27A83-972A-FFF9-8674-04E30D02B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Statistical</a:t>
            </a:r>
            <a:r>
              <a:rPr lang="fr-CA" dirty="0"/>
              <a:t> </a:t>
            </a:r>
            <a:r>
              <a:rPr lang="fr-CA" dirty="0" err="1"/>
              <a:t>link</a:t>
            </a:r>
            <a:r>
              <a:rPr lang="fr-CA" dirty="0"/>
              <a:t> </a:t>
            </a:r>
            <a:r>
              <a:rPr lang="fr-CA" dirty="0" err="1"/>
              <a:t>between</a:t>
            </a:r>
            <a:r>
              <a:rPr lang="fr-CA" dirty="0"/>
              <a:t> PDA and BPD</a:t>
            </a:r>
          </a:p>
          <a:p>
            <a:r>
              <a:rPr lang="fr-CA" dirty="0"/>
              <a:t>BUT:</a:t>
            </a:r>
          </a:p>
          <a:p>
            <a:r>
              <a:rPr lang="fr-CA" dirty="0"/>
              <a:t>No </a:t>
            </a:r>
            <a:r>
              <a:rPr lang="fr-CA" dirty="0" err="1"/>
              <a:t>evidence</a:t>
            </a:r>
            <a:r>
              <a:rPr lang="fr-CA" dirty="0"/>
              <a:t> </a:t>
            </a:r>
            <a:r>
              <a:rPr lang="fr-CA" dirty="0" err="1"/>
              <a:t>that</a:t>
            </a:r>
            <a:r>
              <a:rPr lang="fr-CA" dirty="0"/>
              <a:t> </a:t>
            </a:r>
            <a:r>
              <a:rPr lang="fr-CA" dirty="0" err="1"/>
              <a:t>closing</a:t>
            </a:r>
            <a:r>
              <a:rPr lang="fr-CA" dirty="0"/>
              <a:t> the PDA </a:t>
            </a:r>
            <a:r>
              <a:rPr lang="fr-CA" dirty="0" err="1"/>
              <a:t>reduces</a:t>
            </a:r>
            <a:r>
              <a:rPr lang="fr-CA" dirty="0"/>
              <a:t> </a:t>
            </a:r>
            <a:r>
              <a:rPr lang="fr-CA" dirty="0" err="1"/>
              <a:t>lung</a:t>
            </a:r>
            <a:r>
              <a:rPr lang="fr-CA" dirty="0"/>
              <a:t> </a:t>
            </a:r>
            <a:r>
              <a:rPr lang="fr-CA" dirty="0" err="1"/>
              <a:t>injury</a:t>
            </a:r>
            <a:endParaRPr lang="fr-CA" dirty="0"/>
          </a:p>
          <a:p>
            <a:pPr lvl="1"/>
            <a:r>
              <a:rPr lang="fr-CA" dirty="0" err="1"/>
              <a:t>Recent</a:t>
            </a:r>
            <a:r>
              <a:rPr lang="fr-CA" dirty="0"/>
              <a:t> </a:t>
            </a:r>
            <a:r>
              <a:rPr lang="fr-CA" dirty="0" err="1"/>
              <a:t>studies</a:t>
            </a:r>
            <a:r>
              <a:rPr lang="fr-CA" dirty="0"/>
              <a:t> show the opposite.</a:t>
            </a:r>
          </a:p>
          <a:p>
            <a:pPr lvl="1"/>
            <a:r>
              <a:rPr lang="fr-CA" dirty="0" err="1"/>
              <a:t>RCTs</a:t>
            </a:r>
            <a:r>
              <a:rPr lang="fr-CA" dirty="0"/>
              <a:t> of </a:t>
            </a:r>
            <a:r>
              <a:rPr lang="fr-CA" dirty="0" err="1"/>
              <a:t>early</a:t>
            </a:r>
            <a:r>
              <a:rPr lang="fr-CA" dirty="0"/>
              <a:t> </a:t>
            </a:r>
            <a:r>
              <a:rPr lang="fr-CA" dirty="0" err="1"/>
              <a:t>ibuprofen</a:t>
            </a:r>
            <a:r>
              <a:rPr lang="fr-CA" dirty="0"/>
              <a:t>, </a:t>
            </a:r>
            <a:r>
              <a:rPr lang="fr-CA" dirty="0" err="1"/>
              <a:t>small</a:t>
            </a:r>
            <a:r>
              <a:rPr lang="fr-CA" dirty="0"/>
              <a:t> </a:t>
            </a:r>
            <a:r>
              <a:rPr lang="fr-CA" dirty="0" err="1"/>
              <a:t>increase</a:t>
            </a:r>
            <a:r>
              <a:rPr lang="fr-CA" dirty="0"/>
              <a:t> in BPD </a:t>
            </a:r>
            <a:r>
              <a:rPr lang="fr-CA" dirty="0" err="1"/>
              <a:t>despite</a:t>
            </a:r>
            <a:r>
              <a:rPr lang="fr-CA" dirty="0"/>
              <a:t> PDA </a:t>
            </a:r>
            <a:r>
              <a:rPr lang="fr-CA" dirty="0" err="1"/>
              <a:t>closure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499613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F6A33-3030-2F25-2BCE-DF50F68C0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Fluid</a:t>
            </a:r>
            <a:r>
              <a:rPr lang="fr-CA" dirty="0"/>
              <a:t>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1221F-83EE-16C4-BD54-0FBD3DA50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Excessive </a:t>
            </a:r>
            <a:r>
              <a:rPr lang="fr-CA" dirty="0" err="1"/>
              <a:t>fluid</a:t>
            </a:r>
            <a:r>
              <a:rPr lang="fr-CA" dirty="0"/>
              <a:t> in first </a:t>
            </a:r>
            <a:r>
              <a:rPr lang="fr-CA" dirty="0" err="1"/>
              <a:t>days</a:t>
            </a:r>
            <a:r>
              <a:rPr lang="fr-CA" dirty="0"/>
              <a:t> of life, </a:t>
            </a:r>
            <a:r>
              <a:rPr lang="fr-CA" dirty="0" err="1"/>
              <a:t>especially</a:t>
            </a:r>
            <a:r>
              <a:rPr lang="fr-CA" dirty="0"/>
              <a:t> if </a:t>
            </a:r>
            <a:r>
              <a:rPr lang="fr-CA" dirty="0" err="1"/>
              <a:t>associated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more sodium administration: </a:t>
            </a:r>
            <a:r>
              <a:rPr lang="fr-CA" dirty="0" err="1"/>
              <a:t>increase</a:t>
            </a:r>
            <a:r>
              <a:rPr lang="fr-CA" dirty="0"/>
              <a:t> in BPD</a:t>
            </a:r>
          </a:p>
        </p:txBody>
      </p:sp>
    </p:spTree>
    <p:extLst>
      <p:ext uri="{BB962C8B-B14F-4D97-AF65-F5344CB8AC3E}">
        <p14:creationId xmlns:p14="http://schemas.microsoft.com/office/powerpoint/2010/main" val="13836223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6DCE3-9A46-C527-2F9B-2082CBA5A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Management of BPD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E6605-CF9F-D903-8C96-EED5DEE89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Fluid</a:t>
            </a:r>
            <a:r>
              <a:rPr lang="fr-CA" dirty="0"/>
              <a:t> and </a:t>
            </a:r>
            <a:r>
              <a:rPr lang="fr-CA" dirty="0" err="1"/>
              <a:t>nutritional</a:t>
            </a:r>
            <a:r>
              <a:rPr lang="fr-CA" dirty="0"/>
              <a:t> management</a:t>
            </a:r>
          </a:p>
          <a:p>
            <a:r>
              <a:rPr lang="fr-CA" dirty="0" err="1"/>
              <a:t>Oxygen</a:t>
            </a:r>
            <a:r>
              <a:rPr lang="fr-CA" dirty="0"/>
              <a:t> </a:t>
            </a:r>
            <a:r>
              <a:rPr lang="fr-CA" dirty="0" err="1"/>
              <a:t>targets</a:t>
            </a:r>
            <a:endParaRPr lang="fr-CA" dirty="0"/>
          </a:p>
          <a:p>
            <a:r>
              <a:rPr lang="fr-CA" dirty="0" err="1"/>
              <a:t>Steroids</a:t>
            </a:r>
            <a:endParaRPr lang="fr-CA" dirty="0"/>
          </a:p>
          <a:p>
            <a:r>
              <a:rPr lang="fr-CA" dirty="0" err="1"/>
              <a:t>Diuretics</a:t>
            </a:r>
            <a:endParaRPr lang="fr-CA" dirty="0"/>
          </a:p>
          <a:p>
            <a:r>
              <a:rPr lang="fr-CA" dirty="0" err="1"/>
              <a:t>Bronchodilators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9898675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E5CF5-5FC6-8E02-8D1F-5AB0E36E4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Management : </a:t>
            </a:r>
            <a:r>
              <a:rPr lang="fr-CA" dirty="0" err="1"/>
              <a:t>fluids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AF15F-FE3E-262C-B294-A4D6B7E70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No </a:t>
            </a:r>
            <a:r>
              <a:rPr lang="fr-CA" dirty="0" err="1"/>
              <a:t>evidence</a:t>
            </a:r>
            <a:r>
              <a:rPr lang="fr-CA" dirty="0"/>
              <a:t> </a:t>
            </a:r>
            <a:r>
              <a:rPr lang="fr-CA" dirty="0" err="1"/>
              <a:t>that</a:t>
            </a:r>
            <a:r>
              <a:rPr lang="fr-CA" dirty="0"/>
              <a:t> </a:t>
            </a:r>
            <a:r>
              <a:rPr lang="fr-CA" dirty="0" err="1"/>
              <a:t>fluid</a:t>
            </a:r>
            <a:r>
              <a:rPr lang="fr-CA" dirty="0"/>
              <a:t> restriction has </a:t>
            </a:r>
            <a:r>
              <a:rPr lang="fr-CA" dirty="0" err="1"/>
              <a:t>any</a:t>
            </a:r>
            <a:r>
              <a:rPr lang="fr-CA" dirty="0"/>
              <a:t> </a:t>
            </a:r>
            <a:r>
              <a:rPr lang="fr-CA" dirty="0" err="1"/>
              <a:t>benefit</a:t>
            </a:r>
            <a:r>
              <a:rPr lang="fr-CA" dirty="0"/>
              <a:t> in BPD</a:t>
            </a:r>
          </a:p>
          <a:p>
            <a:r>
              <a:rPr lang="fr-CA" dirty="0" err="1"/>
              <a:t>Only</a:t>
            </a:r>
            <a:r>
              <a:rPr lang="fr-CA" dirty="0"/>
              <a:t> impact of </a:t>
            </a:r>
            <a:r>
              <a:rPr lang="fr-CA" dirty="0" err="1"/>
              <a:t>fluid</a:t>
            </a:r>
            <a:r>
              <a:rPr lang="fr-CA" dirty="0"/>
              <a:t> restriction </a:t>
            </a:r>
            <a:r>
              <a:rPr lang="fr-CA" dirty="0" err="1"/>
              <a:t>is</a:t>
            </a:r>
            <a:r>
              <a:rPr lang="fr-CA" dirty="0"/>
              <a:t> more </a:t>
            </a:r>
            <a:r>
              <a:rPr lang="fr-CA" dirty="0" err="1"/>
              <a:t>concentrated</a:t>
            </a:r>
            <a:r>
              <a:rPr lang="fr-CA" dirty="0"/>
              <a:t> urine; and </a:t>
            </a:r>
            <a:r>
              <a:rPr lang="fr-CA" dirty="0" err="1"/>
              <a:t>risk</a:t>
            </a:r>
            <a:r>
              <a:rPr lang="fr-CA" dirty="0"/>
              <a:t> of </a:t>
            </a:r>
            <a:r>
              <a:rPr lang="fr-CA" dirty="0" err="1"/>
              <a:t>nutritional</a:t>
            </a:r>
            <a:r>
              <a:rPr lang="fr-CA" dirty="0"/>
              <a:t> impacts</a:t>
            </a:r>
          </a:p>
          <a:p>
            <a:endParaRPr lang="fr-CA" dirty="0"/>
          </a:p>
          <a:p>
            <a:r>
              <a:rPr lang="fr-CA" dirty="0" err="1"/>
              <a:t>Fluid</a:t>
            </a:r>
            <a:r>
              <a:rPr lang="fr-CA" dirty="0"/>
              <a:t> restriction has no impact on total body water, </a:t>
            </a:r>
            <a:r>
              <a:rPr lang="fr-CA" dirty="0" err="1"/>
              <a:t>unless</a:t>
            </a:r>
            <a:r>
              <a:rPr lang="fr-CA" dirty="0"/>
              <a:t> </a:t>
            </a:r>
            <a:r>
              <a:rPr lang="fr-CA" dirty="0" err="1"/>
              <a:t>extreme</a:t>
            </a:r>
            <a:endParaRPr lang="fr-CA" dirty="0"/>
          </a:p>
          <a:p>
            <a:r>
              <a:rPr lang="fr-CA" dirty="0"/>
              <a:t>No impact on </a:t>
            </a:r>
            <a:r>
              <a:rPr lang="fr-CA" dirty="0" err="1"/>
              <a:t>lung</a:t>
            </a:r>
            <a:r>
              <a:rPr lang="fr-CA" dirty="0"/>
              <a:t> </a:t>
            </a:r>
            <a:r>
              <a:rPr lang="fr-CA" dirty="0" err="1"/>
              <a:t>mechanics</a:t>
            </a:r>
            <a:r>
              <a:rPr lang="fr-CA" dirty="0"/>
              <a:t> or </a:t>
            </a:r>
            <a:r>
              <a:rPr lang="fr-CA" dirty="0" err="1"/>
              <a:t>lung</a:t>
            </a:r>
            <a:r>
              <a:rPr lang="fr-CA" dirty="0"/>
              <a:t> water content</a:t>
            </a:r>
          </a:p>
        </p:txBody>
      </p:sp>
    </p:spTree>
    <p:extLst>
      <p:ext uri="{BB962C8B-B14F-4D97-AF65-F5344CB8AC3E}">
        <p14:creationId xmlns:p14="http://schemas.microsoft.com/office/powerpoint/2010/main" val="16995146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10186-3D74-EA3B-B810-BD8FC6A19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Management: nutrition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B61A7-FDF6-C716-6DA4-98FB6CBA4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Calorie </a:t>
            </a:r>
            <a:r>
              <a:rPr lang="fr-CA" dirty="0" err="1"/>
              <a:t>requirements</a:t>
            </a:r>
            <a:r>
              <a:rPr lang="fr-CA" dirty="0"/>
              <a:t> are </a:t>
            </a:r>
            <a:r>
              <a:rPr lang="fr-CA" dirty="0" err="1"/>
              <a:t>increased</a:t>
            </a:r>
            <a:r>
              <a:rPr lang="fr-CA" dirty="0"/>
              <a:t> by BPD</a:t>
            </a:r>
          </a:p>
          <a:p>
            <a:r>
              <a:rPr lang="fr-CA" dirty="0"/>
              <a:t>10 to 30% more calories </a:t>
            </a:r>
            <a:r>
              <a:rPr lang="fr-CA" dirty="0" err="1"/>
              <a:t>than</a:t>
            </a:r>
            <a:r>
              <a:rPr lang="fr-CA" dirty="0"/>
              <a:t> babies </a:t>
            </a:r>
            <a:r>
              <a:rPr lang="fr-CA" dirty="0" err="1"/>
              <a:t>without</a:t>
            </a:r>
            <a:r>
              <a:rPr lang="fr-CA" dirty="0"/>
              <a:t> BPD</a:t>
            </a:r>
          </a:p>
          <a:p>
            <a:endParaRPr lang="fr-CA" dirty="0"/>
          </a:p>
          <a:p>
            <a:r>
              <a:rPr lang="fr-CA" dirty="0" err="1"/>
              <a:t>Protein</a:t>
            </a:r>
            <a:r>
              <a:rPr lang="fr-CA" dirty="0"/>
              <a:t> </a:t>
            </a:r>
            <a:r>
              <a:rPr lang="fr-CA" dirty="0" err="1"/>
              <a:t>needs</a:t>
            </a:r>
            <a:r>
              <a:rPr lang="fr-CA" dirty="0"/>
              <a:t> not </a:t>
            </a:r>
            <a:r>
              <a:rPr lang="fr-CA" dirty="0" err="1"/>
              <a:t>significantly</a:t>
            </a:r>
            <a:r>
              <a:rPr lang="fr-CA" dirty="0"/>
              <a:t> </a:t>
            </a:r>
            <a:r>
              <a:rPr lang="fr-CA" dirty="0" err="1"/>
              <a:t>affected</a:t>
            </a:r>
            <a:r>
              <a:rPr lang="fr-CA" dirty="0"/>
              <a:t> by BPD</a:t>
            </a:r>
          </a:p>
          <a:p>
            <a:endParaRPr lang="fr-CA" dirty="0"/>
          </a:p>
          <a:p>
            <a:r>
              <a:rPr lang="fr-CA" dirty="0" err="1"/>
              <a:t>Increased</a:t>
            </a:r>
            <a:r>
              <a:rPr lang="fr-CA" dirty="0"/>
              <a:t> volume of </a:t>
            </a:r>
            <a:r>
              <a:rPr lang="fr-CA" dirty="0" err="1"/>
              <a:t>feeds</a:t>
            </a:r>
            <a:r>
              <a:rPr lang="fr-CA" dirty="0"/>
              <a:t>, and/or </a:t>
            </a:r>
            <a:r>
              <a:rPr lang="fr-CA" dirty="0" err="1"/>
              <a:t>increased</a:t>
            </a:r>
            <a:r>
              <a:rPr lang="fr-CA" dirty="0"/>
              <a:t> calorie </a:t>
            </a:r>
            <a:r>
              <a:rPr lang="fr-CA" dirty="0" err="1"/>
              <a:t>density</a:t>
            </a:r>
            <a:endParaRPr lang="fr-CA" dirty="0"/>
          </a:p>
          <a:p>
            <a:endParaRPr lang="fr-CA" dirty="0"/>
          </a:p>
          <a:p>
            <a:r>
              <a:rPr lang="fr-CA" dirty="0"/>
              <a:t>Good nutrition </a:t>
            </a:r>
            <a:r>
              <a:rPr lang="fr-CA" dirty="0" err="1"/>
              <a:t>helps</a:t>
            </a:r>
            <a:r>
              <a:rPr lang="fr-CA" dirty="0"/>
              <a:t> </a:t>
            </a:r>
            <a:r>
              <a:rPr lang="fr-CA" dirty="0" err="1"/>
              <a:t>lung</a:t>
            </a:r>
            <a:r>
              <a:rPr lang="fr-CA" dirty="0"/>
              <a:t> </a:t>
            </a:r>
            <a:r>
              <a:rPr lang="fr-CA" dirty="0" err="1"/>
              <a:t>repair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158963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21357-DE8D-090F-A115-C64C7D649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Management: </a:t>
            </a:r>
            <a:r>
              <a:rPr lang="fr-CA" dirty="0" err="1"/>
              <a:t>oxygen</a:t>
            </a:r>
            <a:r>
              <a:rPr lang="fr-CA" dirty="0"/>
              <a:t> </a:t>
            </a:r>
            <a:r>
              <a:rPr lang="fr-CA" dirty="0" err="1"/>
              <a:t>targets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B5E83-C00E-D0A2-00B3-997D50185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BOOST </a:t>
            </a:r>
            <a:r>
              <a:rPr lang="fr-CA" dirty="0" err="1"/>
              <a:t>showed</a:t>
            </a:r>
            <a:r>
              <a:rPr lang="fr-CA" dirty="0"/>
              <a:t> </a:t>
            </a:r>
            <a:r>
              <a:rPr lang="fr-CA" dirty="0" err="1"/>
              <a:t>that</a:t>
            </a:r>
            <a:r>
              <a:rPr lang="fr-CA" dirty="0"/>
              <a:t> </a:t>
            </a:r>
            <a:r>
              <a:rPr lang="fr-CA" dirty="0" err="1"/>
              <a:t>higher</a:t>
            </a:r>
            <a:r>
              <a:rPr lang="fr-CA" dirty="0"/>
              <a:t> </a:t>
            </a:r>
            <a:r>
              <a:rPr lang="fr-CA" dirty="0" err="1"/>
              <a:t>targets</a:t>
            </a:r>
            <a:r>
              <a:rPr lang="fr-CA" dirty="0"/>
              <a:t> </a:t>
            </a:r>
            <a:r>
              <a:rPr lang="fr-CA" dirty="0" err="1"/>
              <a:t>had</a:t>
            </a:r>
            <a:r>
              <a:rPr lang="fr-CA" dirty="0"/>
              <a:t> no </a:t>
            </a:r>
            <a:r>
              <a:rPr lang="fr-CA" dirty="0" err="1"/>
              <a:t>benefit</a:t>
            </a:r>
            <a:r>
              <a:rPr lang="fr-CA" dirty="0"/>
              <a:t> in </a:t>
            </a:r>
            <a:r>
              <a:rPr lang="fr-CA" dirty="0" err="1"/>
              <a:t>early</a:t>
            </a:r>
            <a:r>
              <a:rPr lang="fr-CA" dirty="0"/>
              <a:t>/</a:t>
            </a:r>
            <a:r>
              <a:rPr lang="fr-CA" dirty="0" err="1"/>
              <a:t>established</a:t>
            </a:r>
            <a:r>
              <a:rPr lang="fr-CA" dirty="0"/>
              <a:t> BPD</a:t>
            </a:r>
          </a:p>
          <a:p>
            <a:r>
              <a:rPr lang="fr-CA" dirty="0"/>
              <a:t>More adverse </a:t>
            </a:r>
            <a:r>
              <a:rPr lang="fr-CA" dirty="0" err="1"/>
              <a:t>pulmonary</a:t>
            </a:r>
            <a:r>
              <a:rPr lang="fr-CA" dirty="0"/>
              <a:t> </a:t>
            </a:r>
            <a:r>
              <a:rPr lang="fr-CA" dirty="0" err="1"/>
              <a:t>events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higher</a:t>
            </a:r>
            <a:r>
              <a:rPr lang="fr-CA" dirty="0"/>
              <a:t> </a:t>
            </a:r>
            <a:r>
              <a:rPr lang="fr-CA" dirty="0" err="1"/>
              <a:t>targets</a:t>
            </a:r>
            <a:endParaRPr lang="fr-CA" dirty="0"/>
          </a:p>
          <a:p>
            <a:endParaRPr lang="fr-CA" dirty="0"/>
          </a:p>
          <a:p>
            <a:r>
              <a:rPr lang="fr-CA" dirty="0" err="1"/>
              <a:t>Maintain</a:t>
            </a:r>
            <a:r>
              <a:rPr lang="fr-CA" dirty="0"/>
              <a:t> at 90-95% saturation</a:t>
            </a:r>
          </a:p>
        </p:txBody>
      </p:sp>
    </p:spTree>
    <p:extLst>
      <p:ext uri="{BB962C8B-B14F-4D97-AF65-F5344CB8AC3E}">
        <p14:creationId xmlns:p14="http://schemas.microsoft.com/office/powerpoint/2010/main" val="406283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02CC7-D4F6-8F32-E59B-F47A89E94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Management : </a:t>
            </a:r>
            <a:r>
              <a:rPr lang="fr-CA" dirty="0" err="1"/>
              <a:t>diuretics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50D69-661B-592D-9B08-C6081BE16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Some</a:t>
            </a:r>
            <a:r>
              <a:rPr lang="fr-CA" dirty="0"/>
              <a:t> short </a:t>
            </a:r>
            <a:r>
              <a:rPr lang="fr-CA" dirty="0" err="1"/>
              <a:t>term</a:t>
            </a:r>
            <a:r>
              <a:rPr lang="fr-CA" dirty="0"/>
              <a:t> </a:t>
            </a:r>
            <a:r>
              <a:rPr lang="fr-CA" dirty="0" err="1"/>
              <a:t>benefits</a:t>
            </a:r>
            <a:r>
              <a:rPr lang="fr-CA" dirty="0"/>
              <a:t> on </a:t>
            </a:r>
            <a:r>
              <a:rPr lang="fr-CA" dirty="0" err="1"/>
              <a:t>lung</a:t>
            </a:r>
            <a:r>
              <a:rPr lang="fr-CA" dirty="0"/>
              <a:t> </a:t>
            </a:r>
            <a:r>
              <a:rPr lang="fr-CA" dirty="0" err="1"/>
              <a:t>mechanics</a:t>
            </a:r>
            <a:endParaRPr lang="fr-CA" dirty="0"/>
          </a:p>
          <a:p>
            <a:r>
              <a:rPr lang="fr-CA" dirty="0"/>
              <a:t>Little </a:t>
            </a:r>
            <a:r>
              <a:rPr lang="fr-CA" dirty="0" err="1"/>
              <a:t>evidence</a:t>
            </a:r>
            <a:r>
              <a:rPr lang="fr-CA" dirty="0"/>
              <a:t> of short </a:t>
            </a:r>
            <a:r>
              <a:rPr lang="fr-CA" dirty="0" err="1"/>
              <a:t>term</a:t>
            </a:r>
            <a:r>
              <a:rPr lang="fr-CA" dirty="0"/>
              <a:t> </a:t>
            </a:r>
            <a:r>
              <a:rPr lang="fr-CA" dirty="0" err="1"/>
              <a:t>clinical</a:t>
            </a:r>
            <a:r>
              <a:rPr lang="fr-CA" dirty="0"/>
              <a:t> </a:t>
            </a:r>
            <a:r>
              <a:rPr lang="fr-CA" dirty="0" err="1"/>
              <a:t>benefit</a:t>
            </a:r>
            <a:endParaRPr lang="fr-CA" dirty="0"/>
          </a:p>
          <a:p>
            <a:r>
              <a:rPr lang="fr-CA" dirty="0"/>
              <a:t>No </a:t>
            </a:r>
            <a:r>
              <a:rPr lang="fr-CA" dirty="0" err="1"/>
              <a:t>evidence</a:t>
            </a:r>
            <a:r>
              <a:rPr lang="fr-CA" dirty="0"/>
              <a:t> of long </a:t>
            </a:r>
            <a:r>
              <a:rPr lang="fr-CA" dirty="0" err="1"/>
              <a:t>term</a:t>
            </a:r>
            <a:r>
              <a:rPr lang="fr-CA" dirty="0"/>
              <a:t> </a:t>
            </a:r>
            <a:r>
              <a:rPr lang="fr-CA" dirty="0" err="1"/>
              <a:t>clinical</a:t>
            </a:r>
            <a:r>
              <a:rPr lang="fr-CA" dirty="0"/>
              <a:t> </a:t>
            </a:r>
            <a:r>
              <a:rPr lang="fr-CA" dirty="0" err="1"/>
              <a:t>benefit</a:t>
            </a:r>
            <a:endParaRPr lang="fr-CA" dirty="0"/>
          </a:p>
          <a:p>
            <a:pPr lvl="1"/>
            <a:r>
              <a:rPr lang="fr-CA" dirty="0" err="1"/>
              <a:t>Sometimes</a:t>
            </a:r>
            <a:r>
              <a:rPr lang="fr-CA" dirty="0"/>
              <a:t> </a:t>
            </a:r>
            <a:r>
              <a:rPr lang="fr-CA" dirty="0" err="1"/>
              <a:t>better</a:t>
            </a:r>
            <a:r>
              <a:rPr lang="fr-CA" dirty="0"/>
              <a:t> </a:t>
            </a:r>
            <a:r>
              <a:rPr lang="fr-CA" dirty="0" err="1"/>
              <a:t>gas</a:t>
            </a:r>
            <a:r>
              <a:rPr lang="fr-CA" dirty="0"/>
              <a:t> exchange, </a:t>
            </a:r>
            <a:r>
              <a:rPr lang="fr-CA" dirty="0" err="1"/>
              <a:t>transiently</a:t>
            </a:r>
            <a:endParaRPr lang="fr-CA" dirty="0"/>
          </a:p>
          <a:p>
            <a:pPr lvl="1"/>
            <a:endParaRPr lang="fr-CA" dirty="0"/>
          </a:p>
          <a:p>
            <a:r>
              <a:rPr lang="fr-CA" dirty="0"/>
              <a:t>Short trials of </a:t>
            </a:r>
            <a:r>
              <a:rPr lang="fr-CA" dirty="0" err="1"/>
              <a:t>either</a:t>
            </a:r>
            <a:r>
              <a:rPr lang="fr-CA" dirty="0"/>
              <a:t> </a:t>
            </a:r>
            <a:r>
              <a:rPr lang="fr-CA" dirty="0" err="1"/>
              <a:t>furosemide</a:t>
            </a:r>
            <a:r>
              <a:rPr lang="fr-CA" dirty="0"/>
              <a:t> or hydrochlorothiazide, can </a:t>
            </a:r>
            <a:r>
              <a:rPr lang="fr-CA" dirty="0" err="1"/>
              <a:t>sometimes</a:t>
            </a:r>
            <a:r>
              <a:rPr lang="fr-CA" dirty="0"/>
              <a:t> have </a:t>
            </a:r>
            <a:r>
              <a:rPr lang="fr-CA" dirty="0" err="1"/>
              <a:t>benefit</a:t>
            </a:r>
            <a:r>
              <a:rPr lang="fr-C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52408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14213-9D68-79B3-F31B-81B1937D7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Management : </a:t>
            </a:r>
            <a:r>
              <a:rPr lang="fr-CA" dirty="0" err="1"/>
              <a:t>bronchodilators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867A9-6941-9C8A-E929-94DB2B489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Very </a:t>
            </a:r>
            <a:r>
              <a:rPr lang="fr-CA" dirty="0" err="1"/>
              <a:t>little</a:t>
            </a:r>
            <a:r>
              <a:rPr lang="fr-CA" dirty="0"/>
              <a:t> </a:t>
            </a:r>
            <a:r>
              <a:rPr lang="fr-CA" dirty="0" err="1"/>
              <a:t>evidence</a:t>
            </a:r>
            <a:r>
              <a:rPr lang="fr-CA" dirty="0"/>
              <a:t> of </a:t>
            </a:r>
            <a:r>
              <a:rPr lang="fr-CA" dirty="0" err="1"/>
              <a:t>benefit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486005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722B3-BEAC-50D8-B21C-7FD7C0FB5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Management :</a:t>
            </a:r>
            <a:r>
              <a:rPr lang="fr-CA" dirty="0" err="1"/>
              <a:t>steroids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FA8D6-743D-6C24-707C-9439F20DB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err="1"/>
              <a:t>Enormous</a:t>
            </a:r>
            <a:r>
              <a:rPr lang="fr-CA" dirty="0"/>
              <a:t> </a:t>
            </a:r>
            <a:r>
              <a:rPr lang="fr-CA" dirty="0" err="1"/>
              <a:t>complex</a:t>
            </a:r>
            <a:r>
              <a:rPr lang="fr-CA" dirty="0"/>
              <a:t> </a:t>
            </a:r>
            <a:r>
              <a:rPr lang="fr-CA" dirty="0" err="1"/>
              <a:t>literature</a:t>
            </a:r>
            <a:endParaRPr lang="fr-CA" dirty="0"/>
          </a:p>
          <a:p>
            <a:r>
              <a:rPr lang="fr-CA" dirty="0" err="1"/>
              <a:t>Recent</a:t>
            </a:r>
            <a:r>
              <a:rPr lang="fr-CA" dirty="0"/>
              <a:t> network </a:t>
            </a:r>
            <a:r>
              <a:rPr lang="fr-CA" dirty="0" err="1"/>
              <a:t>meta-analysis</a:t>
            </a:r>
            <a:r>
              <a:rPr lang="fr-CA" dirty="0"/>
              <a:t> 49 </a:t>
            </a:r>
            <a:r>
              <a:rPr lang="fr-CA" dirty="0" err="1"/>
              <a:t>RCTs</a:t>
            </a:r>
            <a:r>
              <a:rPr lang="fr-CA" dirty="0"/>
              <a:t> </a:t>
            </a:r>
            <a:r>
              <a:rPr lang="fr-CA" dirty="0" err="1"/>
              <a:t>comparing</a:t>
            </a:r>
            <a:r>
              <a:rPr lang="fr-CA" dirty="0"/>
              <a:t> </a:t>
            </a:r>
            <a:r>
              <a:rPr lang="fr-CA" dirty="0" err="1"/>
              <a:t>steroids</a:t>
            </a:r>
            <a:r>
              <a:rPr lang="fr-CA" dirty="0"/>
              <a:t> to placebo; 2 more </a:t>
            </a:r>
            <a:r>
              <a:rPr lang="fr-CA" dirty="0" err="1"/>
              <a:t>published</a:t>
            </a:r>
            <a:r>
              <a:rPr lang="fr-CA" dirty="0"/>
              <a:t> </a:t>
            </a:r>
            <a:r>
              <a:rPr lang="fr-CA" dirty="0" err="1"/>
              <a:t>since</a:t>
            </a:r>
            <a:endParaRPr lang="fr-CA" dirty="0"/>
          </a:p>
          <a:p>
            <a:r>
              <a:rPr lang="fr-CA" dirty="0" err="1"/>
              <a:t>Differences</a:t>
            </a:r>
            <a:r>
              <a:rPr lang="fr-CA" dirty="0"/>
              <a:t> in </a:t>
            </a:r>
            <a:r>
              <a:rPr lang="fr-CA" dirty="0" err="1"/>
              <a:t>drug</a:t>
            </a:r>
            <a:r>
              <a:rPr lang="fr-CA" dirty="0"/>
              <a:t>, </a:t>
            </a:r>
          </a:p>
          <a:p>
            <a:pPr lvl="2"/>
            <a:r>
              <a:rPr lang="fr-CA" dirty="0" err="1"/>
              <a:t>Dexamethasone</a:t>
            </a:r>
            <a:r>
              <a:rPr lang="fr-CA" dirty="0"/>
              <a:t> : </a:t>
            </a:r>
            <a:r>
              <a:rPr lang="fr-CA" dirty="0" err="1"/>
              <a:t>extremely</a:t>
            </a:r>
            <a:r>
              <a:rPr lang="fr-CA" dirty="0"/>
              <a:t> </a:t>
            </a:r>
            <a:r>
              <a:rPr lang="fr-CA" dirty="0" err="1"/>
              <a:t>potent</a:t>
            </a:r>
            <a:r>
              <a:rPr lang="fr-CA" dirty="0"/>
              <a:t> </a:t>
            </a:r>
            <a:r>
              <a:rPr lang="fr-CA" dirty="0" err="1"/>
              <a:t>glucocorticoid</a:t>
            </a:r>
            <a:endParaRPr lang="fr-CA" dirty="0"/>
          </a:p>
          <a:p>
            <a:pPr lvl="2"/>
            <a:r>
              <a:rPr lang="fr-CA" dirty="0"/>
              <a:t>Hydrocortisone : </a:t>
            </a:r>
            <a:r>
              <a:rPr lang="fr-CA" dirty="0" err="1"/>
              <a:t>glucocorticoid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minor </a:t>
            </a:r>
            <a:r>
              <a:rPr lang="fr-CA" dirty="0" err="1"/>
              <a:t>mineralocorticoid</a:t>
            </a:r>
            <a:r>
              <a:rPr lang="fr-CA" dirty="0"/>
              <a:t> actions</a:t>
            </a:r>
          </a:p>
          <a:p>
            <a:pPr lvl="1"/>
            <a:r>
              <a:rPr lang="fr-CA" dirty="0"/>
              <a:t>Timing</a:t>
            </a:r>
          </a:p>
          <a:p>
            <a:pPr lvl="2"/>
            <a:r>
              <a:rPr lang="fr-CA" dirty="0"/>
              <a:t>Day 1, up to </a:t>
            </a:r>
            <a:r>
              <a:rPr lang="fr-CA" dirty="0" err="1"/>
              <a:t>day</a:t>
            </a:r>
            <a:r>
              <a:rPr lang="fr-CA" dirty="0"/>
              <a:t> 28</a:t>
            </a:r>
          </a:p>
          <a:p>
            <a:pPr lvl="1"/>
            <a:r>
              <a:rPr lang="fr-CA" dirty="0"/>
              <a:t>Duration</a:t>
            </a:r>
          </a:p>
          <a:p>
            <a:pPr lvl="2"/>
            <a:r>
              <a:rPr lang="fr-CA" dirty="0"/>
              <a:t>5 </a:t>
            </a:r>
            <a:r>
              <a:rPr lang="fr-CA" dirty="0" err="1"/>
              <a:t>day</a:t>
            </a:r>
            <a:r>
              <a:rPr lang="fr-CA" dirty="0"/>
              <a:t> course up to 45 </a:t>
            </a:r>
            <a:r>
              <a:rPr lang="fr-CA" dirty="0" err="1"/>
              <a:t>days</a:t>
            </a:r>
            <a:endParaRPr lang="fr-CA" dirty="0"/>
          </a:p>
          <a:p>
            <a:pPr lvl="1"/>
            <a:r>
              <a:rPr lang="fr-CA" dirty="0"/>
              <a:t>Dose</a:t>
            </a:r>
          </a:p>
          <a:p>
            <a:pPr lvl="2"/>
            <a:r>
              <a:rPr lang="fr-CA" dirty="0"/>
              <a:t>Low-dose HC up to High-dose </a:t>
            </a:r>
            <a:r>
              <a:rPr lang="fr-CA" dirty="0" err="1"/>
              <a:t>Dexa</a:t>
            </a:r>
            <a:endParaRPr lang="fr-CA" dirty="0"/>
          </a:p>
          <a:p>
            <a:pPr lvl="2"/>
            <a:endParaRPr lang="fr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2DEB25-242A-8599-B52B-D41F3FDBB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283" y="4299857"/>
            <a:ext cx="3277892" cy="255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73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C885-F5A1-D864-155B-6C23D81B7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Steroids</a:t>
            </a:r>
            <a:r>
              <a:rPr lang="fr-CA" dirty="0"/>
              <a:t> for </a:t>
            </a:r>
            <a:r>
              <a:rPr lang="fr-CA" dirty="0" err="1"/>
              <a:t>preventing</a:t>
            </a:r>
            <a:r>
              <a:rPr lang="fr-CA" dirty="0"/>
              <a:t> « BPD »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DD618-4524-AB6A-8A09-E27BC4922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Most </a:t>
            </a:r>
            <a:r>
              <a:rPr lang="fr-CA" dirty="0" err="1"/>
              <a:t>studies</a:t>
            </a:r>
            <a:r>
              <a:rPr lang="fr-CA" dirty="0"/>
              <a:t> of </a:t>
            </a:r>
            <a:r>
              <a:rPr lang="fr-CA" dirty="0" err="1"/>
              <a:t>dexamethasone</a:t>
            </a:r>
            <a:r>
              <a:rPr lang="fr-CA" dirty="0"/>
              <a:t> have </a:t>
            </a:r>
            <a:r>
              <a:rPr lang="fr-CA" dirty="0" err="1"/>
              <a:t>shown</a:t>
            </a:r>
            <a:r>
              <a:rPr lang="fr-CA" dirty="0"/>
              <a:t> a </a:t>
            </a:r>
            <a:r>
              <a:rPr lang="fr-CA" dirty="0" err="1"/>
              <a:t>reduction</a:t>
            </a:r>
            <a:r>
              <a:rPr lang="fr-CA" dirty="0"/>
              <a:t> in </a:t>
            </a:r>
            <a:r>
              <a:rPr lang="fr-CA" dirty="0" err="1"/>
              <a:t>oxygen</a:t>
            </a:r>
            <a:r>
              <a:rPr lang="fr-CA" dirty="0"/>
              <a:t> use at 36 </a:t>
            </a:r>
            <a:r>
              <a:rPr lang="fr-CA" dirty="0" err="1"/>
              <a:t>weeks</a:t>
            </a:r>
            <a:endParaRPr lang="fr-CA" dirty="0"/>
          </a:p>
          <a:p>
            <a:r>
              <a:rPr lang="fr-CA" dirty="0"/>
              <a:t>BUT</a:t>
            </a:r>
          </a:p>
          <a:p>
            <a:r>
              <a:rPr lang="fr-CA" dirty="0" err="1"/>
              <a:t>Steroids</a:t>
            </a:r>
            <a:r>
              <a:rPr lang="fr-CA" dirty="0"/>
              <a:t> </a:t>
            </a:r>
            <a:r>
              <a:rPr lang="fr-CA" dirty="0" err="1"/>
              <a:t>negatively</a:t>
            </a:r>
            <a:r>
              <a:rPr lang="fr-CA" dirty="0"/>
              <a:t> impact </a:t>
            </a:r>
            <a:r>
              <a:rPr lang="fr-CA" dirty="0" err="1"/>
              <a:t>lung</a:t>
            </a:r>
            <a:r>
              <a:rPr lang="fr-CA" dirty="0"/>
              <a:t> </a:t>
            </a:r>
            <a:r>
              <a:rPr lang="fr-CA" dirty="0" err="1"/>
              <a:t>growth</a:t>
            </a:r>
            <a:r>
              <a:rPr lang="fr-CA" dirty="0"/>
              <a:t> and </a:t>
            </a:r>
            <a:r>
              <a:rPr lang="fr-CA" dirty="0" err="1"/>
              <a:t>development</a:t>
            </a:r>
            <a:endParaRPr lang="fr-CA" dirty="0"/>
          </a:p>
          <a:p>
            <a:endParaRPr lang="fr-CA" dirty="0"/>
          </a:p>
          <a:p>
            <a:r>
              <a:rPr lang="fr-CA" dirty="0"/>
              <a:t>No </a:t>
            </a:r>
            <a:r>
              <a:rPr lang="fr-CA" dirty="0" err="1"/>
              <a:t>evidence</a:t>
            </a:r>
            <a:r>
              <a:rPr lang="fr-CA" dirty="0"/>
              <a:t> </a:t>
            </a:r>
            <a:r>
              <a:rPr lang="fr-CA" dirty="0" err="1"/>
              <a:t>that</a:t>
            </a:r>
            <a:r>
              <a:rPr lang="fr-CA" dirty="0"/>
              <a:t> long </a:t>
            </a:r>
            <a:r>
              <a:rPr lang="fr-CA" dirty="0" err="1"/>
              <a:t>term</a:t>
            </a:r>
            <a:r>
              <a:rPr lang="fr-CA" dirty="0"/>
              <a:t> </a:t>
            </a:r>
            <a:r>
              <a:rPr lang="fr-CA" dirty="0" err="1"/>
              <a:t>pulmonary</a:t>
            </a:r>
            <a:r>
              <a:rPr lang="fr-CA" dirty="0"/>
              <a:t> </a:t>
            </a:r>
            <a:r>
              <a:rPr lang="fr-CA" dirty="0" err="1"/>
              <a:t>health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improved</a:t>
            </a:r>
            <a:r>
              <a:rPr lang="fr-CA" dirty="0"/>
              <a:t> by </a:t>
            </a:r>
            <a:r>
              <a:rPr lang="fr-CA" dirty="0" err="1"/>
              <a:t>any</a:t>
            </a:r>
            <a:r>
              <a:rPr lang="fr-CA" dirty="0"/>
              <a:t> use of postnatal </a:t>
            </a:r>
            <a:r>
              <a:rPr lang="fr-CA" dirty="0" err="1"/>
              <a:t>steroids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4244980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C5039-D422-4E22-AC89-F6839D163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4" y="144699"/>
            <a:ext cx="3517567" cy="2093975"/>
          </a:xfrm>
        </p:spPr>
        <p:txBody>
          <a:bodyPr anchor="b">
            <a:normAutofit/>
          </a:bodyPr>
          <a:lstStyle/>
          <a:p>
            <a:r>
              <a:rPr lang="fr-CA" dirty="0" err="1"/>
              <a:t>Steroid</a:t>
            </a:r>
            <a:r>
              <a:rPr lang="fr-CA" dirty="0"/>
              <a:t> </a:t>
            </a:r>
            <a:r>
              <a:rPr lang="fr-CA" dirty="0" err="1"/>
              <a:t>treatments</a:t>
            </a:r>
            <a:endParaRPr lang="fr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A09E46-9A38-49BC-9D5E-2C33543A4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870" y="1"/>
            <a:ext cx="7454348" cy="6858000"/>
          </a:xfrm>
          <a:prstGeom prst="rect">
            <a:avLst/>
          </a:prstGeom>
          <a:noFill/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6847C9B-AE38-AE2B-06F0-32D1352D4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6631" y="2311758"/>
            <a:ext cx="3517567" cy="367025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E=early &lt;8d</a:t>
            </a:r>
          </a:p>
          <a:p>
            <a:r>
              <a:rPr lang="en-US" dirty="0"/>
              <a:t>Mo=moderately early 8-15d</a:t>
            </a:r>
          </a:p>
          <a:p>
            <a:r>
              <a:rPr lang="en-US" dirty="0"/>
              <a:t>La=Late 15-27d</a:t>
            </a:r>
          </a:p>
          <a:p>
            <a:r>
              <a:rPr lang="en-US" dirty="0" err="1"/>
              <a:t>Ld</a:t>
            </a:r>
            <a:r>
              <a:rPr lang="en-US" dirty="0"/>
              <a:t>=&lt;2 mg/kg DX </a:t>
            </a:r>
            <a:r>
              <a:rPr lang="en-US" dirty="0" err="1"/>
              <a:t>cumul</a:t>
            </a:r>
            <a:endParaRPr lang="en-US" dirty="0"/>
          </a:p>
          <a:p>
            <a:r>
              <a:rPr lang="en-US" dirty="0"/>
              <a:t>Md=2-4 mg/kg DX </a:t>
            </a:r>
            <a:r>
              <a:rPr lang="en-US" dirty="0" err="1"/>
              <a:t>cumul</a:t>
            </a:r>
            <a:r>
              <a:rPr lang="en-US" dirty="0"/>
              <a:t>.</a:t>
            </a:r>
          </a:p>
          <a:p>
            <a:r>
              <a:rPr lang="en-US" dirty="0" err="1"/>
              <a:t>Hd</a:t>
            </a:r>
            <a:r>
              <a:rPr lang="en-US" dirty="0"/>
              <a:t>=&gt;4 mg/kg DX </a:t>
            </a:r>
            <a:r>
              <a:rPr lang="en-US" dirty="0" err="1"/>
              <a:t>cumul</a:t>
            </a:r>
            <a:r>
              <a:rPr lang="en-US" dirty="0"/>
              <a:t>.</a:t>
            </a:r>
          </a:p>
          <a:p>
            <a:r>
              <a:rPr lang="en-US" dirty="0"/>
              <a:t>Sc=short course</a:t>
            </a:r>
          </a:p>
          <a:p>
            <a:r>
              <a:rPr lang="en-US" dirty="0"/>
              <a:t>Lc=Long course</a:t>
            </a:r>
          </a:p>
          <a:p>
            <a:r>
              <a:rPr lang="en-US" dirty="0"/>
              <a:t>HC=hydrocortisone</a:t>
            </a:r>
          </a:p>
          <a:p>
            <a:r>
              <a:rPr lang="en-US" dirty="0"/>
              <a:t>DX=dexamethasone</a:t>
            </a:r>
          </a:p>
          <a:p>
            <a:r>
              <a:rPr lang="en-US" dirty="0"/>
              <a:t>LHC=HC&gt;8d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3777E9-EB90-4FE5-9ABD-C44C9C1A4116}"/>
              </a:ext>
            </a:extLst>
          </p:cNvPr>
          <p:cNvSpPr txBox="1"/>
          <p:nvPr/>
        </p:nvSpPr>
        <p:spPr>
          <a:xfrm>
            <a:off x="9529009" y="4146884"/>
            <a:ext cx="2109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outcome</a:t>
            </a:r>
            <a:r>
              <a:rPr lang="fr-CA" dirty="0"/>
              <a:t>: </a:t>
            </a:r>
            <a:r>
              <a:rPr lang="fr-CA" dirty="0" err="1"/>
              <a:t>Death</a:t>
            </a:r>
            <a:r>
              <a:rPr lang="fr-CA" dirty="0"/>
              <a:t> or BPD</a:t>
            </a:r>
          </a:p>
        </p:txBody>
      </p:sp>
    </p:spTree>
    <p:extLst>
      <p:ext uri="{BB962C8B-B14F-4D97-AF65-F5344CB8AC3E}">
        <p14:creationId xmlns:p14="http://schemas.microsoft.com/office/powerpoint/2010/main" val="36556496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C704E46-9DB7-4127-925D-0A90541C3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Ramaswamy et al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65B36E-B3E3-40A3-8532-02943F66B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« </a:t>
            </a:r>
            <a:r>
              <a:rPr lang="fr-CA" dirty="0" err="1"/>
              <a:t>Moderately</a:t>
            </a:r>
            <a:r>
              <a:rPr lang="fr-CA" dirty="0"/>
              <a:t> </a:t>
            </a:r>
            <a:r>
              <a:rPr lang="fr-CA" dirty="0" err="1"/>
              <a:t>early</a:t>
            </a:r>
            <a:r>
              <a:rPr lang="fr-CA" dirty="0"/>
              <a:t>, medium cumulative dose </a:t>
            </a:r>
            <a:r>
              <a:rPr lang="fr-CA" dirty="0" err="1"/>
              <a:t>Dexamethasone</a:t>
            </a:r>
            <a:r>
              <a:rPr lang="fr-CA" dirty="0"/>
              <a:t> », </a:t>
            </a:r>
            <a:r>
              <a:rPr lang="fr-CA" dirty="0" err="1"/>
              <a:t>greatest</a:t>
            </a:r>
            <a:r>
              <a:rPr lang="fr-CA" dirty="0"/>
              <a:t> </a:t>
            </a:r>
            <a:r>
              <a:rPr lang="fr-CA" dirty="0" err="1"/>
              <a:t>reduction</a:t>
            </a:r>
            <a:r>
              <a:rPr lang="fr-CA" dirty="0"/>
              <a:t> of DBP</a:t>
            </a:r>
          </a:p>
          <a:p>
            <a:r>
              <a:rPr lang="fr-CA" dirty="0"/>
              <a:t>Low-</a:t>
            </a:r>
            <a:r>
              <a:rPr lang="fr-CA" dirty="0" err="1"/>
              <a:t>quality</a:t>
            </a:r>
            <a:r>
              <a:rPr lang="fr-CA" dirty="0"/>
              <a:t> </a:t>
            </a:r>
            <a:r>
              <a:rPr lang="fr-CA" dirty="0" err="1"/>
              <a:t>evidence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751684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3F304-82E7-4555-AC91-F52562874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Recent</a:t>
            </a:r>
            <a:r>
              <a:rPr lang="fr-CA" dirty="0"/>
              <a:t> hydrocortisone </a:t>
            </a:r>
            <a:r>
              <a:rPr lang="fr-CA" dirty="0" err="1"/>
              <a:t>studies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57CD8-96CE-4E1C-9279-307D64049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 err="1"/>
              <a:t>Onland</a:t>
            </a:r>
            <a:r>
              <a:rPr lang="fr-CA" dirty="0"/>
              <a:t> et al STOP-BPD</a:t>
            </a:r>
          </a:p>
          <a:p>
            <a:pPr lvl="1"/>
            <a:r>
              <a:rPr lang="fr-CA" dirty="0" err="1"/>
              <a:t>Multi-centre</a:t>
            </a:r>
            <a:r>
              <a:rPr lang="fr-CA" dirty="0"/>
              <a:t>, Holland and </a:t>
            </a:r>
            <a:r>
              <a:rPr lang="fr-CA" dirty="0" err="1"/>
              <a:t>Belgium</a:t>
            </a:r>
            <a:r>
              <a:rPr lang="fr-CA" dirty="0"/>
              <a:t>, n=372</a:t>
            </a:r>
          </a:p>
          <a:p>
            <a:pPr lvl="1"/>
            <a:r>
              <a:rPr lang="fr-CA" dirty="0"/>
              <a:t>&lt;30s or &lt;1250g, 7-14d, </a:t>
            </a:r>
            <a:r>
              <a:rPr lang="fr-CA" dirty="0" err="1"/>
              <a:t>intubated</a:t>
            </a:r>
            <a:r>
              <a:rPr lang="fr-CA" dirty="0"/>
              <a:t>, </a:t>
            </a:r>
            <a:r>
              <a:rPr lang="fr-CA" dirty="0" err="1"/>
              <a:t>Resp</a:t>
            </a:r>
            <a:r>
              <a:rPr lang="fr-CA" dirty="0"/>
              <a:t> Index &gt;0.25 (=MAP 10, 25%), </a:t>
            </a:r>
          </a:p>
          <a:p>
            <a:pPr lvl="2"/>
            <a:r>
              <a:rPr lang="fr-CA" dirty="0"/>
              <a:t>GA médiane 25.5, FiO2 moyenne 35%</a:t>
            </a:r>
          </a:p>
          <a:p>
            <a:pPr lvl="1"/>
            <a:r>
              <a:rPr lang="fr-CA" dirty="0"/>
              <a:t>72.5 mg/kg HC over 22d, </a:t>
            </a:r>
            <a:r>
              <a:rPr lang="fr-CA" dirty="0" err="1"/>
              <a:t>starting</a:t>
            </a:r>
            <a:r>
              <a:rPr lang="fr-CA" dirty="0"/>
              <a:t> at 5 mg/kg/d</a:t>
            </a:r>
          </a:p>
          <a:p>
            <a:pPr lvl="1"/>
            <a:r>
              <a:rPr lang="fr-CA" dirty="0"/>
              <a:t>Open HC </a:t>
            </a:r>
            <a:r>
              <a:rPr lang="fr-CA" dirty="0" err="1"/>
              <a:t>permitted</a:t>
            </a:r>
            <a:r>
              <a:rPr lang="fr-CA" dirty="0"/>
              <a:t> if </a:t>
            </a:r>
            <a:r>
              <a:rPr lang="en-US" dirty="0"/>
              <a:t>Resp Index &gt;10 for &gt; 6 </a:t>
            </a:r>
            <a:r>
              <a:rPr lang="en-US" dirty="0" err="1"/>
              <a:t>heures</a:t>
            </a:r>
            <a:r>
              <a:rPr lang="en-US" dirty="0"/>
              <a:t> or no improvement after 10 d</a:t>
            </a:r>
          </a:p>
          <a:p>
            <a:pPr lvl="2"/>
            <a:r>
              <a:rPr lang="en-US" dirty="0"/>
              <a:t>28% vs 57% received</a:t>
            </a:r>
          </a:p>
          <a:p>
            <a:r>
              <a:rPr lang="fr-CA" dirty="0" err="1"/>
              <a:t>Watterberg</a:t>
            </a:r>
            <a:r>
              <a:rPr lang="fr-CA" dirty="0"/>
              <a:t> et al NICHD-HEX</a:t>
            </a:r>
          </a:p>
          <a:p>
            <a:pPr lvl="1"/>
            <a:r>
              <a:rPr lang="fr-CA" dirty="0"/>
              <a:t>Multi-center, USA, n=800</a:t>
            </a:r>
          </a:p>
          <a:p>
            <a:pPr lvl="1"/>
            <a:r>
              <a:rPr lang="fr-CA" dirty="0"/>
              <a:t>&lt;30s, 14-28d, </a:t>
            </a:r>
            <a:r>
              <a:rPr lang="fr-CA" dirty="0" err="1"/>
              <a:t>intubated</a:t>
            </a:r>
            <a:r>
              <a:rPr lang="fr-CA" dirty="0"/>
              <a:t>, </a:t>
            </a:r>
          </a:p>
          <a:p>
            <a:pPr lvl="2"/>
            <a:r>
              <a:rPr lang="fr-CA" dirty="0"/>
              <a:t>GA </a:t>
            </a:r>
            <a:r>
              <a:rPr lang="fr-CA" dirty="0" err="1"/>
              <a:t>mean</a:t>
            </a:r>
            <a:r>
              <a:rPr lang="fr-CA" dirty="0"/>
              <a:t> 24.8, FiO2 </a:t>
            </a:r>
            <a:r>
              <a:rPr lang="fr-CA" dirty="0" err="1"/>
              <a:t>mean</a:t>
            </a:r>
            <a:r>
              <a:rPr lang="fr-CA" dirty="0"/>
              <a:t> 52%</a:t>
            </a:r>
          </a:p>
          <a:p>
            <a:pPr lvl="1"/>
            <a:r>
              <a:rPr lang="fr-CA" dirty="0"/>
              <a:t>19 mg/kg HC over 10d, </a:t>
            </a:r>
            <a:r>
              <a:rPr lang="fr-CA" dirty="0" err="1"/>
              <a:t>starting</a:t>
            </a:r>
            <a:r>
              <a:rPr lang="fr-CA" dirty="0"/>
              <a:t> at 4 mg/kg/d iv ou po.</a:t>
            </a:r>
          </a:p>
          <a:p>
            <a:pPr lvl="1"/>
            <a:r>
              <a:rPr lang="fr-CA" dirty="0"/>
              <a:t>Open DX </a:t>
            </a:r>
            <a:r>
              <a:rPr lang="fr-CA" dirty="0" err="1"/>
              <a:t>permitted</a:t>
            </a:r>
            <a:r>
              <a:rPr lang="fr-CA" dirty="0"/>
              <a:t> if not </a:t>
            </a:r>
            <a:r>
              <a:rPr lang="fr-CA" dirty="0" err="1"/>
              <a:t>extubated</a:t>
            </a:r>
            <a:r>
              <a:rPr lang="fr-CA" dirty="0"/>
              <a:t> </a:t>
            </a:r>
            <a:r>
              <a:rPr lang="fr-CA" dirty="0" err="1"/>
              <a:t>after</a:t>
            </a:r>
            <a:r>
              <a:rPr lang="fr-CA" dirty="0"/>
              <a:t> 4 </a:t>
            </a:r>
            <a:r>
              <a:rPr lang="fr-CA" dirty="0" err="1"/>
              <a:t>days</a:t>
            </a:r>
            <a:endParaRPr lang="fr-CA" dirty="0"/>
          </a:p>
          <a:p>
            <a:pPr lvl="2"/>
            <a:r>
              <a:rPr lang="fr-CA" dirty="0"/>
              <a:t>40% </a:t>
            </a:r>
            <a:r>
              <a:rPr lang="fr-CA" dirty="0" err="1"/>
              <a:t>received</a:t>
            </a:r>
            <a:r>
              <a:rPr lang="fr-CA" dirty="0"/>
              <a:t>, the 2 groups</a:t>
            </a:r>
          </a:p>
        </p:txBody>
      </p:sp>
    </p:spTree>
    <p:extLst>
      <p:ext uri="{BB962C8B-B14F-4D97-AF65-F5344CB8AC3E}">
        <p14:creationId xmlns:p14="http://schemas.microsoft.com/office/powerpoint/2010/main" val="3395662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A3227-0D58-440D-B87F-962D1575B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Death</a:t>
            </a:r>
            <a:r>
              <a:rPr lang="fr-CA" dirty="0"/>
              <a:t> or BPD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594DF44-51F4-419C-9CEC-48CA541C15B7}"/>
              </a:ext>
            </a:extLst>
          </p:cNvPr>
          <p:cNvGraphicFramePr>
            <a:graphicFrameLocks noGrp="1"/>
          </p:cNvGraphicFramePr>
          <p:nvPr/>
        </p:nvGraphicFramePr>
        <p:xfrm>
          <a:off x="792480" y="1924383"/>
          <a:ext cx="10363200" cy="451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3246">
                  <a:extLst>
                    <a:ext uri="{9D8B030D-6E8A-4147-A177-3AD203B41FA5}">
                      <a16:colId xmlns:a16="http://schemas.microsoft.com/office/drawing/2014/main" val="2197943722"/>
                    </a:ext>
                  </a:extLst>
                </a:gridCol>
                <a:gridCol w="1258203">
                  <a:extLst>
                    <a:ext uri="{9D8B030D-6E8A-4147-A177-3AD203B41FA5}">
                      <a16:colId xmlns:a16="http://schemas.microsoft.com/office/drawing/2014/main" val="3257922631"/>
                    </a:ext>
                  </a:extLst>
                </a:gridCol>
                <a:gridCol w="2895397">
                  <a:extLst>
                    <a:ext uri="{9D8B030D-6E8A-4147-A177-3AD203B41FA5}">
                      <a16:colId xmlns:a16="http://schemas.microsoft.com/office/drawing/2014/main" val="2550848552"/>
                    </a:ext>
                  </a:extLst>
                </a:gridCol>
                <a:gridCol w="1777689">
                  <a:extLst>
                    <a:ext uri="{9D8B030D-6E8A-4147-A177-3AD203B41FA5}">
                      <a16:colId xmlns:a16="http://schemas.microsoft.com/office/drawing/2014/main" val="765359370"/>
                    </a:ext>
                  </a:extLst>
                </a:gridCol>
                <a:gridCol w="1518665">
                  <a:extLst>
                    <a:ext uri="{9D8B030D-6E8A-4147-A177-3AD203B41FA5}">
                      <a16:colId xmlns:a16="http://schemas.microsoft.com/office/drawing/2014/main" val="3038326452"/>
                    </a:ext>
                  </a:extLst>
                </a:gridCol>
              </a:tblGrid>
              <a:tr h="371330">
                <a:tc>
                  <a:txBody>
                    <a:bodyPr/>
                    <a:lstStyle/>
                    <a:p>
                      <a:r>
                        <a:rPr lang="fr-CA" dirty="0"/>
                        <a:t>Étude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Issu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Âge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HC (%</a:t>
                      </a:r>
                      <a:r>
                        <a:rPr lang="fr-CA" dirty="0" err="1"/>
                        <a:t>ge</a:t>
                      </a:r>
                      <a:r>
                        <a:rPr lang="fr-CA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Placébo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655058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r>
                        <a:rPr lang="fr-CA" dirty="0" err="1"/>
                        <a:t>Onland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Mortalité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Plus tard connu (2 ans)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29.5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566529"/>
                  </a:ext>
                </a:extLst>
              </a:tr>
              <a:tr h="405020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À 36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23.7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158803"/>
                  </a:ext>
                </a:extLst>
              </a:tr>
              <a:tr h="405020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DBP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36s (parmi survivants)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935306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999438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r>
                        <a:rPr lang="fr-CA" dirty="0" err="1"/>
                        <a:t>Watterberg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Mortalité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dirty="0"/>
                        <a:t>Plus tard connu (2 ans)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10.8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11.4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404934"/>
                  </a:ext>
                </a:extLst>
              </a:tr>
              <a:tr h="118711"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À 36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7.0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05606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DBP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dirty="0"/>
                        <a:t>36s (parmi survivants)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719755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r>
                        <a:rPr lang="fr-CA" dirty="0"/>
                        <a:t>CHUSJ &lt;25 s intubé à 14 j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Mortalité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À 36 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10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685111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r>
                        <a:rPr lang="fr-CA" dirty="0"/>
                        <a:t>2018-2020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DBP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600806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r>
                        <a:rPr lang="fr-CA" dirty="0"/>
                        <a:t>25-28 s intubé à 14 j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Mortalité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À 36 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10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466813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DBP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80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471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7347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D2AA3-C542-4367-9E80-8D55E1121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Commentaires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0E1D0-3AED-4DC4-B573-0A1BD4DC4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 err="1"/>
              <a:t>Onland</a:t>
            </a:r>
            <a:r>
              <a:rPr lang="fr-CA" dirty="0"/>
              <a:t> et al STOP-BPD</a:t>
            </a:r>
          </a:p>
          <a:p>
            <a:pPr lvl="1"/>
            <a:r>
              <a:rPr lang="fr-CA" dirty="0" err="1"/>
              <a:t>Mortality</a:t>
            </a:r>
            <a:r>
              <a:rPr lang="fr-CA" dirty="0"/>
              <a:t> </a:t>
            </a:r>
            <a:r>
              <a:rPr lang="fr-CA" dirty="0" err="1"/>
              <a:t>was</a:t>
            </a:r>
            <a:r>
              <a:rPr lang="fr-CA" dirty="0"/>
              <a:t> </a:t>
            </a:r>
            <a:r>
              <a:rPr lang="fr-CA" dirty="0" err="1"/>
              <a:t>very</a:t>
            </a:r>
            <a:r>
              <a:rPr lang="fr-CA" dirty="0"/>
              <a:t> high, but </a:t>
            </a:r>
            <a:r>
              <a:rPr lang="fr-CA" dirty="0" err="1"/>
              <a:t>was</a:t>
            </a:r>
            <a:r>
              <a:rPr lang="fr-CA" dirty="0"/>
              <a:t> </a:t>
            </a:r>
            <a:r>
              <a:rPr lang="fr-CA" dirty="0" err="1"/>
              <a:t>decreased</a:t>
            </a:r>
            <a:r>
              <a:rPr lang="fr-CA" dirty="0"/>
              <a:t> by HC, </a:t>
            </a:r>
          </a:p>
          <a:p>
            <a:pPr lvl="1"/>
            <a:r>
              <a:rPr lang="fr-CA" dirty="0" err="1"/>
              <a:t>Same</a:t>
            </a:r>
            <a:r>
              <a:rPr lang="fr-CA" dirty="0"/>
              <a:t> proportion </a:t>
            </a:r>
            <a:r>
              <a:rPr lang="fr-CA" dirty="0" err="1"/>
              <a:t>developed</a:t>
            </a:r>
            <a:r>
              <a:rPr lang="fr-CA" dirty="0"/>
              <a:t> BPD.</a:t>
            </a:r>
          </a:p>
          <a:p>
            <a:pPr lvl="1"/>
            <a:endParaRPr lang="fr-CA" dirty="0"/>
          </a:p>
          <a:p>
            <a:r>
              <a:rPr lang="fr-CA" dirty="0" err="1"/>
              <a:t>Watterberg</a:t>
            </a:r>
            <a:r>
              <a:rPr lang="fr-CA" dirty="0"/>
              <a:t> et al HEX</a:t>
            </a:r>
          </a:p>
          <a:p>
            <a:pPr lvl="1"/>
            <a:r>
              <a:rPr lang="fr-CA" dirty="0"/>
              <a:t>Infants </a:t>
            </a:r>
            <a:r>
              <a:rPr lang="fr-CA" dirty="0" err="1"/>
              <a:t>sicker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&gt;50% O2 </a:t>
            </a:r>
            <a:r>
              <a:rPr lang="fr-CA" dirty="0" err="1"/>
              <a:t>mean</a:t>
            </a:r>
            <a:endParaRPr lang="fr-CA" dirty="0"/>
          </a:p>
          <a:p>
            <a:pPr lvl="1"/>
            <a:r>
              <a:rPr lang="fr-CA" dirty="0"/>
              <a:t>Not informative for </a:t>
            </a:r>
            <a:r>
              <a:rPr lang="fr-CA" dirty="0" err="1"/>
              <a:t>survival</a:t>
            </a:r>
            <a:r>
              <a:rPr lang="fr-CA" dirty="0"/>
              <a:t> or BPD </a:t>
            </a:r>
            <a:r>
              <a:rPr lang="fr-CA" dirty="0" err="1"/>
              <a:t>because</a:t>
            </a:r>
            <a:r>
              <a:rPr lang="fr-CA" dirty="0"/>
              <a:t> </a:t>
            </a:r>
            <a:r>
              <a:rPr lang="fr-CA" dirty="0" err="1"/>
              <a:t>so</a:t>
            </a:r>
            <a:r>
              <a:rPr lang="fr-CA" dirty="0"/>
              <a:t> </a:t>
            </a:r>
            <a:r>
              <a:rPr lang="fr-CA" dirty="0" err="1"/>
              <a:t>many</a:t>
            </a:r>
            <a:r>
              <a:rPr lang="fr-CA" dirty="0"/>
              <a:t> babies </a:t>
            </a:r>
            <a:r>
              <a:rPr lang="fr-CA" dirty="0" err="1"/>
              <a:t>received</a:t>
            </a:r>
            <a:r>
              <a:rPr lang="fr-CA" dirty="0"/>
              <a:t> </a:t>
            </a:r>
            <a:r>
              <a:rPr lang="fr-CA" dirty="0" err="1"/>
              <a:t>Dexa</a:t>
            </a:r>
            <a:r>
              <a:rPr lang="fr-CA" dirty="0"/>
              <a:t>, 40% in the 2 groups </a:t>
            </a:r>
          </a:p>
          <a:p>
            <a:pPr lvl="1"/>
            <a:endParaRPr lang="fr-CA" dirty="0"/>
          </a:p>
          <a:p>
            <a:r>
              <a:rPr lang="fr-CA" dirty="0"/>
              <a:t>Long </a:t>
            </a:r>
            <a:r>
              <a:rPr lang="fr-CA" dirty="0" err="1"/>
              <a:t>term</a:t>
            </a:r>
            <a:r>
              <a:rPr lang="fr-CA" dirty="0"/>
              <a:t>? Little </a:t>
            </a:r>
            <a:r>
              <a:rPr lang="fr-CA" dirty="0" err="1"/>
              <a:t>difference</a:t>
            </a:r>
            <a:r>
              <a:rPr lang="fr-CA" dirty="0"/>
              <a:t> </a:t>
            </a:r>
            <a:r>
              <a:rPr lang="fr-CA" dirty="0" err="1"/>
              <a:t>between</a:t>
            </a:r>
            <a:r>
              <a:rPr lang="fr-CA" dirty="0"/>
              <a:t> groupes in « NDI »</a:t>
            </a:r>
          </a:p>
          <a:p>
            <a:r>
              <a:rPr lang="fr-CA" dirty="0"/>
              <a:t>Petite tendance d’avantage avec HC, </a:t>
            </a:r>
            <a:r>
              <a:rPr lang="fr-CA" dirty="0" err="1"/>
              <a:t>Onland</a:t>
            </a:r>
            <a:endParaRPr lang="fr-CA" dirty="0"/>
          </a:p>
          <a:p>
            <a:r>
              <a:rPr lang="fr-CA" dirty="0"/>
              <a:t>Petite tendance d’avantage avec contrôle, </a:t>
            </a:r>
            <a:r>
              <a:rPr lang="fr-CA" dirty="0" err="1"/>
              <a:t>Watterberg</a:t>
            </a:r>
            <a:endParaRPr lang="fr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C3ECD1-8EBC-4F5A-9972-BD13011B8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166" y="1351730"/>
            <a:ext cx="3307506" cy="200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881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608D5-B88D-7D68-45A1-C6582B38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Our </a:t>
            </a:r>
            <a:r>
              <a:rPr lang="fr-CA" dirty="0" err="1"/>
              <a:t>approach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DF3FC-682C-0F2E-3538-524854C82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Preterm</a:t>
            </a:r>
            <a:r>
              <a:rPr lang="fr-CA" dirty="0"/>
              <a:t> infants </a:t>
            </a:r>
            <a:r>
              <a:rPr lang="fr-CA" dirty="0" err="1"/>
              <a:t>still</a:t>
            </a:r>
            <a:r>
              <a:rPr lang="fr-CA" dirty="0"/>
              <a:t> </a:t>
            </a:r>
            <a:r>
              <a:rPr lang="fr-CA" dirty="0" err="1"/>
              <a:t>intubated</a:t>
            </a:r>
            <a:r>
              <a:rPr lang="fr-CA" dirty="0"/>
              <a:t> at 7 to 10 </a:t>
            </a:r>
            <a:r>
              <a:rPr lang="fr-CA" dirty="0" err="1"/>
              <a:t>days</a:t>
            </a:r>
            <a:r>
              <a:rPr lang="fr-CA" dirty="0"/>
              <a:t> of </a:t>
            </a:r>
            <a:r>
              <a:rPr lang="fr-CA" dirty="0" err="1"/>
              <a:t>age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a RSI &gt; 3.5 for more </a:t>
            </a:r>
            <a:r>
              <a:rPr lang="fr-CA" dirty="0" err="1"/>
              <a:t>than</a:t>
            </a:r>
            <a:r>
              <a:rPr lang="fr-CA" dirty="0"/>
              <a:t> 6 </a:t>
            </a:r>
            <a:r>
              <a:rPr lang="fr-CA" dirty="0" err="1"/>
              <a:t>hours</a:t>
            </a:r>
            <a:endParaRPr lang="fr-CA" dirty="0"/>
          </a:p>
          <a:p>
            <a:pPr lvl="1"/>
            <a:r>
              <a:rPr lang="fr-CA" dirty="0"/>
              <a:t>RSI = FiO2 x MAP (e.g. MAP=10, FiO2 0.3, RSI=0.30)</a:t>
            </a:r>
          </a:p>
          <a:p>
            <a:pPr lvl="1"/>
            <a:endParaRPr lang="fr-CA" dirty="0"/>
          </a:p>
          <a:p>
            <a:r>
              <a:rPr lang="fr-CA" dirty="0"/>
              <a:t>Start hydrocortisone 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 mg/kg/jour </a:t>
            </a:r>
            <a:r>
              <a:rPr lang="fr-FR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divided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in 4 doses for 7 </a:t>
            </a:r>
            <a:r>
              <a:rPr lang="fr-FR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days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fr-FR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then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 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3,75 mg/kg/jour </a:t>
            </a:r>
            <a:r>
              <a:rPr lang="fr-FR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divided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in 3 doses for 5 </a:t>
            </a:r>
            <a:r>
              <a:rPr lang="fr-FR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days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fr-FR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then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 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2,5 mg/kg/jour </a:t>
            </a:r>
            <a:r>
              <a:rPr lang="fr-FR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divided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in 2 doses for 5 </a:t>
            </a:r>
            <a:r>
              <a:rPr lang="fr-FR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days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fr-FR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then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 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1,25 mg/kg/jour in 1 dose per </a:t>
            </a:r>
            <a:r>
              <a:rPr lang="fr-FR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day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for 5 </a:t>
            </a:r>
            <a:r>
              <a:rPr lang="fr-FR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days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lvl="1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28296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499C9-5779-630F-5781-14F3D267D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References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121E5-A918-04F9-867E-FD7028D97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9406"/>
            <a:ext cx="10515600" cy="5362112"/>
          </a:xfrm>
        </p:spPr>
        <p:txBody>
          <a:bodyPr>
            <a:normAutofit fontScale="92500" lnSpcReduction="20000"/>
          </a:bodyPr>
          <a:lstStyle/>
          <a:p>
            <a:pPr marR="0"/>
            <a:r>
              <a:rPr lang="fr-CA" sz="1800" dirty="0" err="1">
                <a:latin typeface="Calibri" panose="020F0502020204030204" pitchFamily="34" charset="0"/>
              </a:rPr>
              <a:t>Northway</a:t>
            </a:r>
            <a:r>
              <a:rPr lang="fr-CA" sz="1800" dirty="0">
                <a:latin typeface="Calibri" panose="020F0502020204030204" pitchFamily="34" charset="0"/>
              </a:rPr>
              <a:t> WH, Jr., et al. </a:t>
            </a:r>
            <a:r>
              <a:rPr lang="fr-CA" sz="1800" dirty="0" err="1">
                <a:latin typeface="Calibri" panose="020F0502020204030204" pitchFamily="34" charset="0"/>
              </a:rPr>
              <a:t>Pulmonary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disease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following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respirator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therapy</a:t>
            </a:r>
            <a:r>
              <a:rPr lang="fr-CA" sz="1800" dirty="0">
                <a:latin typeface="Calibri" panose="020F0502020204030204" pitchFamily="34" charset="0"/>
              </a:rPr>
              <a:t> of hyaline-membrane </a:t>
            </a:r>
            <a:r>
              <a:rPr lang="fr-CA" sz="1800" dirty="0" err="1">
                <a:latin typeface="Calibri" panose="020F0502020204030204" pitchFamily="34" charset="0"/>
              </a:rPr>
              <a:t>disease</a:t>
            </a:r>
            <a:r>
              <a:rPr lang="fr-CA" sz="1800" dirty="0">
                <a:latin typeface="Calibri" panose="020F0502020204030204" pitchFamily="34" charset="0"/>
              </a:rPr>
              <a:t>. </a:t>
            </a:r>
            <a:r>
              <a:rPr lang="fr-CA" sz="1800" dirty="0" err="1">
                <a:latin typeface="Calibri" panose="020F0502020204030204" pitchFamily="34" charset="0"/>
              </a:rPr>
              <a:t>Bronchopulmonary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dysplasia</a:t>
            </a:r>
            <a:r>
              <a:rPr lang="fr-CA" sz="1800" dirty="0">
                <a:latin typeface="Calibri" panose="020F0502020204030204" pitchFamily="34" charset="0"/>
              </a:rPr>
              <a:t>. N </a:t>
            </a:r>
            <a:r>
              <a:rPr lang="fr-CA" sz="1800" dirty="0" err="1">
                <a:latin typeface="Calibri" panose="020F0502020204030204" pitchFamily="34" charset="0"/>
              </a:rPr>
              <a:t>Engl</a:t>
            </a:r>
            <a:r>
              <a:rPr lang="fr-CA" sz="1800" dirty="0">
                <a:latin typeface="Calibri" panose="020F0502020204030204" pitchFamily="34" charset="0"/>
              </a:rPr>
              <a:t> J Med. 1967;276(7):357-68.</a:t>
            </a:r>
          </a:p>
          <a:p>
            <a:pPr marR="0"/>
            <a:r>
              <a:rPr lang="fr-CA" sz="1800" dirty="0">
                <a:latin typeface="Calibri" panose="020F0502020204030204" pitchFamily="34" charset="0"/>
              </a:rPr>
              <a:t>Subramaniam P, et al. </a:t>
            </a:r>
            <a:r>
              <a:rPr lang="fr-CA" sz="1800" dirty="0" err="1">
                <a:latin typeface="Calibri" panose="020F0502020204030204" pitchFamily="34" charset="0"/>
              </a:rPr>
              <a:t>Prophylactic</a:t>
            </a:r>
            <a:r>
              <a:rPr lang="fr-CA" sz="1800" dirty="0">
                <a:latin typeface="Calibri" panose="020F0502020204030204" pitchFamily="34" charset="0"/>
              </a:rPr>
              <a:t> or </a:t>
            </a:r>
            <a:r>
              <a:rPr lang="fr-CA" sz="1800" dirty="0" err="1">
                <a:latin typeface="Calibri" panose="020F0502020204030204" pitchFamily="34" charset="0"/>
              </a:rPr>
              <a:t>very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early</a:t>
            </a:r>
            <a:r>
              <a:rPr lang="fr-CA" sz="1800" dirty="0">
                <a:latin typeface="Calibri" panose="020F0502020204030204" pitchFamily="34" charset="0"/>
              </a:rPr>
              <a:t> initiation of </a:t>
            </a:r>
            <a:r>
              <a:rPr lang="fr-CA" sz="1800" dirty="0" err="1">
                <a:latin typeface="Calibri" panose="020F0502020204030204" pitchFamily="34" charset="0"/>
              </a:rPr>
              <a:t>continuous</a:t>
            </a:r>
            <a:r>
              <a:rPr lang="fr-CA" sz="1800" dirty="0">
                <a:latin typeface="Calibri" panose="020F0502020204030204" pitchFamily="34" charset="0"/>
              </a:rPr>
              <a:t> positive </a:t>
            </a:r>
            <a:r>
              <a:rPr lang="fr-CA" sz="1800" dirty="0" err="1">
                <a:latin typeface="Calibri" panose="020F0502020204030204" pitchFamily="34" charset="0"/>
              </a:rPr>
              <a:t>airway</a:t>
            </a:r>
            <a:r>
              <a:rPr lang="fr-CA" sz="1800" dirty="0">
                <a:latin typeface="Calibri" panose="020F0502020204030204" pitchFamily="34" charset="0"/>
              </a:rPr>
              <a:t> pressure (CPAP) for </a:t>
            </a:r>
            <a:r>
              <a:rPr lang="fr-CA" sz="1800" dirty="0" err="1">
                <a:latin typeface="Calibri" panose="020F0502020204030204" pitchFamily="34" charset="0"/>
              </a:rPr>
              <a:t>preterm</a:t>
            </a:r>
            <a:r>
              <a:rPr lang="fr-CA" sz="1800" dirty="0">
                <a:latin typeface="Calibri" panose="020F0502020204030204" pitchFamily="34" charset="0"/>
              </a:rPr>
              <a:t> infants. Cochrane </a:t>
            </a:r>
            <a:r>
              <a:rPr lang="fr-CA" sz="1800" dirty="0" err="1">
                <a:latin typeface="Calibri" panose="020F0502020204030204" pitchFamily="34" charset="0"/>
              </a:rPr>
              <a:t>Database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Syst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Rev</a:t>
            </a:r>
            <a:r>
              <a:rPr lang="fr-CA" sz="1800" dirty="0">
                <a:latin typeface="Calibri" panose="020F0502020204030204" pitchFamily="34" charset="0"/>
              </a:rPr>
              <a:t>. 2021;10(10):CD001243.</a:t>
            </a:r>
          </a:p>
          <a:p>
            <a:pPr marR="0"/>
            <a:r>
              <a:rPr lang="fr-CA" sz="1800" dirty="0" err="1">
                <a:latin typeface="Calibri" panose="020F0502020204030204" pitchFamily="34" charset="0"/>
              </a:rPr>
              <a:t>Dargaville</a:t>
            </a:r>
            <a:r>
              <a:rPr lang="fr-CA" sz="1800" dirty="0">
                <a:latin typeface="Calibri" panose="020F0502020204030204" pitchFamily="34" charset="0"/>
              </a:rPr>
              <a:t> PA, et al. </a:t>
            </a:r>
            <a:r>
              <a:rPr lang="fr-CA" sz="1800" dirty="0" err="1">
                <a:latin typeface="Calibri" panose="020F0502020204030204" pitchFamily="34" charset="0"/>
              </a:rPr>
              <a:t>Effect</a:t>
            </a:r>
            <a:r>
              <a:rPr lang="fr-CA" sz="1800" dirty="0">
                <a:latin typeface="Calibri" panose="020F0502020204030204" pitchFamily="34" charset="0"/>
              </a:rPr>
              <a:t> of </a:t>
            </a:r>
            <a:r>
              <a:rPr lang="fr-CA" sz="1800" dirty="0" err="1">
                <a:latin typeface="Calibri" panose="020F0502020204030204" pitchFamily="34" charset="0"/>
              </a:rPr>
              <a:t>Minimally</a:t>
            </a:r>
            <a:r>
              <a:rPr lang="fr-CA" sz="1800" dirty="0">
                <a:latin typeface="Calibri" panose="020F0502020204030204" pitchFamily="34" charset="0"/>
              </a:rPr>
              <a:t> Invasive Surfactant </a:t>
            </a:r>
            <a:r>
              <a:rPr lang="fr-CA" sz="1800" dirty="0" err="1">
                <a:latin typeface="Calibri" panose="020F0502020204030204" pitchFamily="34" charset="0"/>
              </a:rPr>
              <a:t>Therapy</a:t>
            </a:r>
            <a:r>
              <a:rPr lang="fr-CA" sz="1800" dirty="0">
                <a:latin typeface="Calibri" panose="020F0502020204030204" pitchFamily="34" charset="0"/>
              </a:rPr>
              <a:t> vs Sham </a:t>
            </a:r>
            <a:r>
              <a:rPr lang="fr-CA" sz="1800" dirty="0" err="1">
                <a:latin typeface="Calibri" panose="020F0502020204030204" pitchFamily="34" charset="0"/>
              </a:rPr>
              <a:t>Treatment</a:t>
            </a:r>
            <a:r>
              <a:rPr lang="fr-CA" sz="1800" dirty="0">
                <a:latin typeface="Calibri" panose="020F0502020204030204" pitchFamily="34" charset="0"/>
              </a:rPr>
              <a:t> on </a:t>
            </a:r>
            <a:r>
              <a:rPr lang="fr-CA" sz="1800" dirty="0" err="1">
                <a:latin typeface="Calibri" panose="020F0502020204030204" pitchFamily="34" charset="0"/>
              </a:rPr>
              <a:t>Death</a:t>
            </a:r>
            <a:r>
              <a:rPr lang="fr-CA" sz="1800" dirty="0">
                <a:latin typeface="Calibri" panose="020F0502020204030204" pitchFamily="34" charset="0"/>
              </a:rPr>
              <a:t> or </a:t>
            </a:r>
            <a:r>
              <a:rPr lang="fr-CA" sz="1800" dirty="0" err="1">
                <a:latin typeface="Calibri" panose="020F0502020204030204" pitchFamily="34" charset="0"/>
              </a:rPr>
              <a:t>Bronchopulmonary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Dysplasia</a:t>
            </a:r>
            <a:r>
              <a:rPr lang="fr-CA" sz="1800" dirty="0">
                <a:latin typeface="Calibri" panose="020F0502020204030204" pitchFamily="34" charset="0"/>
              </a:rPr>
              <a:t> in </a:t>
            </a:r>
            <a:r>
              <a:rPr lang="fr-CA" sz="1800" dirty="0" err="1">
                <a:latin typeface="Calibri" panose="020F0502020204030204" pitchFamily="34" charset="0"/>
              </a:rPr>
              <a:t>Preterm</a:t>
            </a:r>
            <a:r>
              <a:rPr lang="fr-CA" sz="1800" dirty="0">
                <a:latin typeface="Calibri" panose="020F0502020204030204" pitchFamily="34" charset="0"/>
              </a:rPr>
              <a:t> Infants </a:t>
            </a:r>
            <a:r>
              <a:rPr lang="fr-CA" sz="1800" dirty="0" err="1">
                <a:latin typeface="Calibri" panose="020F0502020204030204" pitchFamily="34" charset="0"/>
              </a:rPr>
              <a:t>With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Respiratory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Distress</a:t>
            </a:r>
            <a:r>
              <a:rPr lang="fr-CA" sz="1800" dirty="0">
                <a:latin typeface="Calibri" panose="020F0502020204030204" pitchFamily="34" charset="0"/>
              </a:rPr>
              <a:t> Syndrome: The OPTIMIST-A </a:t>
            </a:r>
            <a:r>
              <a:rPr lang="fr-CA" sz="1800" dirty="0" err="1">
                <a:latin typeface="Calibri" panose="020F0502020204030204" pitchFamily="34" charset="0"/>
              </a:rPr>
              <a:t>Randomized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Clinical</a:t>
            </a:r>
            <a:r>
              <a:rPr lang="fr-CA" sz="1800" dirty="0">
                <a:latin typeface="Calibri" panose="020F0502020204030204" pitchFamily="34" charset="0"/>
              </a:rPr>
              <a:t> Trial. JAMA. 2021;326(24):2478-87.</a:t>
            </a:r>
          </a:p>
          <a:p>
            <a:r>
              <a:rPr lang="fr-CA" sz="1800" dirty="0" err="1">
                <a:latin typeface="Calibri" panose="020F0502020204030204" pitchFamily="34" charset="0"/>
              </a:rPr>
              <a:t>Dargaville</a:t>
            </a:r>
            <a:r>
              <a:rPr lang="fr-CA" sz="1800" dirty="0">
                <a:latin typeface="Calibri" panose="020F0502020204030204" pitchFamily="34" charset="0"/>
              </a:rPr>
              <a:t> PA, et al. </a:t>
            </a:r>
            <a:r>
              <a:rPr lang="fr-CA" sz="1800" dirty="0" err="1">
                <a:latin typeface="Calibri" panose="020F0502020204030204" pitchFamily="34" charset="0"/>
              </a:rPr>
              <a:t>Two-Year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Outcomes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After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Minimally</a:t>
            </a:r>
            <a:r>
              <a:rPr lang="fr-CA" sz="1800" dirty="0">
                <a:latin typeface="Calibri" panose="020F0502020204030204" pitchFamily="34" charset="0"/>
              </a:rPr>
              <a:t> Invasive Surfactant </a:t>
            </a:r>
            <a:r>
              <a:rPr lang="fr-CA" sz="1800" dirty="0" err="1">
                <a:latin typeface="Calibri" panose="020F0502020204030204" pitchFamily="34" charset="0"/>
              </a:rPr>
              <a:t>Therapy</a:t>
            </a:r>
            <a:r>
              <a:rPr lang="fr-CA" sz="1800" dirty="0">
                <a:latin typeface="Calibri" panose="020F0502020204030204" pitchFamily="34" charset="0"/>
              </a:rPr>
              <a:t> in </a:t>
            </a:r>
            <a:r>
              <a:rPr lang="fr-CA" sz="1800" dirty="0" err="1">
                <a:latin typeface="Calibri" panose="020F0502020204030204" pitchFamily="34" charset="0"/>
              </a:rPr>
              <a:t>Preterm</a:t>
            </a:r>
            <a:r>
              <a:rPr lang="fr-CA" sz="1800" dirty="0">
                <a:latin typeface="Calibri" panose="020F0502020204030204" pitchFamily="34" charset="0"/>
              </a:rPr>
              <a:t> Infants: Follow-Up of the OPTIMIST-A </a:t>
            </a:r>
            <a:r>
              <a:rPr lang="fr-CA" sz="1800" dirty="0" err="1">
                <a:latin typeface="Calibri" panose="020F0502020204030204" pitchFamily="34" charset="0"/>
              </a:rPr>
              <a:t>Randomized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Clinical</a:t>
            </a:r>
            <a:r>
              <a:rPr lang="fr-CA" sz="1800" dirty="0">
                <a:latin typeface="Calibri" panose="020F0502020204030204" pitchFamily="34" charset="0"/>
              </a:rPr>
              <a:t> Trial. JAMA. 2023.</a:t>
            </a:r>
          </a:p>
          <a:p>
            <a:pPr marR="0"/>
            <a:r>
              <a:rPr lang="fr-CA" sz="1800" dirty="0" err="1">
                <a:latin typeface="Calibri" panose="020F0502020204030204" pitchFamily="34" charset="0"/>
              </a:rPr>
              <a:t>Klingenberg</a:t>
            </a:r>
            <a:r>
              <a:rPr lang="fr-CA" sz="1800" dirty="0">
                <a:latin typeface="Calibri" panose="020F0502020204030204" pitchFamily="34" charset="0"/>
              </a:rPr>
              <a:t> C, et al. Volume-</a:t>
            </a:r>
            <a:r>
              <a:rPr lang="fr-CA" sz="1800" dirty="0" err="1">
                <a:latin typeface="Calibri" panose="020F0502020204030204" pitchFamily="34" charset="0"/>
              </a:rPr>
              <a:t>targeted</a:t>
            </a:r>
            <a:r>
              <a:rPr lang="fr-CA" sz="1800" dirty="0">
                <a:latin typeface="Calibri" panose="020F0502020204030204" pitchFamily="34" charset="0"/>
              </a:rPr>
              <a:t> versus pressure-</a:t>
            </a:r>
            <a:r>
              <a:rPr lang="fr-CA" sz="1800" dirty="0" err="1">
                <a:latin typeface="Calibri" panose="020F0502020204030204" pitchFamily="34" charset="0"/>
              </a:rPr>
              <a:t>limited</a:t>
            </a:r>
            <a:r>
              <a:rPr lang="fr-CA" sz="1800" dirty="0">
                <a:latin typeface="Calibri" panose="020F0502020204030204" pitchFamily="34" charset="0"/>
              </a:rPr>
              <a:t> ventilation in </a:t>
            </a:r>
            <a:r>
              <a:rPr lang="fr-CA" sz="1800" dirty="0" err="1">
                <a:latin typeface="Calibri" panose="020F0502020204030204" pitchFamily="34" charset="0"/>
              </a:rPr>
              <a:t>neonates</a:t>
            </a:r>
            <a:r>
              <a:rPr lang="fr-CA" sz="1800" dirty="0">
                <a:latin typeface="Calibri" panose="020F0502020204030204" pitchFamily="34" charset="0"/>
              </a:rPr>
              <a:t>. Cochrane </a:t>
            </a:r>
            <a:r>
              <a:rPr lang="fr-CA" sz="1800" dirty="0" err="1">
                <a:latin typeface="Calibri" panose="020F0502020204030204" pitchFamily="34" charset="0"/>
              </a:rPr>
              <a:t>Database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Syst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Rev</a:t>
            </a:r>
            <a:r>
              <a:rPr lang="fr-CA" sz="1800" dirty="0">
                <a:latin typeface="Calibri" panose="020F0502020204030204" pitchFamily="34" charset="0"/>
              </a:rPr>
              <a:t>. 2017;10(10):CD003666.</a:t>
            </a:r>
          </a:p>
          <a:p>
            <a:pPr marR="0"/>
            <a:r>
              <a:rPr lang="en-US" sz="1800" dirty="0" err="1">
                <a:latin typeface="Calibri" panose="020F0502020204030204" pitchFamily="34" charset="0"/>
              </a:rPr>
              <a:t>Kamlin</a:t>
            </a:r>
            <a:r>
              <a:rPr lang="en-US" sz="1800" dirty="0">
                <a:latin typeface="Calibri" panose="020F0502020204030204" pitchFamily="34" charset="0"/>
              </a:rPr>
              <a:t> CO, et al. Predicting successful extubation of very low birthweight infants. Arch Dis Child Fetal Neonatal Ed. 2006;91(3):F180-3.</a:t>
            </a:r>
          </a:p>
          <a:p>
            <a:r>
              <a:rPr lang="en-US" sz="1800" dirty="0">
                <a:latin typeface="Calibri" panose="020F0502020204030204" pitchFamily="34" charset="0"/>
              </a:rPr>
              <a:t>Schmidt B, et al. Long-term effects of caffeine therapy for apnea of prematurity. N Engl J Med. 2007;357(19):1893-902.</a:t>
            </a:r>
          </a:p>
          <a:p>
            <a:pPr marR="0"/>
            <a:r>
              <a:rPr lang="fr-CA" sz="1800" dirty="0">
                <a:latin typeface="Calibri" panose="020F0502020204030204" pitchFamily="34" charset="0"/>
              </a:rPr>
              <a:t>Ramaswamy VV, et al. </a:t>
            </a:r>
            <a:r>
              <a:rPr lang="fr-CA" sz="1800" dirty="0" err="1">
                <a:latin typeface="Calibri" panose="020F0502020204030204" pitchFamily="34" charset="0"/>
              </a:rPr>
              <a:t>Assessment</a:t>
            </a:r>
            <a:r>
              <a:rPr lang="fr-CA" sz="1800" dirty="0">
                <a:latin typeface="Calibri" panose="020F0502020204030204" pitchFamily="34" charset="0"/>
              </a:rPr>
              <a:t> of Postnatal </a:t>
            </a:r>
            <a:r>
              <a:rPr lang="fr-CA" sz="1800" dirty="0" err="1">
                <a:latin typeface="Calibri" panose="020F0502020204030204" pitchFamily="34" charset="0"/>
              </a:rPr>
              <a:t>Corticosteroids</a:t>
            </a:r>
            <a:r>
              <a:rPr lang="fr-CA" sz="1800" dirty="0">
                <a:latin typeface="Calibri" panose="020F0502020204030204" pitchFamily="34" charset="0"/>
              </a:rPr>
              <a:t> for the Prevention of </a:t>
            </a:r>
            <a:r>
              <a:rPr lang="fr-CA" sz="1800" dirty="0" err="1">
                <a:latin typeface="Calibri" panose="020F0502020204030204" pitchFamily="34" charset="0"/>
              </a:rPr>
              <a:t>Bronchopulmonary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Dysplasia</a:t>
            </a:r>
            <a:r>
              <a:rPr lang="fr-CA" sz="1800" dirty="0">
                <a:latin typeface="Calibri" panose="020F0502020204030204" pitchFamily="34" charset="0"/>
              </a:rPr>
              <a:t> in </a:t>
            </a:r>
            <a:r>
              <a:rPr lang="fr-CA" sz="1800" dirty="0" err="1">
                <a:latin typeface="Calibri" panose="020F0502020204030204" pitchFamily="34" charset="0"/>
              </a:rPr>
              <a:t>Preterm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Neonates</a:t>
            </a:r>
            <a:r>
              <a:rPr lang="fr-CA" sz="1800" dirty="0">
                <a:latin typeface="Calibri" panose="020F0502020204030204" pitchFamily="34" charset="0"/>
              </a:rPr>
              <a:t>: A </a:t>
            </a:r>
            <a:r>
              <a:rPr lang="fr-CA" sz="1800" dirty="0" err="1">
                <a:latin typeface="Calibri" panose="020F0502020204030204" pitchFamily="34" charset="0"/>
              </a:rPr>
              <a:t>Systematic</a:t>
            </a:r>
            <a:r>
              <a:rPr lang="fr-CA" sz="1800" dirty="0">
                <a:latin typeface="Calibri" panose="020F0502020204030204" pitchFamily="34" charset="0"/>
              </a:rPr>
              <a:t> </a:t>
            </a:r>
            <a:r>
              <a:rPr lang="fr-CA" sz="1800" dirty="0" err="1">
                <a:latin typeface="Calibri" panose="020F0502020204030204" pitchFamily="34" charset="0"/>
              </a:rPr>
              <a:t>Review</a:t>
            </a:r>
            <a:r>
              <a:rPr lang="fr-CA" sz="1800" dirty="0">
                <a:latin typeface="Calibri" panose="020F0502020204030204" pitchFamily="34" charset="0"/>
              </a:rPr>
              <a:t> and Network Meta-</a:t>
            </a:r>
            <a:r>
              <a:rPr lang="fr-CA" sz="1800" dirty="0" err="1">
                <a:latin typeface="Calibri" panose="020F0502020204030204" pitchFamily="34" charset="0"/>
              </a:rPr>
              <a:t>analysis</a:t>
            </a:r>
            <a:r>
              <a:rPr lang="fr-CA" sz="1800" dirty="0">
                <a:latin typeface="Calibri" panose="020F0502020204030204" pitchFamily="34" charset="0"/>
              </a:rPr>
              <a:t>. JAMA </a:t>
            </a:r>
            <a:r>
              <a:rPr lang="fr-CA" sz="1800" dirty="0" err="1">
                <a:latin typeface="Calibri" panose="020F0502020204030204" pitchFamily="34" charset="0"/>
              </a:rPr>
              <a:t>Pediatr</a:t>
            </a:r>
            <a:r>
              <a:rPr lang="fr-CA" sz="1800" dirty="0">
                <a:latin typeface="Calibri" panose="020F0502020204030204" pitchFamily="34" charset="0"/>
              </a:rPr>
              <a:t>. 2021;175(6):e206826.</a:t>
            </a:r>
          </a:p>
          <a:p>
            <a:r>
              <a:rPr lang="en-US" sz="1800" dirty="0" err="1">
                <a:latin typeface="Calibri" panose="020F0502020204030204" pitchFamily="34" charset="0"/>
              </a:rPr>
              <a:t>Onland</a:t>
            </a:r>
            <a:r>
              <a:rPr lang="en-US" sz="1800" dirty="0">
                <a:latin typeface="Calibri" panose="020F0502020204030204" pitchFamily="34" charset="0"/>
              </a:rPr>
              <a:t> W, et al. Effect of Hydrocortisone Therapy Initiated 7 to 14 Days After Birth on Mortality or Bronchopulmonary Dysplasia Among Very Preterm Infants Receiving Mechanical Ventilation: A Randomized Clinical Trial. JAMA. 2019;321(4):354-63.</a:t>
            </a:r>
            <a:endParaRPr lang="fr-CA" sz="1800" dirty="0">
              <a:latin typeface="Calibri" panose="020F0502020204030204" pitchFamily="34" charset="0"/>
            </a:endParaRPr>
          </a:p>
          <a:p>
            <a:pPr marR="0"/>
            <a:r>
              <a:rPr lang="en-US" sz="1800" dirty="0">
                <a:latin typeface="Calibri" panose="020F0502020204030204" pitchFamily="34" charset="0"/>
              </a:rPr>
              <a:t>Hennelly M, et al. An Update on the Prevention and Management of Bronchopulmonary Dysplasia. Pediatric Health Med </a:t>
            </a:r>
            <a:r>
              <a:rPr lang="en-US" sz="1800" dirty="0" err="1">
                <a:latin typeface="Calibri" panose="020F0502020204030204" pitchFamily="34" charset="0"/>
              </a:rPr>
              <a:t>Ther</a:t>
            </a:r>
            <a:r>
              <a:rPr lang="en-US" sz="1800" dirty="0">
                <a:latin typeface="Calibri" panose="020F0502020204030204" pitchFamily="34" charset="0"/>
              </a:rPr>
              <a:t>. 2021;12:405-19.</a:t>
            </a:r>
          </a:p>
          <a:p>
            <a:pPr marR="0"/>
            <a:endParaRPr lang="fr-CA" sz="1800" dirty="0">
              <a:latin typeface="Calibri" panose="020F0502020204030204" pitchFamily="34" charset="0"/>
            </a:endParaRPr>
          </a:p>
          <a:p>
            <a:pPr marR="0"/>
            <a:endParaRPr lang="fr-CA" sz="1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0401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095BF-5288-1EAE-B3BA-1B2F21D76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My</a:t>
            </a:r>
            <a:r>
              <a:rPr lang="fr-CA" dirty="0"/>
              <a:t> email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936B5-30A8-B77E-599D-5D6683AB2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Keith.barrington@</a:t>
            </a:r>
            <a:r>
              <a:rPr lang="fr-CA" err="1"/>
              <a:t>umontreal</a:t>
            </a:r>
            <a:r>
              <a:rPr lang="fr-CA"/>
              <a:t>.ca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677371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26696</TotalTime>
  <Words>1967</Words>
  <Application>Microsoft Office PowerPoint</Application>
  <PresentationFormat>Widescreen</PresentationFormat>
  <Paragraphs>292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Trebuchet MS</vt:lpstr>
      <vt:lpstr>Thème Office</vt:lpstr>
      <vt:lpstr>  The long term impacts of lung injury: Bronchopulmonary Dysplasia  Keith Barrington  </vt:lpstr>
      <vt:lpstr>Outline</vt:lpstr>
      <vt:lpstr>Always more to read!</vt:lpstr>
      <vt:lpstr>Bronchopulmonary Dysplasia</vt:lpstr>
      <vt:lpstr>Lung injury is common</vt:lpstr>
      <vt:lpstr>PowerPoint Presentation</vt:lpstr>
      <vt:lpstr>Risk Factors</vt:lpstr>
      <vt:lpstr>Reducing lung injury: What works</vt:lpstr>
      <vt:lpstr>Avoiding intubation</vt:lpstr>
      <vt:lpstr>PowerPoint Presentation</vt:lpstr>
      <vt:lpstr>Avoiding intubation</vt:lpstr>
      <vt:lpstr>OPTIMIST trial Dargaville PA, al. Effect of Minimally Invasive Surfactant Therapy vs Sham Treatment on Death or Bronchopulmonary Dysplasia in Preterm Infants With Respiratory Distress Syndrome: The OPTIMIST-A Randomized Clinical Trial. JAMA. 2021;326(24):2478-87.</vt:lpstr>
      <vt:lpstr>OPTIMIST long term Dargaville PA, et al. Two-Year Outcomes After Minimally Invasive Surfactant Therapy in Preterm Infants: Follow-Up of the OPTIMIST-A Randomized Clinical Trial. JAMA. 2023.</vt:lpstr>
      <vt:lpstr>SALSA?</vt:lpstr>
      <vt:lpstr>If ventilation needed</vt:lpstr>
      <vt:lpstr>Avoiding overdistension</vt:lpstr>
      <vt:lpstr>PowerPoint Presentation</vt:lpstr>
      <vt:lpstr>Improving extubation success</vt:lpstr>
      <vt:lpstr>Failed extubation </vt:lpstr>
      <vt:lpstr>NeoPROM</vt:lpstr>
      <vt:lpstr>NeoPROM collaboration</vt:lpstr>
      <vt:lpstr>Oxygen saturation targets</vt:lpstr>
      <vt:lpstr>Stimulating respiratory drive</vt:lpstr>
      <vt:lpstr>Caffeine</vt:lpstr>
      <vt:lpstr>Reducing lung injury: what doesn’t work</vt:lpstr>
      <vt:lpstr>Patent Ductus Arteriosus</vt:lpstr>
      <vt:lpstr>Fluid management</vt:lpstr>
      <vt:lpstr>Management of BPD</vt:lpstr>
      <vt:lpstr>Management : fluids</vt:lpstr>
      <vt:lpstr>Management: nutrition</vt:lpstr>
      <vt:lpstr>Management: oxygen targets</vt:lpstr>
      <vt:lpstr>Management : diuretics</vt:lpstr>
      <vt:lpstr>Management : bronchodilators</vt:lpstr>
      <vt:lpstr>Management :steroids</vt:lpstr>
      <vt:lpstr>Steroids for preventing « BPD »</vt:lpstr>
      <vt:lpstr>Steroid treatments</vt:lpstr>
      <vt:lpstr>Ramaswamy et al </vt:lpstr>
      <vt:lpstr>Recent hydrocortisone studies</vt:lpstr>
      <vt:lpstr>Death or BPD</vt:lpstr>
      <vt:lpstr>Commentaires </vt:lpstr>
      <vt:lpstr>Our approach</vt:lpstr>
      <vt:lpstr>References</vt:lpstr>
      <vt:lpstr>My email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Redefining outcomes of very preterm birth:  including the parents’ voice in research</dc:title>
  <dc:creator>Thuy Mai Luu</dc:creator>
  <cp:lastModifiedBy>Keith Barrington</cp:lastModifiedBy>
  <cp:revision>256</cp:revision>
  <dcterms:created xsi:type="dcterms:W3CDTF">2019-04-03T15:36:04Z</dcterms:created>
  <dcterms:modified xsi:type="dcterms:W3CDTF">2026-01-20T06:13:54Z</dcterms:modified>
</cp:coreProperties>
</file>