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7" r:id="rId8"/>
    <p:sldId id="262" r:id="rId9"/>
    <p:sldId id="263" r:id="rId10"/>
    <p:sldId id="264" r:id="rId11"/>
    <p:sldId id="260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5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5" r:id="rId41"/>
    <p:sldId id="297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1CF5-5459-3B71-14FD-5E51BFB74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99F41-CE01-AF99-DE0E-075F7ACD2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FEF11-A6A8-A01D-EF4D-EBD3A6550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45131-7C98-EC0C-00C6-EF84DF1E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76627-E1AC-2A25-C14C-7323DB633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052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89572-D4EE-E26C-505D-D5BC47CF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5ED82-B395-DCAC-0710-6C6C47A9A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72D2B-D089-6899-3D84-51884A62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1B0FA-AECB-99C1-52E1-C24FEAA5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53448-FF07-CAA3-C02D-B9DE01FB4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815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5ADDC-6BF4-BA6A-45F9-7D87B1F1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25D79-B406-4556-A878-5EEBD2D3E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75064-6297-5961-834F-480445B0E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309A3-EBDE-1E9B-9032-A97F5AD8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AB049-940E-B182-12D3-523FC447F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54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9169A-E398-F6EA-1388-2611F11B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21DB-7FC8-505B-1F71-D6C79441A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34814-D51E-AB1B-B292-FC6036352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0B64C-56B2-DE77-021F-34DBC15C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096BE-6F84-ABED-7CB3-AC86A7E15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45444-1B3A-FE93-7D6C-9D265303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6230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A4FFA-EDD7-FFD4-AA6E-C61971B66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04325-8F6E-C797-0337-32C425C28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D3529-5A52-3721-7A59-BD485A896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99F50-1E01-51EF-9C6B-555779EC9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5715CB-4BA5-2D46-343F-D6AA0AE2B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D15561-D463-C6A9-311F-E4B5E25D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FD9D19-DAD4-C7D8-AD4D-E8F5E4A3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4747DC-9A86-8D4F-2733-7D2A048C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140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4424C-96EC-D545-D6BE-ECA23A27C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E7E65-D752-647C-6788-89C0DDCC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7970E2-28A4-B8DE-063E-F5F6DA88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F236A3-D697-CEB1-CD90-626E9D23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050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2EB226-DBEC-AE94-6DA0-E8E2A55E7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4941D3-B1A7-44D9-BA74-91B79B60E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A2761-CA91-4A49-AA8D-573E540B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148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9305-4294-D278-90F0-E5D6D5A4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68D4D-36D3-6F18-80B8-322E51061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0F537-4A15-5B2B-D420-5C4BC3CD7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83971-AAE4-6713-4EFE-E0C710401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DA6B4-ADFF-383A-42E0-BF51F548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4C2FA-188C-A937-62F9-21FBCA61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247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526D-1E4A-65E4-D970-7585430B8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B860E1-81E4-550E-76A3-E494E34D2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C8E7E-F19F-1B76-7C47-B18163213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FAA74-3D97-8E4E-BE4D-F6AD65C8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11EB2-A5F1-0575-6218-B12BCA56E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CC5FC-D91B-F09A-055A-EEA810CE3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805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6586F-E46D-B0DA-7A91-77836E83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F821C-D9AB-A9C5-C3C2-785BE6BAB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D82A0-665B-0A14-3410-DA6D62A2D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B346-1D68-B090-77EC-673CE698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DF04C-1AF4-8F60-EACE-219429E9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764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856A9B-1852-0670-EB92-9DFBA115C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D83B8-7A05-D646-DF12-4D18F04BA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461E7-653C-C5F6-3B7C-D04BB3CA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27905-B346-4F8B-6BE1-77D11980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B6A9-9322-8053-62AE-05F81BD3C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620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DC34A9-2350-8BF4-F0B8-EA0E8AD4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0C08E-8AB2-6035-F7B0-D74542364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7F9A6-AD03-2E27-E020-5C9F6862B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DA43C-49FE-479D-91D6-E45F2E269584}" type="datetimeFigureOut">
              <a:rPr lang="fr-CA" smtClean="0"/>
              <a:t>2026-01-28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8705B-E9DA-B73B-D39E-87ABE748A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00FD9-D363-0B10-85DC-8432E771A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309495-9306-425B-A513-2CC283433F7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427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F055-F191-958B-F562-5E70E20D7E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Blood Gas </a:t>
            </a:r>
            <a:r>
              <a:rPr lang="fr-CA" dirty="0" err="1"/>
              <a:t>Interpretation</a:t>
            </a:r>
            <a:endParaRPr lang="fr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CB72C-6336-538E-136F-B5F39940B2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40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33F8-EDDD-EEA9-8057-C5CAA7BC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What</a:t>
            </a:r>
            <a:r>
              <a:rPr lang="fr-CA" dirty="0"/>
              <a:t> do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measure</a:t>
            </a:r>
            <a:r>
              <a:rPr lang="fr-CA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670C5-E6DC-1D12-DD6B-8FF108747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Only</a:t>
            </a:r>
            <a:r>
              <a:rPr lang="fr-CA" dirty="0"/>
              <a:t> 3 </a:t>
            </a:r>
            <a:r>
              <a:rPr lang="fr-CA" dirty="0" err="1"/>
              <a:t>things</a:t>
            </a:r>
            <a:r>
              <a:rPr lang="fr-CA" dirty="0"/>
              <a:t> are </a:t>
            </a:r>
            <a:r>
              <a:rPr lang="fr-CA" dirty="0" err="1"/>
              <a:t>actually</a:t>
            </a:r>
            <a:r>
              <a:rPr lang="fr-CA" dirty="0"/>
              <a:t> </a:t>
            </a:r>
            <a:r>
              <a:rPr lang="fr-CA" dirty="0" err="1"/>
              <a:t>measured</a:t>
            </a:r>
            <a:endParaRPr lang="fr-CA" dirty="0"/>
          </a:p>
          <a:p>
            <a:r>
              <a:rPr lang="fr-CA" dirty="0"/>
              <a:t>pH, pCO2, pO2</a:t>
            </a:r>
          </a:p>
          <a:p>
            <a:r>
              <a:rPr lang="fr-CA" dirty="0"/>
              <a:t>All the </a:t>
            </a:r>
            <a:r>
              <a:rPr lang="fr-CA" dirty="0" err="1"/>
              <a:t>other</a:t>
            </a:r>
            <a:r>
              <a:rPr lang="fr-CA" dirty="0"/>
              <a:t> </a:t>
            </a:r>
            <a:r>
              <a:rPr lang="fr-CA" dirty="0" err="1"/>
              <a:t>results</a:t>
            </a:r>
            <a:r>
              <a:rPr lang="fr-CA" dirty="0"/>
              <a:t> are </a:t>
            </a:r>
            <a:r>
              <a:rPr lang="fr-CA" dirty="0" err="1"/>
              <a:t>calculated</a:t>
            </a:r>
            <a:endParaRPr lang="fr-CA" dirty="0"/>
          </a:p>
          <a:p>
            <a:endParaRPr lang="fr-CA" dirty="0"/>
          </a:p>
          <a:p>
            <a:r>
              <a:rPr lang="fr-CA" dirty="0"/>
              <a:t>Bicarbonate (HCO3-)</a:t>
            </a:r>
          </a:p>
          <a:p>
            <a:r>
              <a:rPr lang="fr-CA" dirty="0"/>
              <a:t>Base Excess</a:t>
            </a:r>
          </a:p>
          <a:p>
            <a:r>
              <a:rPr lang="fr-CA" dirty="0"/>
              <a:t>Total CO2…</a:t>
            </a:r>
          </a:p>
        </p:txBody>
      </p:sp>
    </p:spTree>
    <p:extLst>
      <p:ext uri="{BB962C8B-B14F-4D97-AF65-F5344CB8AC3E}">
        <p14:creationId xmlns:p14="http://schemas.microsoft.com/office/powerpoint/2010/main" val="30196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22BB-7C38-D7F7-C9AC-55DA8D36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Oxygenation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400FA-2C4A-452F-2F4F-85EACDA85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How </a:t>
            </a:r>
            <a:r>
              <a:rPr lang="fr-CA" dirty="0" err="1"/>
              <a:t>much</a:t>
            </a:r>
            <a:r>
              <a:rPr lang="fr-CA" dirty="0"/>
              <a:t> </a:t>
            </a:r>
            <a:r>
              <a:rPr lang="fr-CA" dirty="0" err="1"/>
              <a:t>oxygen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in the </a:t>
            </a:r>
            <a:r>
              <a:rPr lang="fr-CA" dirty="0" err="1"/>
              <a:t>blood</a:t>
            </a:r>
            <a:r>
              <a:rPr lang="fr-CA" dirty="0"/>
              <a:t>?</a:t>
            </a:r>
          </a:p>
          <a:p>
            <a:endParaRPr lang="fr-CA" dirty="0"/>
          </a:p>
          <a:p>
            <a:r>
              <a:rPr lang="fr-CA" dirty="0"/>
              <a:t>O2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dissolved</a:t>
            </a:r>
            <a:r>
              <a:rPr lang="fr-CA" dirty="0"/>
              <a:t> in plasma</a:t>
            </a:r>
          </a:p>
          <a:p>
            <a:r>
              <a:rPr lang="fr-CA" dirty="0"/>
              <a:t>In </a:t>
            </a:r>
            <a:r>
              <a:rPr lang="fr-CA" dirty="0" err="1"/>
              <a:t>equilibrium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the O2 </a:t>
            </a:r>
            <a:r>
              <a:rPr lang="fr-CA" dirty="0" err="1"/>
              <a:t>attached</a:t>
            </a:r>
            <a:r>
              <a:rPr lang="fr-CA" dirty="0"/>
              <a:t> to </a:t>
            </a:r>
            <a:r>
              <a:rPr lang="fr-CA" dirty="0" err="1"/>
              <a:t>haemoglobin</a:t>
            </a:r>
            <a:endParaRPr lang="fr-CA" dirty="0"/>
          </a:p>
          <a:p>
            <a:r>
              <a:rPr lang="fr-CA" dirty="0"/>
              <a:t>The PO2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directly</a:t>
            </a:r>
            <a:r>
              <a:rPr lang="fr-CA" dirty="0"/>
              <a:t> </a:t>
            </a:r>
            <a:r>
              <a:rPr lang="fr-CA" dirty="0" err="1"/>
              <a:t>measuring</a:t>
            </a:r>
            <a:r>
              <a:rPr lang="fr-CA" dirty="0"/>
              <a:t> </a:t>
            </a:r>
            <a:r>
              <a:rPr lang="fr-CA" dirty="0" err="1"/>
              <a:t>only</a:t>
            </a:r>
            <a:r>
              <a:rPr lang="fr-CA" dirty="0"/>
              <a:t> the </a:t>
            </a:r>
            <a:r>
              <a:rPr lang="fr-CA" dirty="0" err="1"/>
              <a:t>dissolved</a:t>
            </a:r>
            <a:r>
              <a:rPr lang="fr-CA" dirty="0"/>
              <a:t> part,  but the saturation of the </a:t>
            </a:r>
            <a:r>
              <a:rPr lang="fr-CA" dirty="0" err="1"/>
              <a:t>HgB</a:t>
            </a:r>
            <a:r>
              <a:rPr lang="fr-CA" dirty="0"/>
              <a:t> </a:t>
            </a:r>
            <a:r>
              <a:rPr lang="fr-CA" dirty="0" err="1"/>
              <a:t>depends</a:t>
            </a:r>
            <a:r>
              <a:rPr lang="fr-CA" dirty="0"/>
              <a:t> on the PO2</a:t>
            </a:r>
          </a:p>
          <a:p>
            <a:endParaRPr lang="fr-CA" dirty="0"/>
          </a:p>
          <a:p>
            <a:r>
              <a:rPr lang="fr-CA" dirty="0" err="1"/>
              <a:t>Oxygen</a:t>
            </a:r>
            <a:r>
              <a:rPr lang="fr-CA" dirty="0"/>
              <a:t> content of the </a:t>
            </a:r>
            <a:r>
              <a:rPr lang="fr-CA" dirty="0" err="1"/>
              <a:t>blood</a:t>
            </a:r>
            <a:r>
              <a:rPr lang="fr-CA" dirty="0"/>
              <a:t> </a:t>
            </a:r>
            <a:r>
              <a:rPr lang="fr-CA" dirty="0" err="1"/>
              <a:t>much</a:t>
            </a:r>
            <a:r>
              <a:rPr lang="fr-CA" dirty="0"/>
              <a:t> more </a:t>
            </a:r>
            <a:r>
              <a:rPr lang="fr-CA" dirty="0" err="1"/>
              <a:t>dependent</a:t>
            </a:r>
            <a:r>
              <a:rPr lang="fr-CA" dirty="0"/>
              <a:t> on the </a:t>
            </a:r>
            <a:r>
              <a:rPr lang="fr-CA" dirty="0" err="1"/>
              <a:t>HgB</a:t>
            </a:r>
            <a:r>
              <a:rPr lang="fr-CA" dirty="0"/>
              <a:t> and SaO2 </a:t>
            </a:r>
            <a:r>
              <a:rPr lang="fr-CA" dirty="0" err="1"/>
              <a:t>than</a:t>
            </a:r>
            <a:r>
              <a:rPr lang="fr-CA" dirty="0"/>
              <a:t> the PaO2 </a:t>
            </a:r>
          </a:p>
        </p:txBody>
      </p:sp>
    </p:spTree>
    <p:extLst>
      <p:ext uri="{BB962C8B-B14F-4D97-AF65-F5344CB8AC3E}">
        <p14:creationId xmlns:p14="http://schemas.microsoft.com/office/powerpoint/2010/main" val="2417400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B6EA7-49FF-30BD-6BA7-8D37F10F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Hypoxia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EBA3F-329C-2A5F-3873-4D031D91D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 </a:t>
            </a:r>
            <a:r>
              <a:rPr lang="fr-CA" dirty="0" err="1"/>
              <a:t>healthy</a:t>
            </a:r>
            <a:r>
              <a:rPr lang="fr-CA" dirty="0"/>
              <a:t> </a:t>
            </a:r>
            <a:r>
              <a:rPr lang="fr-CA" dirty="0" err="1"/>
              <a:t>adult</a:t>
            </a:r>
            <a:r>
              <a:rPr lang="fr-CA" dirty="0"/>
              <a:t>, </a:t>
            </a:r>
            <a:r>
              <a:rPr lang="fr-CA" dirty="0" err="1"/>
              <a:t>older</a:t>
            </a:r>
            <a:r>
              <a:rPr lang="fr-CA" dirty="0"/>
              <a:t> </a:t>
            </a:r>
            <a:r>
              <a:rPr lang="fr-CA" dirty="0" err="1"/>
              <a:t>child</a:t>
            </a:r>
            <a:r>
              <a:rPr lang="fr-CA" dirty="0"/>
              <a:t>, or </a:t>
            </a:r>
            <a:r>
              <a:rPr lang="fr-CA" dirty="0" err="1"/>
              <a:t>newborn</a:t>
            </a:r>
            <a:r>
              <a:rPr lang="fr-CA" dirty="0"/>
              <a:t> </a:t>
            </a:r>
            <a:r>
              <a:rPr lang="fr-CA" dirty="0" err="1"/>
              <a:t>after</a:t>
            </a:r>
            <a:r>
              <a:rPr lang="fr-CA" dirty="0"/>
              <a:t> the first couple of </a:t>
            </a:r>
            <a:r>
              <a:rPr lang="fr-CA" dirty="0" err="1"/>
              <a:t>days</a:t>
            </a:r>
            <a:r>
              <a:rPr lang="fr-CA" dirty="0"/>
              <a:t>, living at </a:t>
            </a:r>
            <a:r>
              <a:rPr lang="fr-CA" dirty="0" err="1"/>
              <a:t>sea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r>
              <a:rPr lang="fr-CA" dirty="0"/>
              <a:t>PaO2 = 90-100</a:t>
            </a:r>
          </a:p>
          <a:p>
            <a:endParaRPr lang="fr-CA" dirty="0"/>
          </a:p>
          <a:p>
            <a:r>
              <a:rPr lang="fr-CA" dirty="0"/>
              <a:t>In Kigali, 1500 m, normal PaO2 </a:t>
            </a:r>
            <a:r>
              <a:rPr lang="fr-CA" dirty="0" err="1"/>
              <a:t>is</a:t>
            </a:r>
            <a:r>
              <a:rPr lang="fr-CA" dirty="0"/>
              <a:t> about 19 </a:t>
            </a:r>
            <a:r>
              <a:rPr lang="fr-CA" dirty="0" err="1"/>
              <a:t>mmHg</a:t>
            </a:r>
            <a:r>
              <a:rPr lang="fr-CA" dirty="0"/>
              <a:t> </a:t>
            </a:r>
            <a:r>
              <a:rPr lang="fr-CA" dirty="0" err="1"/>
              <a:t>lower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2312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022D-418D-DE77-5A85-B960560D2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01778-FCC4-2DCA-AC95-3CC33D661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Normal pH </a:t>
            </a:r>
            <a:r>
              <a:rPr lang="fr-CA" dirty="0" err="1"/>
              <a:t>is</a:t>
            </a:r>
            <a:r>
              <a:rPr lang="fr-CA" dirty="0"/>
              <a:t> 7.35 -7.45</a:t>
            </a:r>
          </a:p>
          <a:p>
            <a:r>
              <a:rPr lang="fr-CA" dirty="0" err="1"/>
              <a:t>Frequently</a:t>
            </a:r>
            <a:r>
              <a:rPr lang="fr-CA" dirty="0"/>
              <a:t> </a:t>
            </a:r>
            <a:r>
              <a:rPr lang="fr-CA" dirty="0" err="1"/>
              <a:t>outside</a:t>
            </a:r>
            <a:r>
              <a:rPr lang="fr-CA" dirty="0"/>
              <a:t> </a:t>
            </a:r>
            <a:r>
              <a:rPr lang="fr-CA" dirty="0" err="1"/>
              <a:t>those</a:t>
            </a:r>
            <a:r>
              <a:rPr lang="fr-CA" dirty="0"/>
              <a:t> </a:t>
            </a:r>
            <a:r>
              <a:rPr lang="fr-CA" dirty="0" err="1"/>
              <a:t>limits</a:t>
            </a:r>
            <a:r>
              <a:rPr lang="fr-CA" dirty="0"/>
              <a:t> in the </a:t>
            </a:r>
            <a:r>
              <a:rPr lang="fr-CA" dirty="0" err="1"/>
              <a:t>newborn</a:t>
            </a:r>
            <a:r>
              <a:rPr lang="fr-CA" dirty="0"/>
              <a:t> infant</a:t>
            </a:r>
          </a:p>
        </p:txBody>
      </p:sp>
    </p:spTree>
    <p:extLst>
      <p:ext uri="{BB962C8B-B14F-4D97-AF65-F5344CB8AC3E}">
        <p14:creationId xmlns:p14="http://schemas.microsoft.com/office/powerpoint/2010/main" val="1234702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659C-23E0-F0BF-C14C-022B0C49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Bicarbonate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calculated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AA8C0-C90B-3F33-4840-EE44421C7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en-CA" b="1" dirty="0"/>
          </a:p>
          <a:p>
            <a:r>
              <a:rPr lang="en-US" u="sng" dirty="0"/>
              <a:t>   [H</a:t>
            </a:r>
            <a:r>
              <a:rPr lang="en-US" u="sng" baseline="30000" dirty="0"/>
              <a:t>+</a:t>
            </a:r>
            <a:r>
              <a:rPr lang="en-US" u="sng" dirty="0"/>
              <a:t>]</a:t>
            </a:r>
            <a:r>
              <a:rPr lang="en-US" dirty="0"/>
              <a:t>  = </a:t>
            </a:r>
            <a:r>
              <a:rPr lang="en-US" u="sng" dirty="0"/>
              <a:t>24</a:t>
            </a:r>
            <a:endParaRPr lang="en-CA" b="1" dirty="0"/>
          </a:p>
          <a:p>
            <a:r>
              <a:rPr lang="en-US" dirty="0"/>
              <a:t>PCO</a:t>
            </a:r>
            <a:r>
              <a:rPr lang="en-US" baseline="-25000" dirty="0"/>
              <a:t>2  </a:t>
            </a:r>
            <a:r>
              <a:rPr lang="en-US" dirty="0"/>
              <a:t>  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endParaRPr lang="en-CA" b="1" dirty="0"/>
          </a:p>
          <a:p>
            <a:endParaRPr lang="fr-CA" dirty="0"/>
          </a:p>
          <a:p>
            <a:r>
              <a:rPr lang="fr-CA" dirty="0"/>
              <a:t>Normal PCO2 = 40</a:t>
            </a:r>
          </a:p>
          <a:p>
            <a:r>
              <a:rPr lang="fr-CA" dirty="0"/>
              <a:t>Normal pH = 7.40</a:t>
            </a:r>
          </a:p>
          <a:p>
            <a:endParaRPr lang="fr-CA" dirty="0"/>
          </a:p>
          <a:p>
            <a:r>
              <a:rPr lang="fr-CA" dirty="0"/>
              <a:t>HCO3 = 24</a:t>
            </a:r>
          </a:p>
        </p:txBody>
      </p:sp>
    </p:spTree>
    <p:extLst>
      <p:ext uri="{BB962C8B-B14F-4D97-AF65-F5344CB8AC3E}">
        <p14:creationId xmlns:p14="http://schemas.microsoft.com/office/powerpoint/2010/main" val="198718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A95B-6B81-C121-9FA3-098A8EF84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the « Base Excess »?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9A46A-AAEC-E07B-B9C7-67FECCEC6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16824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53F8-803D-701E-85FF-61E85A3E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2617-33E7-F208-4D46-CFF35B3FA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/>
              <a:t>H</a:t>
            </a:r>
            <a:r>
              <a:rPr lang="en-CA" b="1" baseline="30000" dirty="0"/>
              <a:t>+</a:t>
            </a:r>
            <a:r>
              <a:rPr lang="en-CA" b="1" dirty="0"/>
              <a:t> +HCO</a:t>
            </a:r>
            <a:r>
              <a:rPr lang="en-CA" b="1" baseline="-25000" dirty="0"/>
              <a:t>3</a:t>
            </a:r>
            <a:r>
              <a:rPr lang="en-CA" b="1" baseline="30000" dirty="0"/>
              <a:t>-</a:t>
            </a:r>
            <a:r>
              <a:rPr lang="en-CA" b="1" dirty="0"/>
              <a:t> = H</a:t>
            </a:r>
            <a:r>
              <a:rPr lang="en-US" b="1" baseline="-25000" dirty="0"/>
              <a:t>2</a:t>
            </a:r>
            <a:r>
              <a:rPr lang="en-CA" b="1" dirty="0"/>
              <a:t>CO</a:t>
            </a:r>
            <a:r>
              <a:rPr lang="en-CA" b="1" baseline="-25000" dirty="0"/>
              <a:t>3</a:t>
            </a:r>
            <a:r>
              <a:rPr lang="en-CA" b="1" dirty="0"/>
              <a:t> = CO</a:t>
            </a:r>
            <a:r>
              <a:rPr lang="en-CA" b="1" baseline="-25000" dirty="0"/>
              <a:t>2</a:t>
            </a:r>
            <a:r>
              <a:rPr lang="en-CA" b="1" dirty="0"/>
              <a:t>+H</a:t>
            </a:r>
            <a:r>
              <a:rPr lang="en-CA" b="1" baseline="-25000" dirty="0"/>
              <a:t>2</a:t>
            </a:r>
            <a:r>
              <a:rPr lang="en-CA" b="1" dirty="0"/>
              <a:t>O</a:t>
            </a:r>
          </a:p>
          <a:p>
            <a:endParaRPr lang="en-CA" b="1" dirty="0"/>
          </a:p>
          <a:p>
            <a:r>
              <a:rPr lang="en-CA" dirty="0"/>
              <a:t>If the CO2 increases, HCO3 increases also</a:t>
            </a:r>
          </a:p>
          <a:p>
            <a:r>
              <a:rPr lang="en-CA" dirty="0"/>
              <a:t>EG if CO2 is 60, and there is </a:t>
            </a:r>
            <a:r>
              <a:rPr lang="en-CA" i="1" dirty="0"/>
              <a:t>no</a:t>
            </a:r>
            <a:r>
              <a:rPr lang="en-CA" dirty="0"/>
              <a:t> metabolic change, HCO3 will be more than 24</a:t>
            </a:r>
          </a:p>
          <a:p>
            <a:r>
              <a:rPr lang="en-CA" dirty="0"/>
              <a:t>Base Excess is a concept developed to help you interpret the blood gas</a:t>
            </a:r>
          </a:p>
          <a:p>
            <a:r>
              <a:rPr lang="en-CA" dirty="0"/>
              <a:t>For example, PCO2 60, pH 7.27, HCO3 = 27</a:t>
            </a:r>
          </a:p>
          <a:p>
            <a:r>
              <a:rPr lang="en-CA" dirty="0"/>
              <a:t>Is there a metabolic alkalosis compensating for the increase in PCO2?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3196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9F54-746A-B2DC-98B3-44A80B28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3FCE9-A460-F610-8946-78DC78E2E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The Base Excess </a:t>
            </a:r>
            <a:r>
              <a:rPr lang="fr-CA" dirty="0" err="1"/>
              <a:t>is</a:t>
            </a:r>
            <a:r>
              <a:rPr lang="fr-CA" dirty="0"/>
              <a:t> 0</a:t>
            </a:r>
          </a:p>
          <a:p>
            <a:r>
              <a:rPr lang="fr-CA" dirty="0"/>
              <a:t>The </a:t>
            </a:r>
            <a:r>
              <a:rPr lang="fr-CA" dirty="0" err="1"/>
              <a:t>increase</a:t>
            </a:r>
            <a:r>
              <a:rPr lang="fr-CA" dirty="0"/>
              <a:t> in HCO3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entirely</a:t>
            </a:r>
            <a:r>
              <a:rPr lang="fr-CA" dirty="0"/>
              <a:t> due to the </a:t>
            </a:r>
            <a:r>
              <a:rPr lang="fr-CA" dirty="0" err="1"/>
              <a:t>increase</a:t>
            </a:r>
            <a:r>
              <a:rPr lang="fr-CA" dirty="0"/>
              <a:t> in PCO2</a:t>
            </a:r>
          </a:p>
          <a:p>
            <a:pPr lvl="1"/>
            <a:r>
              <a:rPr lang="fr-CA" dirty="0"/>
              <a:t>Impossible to </a:t>
            </a:r>
            <a:r>
              <a:rPr lang="fr-CA" dirty="0" err="1"/>
              <a:t>calculate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in </a:t>
            </a:r>
            <a:r>
              <a:rPr lang="fr-CA" dirty="0" err="1"/>
              <a:t>your</a:t>
            </a:r>
            <a:r>
              <a:rPr lang="fr-CA" dirty="0"/>
              <a:t> </a:t>
            </a:r>
            <a:r>
              <a:rPr lang="fr-CA" dirty="0" err="1"/>
              <a:t>head</a:t>
            </a:r>
            <a:r>
              <a:rPr lang="fr-CA" dirty="0"/>
              <a:t>!</a:t>
            </a:r>
          </a:p>
          <a:p>
            <a:endParaRPr lang="fr-CA" dirty="0"/>
          </a:p>
          <a:p>
            <a:r>
              <a:rPr lang="fr-CA" dirty="0"/>
              <a:t>That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why</a:t>
            </a:r>
            <a:r>
              <a:rPr lang="fr-CA" dirty="0"/>
              <a:t> the Base Excess </a:t>
            </a:r>
            <a:r>
              <a:rPr lang="fr-CA" dirty="0" err="1"/>
              <a:t>is</a:t>
            </a:r>
            <a:r>
              <a:rPr lang="fr-CA" dirty="0"/>
              <a:t> on the BG </a:t>
            </a:r>
            <a:r>
              <a:rPr lang="fr-CA" dirty="0" err="1"/>
              <a:t>result</a:t>
            </a:r>
            <a:r>
              <a:rPr lang="fr-CA" dirty="0"/>
              <a:t>, to help </a:t>
            </a:r>
            <a:r>
              <a:rPr lang="fr-CA" dirty="0" err="1"/>
              <a:t>you</a:t>
            </a:r>
            <a:r>
              <a:rPr lang="fr-CA" dirty="0"/>
              <a:t> </a:t>
            </a:r>
            <a:r>
              <a:rPr lang="fr-CA" dirty="0" err="1"/>
              <a:t>interpret</a:t>
            </a:r>
            <a:r>
              <a:rPr lang="fr-CA" dirty="0"/>
              <a:t> the BG. </a:t>
            </a:r>
          </a:p>
          <a:p>
            <a:endParaRPr lang="fr-CA" dirty="0"/>
          </a:p>
          <a:p>
            <a:r>
              <a:rPr lang="fr-CA" dirty="0" err="1"/>
              <a:t>Doesn’t</a:t>
            </a:r>
            <a:r>
              <a:rPr lang="fr-CA" dirty="0"/>
              <a:t> </a:t>
            </a:r>
            <a:r>
              <a:rPr lang="fr-CA" dirty="0" err="1"/>
              <a:t>work</a:t>
            </a:r>
            <a:r>
              <a:rPr lang="fr-CA" dirty="0"/>
              <a:t> </a:t>
            </a:r>
            <a:r>
              <a:rPr lang="fr-CA" dirty="0" err="1"/>
              <a:t>perfectly</a:t>
            </a:r>
            <a:r>
              <a:rPr lang="fr-CA" dirty="0"/>
              <a:t> in </a:t>
            </a:r>
            <a:r>
              <a:rPr lang="fr-CA" dirty="0" err="1"/>
              <a:t>newborns</a:t>
            </a:r>
            <a:r>
              <a:rPr lang="fr-CA" dirty="0"/>
              <a:t>, an acute </a:t>
            </a:r>
            <a:r>
              <a:rPr lang="fr-CA" dirty="0" err="1"/>
              <a:t>increase</a:t>
            </a:r>
            <a:r>
              <a:rPr lang="fr-CA" dirty="0"/>
              <a:t> in PCO2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often</a:t>
            </a:r>
            <a:r>
              <a:rPr lang="fr-CA" dirty="0"/>
              <a:t> have a </a:t>
            </a:r>
            <a:r>
              <a:rPr lang="fr-CA" dirty="0" err="1"/>
              <a:t>negative</a:t>
            </a:r>
            <a:r>
              <a:rPr lang="fr-CA" dirty="0"/>
              <a:t> base </a:t>
            </a:r>
            <a:r>
              <a:rPr lang="fr-CA" dirty="0" err="1"/>
              <a:t>excess</a:t>
            </a:r>
            <a:r>
              <a:rPr lang="fr-CA" dirty="0"/>
              <a:t> (base </a:t>
            </a:r>
            <a:r>
              <a:rPr lang="fr-CA" dirty="0" err="1"/>
              <a:t>deficit</a:t>
            </a:r>
            <a:r>
              <a:rPr lang="fr-CA" dirty="0"/>
              <a:t>), </a:t>
            </a:r>
            <a:r>
              <a:rPr lang="fr-CA" dirty="0" err="1"/>
              <a:t>which</a:t>
            </a:r>
            <a:r>
              <a:rPr lang="fr-CA" dirty="0"/>
              <a:t> </a:t>
            </a:r>
            <a:r>
              <a:rPr lang="fr-CA" dirty="0" err="1"/>
              <a:t>disappears</a:t>
            </a:r>
            <a:r>
              <a:rPr lang="fr-CA" dirty="0"/>
              <a:t> if </a:t>
            </a:r>
            <a:r>
              <a:rPr lang="fr-CA" dirty="0" err="1"/>
              <a:t>you</a:t>
            </a:r>
            <a:r>
              <a:rPr lang="fr-CA" dirty="0"/>
              <a:t> can correct the PCO2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4590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18F2-6E6A-2ADA-B2F9-896BD947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792C7-BCA6-9EE8-AA77-3F707148B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0728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47E4C-A17B-6514-176B-5791232B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98733-0BFE-F595-3B1D-4077E181C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If the pH &lt;7.35 </a:t>
            </a:r>
            <a:r>
              <a:rPr lang="fr-CA" dirty="0" err="1"/>
              <a:t>there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an </a:t>
            </a:r>
            <a:r>
              <a:rPr lang="fr-CA" dirty="0" err="1"/>
              <a:t>acidosis</a:t>
            </a:r>
            <a:endParaRPr lang="fr-CA" dirty="0"/>
          </a:p>
          <a:p>
            <a:r>
              <a:rPr lang="fr-CA" dirty="0" err="1"/>
              <a:t>Adults</a:t>
            </a:r>
            <a:r>
              <a:rPr lang="fr-CA" dirty="0"/>
              <a:t>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compensate</a:t>
            </a:r>
            <a:r>
              <a:rPr lang="fr-CA" dirty="0"/>
              <a:t> by </a:t>
            </a:r>
            <a:r>
              <a:rPr lang="fr-CA" dirty="0" err="1"/>
              <a:t>increasing</a:t>
            </a:r>
            <a:r>
              <a:rPr lang="fr-CA" dirty="0"/>
              <a:t> ventilation, </a:t>
            </a:r>
            <a:r>
              <a:rPr lang="fr-CA" dirty="0" err="1"/>
              <a:t>will</a:t>
            </a:r>
            <a:r>
              <a:rPr lang="fr-CA" dirty="0"/>
              <a:t> not </a:t>
            </a:r>
            <a:r>
              <a:rPr lang="fr-CA" dirty="0" err="1"/>
              <a:t>usually</a:t>
            </a:r>
            <a:r>
              <a:rPr lang="fr-CA" dirty="0"/>
              <a:t> </a:t>
            </a:r>
            <a:r>
              <a:rPr lang="fr-CA" dirty="0" err="1"/>
              <a:t>completely</a:t>
            </a:r>
            <a:r>
              <a:rPr lang="fr-CA" dirty="0"/>
              <a:t> </a:t>
            </a:r>
            <a:r>
              <a:rPr lang="fr-CA" dirty="0" err="1"/>
              <a:t>compensate</a:t>
            </a:r>
            <a:endParaRPr lang="fr-CA" dirty="0"/>
          </a:p>
          <a:p>
            <a:r>
              <a:rPr lang="fr-CA" dirty="0" err="1"/>
              <a:t>Newborn</a:t>
            </a:r>
            <a:r>
              <a:rPr lang="fr-CA" dirty="0"/>
              <a:t> compensation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limited</a:t>
            </a:r>
            <a:endParaRPr lang="fr-CA" dirty="0"/>
          </a:p>
          <a:p>
            <a:r>
              <a:rPr lang="fr-CA" dirty="0" err="1"/>
              <a:t>Lower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drive, </a:t>
            </a:r>
            <a:r>
              <a:rPr lang="fr-CA" dirty="0" err="1"/>
              <a:t>especially</a:t>
            </a:r>
            <a:r>
              <a:rPr lang="fr-CA" dirty="0"/>
              <a:t> in the </a:t>
            </a:r>
            <a:r>
              <a:rPr lang="fr-CA" dirty="0" err="1"/>
              <a:t>preterm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1768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BC7CA-31CA-FEDE-08AF-A196C364A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Two</a:t>
            </a:r>
            <a:r>
              <a:rPr lang="fr-CA" dirty="0"/>
              <a:t> </a:t>
            </a:r>
            <a:r>
              <a:rPr lang="fr-CA" dirty="0" err="1"/>
              <a:t>kinds</a:t>
            </a:r>
            <a:r>
              <a:rPr lang="fr-CA" dirty="0"/>
              <a:t> of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491F2-7209-2FD8-A8BD-5044F29A9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Loss</a:t>
            </a:r>
            <a:r>
              <a:rPr lang="fr-CA" dirty="0"/>
              <a:t> of Bicarbonate</a:t>
            </a:r>
          </a:p>
          <a:p>
            <a:r>
              <a:rPr lang="fr-CA" dirty="0"/>
              <a:t>Accumulation of </a:t>
            </a:r>
            <a:r>
              <a:rPr lang="fr-CA" dirty="0" err="1"/>
              <a:t>acids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3771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D5275-B2C1-BE4D-EEF1-37AAE463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Loss</a:t>
            </a:r>
            <a:r>
              <a:rPr lang="fr-CA" dirty="0"/>
              <a:t> of Bicarbonate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18859-37EA-40C4-0B82-53FDDA807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In the </a:t>
            </a:r>
            <a:r>
              <a:rPr lang="fr-CA" dirty="0" err="1"/>
              <a:t>newborn</a:t>
            </a:r>
            <a:r>
              <a:rPr lang="fr-CA" dirty="0"/>
              <a:t> </a:t>
            </a:r>
            <a:r>
              <a:rPr lang="fr-CA" dirty="0" err="1"/>
              <a:t>this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usually</a:t>
            </a:r>
            <a:r>
              <a:rPr lang="fr-CA" dirty="0"/>
              <a:t> via the </a:t>
            </a:r>
            <a:r>
              <a:rPr lang="fr-CA" dirty="0" err="1"/>
              <a:t>kidneys</a:t>
            </a:r>
            <a:endParaRPr lang="fr-CA" dirty="0"/>
          </a:p>
          <a:p>
            <a:r>
              <a:rPr lang="fr-CA" dirty="0"/>
              <a:t>GI </a:t>
            </a:r>
            <a:r>
              <a:rPr lang="fr-CA" dirty="0" err="1"/>
              <a:t>losses</a:t>
            </a:r>
            <a:r>
              <a:rPr lang="fr-CA" dirty="0"/>
              <a:t> in </a:t>
            </a:r>
            <a:r>
              <a:rPr lang="fr-CA" dirty="0" err="1"/>
              <a:t>older</a:t>
            </a:r>
            <a:r>
              <a:rPr lang="fr-CA" dirty="0"/>
              <a:t> </a:t>
            </a:r>
            <a:r>
              <a:rPr lang="fr-CA" dirty="0" err="1"/>
              <a:t>children</a:t>
            </a:r>
            <a:r>
              <a:rPr lang="fr-CA" dirty="0"/>
              <a:t> can </a:t>
            </a:r>
            <a:r>
              <a:rPr lang="fr-CA" dirty="0" err="1"/>
              <a:t>happen</a:t>
            </a:r>
            <a:endParaRPr lang="fr-CA" dirty="0"/>
          </a:p>
          <a:p>
            <a:pPr lvl="1"/>
            <a:r>
              <a:rPr lang="fr-CA" dirty="0" err="1"/>
              <a:t>Some</a:t>
            </a:r>
            <a:r>
              <a:rPr lang="fr-CA" dirty="0"/>
              <a:t> </a:t>
            </a:r>
            <a:r>
              <a:rPr lang="fr-CA" dirty="0" err="1"/>
              <a:t>very</a:t>
            </a:r>
            <a:r>
              <a:rPr lang="fr-CA" dirty="0"/>
              <a:t> rare </a:t>
            </a:r>
            <a:r>
              <a:rPr lang="fr-CA" dirty="0" err="1"/>
              <a:t>disorders</a:t>
            </a:r>
            <a:r>
              <a:rPr lang="fr-CA" dirty="0"/>
              <a:t> in </a:t>
            </a:r>
            <a:r>
              <a:rPr lang="fr-CA" dirty="0" err="1"/>
              <a:t>newborns</a:t>
            </a:r>
            <a:endParaRPr lang="fr-CA" dirty="0"/>
          </a:p>
          <a:p>
            <a:pPr lvl="1"/>
            <a:endParaRPr lang="fr-CA" dirty="0"/>
          </a:p>
          <a:p>
            <a:r>
              <a:rPr lang="fr-CA" dirty="0" err="1"/>
              <a:t>Urinary</a:t>
            </a:r>
            <a:r>
              <a:rPr lang="fr-CA" dirty="0"/>
              <a:t> acidification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complicated</a:t>
            </a:r>
            <a:endParaRPr lang="fr-CA" dirty="0"/>
          </a:p>
          <a:p>
            <a:r>
              <a:rPr lang="fr-CA" dirty="0"/>
              <a:t>But </a:t>
            </a:r>
            <a:r>
              <a:rPr lang="fr-CA" dirty="0" err="1"/>
              <a:t>we</a:t>
            </a:r>
            <a:r>
              <a:rPr lang="fr-CA" dirty="0"/>
              <a:t> can </a:t>
            </a:r>
            <a:r>
              <a:rPr lang="fr-CA" dirty="0" err="1"/>
              <a:t>think</a:t>
            </a:r>
            <a:r>
              <a:rPr lang="fr-CA" dirty="0"/>
              <a:t> of </a:t>
            </a:r>
            <a:r>
              <a:rPr lang="fr-CA" dirty="0" err="1"/>
              <a:t>it</a:t>
            </a:r>
            <a:r>
              <a:rPr lang="fr-CA" dirty="0"/>
              <a:t> as </a:t>
            </a:r>
            <a:r>
              <a:rPr lang="fr-CA" dirty="0" err="1"/>
              <a:t>being</a:t>
            </a:r>
            <a:r>
              <a:rPr lang="fr-CA" dirty="0"/>
              <a:t> a </a:t>
            </a:r>
            <a:r>
              <a:rPr lang="fr-CA" dirty="0" err="1"/>
              <a:t>threshold</a:t>
            </a:r>
            <a:endParaRPr lang="fr-CA" dirty="0"/>
          </a:p>
          <a:p>
            <a:r>
              <a:rPr lang="fr-CA" dirty="0"/>
              <a:t>« </a:t>
            </a:r>
            <a:r>
              <a:rPr lang="fr-CA" dirty="0" err="1"/>
              <a:t>Renal</a:t>
            </a:r>
            <a:r>
              <a:rPr lang="fr-CA" dirty="0"/>
              <a:t> bicarbonate </a:t>
            </a:r>
            <a:r>
              <a:rPr lang="fr-CA" dirty="0" err="1"/>
              <a:t>threshold</a:t>
            </a:r>
            <a:r>
              <a:rPr lang="fr-CA" dirty="0"/>
              <a:t> »</a:t>
            </a:r>
          </a:p>
          <a:p>
            <a:r>
              <a:rPr lang="fr-CA" dirty="0"/>
              <a:t>If the </a:t>
            </a:r>
            <a:r>
              <a:rPr lang="fr-CA" dirty="0" err="1"/>
              <a:t>blood</a:t>
            </a:r>
            <a:r>
              <a:rPr lang="fr-CA" dirty="0"/>
              <a:t> bicarbonate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above</a:t>
            </a:r>
            <a:r>
              <a:rPr lang="fr-CA" dirty="0"/>
              <a:t> the </a:t>
            </a:r>
            <a:r>
              <a:rPr lang="fr-CA" dirty="0" err="1"/>
              <a:t>threshold</a:t>
            </a:r>
            <a:r>
              <a:rPr lang="fr-CA" dirty="0"/>
              <a:t> bicarbonate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lost</a:t>
            </a:r>
            <a:r>
              <a:rPr lang="fr-CA" dirty="0"/>
              <a:t> in the urine</a:t>
            </a:r>
          </a:p>
        </p:txBody>
      </p:sp>
    </p:spTree>
    <p:extLst>
      <p:ext uri="{BB962C8B-B14F-4D97-AF65-F5344CB8AC3E}">
        <p14:creationId xmlns:p14="http://schemas.microsoft.com/office/powerpoint/2010/main" val="8014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93EB093-2AAF-C800-2100-23FDF9612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Urine acidification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1568937-3711-A1A6-8E36-2957ABBE5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Renal bicarbonate threshold in adults 24 to 28 mM</a:t>
            </a:r>
          </a:p>
          <a:p>
            <a:r>
              <a:rPr lang="en-US" altLang="en-US" dirty="0"/>
              <a:t>In term newborn infants it is 19 to 21 mM</a:t>
            </a:r>
          </a:p>
          <a:p>
            <a:pPr lvl="1"/>
            <a:r>
              <a:rPr lang="en-US" altLang="en-US" dirty="0"/>
              <a:t>Term infants lose a little HCO3 in the urine in the first few days</a:t>
            </a:r>
          </a:p>
          <a:p>
            <a:pPr lvl="1"/>
            <a:r>
              <a:rPr lang="en-US" altLang="en-US" dirty="0"/>
              <a:t>If completely healthy and delivered by CS without </a:t>
            </a:r>
            <a:r>
              <a:rPr lang="en-US" altLang="en-US" dirty="0" err="1"/>
              <a:t>labour</a:t>
            </a:r>
            <a:r>
              <a:rPr lang="en-US" altLang="en-US" dirty="0"/>
              <a:t>, pH at birth similar to the mother</a:t>
            </a:r>
          </a:p>
          <a:p>
            <a:pPr lvl="1"/>
            <a:r>
              <a:rPr lang="en-US" altLang="en-US" dirty="0"/>
              <a:t>Develop, normally a minor acidosis and on day 2 the HCO3 averages about 20-22</a:t>
            </a:r>
          </a:p>
          <a:p>
            <a:endParaRPr lang="en-US" altLang="en-US" dirty="0"/>
          </a:p>
          <a:p>
            <a:r>
              <a:rPr lang="en-US" altLang="en-US" dirty="0"/>
              <a:t>In preterm infants, threshold as low as 16 has been described.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5B0F-51DC-07D7-EAD9-7EB114BE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Progressive </a:t>
            </a:r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D107A-039E-1F08-3D64-41505BA06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infants </a:t>
            </a:r>
            <a:r>
              <a:rPr lang="fr-CA" dirty="0" err="1"/>
              <a:t>progressively</a:t>
            </a:r>
            <a:r>
              <a:rPr lang="fr-CA" dirty="0"/>
              <a:t> lose </a:t>
            </a:r>
            <a:r>
              <a:rPr lang="fr-CA" dirty="0" err="1"/>
              <a:t>some</a:t>
            </a:r>
            <a:r>
              <a:rPr lang="fr-CA" dirty="0"/>
              <a:t> HCO3 in the urine over the first few </a:t>
            </a:r>
            <a:r>
              <a:rPr lang="fr-CA" dirty="0" err="1"/>
              <a:t>days</a:t>
            </a:r>
            <a:r>
              <a:rPr lang="fr-CA" dirty="0"/>
              <a:t>, </a:t>
            </a:r>
            <a:r>
              <a:rPr lang="fr-CA" dirty="0" err="1"/>
              <a:t>until</a:t>
            </a:r>
            <a:r>
              <a:rPr lang="fr-CA" dirty="0"/>
              <a:t> the </a:t>
            </a:r>
            <a:r>
              <a:rPr lang="fr-CA" dirty="0" err="1"/>
              <a:t>serum</a:t>
            </a:r>
            <a:r>
              <a:rPr lang="fr-CA" dirty="0"/>
              <a:t> bicarbonate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below</a:t>
            </a:r>
            <a:r>
              <a:rPr lang="fr-CA" dirty="0"/>
              <a:t> </a:t>
            </a:r>
            <a:r>
              <a:rPr lang="fr-CA" dirty="0" err="1"/>
              <a:t>their</a:t>
            </a:r>
            <a:r>
              <a:rPr lang="fr-CA" dirty="0"/>
              <a:t> </a:t>
            </a:r>
            <a:r>
              <a:rPr lang="fr-CA" dirty="0" err="1"/>
              <a:t>threshold</a:t>
            </a:r>
            <a:endParaRPr lang="fr-CA" dirty="0"/>
          </a:p>
          <a:p>
            <a:r>
              <a:rPr lang="fr-CA" dirty="0"/>
              <a:t>If </a:t>
            </a:r>
            <a:r>
              <a:rPr lang="fr-CA" dirty="0" err="1"/>
              <a:t>you</a:t>
            </a:r>
            <a:r>
              <a:rPr lang="fr-CA" dirty="0"/>
              <a:t> </a:t>
            </a:r>
            <a:r>
              <a:rPr lang="fr-CA" dirty="0" err="1"/>
              <a:t>measure</a:t>
            </a:r>
            <a:r>
              <a:rPr lang="fr-CA" dirty="0"/>
              <a:t> urine pH, </a:t>
            </a:r>
            <a:r>
              <a:rPr lang="fr-CA" dirty="0" err="1"/>
              <a:t>you</a:t>
            </a:r>
            <a:r>
              <a:rPr lang="fr-CA" dirty="0"/>
              <a:t>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find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alkaline</a:t>
            </a:r>
            <a:r>
              <a:rPr lang="fr-CA" dirty="0"/>
              <a:t> in the first 2 to 5 </a:t>
            </a:r>
            <a:r>
              <a:rPr lang="fr-CA" dirty="0" err="1"/>
              <a:t>days</a:t>
            </a:r>
            <a:endParaRPr lang="fr-CA" dirty="0"/>
          </a:p>
          <a:p>
            <a:r>
              <a:rPr lang="fr-CA" dirty="0"/>
              <a:t>The </a:t>
            </a:r>
            <a:r>
              <a:rPr lang="fr-CA" dirty="0" err="1"/>
              <a:t>becomes</a:t>
            </a:r>
            <a:r>
              <a:rPr lang="fr-CA" dirty="0"/>
              <a:t> </a:t>
            </a:r>
            <a:r>
              <a:rPr lang="fr-CA" dirty="0" err="1"/>
              <a:t>acidic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35222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C4834-806F-385E-4BF0-88FCEFF09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How to </a:t>
            </a:r>
            <a:r>
              <a:rPr lang="fr-CA" dirty="0" err="1"/>
              <a:t>differentiate</a:t>
            </a:r>
            <a:r>
              <a:rPr lang="fr-CA" dirty="0"/>
              <a:t> HCO3 </a:t>
            </a:r>
            <a:r>
              <a:rPr lang="fr-CA" dirty="0" err="1"/>
              <a:t>loss</a:t>
            </a:r>
            <a:r>
              <a:rPr lang="fr-CA" dirty="0"/>
              <a:t> </a:t>
            </a:r>
            <a:r>
              <a:rPr lang="fr-CA" dirty="0" err="1"/>
              <a:t>from</a:t>
            </a:r>
            <a:r>
              <a:rPr lang="fr-CA" dirty="0"/>
              <a:t> Acid accumulation?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588CC-F77E-74B2-1790-D0325D759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Calculate</a:t>
            </a:r>
            <a:r>
              <a:rPr lang="fr-CA" dirty="0"/>
              <a:t> the anion gap</a:t>
            </a:r>
          </a:p>
          <a:p>
            <a:endParaRPr lang="fr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DF3CFA-BB77-AC8E-FD2D-EE9AEB13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759" y="2597467"/>
            <a:ext cx="8521065" cy="42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8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E35D5-2937-E826-624F-7B7216812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832D7-790E-2C07-457D-39E8D5A61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Na (+K) – HCO3+Cl</a:t>
            </a:r>
          </a:p>
          <a:p>
            <a:endParaRPr lang="fr-CA" dirty="0"/>
          </a:p>
          <a:p>
            <a:r>
              <a:rPr lang="fr-CA" dirty="0"/>
              <a:t>Normal if K </a:t>
            </a:r>
            <a:r>
              <a:rPr lang="fr-CA" dirty="0" err="1"/>
              <a:t>included</a:t>
            </a:r>
            <a:r>
              <a:rPr lang="fr-CA" dirty="0"/>
              <a:t> = 20-22</a:t>
            </a:r>
          </a:p>
          <a:p>
            <a:r>
              <a:rPr lang="fr-CA" dirty="0"/>
              <a:t>Normal </a:t>
            </a:r>
            <a:r>
              <a:rPr lang="fr-CA" dirty="0" err="1"/>
              <a:t>without</a:t>
            </a:r>
            <a:r>
              <a:rPr lang="fr-CA" dirty="0"/>
              <a:t> K = 16-18</a:t>
            </a:r>
          </a:p>
          <a:p>
            <a:endParaRPr lang="fr-CA" dirty="0"/>
          </a:p>
          <a:p>
            <a:r>
              <a:rPr lang="fr-CA" dirty="0" err="1"/>
              <a:t>Because</a:t>
            </a:r>
            <a:r>
              <a:rPr lang="fr-CA" dirty="0"/>
              <a:t> of </a:t>
            </a:r>
            <a:r>
              <a:rPr lang="fr-CA" dirty="0" err="1"/>
              <a:t>frequent</a:t>
            </a:r>
            <a:r>
              <a:rPr lang="fr-CA" dirty="0"/>
              <a:t> </a:t>
            </a:r>
            <a:r>
              <a:rPr lang="fr-CA" dirty="0" err="1"/>
              <a:t>haemolysis</a:t>
            </a:r>
            <a:r>
              <a:rPr lang="fr-CA" dirty="0"/>
              <a:t> in </a:t>
            </a:r>
            <a:r>
              <a:rPr lang="fr-CA" dirty="0" err="1"/>
              <a:t>newborns</a:t>
            </a:r>
            <a:r>
              <a:rPr lang="fr-CA" dirty="0"/>
              <a:t>, I </a:t>
            </a:r>
            <a:r>
              <a:rPr lang="fr-CA" dirty="0" err="1"/>
              <a:t>usually</a:t>
            </a:r>
            <a:r>
              <a:rPr lang="fr-CA" dirty="0"/>
              <a:t> </a:t>
            </a:r>
            <a:r>
              <a:rPr lang="fr-CA" dirty="0" err="1"/>
              <a:t>calculate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the K.</a:t>
            </a:r>
          </a:p>
        </p:txBody>
      </p:sp>
    </p:spTree>
    <p:extLst>
      <p:ext uri="{BB962C8B-B14F-4D97-AF65-F5344CB8AC3E}">
        <p14:creationId xmlns:p14="http://schemas.microsoft.com/office/powerpoint/2010/main" val="228192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AE56-F2E4-64FC-5499-7DA14AB12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HCO3 </a:t>
            </a:r>
            <a:r>
              <a:rPr lang="fr-CA" dirty="0" err="1"/>
              <a:t>loss</a:t>
            </a:r>
            <a:r>
              <a:rPr lang="fr-CA" dirty="0"/>
              <a:t> in urine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AF9B9-BA4D-0174-0F7A-663A1F6F1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Normal anion gap (or </a:t>
            </a:r>
            <a:r>
              <a:rPr lang="fr-CA" dirty="0" err="1"/>
              <a:t>low</a:t>
            </a:r>
            <a:r>
              <a:rPr lang="fr-CA" dirty="0"/>
              <a:t>)</a:t>
            </a:r>
          </a:p>
          <a:p>
            <a:endParaRPr lang="fr-CA" dirty="0"/>
          </a:p>
          <a:p>
            <a:r>
              <a:rPr lang="fr-CA" dirty="0" err="1"/>
              <a:t>Some</a:t>
            </a:r>
            <a:r>
              <a:rPr lang="fr-CA" dirty="0"/>
              <a:t> of the « </a:t>
            </a:r>
            <a:r>
              <a:rPr lang="fr-CA" dirty="0" err="1"/>
              <a:t>missing</a:t>
            </a:r>
            <a:r>
              <a:rPr lang="fr-CA" dirty="0"/>
              <a:t> » anions are </a:t>
            </a:r>
            <a:r>
              <a:rPr lang="fr-CA" dirty="0" err="1"/>
              <a:t>albumin</a:t>
            </a:r>
            <a:endParaRPr lang="fr-CA" dirty="0"/>
          </a:p>
          <a:p>
            <a:r>
              <a:rPr lang="fr-CA" dirty="0"/>
              <a:t>If </a:t>
            </a:r>
            <a:r>
              <a:rPr lang="fr-CA" dirty="0" err="1"/>
              <a:t>albumin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low</a:t>
            </a:r>
            <a:r>
              <a:rPr lang="fr-CA" dirty="0"/>
              <a:t> </a:t>
            </a:r>
            <a:r>
              <a:rPr lang="fr-CA" dirty="0" err="1"/>
              <a:t>then</a:t>
            </a:r>
            <a:r>
              <a:rPr lang="fr-CA" dirty="0"/>
              <a:t> AG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low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24896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81992-C24E-8D8A-E9C0-A843CB3F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Normal anion gap </a:t>
            </a:r>
            <a:r>
              <a:rPr lang="fr-CA" dirty="0" err="1"/>
              <a:t>acidosis</a:t>
            </a:r>
            <a:r>
              <a:rPr lang="fr-CA" dirty="0"/>
              <a:t> in </a:t>
            </a:r>
            <a:r>
              <a:rPr lang="fr-CA" dirty="0" err="1"/>
              <a:t>preterms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8E6AE-4CE7-07FD-949C-7C85DDEF5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 normal </a:t>
            </a:r>
            <a:r>
              <a:rPr lang="fr-CA" dirty="0" err="1"/>
              <a:t>phenomenon</a:t>
            </a:r>
            <a:endParaRPr lang="fr-CA" dirty="0"/>
          </a:p>
          <a:p>
            <a:r>
              <a:rPr lang="fr-CA" dirty="0" err="1"/>
              <a:t>Doesn’t</a:t>
            </a:r>
            <a:r>
              <a:rPr lang="fr-CA" dirty="0"/>
              <a:t> </a:t>
            </a:r>
            <a:r>
              <a:rPr lang="fr-CA" dirty="0" err="1"/>
              <a:t>need</a:t>
            </a:r>
            <a:r>
              <a:rPr lang="fr-CA" dirty="0"/>
              <a:t> </a:t>
            </a:r>
            <a:r>
              <a:rPr lang="fr-CA" dirty="0" err="1"/>
              <a:t>investigating</a:t>
            </a:r>
            <a:r>
              <a:rPr lang="fr-CA" dirty="0"/>
              <a:t> or </a:t>
            </a:r>
            <a:r>
              <a:rPr lang="fr-CA" dirty="0" err="1"/>
              <a:t>treating</a:t>
            </a:r>
            <a:endParaRPr lang="fr-CA" dirty="0"/>
          </a:p>
          <a:p>
            <a:endParaRPr lang="fr-CA" dirty="0"/>
          </a:p>
          <a:p>
            <a:r>
              <a:rPr lang="fr-CA" dirty="0"/>
              <a:t>But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wary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29231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D70E-414F-AD00-56D8-AC41BA1AD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Accumulation of </a:t>
            </a:r>
            <a:r>
              <a:rPr lang="fr-CA" dirty="0" err="1"/>
              <a:t>acid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65AE1-1FEE-1830-5A5E-1F8B4D5D3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MUDPILES</a:t>
            </a:r>
          </a:p>
          <a:p>
            <a:r>
              <a:rPr lang="fr-CA" dirty="0"/>
              <a:t>Not </a:t>
            </a:r>
            <a:r>
              <a:rPr lang="fr-CA" dirty="0" err="1"/>
              <a:t>very</a:t>
            </a:r>
            <a:r>
              <a:rPr lang="fr-CA" dirty="0"/>
              <a:t> </a:t>
            </a:r>
            <a:r>
              <a:rPr lang="fr-CA" dirty="0" err="1"/>
              <a:t>helpful</a:t>
            </a:r>
            <a:r>
              <a:rPr lang="fr-CA" dirty="0"/>
              <a:t> in babies!</a:t>
            </a:r>
          </a:p>
          <a:p>
            <a:pPr lvl="1"/>
            <a:r>
              <a:rPr lang="fr-CA" dirty="0" err="1"/>
              <a:t>Methanol</a:t>
            </a:r>
            <a:r>
              <a:rPr lang="fr-CA" dirty="0"/>
              <a:t>, </a:t>
            </a:r>
            <a:r>
              <a:rPr lang="fr-CA" dirty="0" err="1"/>
              <a:t>diabetes</a:t>
            </a:r>
            <a:r>
              <a:rPr lang="fr-CA" dirty="0"/>
              <a:t>, salicylates..</a:t>
            </a:r>
          </a:p>
          <a:p>
            <a:r>
              <a:rPr lang="fr-CA" dirty="0" err="1"/>
              <a:t>Doesn’t</a:t>
            </a:r>
            <a:r>
              <a:rPr lang="fr-CA" dirty="0"/>
              <a:t> </a:t>
            </a:r>
            <a:r>
              <a:rPr lang="fr-CA" dirty="0" err="1"/>
              <a:t>include</a:t>
            </a:r>
            <a:r>
              <a:rPr lang="fr-CA" dirty="0"/>
              <a:t> </a:t>
            </a:r>
            <a:r>
              <a:rPr lang="fr-CA" dirty="0" err="1"/>
              <a:t>Inborn</a:t>
            </a:r>
            <a:r>
              <a:rPr lang="fr-CA" dirty="0"/>
              <a:t> </a:t>
            </a:r>
            <a:r>
              <a:rPr lang="fr-CA" dirty="0" err="1"/>
              <a:t>Errors</a:t>
            </a:r>
            <a:r>
              <a:rPr lang="fr-CA" dirty="0"/>
              <a:t> of </a:t>
            </a:r>
            <a:r>
              <a:rPr lang="fr-CA" dirty="0" err="1"/>
              <a:t>Metabolism</a:t>
            </a:r>
            <a:endParaRPr lang="fr-CA" dirty="0"/>
          </a:p>
          <a:p>
            <a:endParaRPr lang="fr-CA" dirty="0"/>
          </a:p>
          <a:p>
            <a:r>
              <a:rPr lang="fr-CA" dirty="0"/>
              <a:t>Most </a:t>
            </a:r>
            <a:r>
              <a:rPr lang="fr-CA" dirty="0" err="1"/>
              <a:t>frequent</a:t>
            </a:r>
            <a:r>
              <a:rPr lang="fr-CA" dirty="0"/>
              <a:t> cause of </a:t>
            </a:r>
            <a:r>
              <a:rPr lang="fr-CA" dirty="0" err="1"/>
              <a:t>increased</a:t>
            </a:r>
            <a:r>
              <a:rPr lang="fr-CA" dirty="0"/>
              <a:t> anion gap </a:t>
            </a:r>
            <a:r>
              <a:rPr lang="fr-CA" dirty="0" err="1"/>
              <a:t>acidosis</a:t>
            </a:r>
            <a:r>
              <a:rPr lang="fr-CA" dirty="0"/>
              <a:t> in the </a:t>
            </a:r>
            <a:r>
              <a:rPr lang="fr-CA" dirty="0" err="1"/>
              <a:t>newborn</a:t>
            </a:r>
            <a:r>
              <a:rPr lang="fr-CA" dirty="0"/>
              <a:t>?</a:t>
            </a:r>
          </a:p>
          <a:p>
            <a:r>
              <a:rPr lang="fr-CA" dirty="0" err="1"/>
              <a:t>Which</a:t>
            </a:r>
            <a:r>
              <a:rPr lang="fr-CA" dirty="0"/>
              <a:t> </a:t>
            </a:r>
            <a:r>
              <a:rPr lang="fr-CA" dirty="0" err="1"/>
              <a:t>acid</a:t>
            </a:r>
            <a:r>
              <a:rPr lang="fr-CA" dirty="0"/>
              <a:t> </a:t>
            </a:r>
            <a:r>
              <a:rPr lang="fr-CA" dirty="0" err="1"/>
              <a:t>accumulates</a:t>
            </a:r>
            <a:r>
              <a:rPr lang="fr-CA" dirty="0"/>
              <a:t>?</a:t>
            </a:r>
          </a:p>
          <a:p>
            <a:r>
              <a:rPr lang="fr-CA" dirty="0" err="1"/>
              <a:t>Lactic</a:t>
            </a:r>
            <a:r>
              <a:rPr lang="fr-CA" dirty="0"/>
              <a:t> </a:t>
            </a:r>
            <a:r>
              <a:rPr lang="fr-CA" dirty="0" err="1"/>
              <a:t>acid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3269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29B93-AEBE-C54A-52C5-6CBC41515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Lactic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01E92-AEF2-0E22-3293-5A5128E44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Accumulation of </a:t>
            </a:r>
            <a:r>
              <a:rPr lang="fr-CA" dirty="0" err="1"/>
              <a:t>acid</a:t>
            </a:r>
            <a:r>
              <a:rPr lang="fr-CA" dirty="0"/>
              <a:t> </a:t>
            </a:r>
          </a:p>
          <a:p>
            <a:r>
              <a:rPr lang="fr-CA" dirty="0" err="1"/>
              <a:t>Often</a:t>
            </a:r>
            <a:r>
              <a:rPr lang="fr-CA" dirty="0"/>
              <a:t> </a:t>
            </a:r>
            <a:r>
              <a:rPr lang="fr-CA" dirty="0" err="1"/>
              <a:t>little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compensation</a:t>
            </a:r>
          </a:p>
          <a:p>
            <a:endParaRPr lang="fr-CA" dirty="0"/>
          </a:p>
          <a:p>
            <a:r>
              <a:rPr lang="fr-CA" dirty="0" err="1"/>
              <a:t>Perinatal</a:t>
            </a:r>
            <a:r>
              <a:rPr lang="fr-CA" dirty="0"/>
              <a:t> asphyxia</a:t>
            </a:r>
          </a:p>
          <a:p>
            <a:r>
              <a:rPr lang="fr-CA" dirty="0"/>
              <a:t>Poor perfusion, as in sepsis or </a:t>
            </a:r>
            <a:r>
              <a:rPr lang="fr-CA" dirty="0" err="1"/>
              <a:t>other</a:t>
            </a:r>
            <a:r>
              <a:rPr lang="fr-CA" dirty="0"/>
              <a:t> causes of </a:t>
            </a:r>
            <a:r>
              <a:rPr lang="fr-CA" dirty="0" err="1"/>
              <a:t>cardiac</a:t>
            </a:r>
            <a:r>
              <a:rPr lang="fr-CA" dirty="0"/>
              <a:t> </a:t>
            </a:r>
            <a:r>
              <a:rPr lang="fr-CA" dirty="0" err="1"/>
              <a:t>dysfunction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0589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C6FB-F7B1-57B9-25A6-765053BC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Anion gap in the </a:t>
            </a:r>
            <a:r>
              <a:rPr lang="fr-CA" dirty="0" err="1"/>
              <a:t>newborn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1A5E0-7899-F24A-93C3-F839FE601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If a </a:t>
            </a:r>
            <a:r>
              <a:rPr lang="fr-CA" dirty="0" err="1"/>
              <a:t>newborn</a:t>
            </a:r>
            <a:r>
              <a:rPr lang="fr-CA" dirty="0"/>
              <a:t> has </a:t>
            </a:r>
            <a:r>
              <a:rPr lang="fr-CA" dirty="0" err="1"/>
              <a:t>very</a:t>
            </a:r>
            <a:r>
              <a:rPr lang="fr-CA" dirty="0"/>
              <a:t> </a:t>
            </a:r>
            <a:r>
              <a:rPr lang="fr-CA" dirty="0" err="1"/>
              <a:t>low</a:t>
            </a:r>
            <a:r>
              <a:rPr lang="fr-CA" dirty="0"/>
              <a:t> </a:t>
            </a:r>
            <a:r>
              <a:rPr lang="fr-CA" dirty="0" err="1"/>
              <a:t>albumin</a:t>
            </a:r>
            <a:r>
              <a:rPr lang="fr-CA" dirty="0"/>
              <a:t>, and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healthy</a:t>
            </a:r>
            <a:r>
              <a:rPr lang="fr-CA" dirty="0"/>
              <a:t>, the anion gap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low</a:t>
            </a:r>
            <a:endParaRPr lang="fr-CA" dirty="0"/>
          </a:p>
          <a:p>
            <a:r>
              <a:rPr lang="fr-CA" dirty="0"/>
              <a:t>If </a:t>
            </a:r>
            <a:r>
              <a:rPr lang="fr-CA" dirty="0" err="1"/>
              <a:t>they</a:t>
            </a:r>
            <a:r>
              <a:rPr lang="fr-CA" dirty="0"/>
              <a:t> </a:t>
            </a:r>
            <a:r>
              <a:rPr lang="fr-CA" dirty="0" err="1"/>
              <a:t>then</a:t>
            </a:r>
            <a:r>
              <a:rPr lang="fr-CA" dirty="0"/>
              <a:t> </a:t>
            </a:r>
            <a:r>
              <a:rPr lang="fr-CA" dirty="0" err="1"/>
              <a:t>develop</a:t>
            </a:r>
            <a:r>
              <a:rPr lang="fr-CA" dirty="0"/>
              <a:t> a </a:t>
            </a:r>
            <a:r>
              <a:rPr lang="fr-CA" dirty="0" err="1"/>
              <a:t>lactic</a:t>
            </a:r>
            <a:r>
              <a:rPr lang="fr-CA" dirty="0"/>
              <a:t> </a:t>
            </a:r>
            <a:r>
              <a:rPr lang="fr-CA" dirty="0" err="1"/>
              <a:t>acidosis</a:t>
            </a:r>
            <a:r>
              <a:rPr lang="fr-CA" dirty="0"/>
              <a:t>, </a:t>
            </a:r>
            <a:r>
              <a:rPr lang="fr-CA" dirty="0" err="1"/>
              <a:t>then</a:t>
            </a:r>
            <a:r>
              <a:rPr lang="fr-CA" dirty="0"/>
              <a:t> the anion gap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increase</a:t>
            </a:r>
            <a:endParaRPr lang="fr-CA" dirty="0"/>
          </a:p>
          <a:p>
            <a:r>
              <a:rPr lang="fr-CA" dirty="0"/>
              <a:t>Back to </a:t>
            </a:r>
            <a:r>
              <a:rPr lang="fr-CA" i="1" dirty="0"/>
              <a:t>normal </a:t>
            </a:r>
            <a:r>
              <a:rPr lang="fr-CA" dirty="0"/>
              <a:t>at first, </a:t>
            </a:r>
            <a:r>
              <a:rPr lang="fr-CA" dirty="0" err="1"/>
              <a:t>then</a:t>
            </a:r>
            <a:r>
              <a:rPr lang="fr-CA" dirty="0"/>
              <a:t> </a:t>
            </a:r>
            <a:r>
              <a:rPr lang="fr-CA" dirty="0" err="1"/>
              <a:t>increased</a:t>
            </a:r>
            <a:r>
              <a:rPr lang="fr-CA" dirty="0"/>
              <a:t>.</a:t>
            </a:r>
          </a:p>
          <a:p>
            <a:r>
              <a:rPr lang="fr-CA" dirty="0"/>
              <a:t>There are </a:t>
            </a:r>
            <a:r>
              <a:rPr lang="fr-CA" dirty="0" err="1"/>
              <a:t>ways</a:t>
            </a:r>
            <a:r>
              <a:rPr lang="fr-CA" dirty="0"/>
              <a:t> of </a:t>
            </a:r>
            <a:r>
              <a:rPr lang="fr-CA" dirty="0" err="1"/>
              <a:t>correcting</a:t>
            </a:r>
            <a:r>
              <a:rPr lang="fr-CA" dirty="0"/>
              <a:t> the anion gap for hypo-</a:t>
            </a:r>
            <a:r>
              <a:rPr lang="fr-CA" dirty="0" err="1"/>
              <a:t>albuminaemia</a:t>
            </a:r>
            <a:endParaRPr lang="fr-CA" dirty="0"/>
          </a:p>
          <a:p>
            <a:r>
              <a:rPr lang="fr-CA" dirty="0"/>
              <a:t>If </a:t>
            </a:r>
            <a:r>
              <a:rPr lang="fr-CA" dirty="0" err="1"/>
              <a:t>you</a:t>
            </a:r>
            <a:r>
              <a:rPr lang="fr-CA" dirty="0"/>
              <a:t> </a:t>
            </a:r>
            <a:r>
              <a:rPr lang="fr-CA" dirty="0" err="1"/>
              <a:t>measure</a:t>
            </a:r>
            <a:r>
              <a:rPr lang="fr-CA" dirty="0"/>
              <a:t> the </a:t>
            </a:r>
            <a:r>
              <a:rPr lang="fr-CA" dirty="0" err="1"/>
              <a:t>serum</a:t>
            </a:r>
            <a:r>
              <a:rPr lang="fr-CA" dirty="0"/>
              <a:t> </a:t>
            </a:r>
            <a:r>
              <a:rPr lang="fr-CA" dirty="0" err="1"/>
              <a:t>albumin</a:t>
            </a:r>
            <a:endParaRPr lang="fr-CA" dirty="0"/>
          </a:p>
          <a:p>
            <a:endParaRPr lang="fr-CA" dirty="0"/>
          </a:p>
          <a:p>
            <a:r>
              <a:rPr lang="fr-CA" dirty="0"/>
              <a:t>Routine </a:t>
            </a:r>
            <a:r>
              <a:rPr lang="fr-CA" dirty="0" err="1"/>
              <a:t>measurement</a:t>
            </a:r>
            <a:r>
              <a:rPr lang="fr-CA" dirty="0"/>
              <a:t> of </a:t>
            </a:r>
            <a:r>
              <a:rPr lang="fr-CA" dirty="0" err="1"/>
              <a:t>lactic</a:t>
            </a:r>
            <a:r>
              <a:rPr lang="fr-CA" dirty="0"/>
              <a:t> </a:t>
            </a:r>
            <a:r>
              <a:rPr lang="fr-CA" dirty="0" err="1"/>
              <a:t>acid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helpful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79364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E9CA-9016-1778-07C4-AFA132418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68BC0-9CA6-7577-8FE6-E4F304979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Baby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birth</a:t>
            </a:r>
            <a:r>
              <a:rPr lang="fr-CA" dirty="0"/>
              <a:t> asphyxia, </a:t>
            </a:r>
            <a:r>
              <a:rPr lang="fr-CA" dirty="0" err="1"/>
              <a:t>lethargic</a:t>
            </a:r>
            <a:r>
              <a:rPr lang="fr-CA" dirty="0"/>
              <a:t>, first </a:t>
            </a:r>
            <a:r>
              <a:rPr lang="fr-CA" dirty="0" err="1"/>
              <a:t>blood</a:t>
            </a:r>
            <a:r>
              <a:rPr lang="fr-CA" dirty="0"/>
              <a:t> </a:t>
            </a:r>
            <a:r>
              <a:rPr lang="fr-CA" dirty="0" err="1"/>
              <a:t>gas</a:t>
            </a:r>
            <a:r>
              <a:rPr lang="fr-CA" dirty="0"/>
              <a:t>, 1 h of </a:t>
            </a:r>
            <a:r>
              <a:rPr lang="fr-CA" dirty="0" err="1"/>
              <a:t>age</a:t>
            </a:r>
            <a:endParaRPr lang="fr-CA" dirty="0"/>
          </a:p>
          <a:p>
            <a:endParaRPr lang="fr-CA" dirty="0"/>
          </a:p>
          <a:p>
            <a:r>
              <a:rPr lang="fr-CA" dirty="0"/>
              <a:t>PCO2 = 55</a:t>
            </a:r>
          </a:p>
          <a:p>
            <a:r>
              <a:rPr lang="fr-CA" dirty="0"/>
              <a:t>pH = 7.1</a:t>
            </a:r>
          </a:p>
          <a:p>
            <a:endParaRPr lang="fr-CA" dirty="0"/>
          </a:p>
          <a:p>
            <a:r>
              <a:rPr lang="fr-CA" dirty="0"/>
              <a:t>HCO3 = 16.5</a:t>
            </a:r>
          </a:p>
          <a:p>
            <a:r>
              <a:rPr lang="fr-CA" dirty="0"/>
              <a:t>BE = -12</a:t>
            </a:r>
          </a:p>
        </p:txBody>
      </p:sp>
    </p:spTree>
    <p:extLst>
      <p:ext uri="{BB962C8B-B14F-4D97-AF65-F5344CB8AC3E}">
        <p14:creationId xmlns:p14="http://schemas.microsoft.com/office/powerpoint/2010/main" val="71503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77B5A-40EF-DC61-8D4D-4D3AFF879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Mixed </a:t>
            </a:r>
            <a:r>
              <a:rPr lang="fr-CA" dirty="0" err="1"/>
              <a:t>acidosis</a:t>
            </a:r>
            <a:r>
              <a:rPr lang="fr-CA" dirty="0"/>
              <a:t>, </a:t>
            </a:r>
            <a:r>
              <a:rPr lang="fr-CA" dirty="0" err="1"/>
              <a:t>respiratory</a:t>
            </a:r>
            <a:r>
              <a:rPr lang="fr-CA" dirty="0"/>
              <a:t> and </a:t>
            </a:r>
            <a:r>
              <a:rPr lang="fr-CA" dirty="0" err="1"/>
              <a:t>metabolic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A1983-B00A-B12F-5FA6-10D04FF6F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Na 147</a:t>
            </a:r>
          </a:p>
          <a:p>
            <a:r>
              <a:rPr lang="fr-CA" dirty="0"/>
              <a:t>Cl=108</a:t>
            </a:r>
          </a:p>
          <a:p>
            <a:r>
              <a:rPr lang="fr-CA" dirty="0"/>
              <a:t>Anion gap = 147-(106+12)=29</a:t>
            </a:r>
          </a:p>
          <a:p>
            <a:endParaRPr lang="fr-CA" dirty="0"/>
          </a:p>
          <a:p>
            <a:r>
              <a:rPr lang="fr-CA" dirty="0"/>
              <a:t>Lactate = 12</a:t>
            </a:r>
          </a:p>
          <a:p>
            <a:endParaRPr lang="fr-CA" dirty="0"/>
          </a:p>
          <a:p>
            <a:r>
              <a:rPr lang="fr-CA" dirty="0"/>
              <a:t>High anion gap </a:t>
            </a:r>
            <a:r>
              <a:rPr lang="fr-CA" dirty="0" err="1"/>
              <a:t>acidosis</a:t>
            </a:r>
            <a:r>
              <a:rPr lang="fr-CA" dirty="0"/>
              <a:t>, due to accumulation of </a:t>
            </a:r>
            <a:r>
              <a:rPr lang="fr-CA" dirty="0" err="1"/>
              <a:t>acid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8580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844A-7302-D3E9-DE30-C25EC9AF2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Baby </a:t>
            </a:r>
            <a:r>
              <a:rPr lang="fr-CA" dirty="0" err="1"/>
              <a:t>with</a:t>
            </a:r>
            <a:r>
              <a:rPr lang="fr-CA" dirty="0"/>
              <a:t> asphyxia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A9AFD-8E37-1AD8-A51D-392B0DA51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Stage 1 </a:t>
            </a:r>
            <a:r>
              <a:rPr lang="fr-CA" dirty="0" err="1"/>
              <a:t>encephalopathy</a:t>
            </a:r>
            <a:r>
              <a:rPr lang="fr-CA" dirty="0"/>
              <a:t>, 12 </a:t>
            </a:r>
            <a:r>
              <a:rPr lang="fr-CA" dirty="0" err="1"/>
              <a:t>hours</a:t>
            </a:r>
            <a:r>
              <a:rPr lang="fr-CA" dirty="0"/>
              <a:t> of </a:t>
            </a:r>
            <a:r>
              <a:rPr lang="fr-CA" dirty="0" err="1"/>
              <a:t>age</a:t>
            </a:r>
            <a:endParaRPr lang="fr-CA" dirty="0"/>
          </a:p>
          <a:p>
            <a:endParaRPr lang="fr-CA" dirty="0"/>
          </a:p>
          <a:p>
            <a:r>
              <a:rPr lang="fr-CA" dirty="0"/>
              <a:t>PCO2 = 32</a:t>
            </a:r>
          </a:p>
          <a:p>
            <a:r>
              <a:rPr lang="fr-CA" dirty="0"/>
              <a:t>pH = 7.45</a:t>
            </a:r>
          </a:p>
          <a:p>
            <a:endParaRPr lang="fr-CA" dirty="0"/>
          </a:p>
          <a:p>
            <a:r>
              <a:rPr lang="fr-CA" dirty="0"/>
              <a:t>HCO3 = 22</a:t>
            </a:r>
          </a:p>
          <a:p>
            <a:r>
              <a:rPr lang="fr-CA" dirty="0"/>
              <a:t>BE = -2</a:t>
            </a:r>
          </a:p>
        </p:txBody>
      </p:sp>
    </p:spTree>
    <p:extLst>
      <p:ext uri="{BB962C8B-B14F-4D97-AF65-F5344CB8AC3E}">
        <p14:creationId xmlns:p14="http://schemas.microsoft.com/office/powerpoint/2010/main" val="3470790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C3F06-E514-A5F1-982D-624ED1B1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alkalosis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AD96D-36E1-E24B-25BD-B7EB390D0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metabolic</a:t>
            </a:r>
            <a:r>
              <a:rPr lang="fr-CA" dirty="0"/>
              <a:t> compensation</a:t>
            </a:r>
          </a:p>
          <a:p>
            <a:endParaRPr lang="fr-CA" dirty="0"/>
          </a:p>
          <a:p>
            <a:r>
              <a:rPr lang="fr-CA" dirty="0" err="1"/>
              <a:t>Occurs</a:t>
            </a:r>
            <a:r>
              <a:rPr lang="fr-CA" dirty="0"/>
              <a:t> </a:t>
            </a:r>
            <a:r>
              <a:rPr lang="fr-CA" dirty="0" err="1"/>
              <a:t>frequently</a:t>
            </a:r>
            <a:r>
              <a:rPr lang="fr-CA" dirty="0"/>
              <a:t> in infants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milder</a:t>
            </a:r>
            <a:r>
              <a:rPr lang="fr-CA" dirty="0"/>
              <a:t> asphyxia</a:t>
            </a:r>
          </a:p>
          <a:p>
            <a:r>
              <a:rPr lang="fr-CA" dirty="0" err="1"/>
              <a:t>Probably</a:t>
            </a:r>
            <a:r>
              <a:rPr lang="fr-CA" dirty="0"/>
              <a:t> </a:t>
            </a:r>
            <a:r>
              <a:rPr lang="fr-CA" dirty="0" err="1"/>
              <a:t>increases</a:t>
            </a:r>
            <a:r>
              <a:rPr lang="fr-CA" dirty="0"/>
              <a:t> </a:t>
            </a:r>
            <a:r>
              <a:rPr lang="fr-CA" dirty="0" err="1"/>
              <a:t>brain</a:t>
            </a:r>
            <a:r>
              <a:rPr lang="fr-CA" dirty="0"/>
              <a:t> </a:t>
            </a:r>
            <a:r>
              <a:rPr lang="fr-CA" dirty="0" err="1"/>
              <a:t>injury</a:t>
            </a:r>
            <a:endParaRPr lang="fr-CA" dirty="0"/>
          </a:p>
          <a:p>
            <a:r>
              <a:rPr lang="fr-CA" dirty="0" err="1"/>
              <a:t>Because</a:t>
            </a:r>
            <a:r>
              <a:rPr lang="fr-CA" dirty="0"/>
              <a:t> </a:t>
            </a:r>
            <a:r>
              <a:rPr lang="fr-CA" dirty="0" err="1"/>
              <a:t>hypocapnia</a:t>
            </a:r>
            <a:r>
              <a:rPr lang="fr-CA" dirty="0"/>
              <a:t> causes </a:t>
            </a:r>
            <a:r>
              <a:rPr lang="fr-CA" dirty="0" err="1"/>
              <a:t>cerebral</a:t>
            </a:r>
            <a:r>
              <a:rPr lang="fr-CA" dirty="0"/>
              <a:t> vasoconstriction</a:t>
            </a:r>
          </a:p>
        </p:txBody>
      </p:sp>
    </p:spTree>
    <p:extLst>
      <p:ext uri="{BB962C8B-B14F-4D97-AF65-F5344CB8AC3E}">
        <p14:creationId xmlns:p14="http://schemas.microsoft.com/office/powerpoint/2010/main" val="14376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FE4B-71BD-2C8C-54E2-D4EF7A1A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Resp</a:t>
            </a:r>
            <a:r>
              <a:rPr lang="fr-CA" dirty="0"/>
              <a:t> </a:t>
            </a:r>
            <a:r>
              <a:rPr lang="fr-CA" dirty="0" err="1"/>
              <a:t>distress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9B36B-E96B-019D-959D-5288609FC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Day 1 of life, 18 </a:t>
            </a:r>
            <a:r>
              <a:rPr lang="fr-CA" dirty="0" err="1"/>
              <a:t>hours</a:t>
            </a:r>
            <a:r>
              <a:rPr lang="fr-CA" dirty="0"/>
              <a:t> of </a:t>
            </a:r>
            <a:r>
              <a:rPr lang="fr-CA" dirty="0" err="1"/>
              <a:t>age</a:t>
            </a:r>
            <a:endParaRPr lang="fr-CA" dirty="0"/>
          </a:p>
          <a:p>
            <a:endParaRPr lang="fr-CA" dirty="0"/>
          </a:p>
          <a:p>
            <a:r>
              <a:rPr lang="fr-CA" dirty="0"/>
              <a:t>PCO2 = 58</a:t>
            </a:r>
          </a:p>
          <a:p>
            <a:r>
              <a:rPr lang="fr-CA" dirty="0"/>
              <a:t>pH = 7.22</a:t>
            </a:r>
          </a:p>
          <a:p>
            <a:endParaRPr lang="fr-CA" dirty="0"/>
          </a:p>
          <a:p>
            <a:r>
              <a:rPr lang="fr-CA" dirty="0"/>
              <a:t>HCO3 = 23</a:t>
            </a:r>
          </a:p>
          <a:p>
            <a:r>
              <a:rPr lang="fr-CA" dirty="0"/>
              <a:t>BE= -4</a:t>
            </a:r>
          </a:p>
        </p:txBody>
      </p:sp>
    </p:spTree>
    <p:extLst>
      <p:ext uri="{BB962C8B-B14F-4D97-AF65-F5344CB8AC3E}">
        <p14:creationId xmlns:p14="http://schemas.microsoft.com/office/powerpoint/2010/main" val="3468134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8AAF-CF7C-8954-BF46-0414827C4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25C7-85B7-52C6-D5B0-3069FA6C2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mild</a:t>
            </a:r>
            <a:r>
              <a:rPr lang="fr-CA" dirty="0"/>
              <a:t> </a:t>
            </a:r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  <a:p>
            <a:endParaRPr lang="fr-CA" dirty="0"/>
          </a:p>
          <a:p>
            <a:r>
              <a:rPr lang="fr-CA" dirty="0"/>
              <a:t>Na = 132, HCO3 = 23, Cl = 109</a:t>
            </a:r>
          </a:p>
          <a:p>
            <a:r>
              <a:rPr lang="fr-CA" dirty="0"/>
              <a:t>Anion gap = 16</a:t>
            </a:r>
          </a:p>
          <a:p>
            <a:r>
              <a:rPr lang="fr-CA" dirty="0" err="1"/>
              <a:t>Probably</a:t>
            </a:r>
            <a:r>
              <a:rPr lang="fr-CA" dirty="0"/>
              <a:t> due to bicarbonate </a:t>
            </a:r>
            <a:r>
              <a:rPr lang="fr-CA" dirty="0" err="1"/>
              <a:t>loss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120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3F25-6BDB-1E17-2D00-3421F10EF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3 </a:t>
            </a:r>
            <a:r>
              <a:rPr lang="fr-CA" dirty="0" err="1"/>
              <a:t>day</a:t>
            </a:r>
            <a:r>
              <a:rPr lang="fr-CA" dirty="0"/>
              <a:t> </a:t>
            </a:r>
            <a:r>
              <a:rPr lang="fr-CA" dirty="0" err="1"/>
              <a:t>old</a:t>
            </a:r>
            <a:r>
              <a:rPr lang="fr-CA" dirty="0"/>
              <a:t> </a:t>
            </a:r>
            <a:r>
              <a:rPr lang="fr-CA" dirty="0" err="1"/>
              <a:t>term</a:t>
            </a:r>
            <a:r>
              <a:rPr lang="fr-CA" dirty="0"/>
              <a:t> infant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FFE1C-1527-65E2-EBCF-01F823CFC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Lethargic</a:t>
            </a:r>
            <a:r>
              <a:rPr lang="fr-CA" dirty="0"/>
              <a:t> and </a:t>
            </a:r>
            <a:r>
              <a:rPr lang="fr-CA" dirty="0" err="1"/>
              <a:t>mild</a:t>
            </a:r>
            <a:r>
              <a:rPr lang="fr-CA" dirty="0"/>
              <a:t> </a:t>
            </a:r>
            <a:r>
              <a:rPr lang="fr-CA" dirty="0" err="1"/>
              <a:t>tachypnoea</a:t>
            </a:r>
            <a:endParaRPr lang="fr-CA" dirty="0"/>
          </a:p>
          <a:p>
            <a:endParaRPr lang="fr-CA" dirty="0"/>
          </a:p>
          <a:p>
            <a:r>
              <a:rPr lang="fr-CA" dirty="0"/>
              <a:t>PCO2 32</a:t>
            </a:r>
          </a:p>
          <a:p>
            <a:r>
              <a:rPr lang="fr-CA" dirty="0"/>
              <a:t>pH 7.24</a:t>
            </a:r>
          </a:p>
          <a:p>
            <a:endParaRPr lang="fr-CA" dirty="0"/>
          </a:p>
          <a:p>
            <a:r>
              <a:rPr lang="fr-CA" dirty="0"/>
              <a:t>HCO3 = 13</a:t>
            </a:r>
          </a:p>
          <a:p>
            <a:r>
              <a:rPr lang="fr-CA" dirty="0"/>
              <a:t>BE = -12</a:t>
            </a:r>
          </a:p>
        </p:txBody>
      </p:sp>
    </p:spTree>
    <p:extLst>
      <p:ext uri="{BB962C8B-B14F-4D97-AF65-F5344CB8AC3E}">
        <p14:creationId xmlns:p14="http://schemas.microsoft.com/office/powerpoint/2010/main" val="2176744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0607-11C1-251C-B2BA-786CE4B3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4B231-F1A4-4287-B233-4C0C56ECF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Partial </a:t>
            </a:r>
            <a:r>
              <a:rPr lang="fr-CA" dirty="0" err="1"/>
              <a:t>respiratory</a:t>
            </a:r>
            <a:r>
              <a:rPr lang="fr-CA" dirty="0"/>
              <a:t> compensation</a:t>
            </a:r>
          </a:p>
          <a:p>
            <a:r>
              <a:rPr lang="fr-CA" dirty="0"/>
              <a:t>Na = 146, HCO3 = 13, Cl = 101</a:t>
            </a:r>
          </a:p>
          <a:p>
            <a:r>
              <a:rPr lang="fr-CA" dirty="0"/>
              <a:t>Anion Gap = 32</a:t>
            </a:r>
          </a:p>
          <a:p>
            <a:r>
              <a:rPr lang="fr-CA" dirty="0"/>
              <a:t>Lactate = 2.1</a:t>
            </a:r>
          </a:p>
          <a:p>
            <a:endParaRPr lang="fr-CA" dirty="0"/>
          </a:p>
          <a:p>
            <a:r>
              <a:rPr lang="fr-CA" dirty="0"/>
              <a:t>Accumulation of </a:t>
            </a:r>
            <a:r>
              <a:rPr lang="fr-CA" dirty="0" err="1"/>
              <a:t>acid</a:t>
            </a:r>
            <a:r>
              <a:rPr lang="fr-CA" dirty="0"/>
              <a:t> </a:t>
            </a:r>
            <a:r>
              <a:rPr lang="fr-CA" dirty="0" err="1"/>
              <a:t>other</a:t>
            </a:r>
            <a:r>
              <a:rPr lang="fr-CA" dirty="0"/>
              <a:t> </a:t>
            </a:r>
            <a:r>
              <a:rPr lang="fr-CA" dirty="0" err="1"/>
              <a:t>than</a:t>
            </a:r>
            <a:r>
              <a:rPr lang="fr-CA" dirty="0"/>
              <a:t> lactate</a:t>
            </a:r>
          </a:p>
          <a:p>
            <a:r>
              <a:rPr lang="fr-CA" dirty="0" err="1"/>
              <a:t>Methylmalonic</a:t>
            </a:r>
            <a:r>
              <a:rPr lang="fr-CA" dirty="0"/>
              <a:t> </a:t>
            </a:r>
            <a:r>
              <a:rPr lang="fr-CA" dirty="0" err="1"/>
              <a:t>acidemia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524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B9238-6924-3AA7-8CDD-5CBF2A71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B63C5-2764-0A3E-9AD5-D71688C8D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18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40</a:t>
            </a:r>
          </a:p>
          <a:p>
            <a:r>
              <a:rPr lang="fr-CA" dirty="0"/>
              <a:t>FiO2 = 25%</a:t>
            </a:r>
          </a:p>
          <a:p>
            <a:endParaRPr lang="fr-CA" dirty="0"/>
          </a:p>
          <a:p>
            <a:r>
              <a:rPr lang="fr-CA" dirty="0"/>
              <a:t>PCO2 = 50</a:t>
            </a:r>
          </a:p>
          <a:p>
            <a:r>
              <a:rPr lang="fr-CA" dirty="0"/>
              <a:t>pH = 7.18</a:t>
            </a:r>
          </a:p>
          <a:p>
            <a:endParaRPr lang="fr-CA" dirty="0"/>
          </a:p>
          <a:p>
            <a:r>
              <a:rPr lang="fr-CA" dirty="0"/>
              <a:t>HCO3 = 18</a:t>
            </a:r>
          </a:p>
          <a:p>
            <a:r>
              <a:rPr lang="fr-CA" dirty="0"/>
              <a:t>BE = -9</a:t>
            </a:r>
          </a:p>
        </p:txBody>
      </p:sp>
    </p:spTree>
    <p:extLst>
      <p:ext uri="{BB962C8B-B14F-4D97-AF65-F5344CB8AC3E}">
        <p14:creationId xmlns:p14="http://schemas.microsoft.com/office/powerpoint/2010/main" val="430766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16821-4414-283B-1F7F-5186D39CC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Mixed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29A86-D39D-C3DB-95ED-8D8665B3A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Increase</a:t>
            </a:r>
            <a:r>
              <a:rPr lang="fr-CA" dirty="0"/>
              <a:t> ventilation?</a:t>
            </a:r>
          </a:p>
          <a:p>
            <a:r>
              <a:rPr lang="fr-CA" dirty="0" err="1"/>
              <a:t>Give</a:t>
            </a:r>
            <a:r>
              <a:rPr lang="fr-CA" dirty="0"/>
              <a:t> Bicarbonate?</a:t>
            </a:r>
          </a:p>
        </p:txBody>
      </p:sp>
    </p:spTree>
    <p:extLst>
      <p:ext uri="{BB962C8B-B14F-4D97-AF65-F5344CB8AC3E}">
        <p14:creationId xmlns:p14="http://schemas.microsoft.com/office/powerpoint/2010/main" val="499591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0AD4-450E-1A7B-59E6-CBADFC395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</a:t>
            </a:r>
            <a:r>
              <a:rPr lang="fr-CA" dirty="0" err="1"/>
              <a:t>day</a:t>
            </a:r>
            <a:r>
              <a:rPr lang="fr-CA" dirty="0"/>
              <a:t> 42 on HHFNC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77B68-D821-42D0-5A0A-6291931FD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PCO2 = 56</a:t>
            </a:r>
          </a:p>
          <a:p>
            <a:r>
              <a:rPr lang="fr-CA" dirty="0"/>
              <a:t>pH = 7.36</a:t>
            </a:r>
          </a:p>
          <a:p>
            <a:endParaRPr lang="fr-CA" dirty="0"/>
          </a:p>
          <a:p>
            <a:r>
              <a:rPr lang="fr-CA" dirty="0"/>
              <a:t>HCO3= 32</a:t>
            </a:r>
          </a:p>
          <a:p>
            <a:r>
              <a:rPr lang="fr-CA" dirty="0"/>
              <a:t>BE = 6.2</a:t>
            </a:r>
          </a:p>
        </p:txBody>
      </p:sp>
    </p:spTree>
    <p:extLst>
      <p:ext uri="{BB962C8B-B14F-4D97-AF65-F5344CB8AC3E}">
        <p14:creationId xmlns:p14="http://schemas.microsoft.com/office/powerpoint/2010/main" val="2156033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A676-F1E4-2991-C81E-97A86D1B4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Hypercarbia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metabolic</a:t>
            </a:r>
            <a:r>
              <a:rPr lang="fr-CA" dirty="0"/>
              <a:t> compensation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62A32-2745-DE53-F3CA-FB44EC4F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Causes?</a:t>
            </a:r>
          </a:p>
          <a:p>
            <a:r>
              <a:rPr lang="fr-CA" dirty="0" err="1"/>
              <a:t>Treatment</a:t>
            </a:r>
            <a:r>
              <a:rPr lang="fr-CA" dirty="0"/>
              <a:t>?</a:t>
            </a:r>
          </a:p>
          <a:p>
            <a:endParaRPr lang="fr-CA" dirty="0"/>
          </a:p>
          <a:p>
            <a:r>
              <a:rPr lang="fr-CA" dirty="0" err="1"/>
              <a:t>Frusemide</a:t>
            </a:r>
            <a:r>
              <a:rPr lang="fr-CA" dirty="0"/>
              <a:t> (Lasix) </a:t>
            </a:r>
            <a:r>
              <a:rPr lang="fr-CA" dirty="0" err="1"/>
              <a:t>frequent</a:t>
            </a:r>
            <a:r>
              <a:rPr lang="fr-CA" dirty="0"/>
              <a:t> cause of </a:t>
            </a:r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alkalosis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3350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05FA-C472-BFC6-2A65-4263F39E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alkalosis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BBA3C-1DFD-A919-36A6-13C574B2F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Decreases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drive</a:t>
            </a:r>
          </a:p>
          <a:p>
            <a:r>
              <a:rPr lang="fr-CA" dirty="0"/>
              <a:t>Leads to </a:t>
            </a:r>
            <a:r>
              <a:rPr lang="fr-CA" dirty="0" err="1"/>
              <a:t>hypercarbia</a:t>
            </a:r>
            <a:endParaRPr lang="fr-CA" dirty="0"/>
          </a:p>
          <a:p>
            <a:endParaRPr lang="fr-CA" dirty="0"/>
          </a:p>
          <a:p>
            <a:r>
              <a:rPr lang="fr-CA" dirty="0"/>
              <a:t>Baby </a:t>
            </a:r>
            <a:r>
              <a:rPr lang="fr-CA" dirty="0" err="1"/>
              <a:t>with</a:t>
            </a:r>
            <a:r>
              <a:rPr lang="fr-CA" dirty="0"/>
              <a:t> BPD on </a:t>
            </a:r>
            <a:r>
              <a:rPr lang="fr-CA" dirty="0" err="1"/>
              <a:t>lasix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high PCO2 and normal pH</a:t>
            </a:r>
          </a:p>
          <a:p>
            <a:r>
              <a:rPr lang="fr-CA" dirty="0"/>
              <a:t>Is </a:t>
            </a:r>
            <a:r>
              <a:rPr lang="fr-CA" dirty="0" err="1"/>
              <a:t>it</a:t>
            </a:r>
            <a:r>
              <a:rPr lang="fr-CA" dirty="0"/>
              <a:t> due to BPD or to </a:t>
            </a:r>
            <a:r>
              <a:rPr lang="fr-CA" dirty="0" err="1"/>
              <a:t>lasix</a:t>
            </a:r>
            <a:r>
              <a:rPr lang="fr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75727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F1E86-7A49-AAB6-A709-D1043BE2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0CF5-ED8E-FB00-84B5-75A45815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B2939-516F-F8B1-0713-43189C6B7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18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40</a:t>
            </a:r>
          </a:p>
          <a:p>
            <a:r>
              <a:rPr lang="fr-CA" dirty="0"/>
              <a:t>FiO2 = 25%</a:t>
            </a:r>
          </a:p>
          <a:p>
            <a:endParaRPr lang="fr-CA" dirty="0"/>
          </a:p>
          <a:p>
            <a:r>
              <a:rPr lang="fr-CA" dirty="0"/>
              <a:t>PCO2 = 62</a:t>
            </a:r>
          </a:p>
          <a:p>
            <a:r>
              <a:rPr lang="fr-CA" dirty="0"/>
              <a:t>pH = 7.19</a:t>
            </a:r>
          </a:p>
          <a:p>
            <a:endParaRPr lang="fr-CA" dirty="0"/>
          </a:p>
          <a:p>
            <a:r>
              <a:rPr lang="fr-CA" dirty="0"/>
              <a:t>HCO3 = 23</a:t>
            </a:r>
          </a:p>
          <a:p>
            <a:r>
              <a:rPr lang="fr-CA" dirty="0"/>
              <a:t>BE = -4</a:t>
            </a:r>
          </a:p>
        </p:txBody>
      </p:sp>
    </p:spTree>
    <p:extLst>
      <p:ext uri="{BB962C8B-B14F-4D97-AF65-F5344CB8AC3E}">
        <p14:creationId xmlns:p14="http://schemas.microsoft.com/office/powerpoint/2010/main" val="3450800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41FC8-2303-C615-6032-1CCEACCB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Mostly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EC388-EF58-7667-AF7C-71FE25F47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Pip</a:t>
            </a:r>
            <a:r>
              <a:rPr lang="fr-CA" dirty="0"/>
              <a:t>= 18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40</a:t>
            </a:r>
          </a:p>
          <a:p>
            <a:r>
              <a:rPr lang="fr-CA" dirty="0"/>
              <a:t>Ti=0.4s</a:t>
            </a:r>
          </a:p>
          <a:p>
            <a:endParaRPr lang="fr-CA" dirty="0"/>
          </a:p>
          <a:p>
            <a:r>
              <a:rPr lang="fr-CA" dirty="0" err="1"/>
              <a:t>What</a:t>
            </a:r>
            <a:r>
              <a:rPr lang="fr-CA" dirty="0"/>
              <a:t> changes </a:t>
            </a:r>
            <a:r>
              <a:rPr lang="fr-CA" dirty="0" err="1"/>
              <a:t>could</a:t>
            </a:r>
            <a:r>
              <a:rPr lang="fr-CA" dirty="0"/>
              <a:t> </a:t>
            </a:r>
            <a:r>
              <a:rPr lang="fr-CA" dirty="0" err="1"/>
              <a:t>you</a:t>
            </a:r>
            <a:r>
              <a:rPr lang="fr-CA" dirty="0"/>
              <a:t> </a:t>
            </a:r>
            <a:r>
              <a:rPr lang="fr-CA" dirty="0" err="1"/>
              <a:t>make</a:t>
            </a:r>
            <a:r>
              <a:rPr lang="fr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00941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BECC-DFE1-5F03-92CB-A53FF5B0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00FD8-08EA-E79D-6EF1-E8D46FE87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Increase</a:t>
            </a:r>
            <a:r>
              <a:rPr lang="fr-CA" dirty="0"/>
              <a:t> Rate</a:t>
            </a:r>
          </a:p>
          <a:p>
            <a:endParaRPr lang="fr-CA" dirty="0"/>
          </a:p>
          <a:p>
            <a:r>
              <a:rPr lang="fr-CA" dirty="0" err="1"/>
              <a:t>Other</a:t>
            </a:r>
            <a:r>
              <a:rPr lang="fr-CA" dirty="0"/>
              <a:t> options?</a:t>
            </a:r>
          </a:p>
          <a:p>
            <a:r>
              <a:rPr lang="fr-CA" dirty="0"/>
              <a:t>If </a:t>
            </a:r>
            <a:r>
              <a:rPr lang="fr-CA" dirty="0" err="1"/>
              <a:t>there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also</a:t>
            </a:r>
            <a:r>
              <a:rPr lang="fr-CA" dirty="0"/>
              <a:t> an </a:t>
            </a:r>
            <a:r>
              <a:rPr lang="fr-CA" dirty="0" err="1"/>
              <a:t>oxygenation</a:t>
            </a:r>
            <a:r>
              <a:rPr lang="fr-CA" dirty="0"/>
              <a:t> </a:t>
            </a:r>
            <a:r>
              <a:rPr lang="fr-CA" dirty="0" err="1"/>
              <a:t>problem</a:t>
            </a:r>
            <a:endParaRPr lang="fr-CA" dirty="0"/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dirty="0" err="1"/>
              <a:t>pip</a:t>
            </a:r>
            <a:endParaRPr lang="fr-CA" dirty="0"/>
          </a:p>
          <a:p>
            <a:r>
              <a:rPr lang="fr-CA" dirty="0"/>
              <a:t>If </a:t>
            </a:r>
            <a:r>
              <a:rPr lang="fr-CA" dirty="0" err="1"/>
              <a:t>there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no </a:t>
            </a:r>
            <a:r>
              <a:rPr lang="fr-CA" dirty="0" err="1"/>
              <a:t>oxygenation</a:t>
            </a:r>
            <a:r>
              <a:rPr lang="fr-CA" dirty="0"/>
              <a:t> </a:t>
            </a:r>
            <a:r>
              <a:rPr lang="fr-CA" dirty="0" err="1"/>
              <a:t>problem</a:t>
            </a:r>
            <a:endParaRPr lang="fr-CA" dirty="0"/>
          </a:p>
          <a:p>
            <a:r>
              <a:rPr lang="fr-CA" dirty="0" err="1"/>
              <a:t>Decrease</a:t>
            </a:r>
            <a:r>
              <a:rPr lang="fr-CA" dirty="0"/>
              <a:t> PEEP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106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B599E-0315-B6BB-6294-D87CE7574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EA6B-5EFB-D9F3-CD47-0E6F8131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93CAC-223F-76F8-B4B3-EC9641504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18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40</a:t>
            </a:r>
          </a:p>
          <a:p>
            <a:r>
              <a:rPr lang="fr-CA" dirty="0"/>
              <a:t>FiO2 = 25%</a:t>
            </a:r>
          </a:p>
          <a:p>
            <a:endParaRPr lang="fr-CA" dirty="0"/>
          </a:p>
          <a:p>
            <a:r>
              <a:rPr lang="fr-CA" dirty="0"/>
              <a:t>PCO2 = 42</a:t>
            </a:r>
          </a:p>
          <a:p>
            <a:r>
              <a:rPr lang="fr-CA" dirty="0"/>
              <a:t>pH = 7.32</a:t>
            </a:r>
          </a:p>
          <a:p>
            <a:endParaRPr lang="fr-CA" dirty="0"/>
          </a:p>
          <a:p>
            <a:r>
              <a:rPr lang="fr-CA" dirty="0"/>
              <a:t>HCO3 = 21</a:t>
            </a:r>
          </a:p>
          <a:p>
            <a:r>
              <a:rPr lang="fr-CA" dirty="0"/>
              <a:t>BE = -4</a:t>
            </a:r>
          </a:p>
        </p:txBody>
      </p:sp>
    </p:spTree>
    <p:extLst>
      <p:ext uri="{BB962C8B-B14F-4D97-AF65-F5344CB8AC3E}">
        <p14:creationId xmlns:p14="http://schemas.microsoft.com/office/powerpoint/2010/main" val="1492606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F83CD-C87C-254A-D0E4-D4D5D06B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Normal </a:t>
            </a:r>
            <a:r>
              <a:rPr lang="fr-CA" dirty="0" err="1"/>
              <a:t>blood</a:t>
            </a:r>
            <a:r>
              <a:rPr lang="fr-CA" dirty="0"/>
              <a:t> </a:t>
            </a:r>
            <a:r>
              <a:rPr lang="fr-CA" dirty="0" err="1"/>
              <a:t>gas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BAF9C-2BE2-728A-0335-FF80F64A1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/>
              <a:t>Wean</a:t>
            </a:r>
            <a:r>
              <a:rPr lang="fr-CA" dirty="0"/>
              <a:t>!</a:t>
            </a:r>
          </a:p>
          <a:p>
            <a:r>
              <a:rPr lang="fr-CA" dirty="0" err="1"/>
              <a:t>We</a:t>
            </a:r>
            <a:r>
              <a:rPr lang="fr-CA" dirty="0"/>
              <a:t> can </a:t>
            </a:r>
            <a:r>
              <a:rPr lang="fr-CA" dirty="0" err="1"/>
              <a:t>decrease</a:t>
            </a:r>
            <a:r>
              <a:rPr lang="fr-CA" dirty="0"/>
              <a:t> the </a:t>
            </a:r>
            <a:r>
              <a:rPr lang="fr-CA" dirty="0" err="1"/>
              <a:t>pulmonary</a:t>
            </a:r>
            <a:r>
              <a:rPr lang="fr-CA" dirty="0"/>
              <a:t> trauma</a:t>
            </a:r>
          </a:p>
          <a:p>
            <a:endParaRPr lang="fr-CA" dirty="0"/>
          </a:p>
          <a:p>
            <a:r>
              <a:rPr lang="fr-CA" dirty="0" err="1"/>
              <a:t>Wean</a:t>
            </a:r>
            <a:r>
              <a:rPr lang="fr-CA" dirty="0"/>
              <a:t> </a:t>
            </a:r>
            <a:r>
              <a:rPr lang="fr-CA" dirty="0" err="1"/>
              <a:t>depending</a:t>
            </a:r>
            <a:r>
              <a:rPr lang="fr-CA" dirty="0"/>
              <a:t> on </a:t>
            </a:r>
            <a:r>
              <a:rPr lang="fr-CA" dirty="0" err="1"/>
              <a:t>average</a:t>
            </a:r>
            <a:r>
              <a:rPr lang="fr-CA" dirty="0"/>
              <a:t> tidal volume</a:t>
            </a:r>
          </a:p>
          <a:p>
            <a:endParaRPr lang="fr-CA" dirty="0"/>
          </a:p>
          <a:p>
            <a:r>
              <a:rPr lang="fr-CA" dirty="0"/>
              <a:t>If 4 to 5 </a:t>
            </a:r>
            <a:r>
              <a:rPr lang="fr-CA" dirty="0" err="1"/>
              <a:t>mL</a:t>
            </a:r>
            <a:r>
              <a:rPr lang="fr-CA" dirty="0"/>
              <a:t>/kg, acceptable</a:t>
            </a:r>
          </a:p>
          <a:p>
            <a:r>
              <a:rPr lang="fr-CA" dirty="0" err="1"/>
              <a:t>Decrease</a:t>
            </a:r>
            <a:r>
              <a:rPr lang="fr-CA" dirty="0"/>
              <a:t> rate</a:t>
            </a:r>
          </a:p>
          <a:p>
            <a:endParaRPr lang="fr-CA" dirty="0"/>
          </a:p>
          <a:p>
            <a:r>
              <a:rPr lang="fr-CA" dirty="0"/>
              <a:t>If &gt; 5 </a:t>
            </a:r>
            <a:r>
              <a:rPr lang="fr-CA" dirty="0" err="1"/>
              <a:t>mL</a:t>
            </a:r>
            <a:r>
              <a:rPr lang="fr-CA" dirty="0"/>
              <a:t>/kg</a:t>
            </a:r>
          </a:p>
          <a:p>
            <a:r>
              <a:rPr lang="fr-CA" dirty="0" err="1"/>
              <a:t>Decrease</a:t>
            </a:r>
            <a:r>
              <a:rPr lang="fr-CA" dirty="0"/>
              <a:t> </a:t>
            </a:r>
            <a:r>
              <a:rPr lang="fr-CA" dirty="0" err="1"/>
              <a:t>pip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25037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4B0B8-8247-867B-2FD6-5E7BDC1B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Full </a:t>
            </a:r>
            <a:r>
              <a:rPr lang="fr-CA" dirty="0" err="1"/>
              <a:t>term</a:t>
            </a:r>
            <a:r>
              <a:rPr lang="fr-CA" dirty="0"/>
              <a:t> infant </a:t>
            </a:r>
            <a:r>
              <a:rPr lang="fr-CA" dirty="0" err="1"/>
              <a:t>with</a:t>
            </a:r>
            <a:r>
              <a:rPr lang="fr-CA" dirty="0"/>
              <a:t> 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06B71-726D-032D-AA1C-2AAA4470C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HFOV</a:t>
            </a:r>
          </a:p>
          <a:p>
            <a:r>
              <a:rPr lang="fr-CA" dirty="0"/>
              <a:t>10 Hz</a:t>
            </a:r>
          </a:p>
          <a:p>
            <a:r>
              <a:rPr lang="fr-CA" dirty="0"/>
              <a:t>Amplitude = 28</a:t>
            </a:r>
          </a:p>
          <a:p>
            <a:r>
              <a:rPr lang="fr-CA" dirty="0"/>
              <a:t>MAP = 14</a:t>
            </a:r>
          </a:p>
          <a:p>
            <a:r>
              <a:rPr lang="fr-CA" dirty="0"/>
              <a:t>FiO2 = 45%</a:t>
            </a:r>
          </a:p>
          <a:p>
            <a:endParaRPr lang="fr-CA" dirty="0"/>
          </a:p>
          <a:p>
            <a:r>
              <a:rPr lang="fr-CA" dirty="0"/>
              <a:t>PCO2 = 32</a:t>
            </a:r>
          </a:p>
          <a:p>
            <a:r>
              <a:rPr lang="fr-CA" dirty="0"/>
              <a:t>pH = 7.45</a:t>
            </a:r>
          </a:p>
          <a:p>
            <a:endParaRPr lang="fr-CA" dirty="0"/>
          </a:p>
          <a:p>
            <a:r>
              <a:rPr lang="fr-CA" dirty="0"/>
              <a:t>HCO3 = 22</a:t>
            </a:r>
          </a:p>
          <a:p>
            <a:r>
              <a:rPr lang="fr-CA" dirty="0"/>
              <a:t>BE = -2</a:t>
            </a:r>
          </a:p>
        </p:txBody>
      </p:sp>
    </p:spTree>
    <p:extLst>
      <p:ext uri="{BB962C8B-B14F-4D97-AF65-F5344CB8AC3E}">
        <p14:creationId xmlns:p14="http://schemas.microsoft.com/office/powerpoint/2010/main" val="2758097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80477-37C1-17F1-D25C-C7E54F31A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Iatrogenic</a:t>
            </a:r>
            <a:r>
              <a:rPr lang="fr-CA" dirty="0"/>
              <a:t> </a:t>
            </a:r>
            <a:r>
              <a:rPr lang="fr-CA" dirty="0" err="1"/>
              <a:t>respiratory</a:t>
            </a:r>
            <a:r>
              <a:rPr lang="fr-CA" dirty="0"/>
              <a:t> </a:t>
            </a:r>
            <a:r>
              <a:rPr lang="fr-CA" dirty="0" err="1"/>
              <a:t>alkalosis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A9DEF-0080-348C-5BA2-1F16DB359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Changes?</a:t>
            </a:r>
          </a:p>
          <a:p>
            <a:endParaRPr lang="fr-CA" dirty="0"/>
          </a:p>
          <a:p>
            <a:r>
              <a:rPr lang="fr-CA" dirty="0" err="1"/>
              <a:t>Decrease</a:t>
            </a:r>
            <a:r>
              <a:rPr lang="fr-CA" dirty="0"/>
              <a:t> amplitude</a:t>
            </a:r>
          </a:p>
          <a:p>
            <a:r>
              <a:rPr lang="fr-CA" dirty="0"/>
              <a:t>Don’t </a:t>
            </a:r>
            <a:r>
              <a:rPr lang="fr-CA" dirty="0" err="1"/>
              <a:t>touch</a:t>
            </a:r>
            <a:r>
              <a:rPr lang="fr-CA" dirty="0"/>
              <a:t> the </a:t>
            </a:r>
            <a:r>
              <a:rPr lang="fr-CA" dirty="0" err="1"/>
              <a:t>frequency</a:t>
            </a:r>
            <a:r>
              <a:rPr lang="fr-CA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17228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6B2BB-9C8D-1F4F-E6B0-361DA4845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D3E75-C1DE-7129-03E5-7B62CE791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Full </a:t>
            </a:r>
            <a:r>
              <a:rPr lang="fr-CA" dirty="0" err="1"/>
              <a:t>term</a:t>
            </a:r>
            <a:r>
              <a:rPr lang="fr-CA" dirty="0"/>
              <a:t> infant </a:t>
            </a:r>
            <a:r>
              <a:rPr lang="fr-CA" dirty="0" err="1"/>
              <a:t>with</a:t>
            </a:r>
            <a:r>
              <a:rPr lang="fr-CA" dirty="0"/>
              <a:t> 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8A075-DBEA-4B07-DC3E-9832EE696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HFOV</a:t>
            </a:r>
          </a:p>
          <a:p>
            <a:r>
              <a:rPr lang="fr-CA" dirty="0"/>
              <a:t>10 Hz</a:t>
            </a:r>
          </a:p>
          <a:p>
            <a:r>
              <a:rPr lang="fr-CA" dirty="0"/>
              <a:t>Amplitude = 38</a:t>
            </a:r>
          </a:p>
          <a:p>
            <a:r>
              <a:rPr lang="fr-CA" dirty="0"/>
              <a:t>MAP = 14</a:t>
            </a:r>
          </a:p>
          <a:p>
            <a:r>
              <a:rPr lang="fr-CA" dirty="0"/>
              <a:t>FiO2 = 45%</a:t>
            </a:r>
          </a:p>
          <a:p>
            <a:endParaRPr lang="fr-CA" dirty="0"/>
          </a:p>
          <a:p>
            <a:r>
              <a:rPr lang="fr-CA" dirty="0"/>
              <a:t>PCO2 = 64</a:t>
            </a:r>
          </a:p>
          <a:p>
            <a:r>
              <a:rPr lang="fr-CA" dirty="0"/>
              <a:t>pH = 7.14</a:t>
            </a:r>
          </a:p>
          <a:p>
            <a:endParaRPr lang="fr-CA" dirty="0"/>
          </a:p>
          <a:p>
            <a:r>
              <a:rPr lang="fr-CA" dirty="0"/>
              <a:t>HCO3 = 21</a:t>
            </a:r>
          </a:p>
          <a:p>
            <a:r>
              <a:rPr lang="fr-CA" dirty="0"/>
              <a:t>BE = -7</a:t>
            </a:r>
          </a:p>
        </p:txBody>
      </p:sp>
    </p:spTree>
    <p:extLst>
      <p:ext uri="{BB962C8B-B14F-4D97-AF65-F5344CB8AC3E}">
        <p14:creationId xmlns:p14="http://schemas.microsoft.com/office/powerpoint/2010/main" val="3916634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C54AD-D488-C514-DF39-8708AF008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6CC92-D079-23B1-51F0-CD616F5DB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/>
              <a:t>Ventilator</a:t>
            </a:r>
            <a:r>
              <a:rPr lang="fr-CA" dirty="0"/>
              <a:t> set to amplitude of 38, but </a:t>
            </a:r>
            <a:r>
              <a:rPr lang="fr-CA" dirty="0" err="1"/>
              <a:t>actually</a:t>
            </a:r>
            <a:r>
              <a:rPr lang="fr-CA" dirty="0"/>
              <a:t> </a:t>
            </a:r>
            <a:r>
              <a:rPr lang="fr-CA" dirty="0" err="1"/>
              <a:t>delivering</a:t>
            </a:r>
            <a:r>
              <a:rPr lang="fr-CA" dirty="0"/>
              <a:t> 30. Tidal volume 1.4 </a:t>
            </a:r>
            <a:r>
              <a:rPr lang="fr-CA" dirty="0" err="1"/>
              <a:t>mL</a:t>
            </a:r>
            <a:r>
              <a:rPr lang="fr-CA" dirty="0"/>
              <a:t>/kg</a:t>
            </a:r>
          </a:p>
          <a:p>
            <a:endParaRPr lang="fr-CA" dirty="0"/>
          </a:p>
          <a:p>
            <a:r>
              <a:rPr lang="fr-CA" dirty="0"/>
              <a:t>To </a:t>
            </a:r>
            <a:r>
              <a:rPr lang="fr-CA" dirty="0" err="1"/>
              <a:t>increase</a:t>
            </a:r>
            <a:r>
              <a:rPr lang="fr-CA" dirty="0"/>
              <a:t> the ventilation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need</a:t>
            </a:r>
            <a:r>
              <a:rPr lang="fr-CA" dirty="0"/>
              <a:t> to </a:t>
            </a:r>
            <a:r>
              <a:rPr lang="fr-CA" dirty="0" err="1"/>
              <a:t>increase</a:t>
            </a:r>
            <a:r>
              <a:rPr lang="fr-CA" dirty="0"/>
              <a:t> the Vt (or </a:t>
            </a:r>
            <a:r>
              <a:rPr lang="fr-CA" dirty="0" err="1"/>
              <a:t>increase</a:t>
            </a:r>
            <a:r>
              <a:rPr lang="fr-CA" dirty="0"/>
              <a:t> the </a:t>
            </a:r>
            <a:r>
              <a:rPr lang="fr-CA" dirty="0" err="1"/>
              <a:t>frequency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changing</a:t>
            </a:r>
            <a:r>
              <a:rPr lang="fr-CA" dirty="0"/>
              <a:t> the Vt)</a:t>
            </a:r>
          </a:p>
          <a:p>
            <a:endParaRPr lang="fr-CA" dirty="0"/>
          </a:p>
          <a:p>
            <a:r>
              <a:rPr lang="fr-CA" dirty="0" err="1"/>
              <a:t>Every</a:t>
            </a:r>
            <a:r>
              <a:rPr lang="fr-CA" dirty="0"/>
              <a:t> HFOV machine, tidal volume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affected</a:t>
            </a:r>
            <a:r>
              <a:rPr lang="fr-CA" dirty="0"/>
              <a:t> by </a:t>
            </a:r>
            <a:r>
              <a:rPr lang="fr-CA" dirty="0" err="1"/>
              <a:t>changing</a:t>
            </a:r>
            <a:r>
              <a:rPr lang="fr-CA" dirty="0"/>
              <a:t> the </a:t>
            </a:r>
            <a:r>
              <a:rPr lang="fr-CA" dirty="0" err="1"/>
              <a:t>frequency</a:t>
            </a:r>
            <a:r>
              <a:rPr lang="fr-CA" dirty="0"/>
              <a:t>.. In the opposite direction</a:t>
            </a:r>
          </a:p>
          <a:p>
            <a:pPr lvl="1"/>
            <a:r>
              <a:rPr lang="fr-CA" dirty="0" err="1"/>
              <a:t>Increasing</a:t>
            </a:r>
            <a:r>
              <a:rPr lang="fr-CA" dirty="0"/>
              <a:t> </a:t>
            </a:r>
            <a:r>
              <a:rPr lang="fr-CA" dirty="0" err="1"/>
              <a:t>frequency</a:t>
            </a:r>
            <a:r>
              <a:rPr lang="fr-CA" dirty="0"/>
              <a:t> </a:t>
            </a:r>
            <a:r>
              <a:rPr lang="fr-CA" dirty="0" err="1"/>
              <a:t>decreases</a:t>
            </a:r>
            <a:r>
              <a:rPr lang="fr-CA" dirty="0"/>
              <a:t> Vt</a:t>
            </a:r>
          </a:p>
          <a:p>
            <a:r>
              <a:rPr lang="fr-CA" dirty="0" err="1"/>
              <a:t>Because</a:t>
            </a:r>
            <a:r>
              <a:rPr lang="fr-CA" dirty="0"/>
              <a:t> DCO2 </a:t>
            </a:r>
            <a:r>
              <a:rPr lang="fr-CA" dirty="0" err="1"/>
              <a:t>depends</a:t>
            </a:r>
            <a:r>
              <a:rPr lang="fr-CA" dirty="0"/>
              <a:t> on Vt</a:t>
            </a:r>
            <a:r>
              <a:rPr lang="fr-CA" baseline="30000" dirty="0"/>
              <a:t>2</a:t>
            </a:r>
            <a:r>
              <a:rPr lang="fr-CA" dirty="0"/>
              <a:t> x </a:t>
            </a:r>
            <a:r>
              <a:rPr lang="fr-CA" dirty="0" err="1"/>
              <a:t>frequency</a:t>
            </a:r>
            <a:r>
              <a:rPr lang="fr-CA" dirty="0"/>
              <a:t> </a:t>
            </a:r>
          </a:p>
          <a:p>
            <a:r>
              <a:rPr lang="fr-CA" dirty="0" err="1"/>
              <a:t>Increasing</a:t>
            </a:r>
            <a:r>
              <a:rPr lang="fr-CA" dirty="0"/>
              <a:t> the </a:t>
            </a:r>
            <a:r>
              <a:rPr lang="fr-CA" dirty="0" err="1"/>
              <a:t>frequency</a:t>
            </a:r>
            <a:r>
              <a:rPr lang="fr-CA" dirty="0"/>
              <a:t> </a:t>
            </a:r>
            <a:r>
              <a:rPr lang="fr-CA" dirty="0" err="1"/>
              <a:t>usually</a:t>
            </a:r>
            <a:r>
              <a:rPr lang="fr-CA" dirty="0"/>
              <a:t> </a:t>
            </a:r>
            <a:r>
              <a:rPr lang="fr-CA" dirty="0" err="1"/>
              <a:t>decreases</a:t>
            </a:r>
            <a:r>
              <a:rPr lang="fr-CA" dirty="0"/>
              <a:t> ventilation and PCO2 </a:t>
            </a:r>
            <a:r>
              <a:rPr lang="fr-CA" dirty="0" err="1"/>
              <a:t>increases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4284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0572-C767-2B5F-5951-245970AC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Babies over 2.5 kg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AAEB1-11A9-D220-0241-E5AAF1235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May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difficult</a:t>
            </a:r>
            <a:r>
              <a:rPr lang="fr-CA" dirty="0"/>
              <a:t> to </a:t>
            </a:r>
            <a:r>
              <a:rPr lang="fr-CA" dirty="0" err="1"/>
              <a:t>get</a:t>
            </a:r>
            <a:r>
              <a:rPr lang="fr-CA" dirty="0"/>
              <a:t> </a:t>
            </a:r>
            <a:r>
              <a:rPr lang="fr-CA" dirty="0" err="1"/>
              <a:t>adequate</a:t>
            </a:r>
            <a:r>
              <a:rPr lang="fr-CA" dirty="0"/>
              <a:t> Vt on HFOV at 10 Hz</a:t>
            </a:r>
          </a:p>
          <a:p>
            <a:endParaRPr lang="fr-CA" dirty="0"/>
          </a:p>
          <a:p>
            <a:r>
              <a:rPr lang="fr-CA" dirty="0" err="1"/>
              <a:t>Decreasing</a:t>
            </a:r>
            <a:r>
              <a:rPr lang="fr-CA" dirty="0"/>
              <a:t> </a:t>
            </a:r>
            <a:r>
              <a:rPr lang="fr-CA" dirty="0" err="1"/>
              <a:t>fequency</a:t>
            </a:r>
            <a:r>
              <a:rPr lang="fr-CA" dirty="0"/>
              <a:t> </a:t>
            </a:r>
            <a:r>
              <a:rPr lang="fr-CA" dirty="0" err="1"/>
              <a:t>often</a:t>
            </a:r>
            <a:r>
              <a:rPr lang="fr-CA" dirty="0"/>
              <a:t> </a:t>
            </a:r>
            <a:r>
              <a:rPr lang="fr-CA" dirty="0" err="1"/>
              <a:t>improves</a:t>
            </a:r>
            <a:r>
              <a:rPr lang="fr-CA" dirty="0"/>
              <a:t> ventilation and </a:t>
            </a:r>
            <a:r>
              <a:rPr lang="fr-CA" dirty="0" err="1"/>
              <a:t>decreases</a:t>
            </a:r>
            <a:r>
              <a:rPr lang="fr-CA" dirty="0"/>
              <a:t> PCO2.</a:t>
            </a:r>
          </a:p>
          <a:p>
            <a:endParaRPr lang="fr-CA" dirty="0"/>
          </a:p>
          <a:p>
            <a:r>
              <a:rPr lang="fr-CA" dirty="0"/>
              <a:t>Sophie </a:t>
            </a:r>
            <a:r>
              <a:rPr lang="fr-CA" dirty="0" err="1"/>
              <a:t>ventilator</a:t>
            </a:r>
            <a:r>
              <a:rPr lang="fr-CA" dirty="0"/>
              <a:t> </a:t>
            </a:r>
            <a:r>
              <a:rPr lang="fr-CA" dirty="0" err="1"/>
              <a:t>calculates</a:t>
            </a:r>
            <a:r>
              <a:rPr lang="fr-CA" dirty="0"/>
              <a:t> DCO2 for </a:t>
            </a:r>
            <a:r>
              <a:rPr lang="fr-CA" dirty="0" err="1"/>
              <a:t>you</a:t>
            </a:r>
            <a:r>
              <a:rPr lang="fr-CA" dirty="0"/>
              <a:t>, </a:t>
            </a:r>
            <a:r>
              <a:rPr lang="fr-CA" dirty="0" err="1"/>
              <a:t>gives</a:t>
            </a:r>
            <a:r>
              <a:rPr lang="fr-CA" dirty="0"/>
              <a:t> a guide as to </a:t>
            </a:r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happen</a:t>
            </a:r>
            <a:r>
              <a:rPr lang="fr-CA" dirty="0"/>
              <a:t> to the PCO2 if </a:t>
            </a:r>
            <a:r>
              <a:rPr lang="fr-CA" dirty="0" err="1"/>
              <a:t>you</a:t>
            </a:r>
            <a:r>
              <a:rPr lang="fr-CA" dirty="0"/>
              <a:t> change the </a:t>
            </a:r>
            <a:r>
              <a:rPr lang="fr-CA" dirty="0" err="1"/>
              <a:t>frequency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134364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1F87-7EFA-56F1-9A07-DBD969DC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83F9B-7AB7-E5CA-F5B3-14F0BC988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Decrease</a:t>
            </a:r>
            <a:r>
              <a:rPr lang="fr-CA" dirty="0"/>
              <a:t> </a:t>
            </a:r>
            <a:r>
              <a:rPr lang="fr-CA" dirty="0" err="1"/>
              <a:t>frequency</a:t>
            </a:r>
            <a:r>
              <a:rPr lang="fr-CA" dirty="0"/>
              <a:t> to 8 Hz</a:t>
            </a:r>
          </a:p>
          <a:p>
            <a:endParaRPr lang="fr-CA" dirty="0"/>
          </a:p>
          <a:p>
            <a:r>
              <a:rPr lang="fr-CA" dirty="0" err="1"/>
              <a:t>Ventilator</a:t>
            </a:r>
            <a:r>
              <a:rPr lang="fr-CA" dirty="0"/>
              <a:t> </a:t>
            </a:r>
            <a:r>
              <a:rPr lang="fr-CA" dirty="0" err="1"/>
              <a:t>now</a:t>
            </a:r>
            <a:r>
              <a:rPr lang="fr-CA" dirty="0"/>
              <a:t> able to </a:t>
            </a:r>
            <a:r>
              <a:rPr lang="fr-CA" dirty="0" err="1"/>
              <a:t>deliver</a:t>
            </a:r>
            <a:r>
              <a:rPr lang="fr-CA" dirty="0"/>
              <a:t> amplitude of 38</a:t>
            </a:r>
          </a:p>
          <a:p>
            <a:r>
              <a:rPr lang="fr-CA" dirty="0"/>
              <a:t>Vt </a:t>
            </a:r>
            <a:r>
              <a:rPr lang="fr-CA" dirty="0" err="1"/>
              <a:t>increases</a:t>
            </a:r>
            <a:r>
              <a:rPr lang="fr-CA" dirty="0"/>
              <a:t> to 2.4 </a:t>
            </a:r>
            <a:r>
              <a:rPr lang="fr-CA" dirty="0" err="1"/>
              <a:t>mL</a:t>
            </a:r>
            <a:r>
              <a:rPr lang="fr-CA" dirty="0"/>
              <a:t>/kg </a:t>
            </a:r>
          </a:p>
        </p:txBody>
      </p:sp>
    </p:spTree>
    <p:extLst>
      <p:ext uri="{BB962C8B-B14F-4D97-AF65-F5344CB8AC3E}">
        <p14:creationId xmlns:p14="http://schemas.microsoft.com/office/powerpoint/2010/main" val="41492927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924E-BC9C-51E7-E879-8306CD58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5 </a:t>
            </a:r>
            <a:r>
              <a:rPr lang="fr-CA" dirty="0" err="1"/>
              <a:t>day</a:t>
            </a:r>
            <a:r>
              <a:rPr lang="fr-CA" dirty="0"/>
              <a:t> </a:t>
            </a:r>
            <a:r>
              <a:rPr lang="fr-CA" dirty="0" err="1"/>
              <a:t>old</a:t>
            </a:r>
            <a:r>
              <a:rPr lang="fr-CA" dirty="0"/>
              <a:t>  1.8 kg </a:t>
            </a:r>
            <a:r>
              <a:rPr lang="fr-CA" dirty="0" err="1"/>
              <a:t>preterm</a:t>
            </a:r>
            <a:r>
              <a:rPr lang="fr-CA" dirty="0"/>
              <a:t> infant on CPAP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250DE-8322-C5E0-10C1-665FDBD74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6 cmH2O</a:t>
            </a:r>
          </a:p>
          <a:p>
            <a:r>
              <a:rPr lang="fr-CA" dirty="0"/>
              <a:t>21%</a:t>
            </a:r>
          </a:p>
          <a:p>
            <a:endParaRPr lang="fr-CA" dirty="0"/>
          </a:p>
          <a:p>
            <a:r>
              <a:rPr lang="fr-CA" dirty="0"/>
              <a:t>PCO2= 52</a:t>
            </a:r>
          </a:p>
          <a:p>
            <a:r>
              <a:rPr lang="fr-CA" dirty="0"/>
              <a:t>pH = 7.18</a:t>
            </a:r>
          </a:p>
          <a:p>
            <a:endParaRPr lang="fr-CA" dirty="0"/>
          </a:p>
          <a:p>
            <a:r>
              <a:rPr lang="fr-CA" dirty="0"/>
              <a:t>HCO3= 19</a:t>
            </a:r>
          </a:p>
          <a:p>
            <a:r>
              <a:rPr lang="fr-CA" dirty="0"/>
              <a:t>BE = -8</a:t>
            </a:r>
          </a:p>
        </p:txBody>
      </p:sp>
    </p:spTree>
    <p:extLst>
      <p:ext uri="{BB962C8B-B14F-4D97-AF65-F5344CB8AC3E}">
        <p14:creationId xmlns:p14="http://schemas.microsoft.com/office/powerpoint/2010/main" val="3536440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E2FB-18F6-A0BD-82D7-7208E45F8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Response</a:t>
            </a:r>
            <a:r>
              <a:rPr lang="fr-CA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9728D-78B5-E024-9F6E-0931CC492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Intubate</a:t>
            </a:r>
            <a:r>
              <a:rPr lang="fr-CA" dirty="0"/>
              <a:t>?</a:t>
            </a:r>
          </a:p>
          <a:p>
            <a:r>
              <a:rPr lang="fr-CA" dirty="0"/>
              <a:t>But </a:t>
            </a:r>
            <a:r>
              <a:rPr lang="fr-CA" dirty="0" err="1"/>
              <a:t>mostly</a:t>
            </a:r>
            <a:r>
              <a:rPr lang="fr-CA" dirty="0"/>
              <a:t> a </a:t>
            </a:r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acidosis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nIPPV</a:t>
            </a:r>
            <a:r>
              <a:rPr lang="fr-CA" dirty="0"/>
              <a:t>?</a:t>
            </a:r>
          </a:p>
          <a:p>
            <a:r>
              <a:rPr lang="fr-CA" dirty="0"/>
              <a:t>Little direct ventilation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nIPPV</a:t>
            </a:r>
            <a:endParaRPr lang="fr-CA" dirty="0"/>
          </a:p>
          <a:p>
            <a:r>
              <a:rPr lang="fr-CA" dirty="0" err="1"/>
              <a:t>Probably</a:t>
            </a:r>
            <a:r>
              <a:rPr lang="fr-CA" dirty="0"/>
              <a:t> </a:t>
            </a:r>
            <a:r>
              <a:rPr lang="fr-CA" dirty="0" err="1"/>
              <a:t>won’t</a:t>
            </a:r>
            <a:r>
              <a:rPr lang="fr-CA" dirty="0"/>
              <a:t> affect the PCO2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555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D8DE6-F9FF-862E-A242-6CF83987F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810A0-3CB6-8909-DB17-D13100E6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318F0-0B18-F868-6916-F01BDCCA9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18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40</a:t>
            </a:r>
          </a:p>
          <a:p>
            <a:r>
              <a:rPr lang="fr-CA" dirty="0"/>
              <a:t>FiO2 = 75% for SpO2 = 90%</a:t>
            </a:r>
          </a:p>
          <a:p>
            <a:endParaRPr lang="fr-CA" dirty="0"/>
          </a:p>
          <a:p>
            <a:r>
              <a:rPr lang="fr-CA" dirty="0"/>
              <a:t>PaO2 = 48</a:t>
            </a:r>
          </a:p>
          <a:p>
            <a:r>
              <a:rPr lang="fr-CA" dirty="0"/>
              <a:t>PCO2 = 62</a:t>
            </a:r>
          </a:p>
          <a:p>
            <a:r>
              <a:rPr lang="fr-CA" dirty="0"/>
              <a:t>pH = 7.19</a:t>
            </a:r>
          </a:p>
          <a:p>
            <a:endParaRPr lang="fr-CA" dirty="0"/>
          </a:p>
          <a:p>
            <a:r>
              <a:rPr lang="fr-CA" dirty="0"/>
              <a:t>HCO3 = 23</a:t>
            </a:r>
          </a:p>
          <a:p>
            <a:r>
              <a:rPr lang="fr-CA" dirty="0"/>
              <a:t>BE = -4</a:t>
            </a:r>
          </a:p>
        </p:txBody>
      </p:sp>
    </p:spTree>
    <p:extLst>
      <p:ext uri="{BB962C8B-B14F-4D97-AF65-F5344CB8AC3E}">
        <p14:creationId xmlns:p14="http://schemas.microsoft.com/office/powerpoint/2010/main" val="3440293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2FCCD-9B9C-5434-6A0E-A68692C69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Response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0E907-81AA-F31B-B193-CE5C3D9B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Need to </a:t>
            </a:r>
            <a:r>
              <a:rPr lang="fr-CA" dirty="0" err="1"/>
              <a:t>increase</a:t>
            </a:r>
            <a:r>
              <a:rPr lang="fr-CA" dirty="0"/>
              <a:t> MAP and minute ventilation</a:t>
            </a:r>
          </a:p>
          <a:p>
            <a:r>
              <a:rPr lang="fr-CA" dirty="0"/>
              <a:t>Options?</a:t>
            </a:r>
          </a:p>
          <a:p>
            <a:r>
              <a:rPr lang="fr-CA" dirty="0" err="1"/>
              <a:t>Increase</a:t>
            </a:r>
            <a:r>
              <a:rPr lang="fr-CA" dirty="0"/>
              <a:t> PEEP and rate</a:t>
            </a:r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dirty="0" err="1"/>
              <a:t>pip</a:t>
            </a:r>
            <a:endParaRPr lang="fr-CA" dirty="0"/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dirty="0" err="1"/>
              <a:t>pip</a:t>
            </a:r>
            <a:r>
              <a:rPr lang="fr-CA" dirty="0"/>
              <a:t> and PEEP</a:t>
            </a:r>
          </a:p>
          <a:p>
            <a:pPr lvl="1"/>
            <a:r>
              <a:rPr lang="fr-CA" dirty="0"/>
              <a:t>? </a:t>
            </a:r>
            <a:r>
              <a:rPr lang="fr-CA" dirty="0" err="1"/>
              <a:t>Effect</a:t>
            </a:r>
            <a:r>
              <a:rPr lang="fr-CA" dirty="0"/>
              <a:t> on Vt</a:t>
            </a:r>
          </a:p>
        </p:txBody>
      </p:sp>
    </p:spTree>
    <p:extLst>
      <p:ext uri="{BB962C8B-B14F-4D97-AF65-F5344CB8AC3E}">
        <p14:creationId xmlns:p14="http://schemas.microsoft.com/office/powerpoint/2010/main" val="107381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2E805-9DE3-6952-DF02-1F626381E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3234-AF5C-E5E7-11BA-68BAF00A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B5337-7C6D-D1A9-2BE8-9B74D864D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23</a:t>
            </a:r>
          </a:p>
          <a:p>
            <a:r>
              <a:rPr lang="fr-CA" dirty="0"/>
              <a:t>PEEP = 8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60, Ti 0.33</a:t>
            </a:r>
          </a:p>
          <a:p>
            <a:r>
              <a:rPr lang="fr-CA" dirty="0"/>
              <a:t>FiO2 = 75% for SpO2 = 90%</a:t>
            </a:r>
          </a:p>
          <a:p>
            <a:endParaRPr lang="fr-CA" dirty="0"/>
          </a:p>
          <a:p>
            <a:r>
              <a:rPr lang="fr-CA" dirty="0"/>
              <a:t>PaO2 = 48</a:t>
            </a:r>
          </a:p>
          <a:p>
            <a:r>
              <a:rPr lang="fr-CA" dirty="0"/>
              <a:t>PCO2 = 52</a:t>
            </a:r>
          </a:p>
          <a:p>
            <a:r>
              <a:rPr lang="fr-CA" dirty="0"/>
              <a:t>pH = 7.29</a:t>
            </a:r>
          </a:p>
          <a:p>
            <a:endParaRPr lang="fr-CA" dirty="0"/>
          </a:p>
          <a:p>
            <a:r>
              <a:rPr lang="fr-CA" dirty="0"/>
              <a:t>HCO3 = 24</a:t>
            </a:r>
          </a:p>
          <a:p>
            <a:r>
              <a:rPr lang="fr-CA" dirty="0"/>
              <a:t>BE = -2</a:t>
            </a:r>
          </a:p>
        </p:txBody>
      </p:sp>
    </p:spTree>
    <p:extLst>
      <p:ext uri="{BB962C8B-B14F-4D97-AF65-F5344CB8AC3E}">
        <p14:creationId xmlns:p14="http://schemas.microsoft.com/office/powerpoint/2010/main" val="13740125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734B2-8168-C398-F29E-C7EF53374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Response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25F22-5F39-F135-DEFD-573D875A1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Need to </a:t>
            </a:r>
            <a:r>
              <a:rPr lang="fr-CA" dirty="0" err="1"/>
              <a:t>increase</a:t>
            </a:r>
            <a:r>
              <a:rPr lang="fr-CA" dirty="0"/>
              <a:t> MAP, but ventilation </a:t>
            </a:r>
            <a:r>
              <a:rPr lang="fr-CA" dirty="0" err="1"/>
              <a:t>is</a:t>
            </a:r>
            <a:r>
              <a:rPr lang="fr-CA" dirty="0"/>
              <a:t> acceptable</a:t>
            </a:r>
          </a:p>
          <a:p>
            <a:r>
              <a:rPr lang="fr-CA" dirty="0" err="1"/>
              <a:t>Increase</a:t>
            </a:r>
            <a:r>
              <a:rPr lang="fr-CA" dirty="0"/>
              <a:t> PEEP</a:t>
            </a:r>
          </a:p>
          <a:p>
            <a:r>
              <a:rPr lang="fr-CA" dirty="0" err="1"/>
              <a:t>Could</a:t>
            </a:r>
            <a:r>
              <a:rPr lang="fr-CA" dirty="0"/>
              <a:t> </a:t>
            </a:r>
            <a:r>
              <a:rPr lang="fr-CA" dirty="0" err="1"/>
              <a:t>increase</a:t>
            </a:r>
            <a:r>
              <a:rPr lang="fr-CA" dirty="0"/>
              <a:t> Ti, but…</a:t>
            </a:r>
          </a:p>
          <a:p>
            <a:r>
              <a:rPr lang="fr-CA" dirty="0" err="1"/>
              <a:t>Consider</a:t>
            </a:r>
            <a:r>
              <a:rPr lang="fr-CA" dirty="0"/>
              <a:t> HFOV</a:t>
            </a:r>
          </a:p>
          <a:p>
            <a:r>
              <a:rPr lang="fr-CA" dirty="0"/>
              <a:t>? </a:t>
            </a:r>
            <a:r>
              <a:rPr lang="fr-CA" dirty="0" err="1"/>
              <a:t>Starting</a:t>
            </a:r>
            <a:r>
              <a:rPr lang="fr-CA" dirty="0"/>
              <a:t> settings for HFOV</a:t>
            </a:r>
          </a:p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switching</a:t>
            </a:r>
            <a:r>
              <a:rPr lang="fr-CA" dirty="0"/>
              <a:t> for </a:t>
            </a:r>
            <a:r>
              <a:rPr lang="fr-CA" dirty="0" err="1"/>
              <a:t>oxygenation</a:t>
            </a:r>
            <a:r>
              <a:rPr lang="fr-CA" dirty="0"/>
              <a:t>, </a:t>
            </a:r>
            <a:r>
              <a:rPr lang="fr-CA" dirty="0" err="1"/>
              <a:t>increase</a:t>
            </a:r>
            <a:r>
              <a:rPr lang="fr-CA" dirty="0"/>
              <a:t> MAP by 2 (13 </a:t>
            </a:r>
            <a:r>
              <a:rPr lang="fr-CA" dirty="0" err="1"/>
              <a:t>currently</a:t>
            </a:r>
            <a:r>
              <a:rPr lang="fr-CA" dirty="0"/>
              <a:t>, put on 15)</a:t>
            </a:r>
          </a:p>
          <a:p>
            <a:r>
              <a:rPr lang="fr-CA" dirty="0"/>
              <a:t>Amplitude </a:t>
            </a:r>
            <a:r>
              <a:rPr lang="fr-CA" dirty="0" err="1"/>
              <a:t>difficult</a:t>
            </a:r>
            <a:r>
              <a:rPr lang="fr-CA" dirty="0"/>
              <a:t> to </a:t>
            </a:r>
            <a:r>
              <a:rPr lang="fr-CA" dirty="0" err="1"/>
              <a:t>predict</a:t>
            </a:r>
            <a:r>
              <a:rPr lang="fr-CA" dirty="0"/>
              <a:t>, start at 20 and </a:t>
            </a:r>
            <a:r>
              <a:rPr lang="fr-CA" dirty="0" err="1"/>
              <a:t>adjust</a:t>
            </a:r>
            <a:r>
              <a:rPr lang="fr-CA" dirty="0"/>
              <a:t> </a:t>
            </a:r>
            <a:r>
              <a:rPr lang="fr-CA" dirty="0" err="1"/>
              <a:t>according</a:t>
            </a:r>
            <a:r>
              <a:rPr lang="fr-CA" dirty="0"/>
              <a:t> to vibration, </a:t>
            </a:r>
            <a:r>
              <a:rPr lang="fr-CA" dirty="0" err="1"/>
              <a:t>aim</a:t>
            </a:r>
            <a:r>
              <a:rPr lang="fr-CA" dirty="0"/>
              <a:t> for initial Vt of 2 </a:t>
            </a:r>
            <a:r>
              <a:rPr lang="fr-CA" dirty="0" err="1"/>
              <a:t>mL</a:t>
            </a:r>
            <a:r>
              <a:rPr lang="fr-CA" dirty="0"/>
              <a:t>/kg</a:t>
            </a:r>
          </a:p>
          <a:p>
            <a:r>
              <a:rPr lang="fr-CA" dirty="0" err="1"/>
              <a:t>Take</a:t>
            </a:r>
            <a:r>
              <a:rPr lang="fr-CA" dirty="0"/>
              <a:t> a </a:t>
            </a:r>
            <a:r>
              <a:rPr lang="fr-CA" dirty="0" err="1"/>
              <a:t>blood</a:t>
            </a:r>
            <a:r>
              <a:rPr lang="fr-CA" dirty="0"/>
              <a:t> </a:t>
            </a:r>
            <a:r>
              <a:rPr lang="fr-CA" dirty="0" err="1"/>
              <a:t>gas</a:t>
            </a:r>
            <a:r>
              <a:rPr lang="fr-CA" dirty="0"/>
              <a:t> </a:t>
            </a:r>
            <a:r>
              <a:rPr lang="fr-CA" dirty="0" err="1"/>
              <a:t>within</a:t>
            </a:r>
            <a:r>
              <a:rPr lang="fr-CA" dirty="0"/>
              <a:t> the </a:t>
            </a:r>
            <a:r>
              <a:rPr lang="fr-CA" dirty="0" err="1"/>
              <a:t>hour</a:t>
            </a:r>
            <a:r>
              <a:rPr lang="fr-CA" dirty="0"/>
              <a:t>, </a:t>
            </a:r>
            <a:r>
              <a:rPr lang="fr-CA" dirty="0" err="1"/>
              <a:t>some</a:t>
            </a:r>
            <a:r>
              <a:rPr lang="fr-CA" dirty="0"/>
              <a:t> babies </a:t>
            </a:r>
            <a:r>
              <a:rPr lang="fr-CA" dirty="0" err="1"/>
              <a:t>become</a:t>
            </a:r>
            <a:r>
              <a:rPr lang="fr-CA" dirty="0"/>
              <a:t> </a:t>
            </a:r>
            <a:r>
              <a:rPr lang="fr-CA" dirty="0" err="1"/>
              <a:t>very</a:t>
            </a:r>
            <a:r>
              <a:rPr lang="fr-CA" dirty="0"/>
              <a:t> </a:t>
            </a:r>
            <a:r>
              <a:rPr lang="fr-CA" dirty="0" err="1"/>
              <a:t>hypocapnic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905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46E-A473-64DA-2C35-AACE3268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A3BF-985B-1335-925C-5244BFC9A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Preterm</a:t>
            </a:r>
            <a:r>
              <a:rPr lang="fr-CA" dirty="0"/>
              <a:t> infant on </a:t>
            </a:r>
            <a:r>
              <a:rPr lang="fr-CA" dirty="0" err="1"/>
              <a:t>ventilator</a:t>
            </a:r>
            <a:r>
              <a:rPr lang="fr-CA" dirty="0"/>
              <a:t>, </a:t>
            </a:r>
            <a:r>
              <a:rPr lang="fr-CA" dirty="0" err="1"/>
              <a:t>day</a:t>
            </a:r>
            <a:r>
              <a:rPr lang="fr-CA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CEA3D-3A8C-5787-76E4-45493113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 err="1"/>
              <a:t>Pip</a:t>
            </a:r>
            <a:r>
              <a:rPr lang="fr-CA" dirty="0"/>
              <a:t>= 25</a:t>
            </a:r>
          </a:p>
          <a:p>
            <a:r>
              <a:rPr lang="fr-CA" dirty="0"/>
              <a:t>PEEP = 6</a:t>
            </a:r>
          </a:p>
          <a:p>
            <a:r>
              <a:rPr lang="fr-CA" dirty="0"/>
              <a:t>RR = 60</a:t>
            </a:r>
          </a:p>
          <a:p>
            <a:r>
              <a:rPr lang="fr-CA" dirty="0" err="1"/>
              <a:t>sIMV</a:t>
            </a:r>
            <a:r>
              <a:rPr lang="fr-CA" dirty="0"/>
              <a:t> rate = 60, Ti 0.33</a:t>
            </a:r>
          </a:p>
          <a:p>
            <a:r>
              <a:rPr lang="fr-CA" dirty="0"/>
              <a:t>FiO2 = 35% for SpO2 = 92%</a:t>
            </a:r>
          </a:p>
          <a:p>
            <a:endParaRPr lang="fr-CA" dirty="0"/>
          </a:p>
          <a:p>
            <a:r>
              <a:rPr lang="fr-CA" dirty="0"/>
              <a:t>PaO2 = 52</a:t>
            </a:r>
          </a:p>
          <a:p>
            <a:r>
              <a:rPr lang="fr-CA" dirty="0"/>
              <a:t>PCO2 = 59</a:t>
            </a:r>
          </a:p>
          <a:p>
            <a:r>
              <a:rPr lang="fr-CA" dirty="0"/>
              <a:t>pH = 7.19</a:t>
            </a:r>
          </a:p>
          <a:p>
            <a:endParaRPr lang="fr-CA" dirty="0"/>
          </a:p>
          <a:p>
            <a:r>
              <a:rPr lang="fr-CA" dirty="0"/>
              <a:t>HCO3 = 22</a:t>
            </a:r>
          </a:p>
          <a:p>
            <a:r>
              <a:rPr lang="fr-CA" dirty="0"/>
              <a:t>BE = -5</a:t>
            </a:r>
          </a:p>
        </p:txBody>
      </p:sp>
    </p:spTree>
    <p:extLst>
      <p:ext uri="{BB962C8B-B14F-4D97-AF65-F5344CB8AC3E}">
        <p14:creationId xmlns:p14="http://schemas.microsoft.com/office/powerpoint/2010/main" val="37916433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45DE8-E20C-9FB8-BA20-04A94A29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Response</a:t>
            </a:r>
            <a:endParaRPr lang="fr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56938-C810-F6DD-A8C5-682C072A8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Increase</a:t>
            </a:r>
            <a:r>
              <a:rPr lang="fr-CA" dirty="0"/>
              <a:t> minute ventilation</a:t>
            </a:r>
          </a:p>
          <a:p>
            <a:r>
              <a:rPr lang="fr-CA" dirty="0" err="1"/>
              <a:t>Increase</a:t>
            </a:r>
            <a:r>
              <a:rPr lang="fr-CA" dirty="0"/>
              <a:t> rate</a:t>
            </a:r>
          </a:p>
          <a:p>
            <a:r>
              <a:rPr lang="fr-CA" dirty="0" err="1"/>
              <a:t>Increase</a:t>
            </a:r>
            <a:r>
              <a:rPr lang="fr-CA" dirty="0"/>
              <a:t> </a:t>
            </a:r>
            <a:r>
              <a:rPr lang="fr-CA" dirty="0" err="1"/>
              <a:t>pip</a:t>
            </a:r>
            <a:endParaRPr lang="fr-CA" dirty="0"/>
          </a:p>
          <a:p>
            <a:r>
              <a:rPr lang="fr-CA" dirty="0"/>
              <a:t>Switch to HFOV</a:t>
            </a:r>
          </a:p>
          <a:p>
            <a:r>
              <a:rPr lang="fr-CA" dirty="0" err="1"/>
              <a:t>Starting</a:t>
            </a:r>
            <a:r>
              <a:rPr lang="fr-CA" dirty="0"/>
              <a:t> settings for HFOV?</a:t>
            </a:r>
          </a:p>
          <a:p>
            <a:r>
              <a:rPr lang="fr-CA" dirty="0" err="1"/>
              <a:t>When</a:t>
            </a:r>
            <a:r>
              <a:rPr lang="fr-CA" dirty="0"/>
              <a:t> </a:t>
            </a:r>
            <a:r>
              <a:rPr lang="fr-CA" dirty="0" err="1"/>
              <a:t>switching</a:t>
            </a:r>
            <a:r>
              <a:rPr lang="fr-CA" dirty="0"/>
              <a:t> for high CO2, </a:t>
            </a:r>
            <a:r>
              <a:rPr lang="fr-CA" dirty="0" err="1"/>
              <a:t>keep</a:t>
            </a:r>
            <a:r>
              <a:rPr lang="fr-CA" dirty="0"/>
              <a:t> </a:t>
            </a:r>
            <a:r>
              <a:rPr lang="fr-CA" dirty="0" err="1"/>
              <a:t>same</a:t>
            </a:r>
            <a:r>
              <a:rPr lang="fr-CA" dirty="0"/>
              <a:t> MAP, </a:t>
            </a:r>
            <a:r>
              <a:rPr lang="fr-CA" dirty="0" err="1"/>
              <a:t>choose</a:t>
            </a:r>
            <a:r>
              <a:rPr lang="fr-CA" dirty="0"/>
              <a:t> amplitude </a:t>
            </a:r>
            <a:r>
              <a:rPr lang="fr-CA" dirty="0" err="1"/>
              <a:t>based</a:t>
            </a:r>
            <a:r>
              <a:rPr lang="fr-CA" dirty="0"/>
              <a:t> on vibrations and volume, </a:t>
            </a:r>
            <a:r>
              <a:rPr lang="fr-CA" dirty="0" err="1"/>
              <a:t>aiming</a:t>
            </a:r>
            <a:r>
              <a:rPr lang="fr-CA" dirty="0"/>
              <a:t> for 2 </a:t>
            </a:r>
            <a:r>
              <a:rPr lang="fr-CA" dirty="0" err="1"/>
              <a:t>mL</a:t>
            </a:r>
            <a:r>
              <a:rPr lang="fr-CA" dirty="0"/>
              <a:t>/kg</a:t>
            </a:r>
          </a:p>
          <a:p>
            <a:r>
              <a:rPr lang="fr-CA" dirty="0" err="1"/>
              <a:t>Currently</a:t>
            </a:r>
            <a:r>
              <a:rPr lang="fr-CA" dirty="0"/>
              <a:t> MAP </a:t>
            </a:r>
            <a:r>
              <a:rPr lang="fr-CA" dirty="0" err="1"/>
              <a:t>is</a:t>
            </a:r>
            <a:r>
              <a:rPr lang="fr-CA" dirty="0"/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2350328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1806</Words>
  <Application>Microsoft Office PowerPoint</Application>
  <PresentationFormat>Widescreen</PresentationFormat>
  <Paragraphs>388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Aptos</vt:lpstr>
      <vt:lpstr>Aptos Display</vt:lpstr>
      <vt:lpstr>Arial</vt:lpstr>
      <vt:lpstr>Office Theme</vt:lpstr>
      <vt:lpstr>Blood Gas Interpretation</vt:lpstr>
      <vt:lpstr>What do we measure?</vt:lpstr>
      <vt:lpstr>Oxygenation</vt:lpstr>
      <vt:lpstr>Hypoxia</vt:lpstr>
      <vt:lpstr>pH</vt:lpstr>
      <vt:lpstr>Bicarbonate is calculated</vt:lpstr>
      <vt:lpstr>What is the « Base Excess »?</vt:lpstr>
      <vt:lpstr>PowerPoint Presentation</vt:lpstr>
      <vt:lpstr>No</vt:lpstr>
      <vt:lpstr>PowerPoint Presentation</vt:lpstr>
      <vt:lpstr>Acidosis</vt:lpstr>
      <vt:lpstr>Two kinds of acidosis</vt:lpstr>
      <vt:lpstr>Loss of Bicarbonate</vt:lpstr>
      <vt:lpstr>Urine acidification</vt:lpstr>
      <vt:lpstr>Progressive metabolic acidosis</vt:lpstr>
      <vt:lpstr>How to differentiate HCO3 loss from Acid accumulation?</vt:lpstr>
      <vt:lpstr>PowerPoint Presentation</vt:lpstr>
      <vt:lpstr>HCO3 loss in urine</vt:lpstr>
      <vt:lpstr>Normal anion gap acidosis in preterms</vt:lpstr>
      <vt:lpstr>Accumulation of acid</vt:lpstr>
      <vt:lpstr>Lactic acidosis</vt:lpstr>
      <vt:lpstr>Anion gap in the newborn</vt:lpstr>
      <vt:lpstr>EG</vt:lpstr>
      <vt:lpstr>Mixed acidosis, respiratory and metabolic</vt:lpstr>
      <vt:lpstr>Baby with asphyxia</vt:lpstr>
      <vt:lpstr>Respiratory alkalosis</vt:lpstr>
      <vt:lpstr>Preterm infant with Resp distress</vt:lpstr>
      <vt:lpstr>Respiratory acidosis</vt:lpstr>
      <vt:lpstr>3 day old term infant</vt:lpstr>
      <vt:lpstr>Metabolic acidosis</vt:lpstr>
      <vt:lpstr>Preterm infant on ventilator, day 3</vt:lpstr>
      <vt:lpstr>Mixed acidosis</vt:lpstr>
      <vt:lpstr>Preterm infant day 42 on HHFNC</vt:lpstr>
      <vt:lpstr>Hypercarbia with metabolic compensation</vt:lpstr>
      <vt:lpstr>Metabolic alkalosis</vt:lpstr>
      <vt:lpstr>Preterm infant on ventilator, day 3</vt:lpstr>
      <vt:lpstr>Mostly respiratory acidosis</vt:lpstr>
      <vt:lpstr>PowerPoint Presentation</vt:lpstr>
      <vt:lpstr>Preterm infant on ventilator, day 2</vt:lpstr>
      <vt:lpstr>Normal blood gas</vt:lpstr>
      <vt:lpstr>Full term infant with MAS</vt:lpstr>
      <vt:lpstr>Iatrogenic respiratory alkalosis</vt:lpstr>
      <vt:lpstr>Full term infant with MAS</vt:lpstr>
      <vt:lpstr>PowerPoint Presentation</vt:lpstr>
      <vt:lpstr>Babies over 2.5 kg</vt:lpstr>
      <vt:lpstr>PowerPoint Presentation</vt:lpstr>
      <vt:lpstr>5 day old  1.8 kg preterm infant on CPAP</vt:lpstr>
      <vt:lpstr>Response?</vt:lpstr>
      <vt:lpstr>Preterm infant on ventilator, day 3</vt:lpstr>
      <vt:lpstr>Response</vt:lpstr>
      <vt:lpstr>Preterm infant on ventilator, day 3</vt:lpstr>
      <vt:lpstr>Response</vt:lpstr>
      <vt:lpstr>Preterm infant on ventilator, day 1</vt:lpstr>
      <vt:lpstr>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Keith Barrington</dc:creator>
  <cp:lastModifiedBy>Keith Barrington</cp:lastModifiedBy>
  <cp:revision>13</cp:revision>
  <dcterms:created xsi:type="dcterms:W3CDTF">2026-01-28T02:49:09Z</dcterms:created>
  <dcterms:modified xsi:type="dcterms:W3CDTF">2026-01-28T06:12:24Z</dcterms:modified>
</cp:coreProperties>
</file>