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8" r:id="rId3"/>
    <p:sldId id="320" r:id="rId4"/>
    <p:sldId id="455" r:id="rId5"/>
    <p:sldId id="322" r:id="rId6"/>
    <p:sldId id="456" r:id="rId7"/>
    <p:sldId id="453" r:id="rId8"/>
    <p:sldId id="454" r:id="rId9"/>
    <p:sldId id="328" r:id="rId10"/>
    <p:sldId id="285" r:id="rId11"/>
    <p:sldId id="360" r:id="rId12"/>
    <p:sldId id="361" r:id="rId13"/>
    <p:sldId id="362" r:id="rId14"/>
    <p:sldId id="462" r:id="rId15"/>
    <p:sldId id="265" r:id="rId16"/>
    <p:sldId id="441" r:id="rId17"/>
    <p:sldId id="443" r:id="rId18"/>
    <p:sldId id="446" r:id="rId19"/>
    <p:sldId id="458" r:id="rId20"/>
    <p:sldId id="463" r:id="rId21"/>
    <p:sldId id="464" r:id="rId22"/>
    <p:sldId id="310" r:id="rId23"/>
    <p:sldId id="326" r:id="rId24"/>
    <p:sldId id="323" r:id="rId25"/>
    <p:sldId id="466" r:id="rId26"/>
    <p:sldId id="447" r:id="rId27"/>
    <p:sldId id="300" r:id="rId28"/>
    <p:sldId id="359" r:id="rId29"/>
    <p:sldId id="449" r:id="rId30"/>
    <p:sldId id="374" r:id="rId31"/>
    <p:sldId id="376" r:id="rId32"/>
    <p:sldId id="358" r:id="rId33"/>
    <p:sldId id="448" r:id="rId3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05" autoAdjust="0"/>
    <p:restoredTop sz="94660"/>
  </p:normalViewPr>
  <p:slideViewPr>
    <p:cSldViewPr snapToGrid="0">
      <p:cViewPr varScale="1">
        <p:scale>
          <a:sx n="94" d="100"/>
          <a:sy n="94" d="100"/>
        </p:scale>
        <p:origin x="86" y="1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25"/>
      <c:hPercent val="50"/>
      <c:rotY val="0"/>
      <c:rAngAx val="0"/>
      <c:perspective val="0"/>
    </c:view3D>
    <c:floor>
      <c:thickness val="0"/>
    </c:floor>
    <c:sideWall>
      <c:thickness val="0"/>
    </c:sideWall>
    <c:backWall>
      <c:thickness val="0"/>
    </c:backWall>
    <c:plotArea>
      <c:layout>
        <c:manualLayout>
          <c:layoutTarget val="inner"/>
          <c:xMode val="edge"/>
          <c:yMode val="edge"/>
          <c:x val="0.24689826302729528"/>
          <c:y val="0.26540284360189575"/>
          <c:w val="0.50868486352357323"/>
          <c:h val="0.47156398104265401"/>
        </c:manualLayout>
      </c:layout>
      <c:pie3DChart>
        <c:varyColors val="1"/>
        <c:ser>
          <c:idx val="0"/>
          <c:order val="0"/>
          <c:tx>
            <c:strRef>
              <c:f>Sheet1!$B$1</c:f>
              <c:strCache>
                <c:ptCount val="1"/>
                <c:pt idx="0">
                  <c:v>1st Qtr</c:v>
                </c:pt>
              </c:strCache>
            </c:strRef>
          </c:tx>
          <c:spPr>
            <a:solidFill>
              <a:schemeClr val="accent1"/>
            </a:solidFill>
            <a:ln w="12700">
              <a:noFill/>
            </a:ln>
          </c:spPr>
          <c:explosion val="25"/>
          <c:dPt>
            <c:idx val="0"/>
            <c:bubble3D val="0"/>
            <c:extLst>
              <c:ext xmlns:c16="http://schemas.microsoft.com/office/drawing/2014/chart" uri="{C3380CC4-5D6E-409C-BE32-E72D297353CC}">
                <c16:uniqueId val="{00000000-8116-4281-852A-57308EEBFC5D}"/>
              </c:ext>
            </c:extLst>
          </c:dPt>
          <c:dPt>
            <c:idx val="1"/>
            <c:bubble3D val="0"/>
            <c:spPr>
              <a:solidFill>
                <a:schemeClr val="accent2"/>
              </a:solidFill>
              <a:ln w="12700">
                <a:noFill/>
              </a:ln>
            </c:spPr>
            <c:extLst>
              <c:ext xmlns:c16="http://schemas.microsoft.com/office/drawing/2014/chart" uri="{C3380CC4-5D6E-409C-BE32-E72D297353CC}">
                <c16:uniqueId val="{00000001-8116-4281-852A-57308EEBFC5D}"/>
              </c:ext>
            </c:extLst>
          </c:dPt>
          <c:dPt>
            <c:idx val="2"/>
            <c:bubble3D val="0"/>
            <c:spPr>
              <a:solidFill>
                <a:schemeClr val="hlink"/>
              </a:solidFill>
              <a:ln w="12700">
                <a:noFill/>
              </a:ln>
            </c:spPr>
            <c:extLst>
              <c:ext xmlns:c16="http://schemas.microsoft.com/office/drawing/2014/chart" uri="{C3380CC4-5D6E-409C-BE32-E72D297353CC}">
                <c16:uniqueId val="{00000002-8116-4281-852A-57308EEBFC5D}"/>
              </c:ext>
            </c:extLst>
          </c:dPt>
          <c:dLbls>
            <c:spPr>
              <a:noFill/>
              <a:ln w="12700">
                <a:noFill/>
              </a:ln>
            </c:spPr>
            <c:txPr>
              <a:bodyPr wrap="square" lIns="38100" tIns="19050" rIns="38100" bIns="19050" anchor="ctr">
                <a:spAutoFit/>
              </a:bodyPr>
              <a:lstStyle/>
              <a:p>
                <a:pPr>
                  <a:defRPr sz="800" b="1" i="0" u="none" strike="noStrike" baseline="0">
                    <a:solidFill>
                      <a:srgbClr val="FFFFFF"/>
                    </a:solidFill>
                    <a:latin typeface="Arial"/>
                    <a:ea typeface="Arial"/>
                    <a:cs typeface="Arial"/>
                  </a:defRPr>
                </a:pPr>
                <a:endParaRPr lang="en-US"/>
              </a:p>
            </c:txPr>
            <c:dLblPos val="outEnd"/>
            <c:showLegendKey val="0"/>
            <c:showVal val="0"/>
            <c:showCatName val="1"/>
            <c:showSerName val="0"/>
            <c:showPercent val="0"/>
            <c:showBubbleSize val="0"/>
            <c:showLeaderLines val="1"/>
            <c:extLst>
              <c:ext xmlns:c15="http://schemas.microsoft.com/office/drawing/2012/chart" uri="{CE6537A1-D6FC-4f65-9D91-7224C49458BB}"/>
            </c:extLst>
          </c:dLbls>
          <c:cat>
            <c:strRef>
              <c:f>Sheet1!$A$2:$A$4</c:f>
              <c:strCache>
                <c:ptCount val="3"/>
                <c:pt idx="0">
                  <c:v>Central 40%</c:v>
                </c:pt>
                <c:pt idx="1">
                  <c:v>Mixed 50%</c:v>
                </c:pt>
                <c:pt idx="2">
                  <c:v>Obstructive 10%</c:v>
                </c:pt>
              </c:strCache>
            </c:strRef>
          </c:cat>
          <c:val>
            <c:numRef>
              <c:f>Sheet1!$B$2:$B$4</c:f>
              <c:numCache>
                <c:formatCode>General</c:formatCode>
                <c:ptCount val="3"/>
                <c:pt idx="0">
                  <c:v>40</c:v>
                </c:pt>
                <c:pt idx="1">
                  <c:v>50</c:v>
                </c:pt>
                <c:pt idx="2">
                  <c:v>10</c:v>
                </c:pt>
              </c:numCache>
            </c:numRef>
          </c:val>
          <c:extLst>
            <c:ext xmlns:c16="http://schemas.microsoft.com/office/drawing/2014/chart" uri="{C3380CC4-5D6E-409C-BE32-E72D297353CC}">
              <c16:uniqueId val="{00000003-8116-4281-852A-57308EEBFC5D}"/>
            </c:ext>
          </c:extLst>
        </c:ser>
        <c:ser>
          <c:idx val="1"/>
          <c:order val="1"/>
          <c:tx>
            <c:strRef>
              <c:f>Sheet1!$C$1</c:f>
              <c:strCache>
                <c:ptCount val="1"/>
                <c:pt idx="0">
                  <c:v>2nd Qtr</c:v>
                </c:pt>
              </c:strCache>
            </c:strRef>
          </c:tx>
          <c:spPr>
            <a:solidFill>
              <a:schemeClr val="accent2"/>
            </a:solidFill>
            <a:ln w="6350">
              <a:solidFill>
                <a:schemeClr val="tx1"/>
              </a:solidFill>
              <a:prstDash val="solid"/>
            </a:ln>
          </c:spPr>
          <c:explosion val="25"/>
          <c:dPt>
            <c:idx val="0"/>
            <c:bubble3D val="0"/>
            <c:spPr>
              <a:solidFill>
                <a:schemeClr val="accent1"/>
              </a:solidFill>
              <a:ln w="6350">
                <a:solidFill>
                  <a:schemeClr val="tx1"/>
                </a:solidFill>
                <a:prstDash val="solid"/>
              </a:ln>
            </c:spPr>
            <c:extLst>
              <c:ext xmlns:c16="http://schemas.microsoft.com/office/drawing/2014/chart" uri="{C3380CC4-5D6E-409C-BE32-E72D297353CC}">
                <c16:uniqueId val="{00000004-8116-4281-852A-57308EEBFC5D}"/>
              </c:ext>
            </c:extLst>
          </c:dPt>
          <c:dPt>
            <c:idx val="1"/>
            <c:bubble3D val="0"/>
            <c:extLst>
              <c:ext xmlns:c16="http://schemas.microsoft.com/office/drawing/2014/chart" uri="{C3380CC4-5D6E-409C-BE32-E72D297353CC}">
                <c16:uniqueId val="{00000005-8116-4281-852A-57308EEBFC5D}"/>
              </c:ext>
            </c:extLst>
          </c:dPt>
          <c:dPt>
            <c:idx val="2"/>
            <c:bubble3D val="0"/>
            <c:spPr>
              <a:solidFill>
                <a:schemeClr val="hlink"/>
              </a:solidFill>
              <a:ln w="6350">
                <a:solidFill>
                  <a:schemeClr val="tx1"/>
                </a:solidFill>
                <a:prstDash val="solid"/>
              </a:ln>
            </c:spPr>
            <c:extLst>
              <c:ext xmlns:c16="http://schemas.microsoft.com/office/drawing/2014/chart" uri="{C3380CC4-5D6E-409C-BE32-E72D297353CC}">
                <c16:uniqueId val="{00000006-8116-4281-852A-57308EEBFC5D}"/>
              </c:ext>
            </c:extLst>
          </c:dPt>
          <c:dLbls>
            <c:spPr>
              <a:noFill/>
              <a:ln w="12700">
                <a:noFill/>
              </a:ln>
            </c:spPr>
            <c:txPr>
              <a:bodyPr wrap="square" lIns="38100" tIns="19050" rIns="38100" bIns="19050" anchor="ctr">
                <a:spAutoFit/>
              </a:bodyPr>
              <a:lstStyle/>
              <a:p>
                <a:pPr>
                  <a:defRPr sz="438" b="0" i="0" u="none" strike="noStrike" baseline="0">
                    <a:solidFill>
                      <a:schemeClr val="tx1"/>
                    </a:solidFill>
                    <a:latin typeface="Arial"/>
                    <a:ea typeface="Arial"/>
                    <a:cs typeface="Arial"/>
                  </a:defRPr>
                </a:pPr>
                <a:endParaRPr lang="en-US"/>
              </a:p>
            </c:txPr>
            <c:showLegendKey val="0"/>
            <c:showVal val="0"/>
            <c:showCatName val="1"/>
            <c:showSerName val="0"/>
            <c:showPercent val="0"/>
            <c:showBubbleSize val="0"/>
            <c:showLeaderLines val="1"/>
            <c:extLst>
              <c:ext xmlns:c15="http://schemas.microsoft.com/office/drawing/2012/chart" uri="{CE6537A1-D6FC-4f65-9D91-7224C49458BB}"/>
            </c:extLst>
          </c:dLbls>
          <c:cat>
            <c:strRef>
              <c:f>Sheet1!$A$2:$A$4</c:f>
              <c:strCache>
                <c:ptCount val="3"/>
                <c:pt idx="0">
                  <c:v>Central 40%</c:v>
                </c:pt>
                <c:pt idx="1">
                  <c:v>Mixed 50%</c:v>
                </c:pt>
                <c:pt idx="2">
                  <c:v>Obstructive 10%</c:v>
                </c:pt>
              </c:strCache>
            </c:strRef>
          </c:cat>
          <c:val>
            <c:numRef>
              <c:f>Sheet1!$C$2:$C$4</c:f>
              <c:numCache>
                <c:formatCode>General</c:formatCode>
                <c:ptCount val="3"/>
                <c:pt idx="0">
                  <c:v>27.4</c:v>
                </c:pt>
                <c:pt idx="1">
                  <c:v>38.6</c:v>
                </c:pt>
                <c:pt idx="2">
                  <c:v>46.9</c:v>
                </c:pt>
              </c:numCache>
            </c:numRef>
          </c:val>
          <c:extLst>
            <c:ext xmlns:c16="http://schemas.microsoft.com/office/drawing/2014/chart" uri="{C3380CC4-5D6E-409C-BE32-E72D297353CC}">
              <c16:uniqueId val="{00000007-8116-4281-852A-57308EEBFC5D}"/>
            </c:ext>
          </c:extLst>
        </c:ser>
        <c:ser>
          <c:idx val="2"/>
          <c:order val="2"/>
          <c:tx>
            <c:strRef>
              <c:f>Sheet1!$D$1</c:f>
              <c:strCache>
                <c:ptCount val="1"/>
                <c:pt idx="0">
                  <c:v>3rd Qtr</c:v>
                </c:pt>
              </c:strCache>
            </c:strRef>
          </c:tx>
          <c:spPr>
            <a:solidFill>
              <a:schemeClr val="hlink"/>
            </a:solidFill>
            <a:ln w="6350">
              <a:solidFill>
                <a:schemeClr val="tx1"/>
              </a:solidFill>
              <a:prstDash val="solid"/>
            </a:ln>
          </c:spPr>
          <c:explosion val="25"/>
          <c:dPt>
            <c:idx val="0"/>
            <c:bubble3D val="0"/>
            <c:spPr>
              <a:solidFill>
                <a:schemeClr val="accent1"/>
              </a:solidFill>
              <a:ln w="6350">
                <a:solidFill>
                  <a:schemeClr val="tx1"/>
                </a:solidFill>
                <a:prstDash val="solid"/>
              </a:ln>
            </c:spPr>
            <c:extLst>
              <c:ext xmlns:c16="http://schemas.microsoft.com/office/drawing/2014/chart" uri="{C3380CC4-5D6E-409C-BE32-E72D297353CC}">
                <c16:uniqueId val="{00000008-8116-4281-852A-57308EEBFC5D}"/>
              </c:ext>
            </c:extLst>
          </c:dPt>
          <c:dPt>
            <c:idx val="1"/>
            <c:bubble3D val="0"/>
            <c:spPr>
              <a:solidFill>
                <a:schemeClr val="accent2"/>
              </a:solidFill>
              <a:ln w="6350">
                <a:solidFill>
                  <a:schemeClr val="tx1"/>
                </a:solidFill>
                <a:prstDash val="solid"/>
              </a:ln>
            </c:spPr>
            <c:extLst>
              <c:ext xmlns:c16="http://schemas.microsoft.com/office/drawing/2014/chart" uri="{C3380CC4-5D6E-409C-BE32-E72D297353CC}">
                <c16:uniqueId val="{00000009-8116-4281-852A-57308EEBFC5D}"/>
              </c:ext>
            </c:extLst>
          </c:dPt>
          <c:dPt>
            <c:idx val="2"/>
            <c:bubble3D val="0"/>
            <c:extLst>
              <c:ext xmlns:c16="http://schemas.microsoft.com/office/drawing/2014/chart" uri="{C3380CC4-5D6E-409C-BE32-E72D297353CC}">
                <c16:uniqueId val="{0000000A-8116-4281-852A-57308EEBFC5D}"/>
              </c:ext>
            </c:extLst>
          </c:dPt>
          <c:dLbls>
            <c:spPr>
              <a:noFill/>
              <a:ln w="12700">
                <a:noFill/>
              </a:ln>
            </c:spPr>
            <c:txPr>
              <a:bodyPr wrap="square" lIns="38100" tIns="19050" rIns="38100" bIns="19050" anchor="ctr">
                <a:spAutoFit/>
              </a:bodyPr>
              <a:lstStyle/>
              <a:p>
                <a:pPr>
                  <a:defRPr sz="438" b="0" i="0" u="none" strike="noStrike" baseline="0">
                    <a:solidFill>
                      <a:schemeClr val="tx1"/>
                    </a:solidFill>
                    <a:latin typeface="Arial"/>
                    <a:ea typeface="Arial"/>
                    <a:cs typeface="Arial"/>
                  </a:defRPr>
                </a:pPr>
                <a:endParaRPr lang="en-US"/>
              </a:p>
            </c:txPr>
            <c:showLegendKey val="0"/>
            <c:showVal val="0"/>
            <c:showCatName val="1"/>
            <c:showSerName val="0"/>
            <c:showPercent val="0"/>
            <c:showBubbleSize val="0"/>
            <c:showLeaderLines val="1"/>
            <c:extLst>
              <c:ext xmlns:c15="http://schemas.microsoft.com/office/drawing/2012/chart" uri="{CE6537A1-D6FC-4f65-9D91-7224C49458BB}"/>
            </c:extLst>
          </c:dLbls>
          <c:cat>
            <c:strRef>
              <c:f>Sheet1!$A$2:$A$4</c:f>
              <c:strCache>
                <c:ptCount val="3"/>
                <c:pt idx="0">
                  <c:v>Central 40%</c:v>
                </c:pt>
                <c:pt idx="1">
                  <c:v>Mixed 50%</c:v>
                </c:pt>
                <c:pt idx="2">
                  <c:v>Obstructive 10%</c:v>
                </c:pt>
              </c:strCache>
            </c:strRef>
          </c:cat>
          <c:val>
            <c:numRef>
              <c:f>Sheet1!$D$2:$D$4</c:f>
              <c:numCache>
                <c:formatCode>General</c:formatCode>
                <c:ptCount val="3"/>
                <c:pt idx="0">
                  <c:v>90</c:v>
                </c:pt>
                <c:pt idx="1">
                  <c:v>34.6</c:v>
                </c:pt>
                <c:pt idx="2">
                  <c:v>45</c:v>
                </c:pt>
              </c:numCache>
            </c:numRef>
          </c:val>
          <c:extLst>
            <c:ext xmlns:c16="http://schemas.microsoft.com/office/drawing/2014/chart" uri="{C3380CC4-5D6E-409C-BE32-E72D297353CC}">
              <c16:uniqueId val="{0000000B-8116-4281-852A-57308EEBFC5D}"/>
            </c:ext>
          </c:extLst>
        </c:ser>
        <c:ser>
          <c:idx val="3"/>
          <c:order val="3"/>
          <c:tx>
            <c:strRef>
              <c:f>Sheet1!$E$1</c:f>
              <c:strCache>
                <c:ptCount val="1"/>
                <c:pt idx="0">
                  <c:v>4th Qtr</c:v>
                </c:pt>
              </c:strCache>
            </c:strRef>
          </c:tx>
          <c:spPr>
            <a:solidFill>
              <a:schemeClr val="folHlink"/>
            </a:solidFill>
            <a:ln w="6350">
              <a:solidFill>
                <a:schemeClr val="tx1"/>
              </a:solidFill>
              <a:prstDash val="solid"/>
            </a:ln>
          </c:spPr>
          <c:explosion val="25"/>
          <c:dPt>
            <c:idx val="0"/>
            <c:bubble3D val="0"/>
            <c:spPr>
              <a:solidFill>
                <a:schemeClr val="accent1"/>
              </a:solidFill>
              <a:ln w="6350">
                <a:solidFill>
                  <a:schemeClr val="tx1"/>
                </a:solidFill>
                <a:prstDash val="solid"/>
              </a:ln>
            </c:spPr>
            <c:extLst>
              <c:ext xmlns:c16="http://schemas.microsoft.com/office/drawing/2014/chart" uri="{C3380CC4-5D6E-409C-BE32-E72D297353CC}">
                <c16:uniqueId val="{0000000C-8116-4281-852A-57308EEBFC5D}"/>
              </c:ext>
            </c:extLst>
          </c:dPt>
          <c:dPt>
            <c:idx val="1"/>
            <c:bubble3D val="0"/>
            <c:spPr>
              <a:solidFill>
                <a:schemeClr val="accent2"/>
              </a:solidFill>
              <a:ln w="6350">
                <a:solidFill>
                  <a:schemeClr val="tx1"/>
                </a:solidFill>
                <a:prstDash val="solid"/>
              </a:ln>
            </c:spPr>
            <c:extLst>
              <c:ext xmlns:c16="http://schemas.microsoft.com/office/drawing/2014/chart" uri="{C3380CC4-5D6E-409C-BE32-E72D297353CC}">
                <c16:uniqueId val="{0000000D-8116-4281-852A-57308EEBFC5D}"/>
              </c:ext>
            </c:extLst>
          </c:dPt>
          <c:dPt>
            <c:idx val="2"/>
            <c:bubble3D val="0"/>
            <c:spPr>
              <a:solidFill>
                <a:schemeClr val="hlink"/>
              </a:solidFill>
              <a:ln w="6350">
                <a:solidFill>
                  <a:schemeClr val="tx1"/>
                </a:solidFill>
                <a:prstDash val="solid"/>
              </a:ln>
            </c:spPr>
            <c:extLst>
              <c:ext xmlns:c16="http://schemas.microsoft.com/office/drawing/2014/chart" uri="{C3380CC4-5D6E-409C-BE32-E72D297353CC}">
                <c16:uniqueId val="{0000000E-8116-4281-852A-57308EEBFC5D}"/>
              </c:ext>
            </c:extLst>
          </c:dPt>
          <c:dLbls>
            <c:spPr>
              <a:noFill/>
              <a:ln w="12700">
                <a:noFill/>
              </a:ln>
            </c:spPr>
            <c:txPr>
              <a:bodyPr wrap="square" lIns="38100" tIns="19050" rIns="38100" bIns="19050" anchor="ctr">
                <a:spAutoFit/>
              </a:bodyPr>
              <a:lstStyle/>
              <a:p>
                <a:pPr>
                  <a:defRPr sz="438" b="0" i="0" u="none" strike="noStrike" baseline="0">
                    <a:solidFill>
                      <a:schemeClr val="tx1"/>
                    </a:solidFill>
                    <a:latin typeface="Arial"/>
                    <a:ea typeface="Arial"/>
                    <a:cs typeface="Arial"/>
                  </a:defRPr>
                </a:pPr>
                <a:endParaRPr lang="en-US"/>
              </a:p>
            </c:txPr>
            <c:showLegendKey val="0"/>
            <c:showVal val="0"/>
            <c:showCatName val="1"/>
            <c:showSerName val="0"/>
            <c:showPercent val="0"/>
            <c:showBubbleSize val="0"/>
            <c:showLeaderLines val="1"/>
            <c:extLst>
              <c:ext xmlns:c15="http://schemas.microsoft.com/office/drawing/2012/chart" uri="{CE6537A1-D6FC-4f65-9D91-7224C49458BB}"/>
            </c:extLst>
          </c:dLbls>
          <c:cat>
            <c:strRef>
              <c:f>Sheet1!$A$2:$A$4</c:f>
              <c:strCache>
                <c:ptCount val="3"/>
                <c:pt idx="0">
                  <c:v>Central 40%</c:v>
                </c:pt>
                <c:pt idx="1">
                  <c:v>Mixed 50%</c:v>
                </c:pt>
                <c:pt idx="2">
                  <c:v>Obstructive 10%</c:v>
                </c:pt>
              </c:strCache>
            </c:strRef>
          </c:cat>
          <c:val>
            <c:numRef>
              <c:f>Sheet1!$E$2:$E$4</c:f>
              <c:numCache>
                <c:formatCode>General</c:formatCode>
                <c:ptCount val="3"/>
                <c:pt idx="0">
                  <c:v>20.399999999999999</c:v>
                </c:pt>
                <c:pt idx="1">
                  <c:v>31.6</c:v>
                </c:pt>
                <c:pt idx="2">
                  <c:v>43.9</c:v>
                </c:pt>
              </c:numCache>
            </c:numRef>
          </c:val>
          <c:extLst>
            <c:ext xmlns:c16="http://schemas.microsoft.com/office/drawing/2014/chart" uri="{C3380CC4-5D6E-409C-BE32-E72D297353CC}">
              <c16:uniqueId val="{0000000F-8116-4281-852A-57308EEBFC5D}"/>
            </c:ext>
          </c:extLst>
        </c:ser>
        <c:dLbls>
          <c:showLegendKey val="0"/>
          <c:showVal val="0"/>
          <c:showCatName val="1"/>
          <c:showSerName val="0"/>
          <c:showPercent val="0"/>
          <c:showBubbleSize val="0"/>
          <c:showLeaderLines val="1"/>
        </c:dLbls>
      </c:pie3DChart>
      <c:spPr>
        <a:noFill/>
        <a:ln w="12700">
          <a:noFill/>
        </a:ln>
      </c:spPr>
    </c:plotArea>
    <c:plotVisOnly val="1"/>
    <c:dispBlanksAs val="zero"/>
    <c:showDLblsOverMax val="0"/>
  </c:chart>
  <c:spPr>
    <a:gradFill rotWithShape="0">
      <a:gsLst>
        <a:gs pos="0">
          <a:srgbClr xmlns:mc="http://schemas.openxmlformats.org/markup-compatibility/2006" xmlns:a14="http://schemas.microsoft.com/office/drawing/2010/main" val="0000FF" mc:Ignorable="a14" a14:legacySpreadsheetColorIndex="12"/>
        </a:gs>
        <a:gs pos="100000">
          <a:srgbClr xmlns:mc="http://schemas.openxmlformats.org/markup-compatibility/2006" xmlns:a14="http://schemas.microsoft.com/office/drawing/2010/main" val="000000" mc:Ignorable="a14" a14:legacySpreadsheetColorIndex="12">
            <a:gamma/>
            <a:shade val="46275"/>
            <a:invGamma/>
          </a:srgbClr>
        </a:gs>
      </a:gsLst>
      <a:lin ang="5400000" scaled="1"/>
    </a:gradFill>
    <a:ln>
      <a:noFill/>
    </a:ln>
  </c:spPr>
  <c:txPr>
    <a:bodyPr/>
    <a:lstStyle/>
    <a:p>
      <a:pPr>
        <a:defRPr sz="438" b="0" i="0" u="none" strike="noStrike" baseline="0">
          <a:solidFill>
            <a:schemeClr val="tx1"/>
          </a:solidFill>
          <a:latin typeface="Arial"/>
          <a:ea typeface="Arial"/>
          <a:cs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997A4D-2A63-4D73-9F6E-6DC93384015C}" type="datetimeFigureOut">
              <a:rPr lang="fr-CA" smtClean="0"/>
              <a:t>2026-01-27</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83952D-BB6D-4CAA-880D-D7F4B05E4E46}" type="slidenum">
              <a:rPr lang="fr-CA" smtClean="0"/>
              <a:t>‹#›</a:t>
            </a:fld>
            <a:endParaRPr lang="fr-CA"/>
          </a:p>
        </p:txBody>
      </p:sp>
    </p:spTree>
    <p:extLst>
      <p:ext uri="{BB962C8B-B14F-4D97-AF65-F5344CB8AC3E}">
        <p14:creationId xmlns:p14="http://schemas.microsoft.com/office/powerpoint/2010/main" val="3405336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19E7ED8-FB27-433B-8A84-C8FCD18B075A}"/>
              </a:ext>
            </a:extLst>
          </p:cNvPr>
          <p:cNvSpPr>
            <a:spLocks noGrp="1" noChangeArrowheads="1"/>
          </p:cNvSpPr>
          <p:nvPr>
            <p:ph type="sldNum" sz="quarter" idx="5"/>
          </p:nvPr>
        </p:nvSpPr>
        <p:spPr>
          <a:ln/>
        </p:spPr>
        <p:txBody>
          <a:bodyPr/>
          <a:lstStyle/>
          <a:p>
            <a:fld id="{A3316FE6-46E2-4057-A2DF-132382EB80C5}" type="slidenum">
              <a:rPr lang="en-CA" altLang="fr-FR"/>
              <a:pPr/>
              <a:t>31</a:t>
            </a:fld>
            <a:endParaRPr lang="en-CA" altLang="fr-FR"/>
          </a:p>
        </p:txBody>
      </p:sp>
      <p:sp>
        <p:nvSpPr>
          <p:cNvPr id="164866" name="Rectangle 2">
            <a:extLst>
              <a:ext uri="{FF2B5EF4-FFF2-40B4-BE49-F238E27FC236}">
                <a16:creationId xmlns:a16="http://schemas.microsoft.com/office/drawing/2014/main" id="{40A5625E-8D2D-4CFD-AD40-3B7545F2A9FA}"/>
              </a:ext>
            </a:extLst>
          </p:cNvPr>
          <p:cNvSpPr>
            <a:spLocks noGrp="1" noRot="1" noChangeAspect="1" noChangeArrowheads="1" noTextEdit="1"/>
          </p:cNvSpPr>
          <p:nvPr>
            <p:ph type="sldImg"/>
          </p:nvPr>
        </p:nvSpPr>
        <p:spPr>
          <a:xfrm>
            <a:off x="-74613" y="738188"/>
            <a:ext cx="6553201" cy="3686175"/>
          </a:xfrm>
          <a:ln/>
        </p:spPr>
      </p:sp>
      <p:sp>
        <p:nvSpPr>
          <p:cNvPr id="164867" name="Rectangle 3">
            <a:extLst>
              <a:ext uri="{FF2B5EF4-FFF2-40B4-BE49-F238E27FC236}">
                <a16:creationId xmlns:a16="http://schemas.microsoft.com/office/drawing/2014/main" id="{1F22BFD7-5950-4A06-B617-0C98992A809B}"/>
              </a:ext>
            </a:extLst>
          </p:cNvPr>
          <p:cNvSpPr>
            <a:spLocks noGrp="1" noChangeArrowheads="1"/>
          </p:cNvSpPr>
          <p:nvPr>
            <p:ph type="body" idx="1"/>
          </p:nvPr>
        </p:nvSpPr>
        <p:spPr>
          <a:xfrm>
            <a:off x="854075" y="4670425"/>
            <a:ext cx="4695825" cy="4424363"/>
          </a:xfrm>
        </p:spPr>
        <p:txBody>
          <a:bodyPr/>
          <a:lstStyle/>
          <a:p>
            <a:endParaRPr lang="en-US" alt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33F5DDF-8AFF-47FF-9045-38185FFDDC50}"/>
              </a:ext>
            </a:extLst>
          </p:cNvPr>
          <p:cNvSpPr>
            <a:spLocks noGrp="1" noChangeArrowheads="1"/>
          </p:cNvSpPr>
          <p:nvPr>
            <p:ph type="sldNum" sz="quarter" idx="5"/>
          </p:nvPr>
        </p:nvSpPr>
        <p:spPr>
          <a:ln/>
        </p:spPr>
        <p:txBody>
          <a:bodyPr/>
          <a:lstStyle/>
          <a:p>
            <a:fld id="{EDA5A01D-8F5B-4A30-ACC9-713E57242942}" type="slidenum">
              <a:rPr lang="en-CA" altLang="fr-FR"/>
              <a:pPr/>
              <a:t>32</a:t>
            </a:fld>
            <a:endParaRPr lang="en-CA" altLang="fr-FR"/>
          </a:p>
        </p:txBody>
      </p:sp>
      <p:sp>
        <p:nvSpPr>
          <p:cNvPr id="141314" name="Rectangle 2">
            <a:extLst>
              <a:ext uri="{FF2B5EF4-FFF2-40B4-BE49-F238E27FC236}">
                <a16:creationId xmlns:a16="http://schemas.microsoft.com/office/drawing/2014/main" id="{4B284D87-FCFA-49E3-B4E5-3124C5D880B7}"/>
              </a:ext>
            </a:extLst>
          </p:cNvPr>
          <p:cNvSpPr>
            <a:spLocks noGrp="1" noRot="1" noChangeAspect="1" noChangeArrowheads="1" noTextEdit="1"/>
          </p:cNvSpPr>
          <p:nvPr>
            <p:ph type="sldImg"/>
          </p:nvPr>
        </p:nvSpPr>
        <p:spPr>
          <a:xfrm>
            <a:off x="-74613" y="738188"/>
            <a:ext cx="6553201" cy="3686175"/>
          </a:xfrm>
          <a:ln/>
        </p:spPr>
      </p:sp>
      <p:sp>
        <p:nvSpPr>
          <p:cNvPr id="141315" name="Rectangle 3">
            <a:extLst>
              <a:ext uri="{FF2B5EF4-FFF2-40B4-BE49-F238E27FC236}">
                <a16:creationId xmlns:a16="http://schemas.microsoft.com/office/drawing/2014/main" id="{FA19BE6D-C825-4CB4-A76F-870A7ED1DAEF}"/>
              </a:ext>
            </a:extLst>
          </p:cNvPr>
          <p:cNvSpPr>
            <a:spLocks noGrp="1" noChangeArrowheads="1"/>
          </p:cNvSpPr>
          <p:nvPr>
            <p:ph type="body" idx="1"/>
          </p:nvPr>
        </p:nvSpPr>
        <p:spPr>
          <a:xfrm>
            <a:off x="854075" y="4670425"/>
            <a:ext cx="4695825" cy="4424363"/>
          </a:xfrm>
        </p:spPr>
        <p:txBody>
          <a:bodyPr/>
          <a:lstStyle/>
          <a:p>
            <a:r>
              <a:rPr lang="en-US" altLang="fr-FR"/>
              <a:t>BPD by 28 d definition is very frequent and not significantly correlated with persistent apnea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709505-BE60-4767-920A-A2D3CA3D864D}"/>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A"/>
          </a:p>
        </p:txBody>
      </p:sp>
      <p:sp>
        <p:nvSpPr>
          <p:cNvPr id="3" name="Sous-titre 2">
            <a:extLst>
              <a:ext uri="{FF2B5EF4-FFF2-40B4-BE49-F238E27FC236}">
                <a16:creationId xmlns:a16="http://schemas.microsoft.com/office/drawing/2014/main" id="{F2F95365-B39B-4865-A621-29BF07254C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sp>
        <p:nvSpPr>
          <p:cNvPr id="4" name="Espace réservé de la date 3">
            <a:extLst>
              <a:ext uri="{FF2B5EF4-FFF2-40B4-BE49-F238E27FC236}">
                <a16:creationId xmlns:a16="http://schemas.microsoft.com/office/drawing/2014/main" id="{935F8C80-2E37-452A-B4FF-9669160B9861}"/>
              </a:ext>
            </a:extLst>
          </p:cNvPr>
          <p:cNvSpPr>
            <a:spLocks noGrp="1"/>
          </p:cNvSpPr>
          <p:nvPr>
            <p:ph type="dt" sz="half" idx="10"/>
          </p:nvPr>
        </p:nvSpPr>
        <p:spPr/>
        <p:txBody>
          <a:bodyPr/>
          <a:lstStyle/>
          <a:p>
            <a:fld id="{ED46E180-FFEC-429C-880D-7E597202D671}" type="datetimeFigureOut">
              <a:rPr lang="fr-CA" smtClean="0"/>
              <a:t>2026-01-27</a:t>
            </a:fld>
            <a:endParaRPr lang="fr-CA"/>
          </a:p>
        </p:txBody>
      </p:sp>
      <p:sp>
        <p:nvSpPr>
          <p:cNvPr id="5" name="Espace réservé du pied de page 4">
            <a:extLst>
              <a:ext uri="{FF2B5EF4-FFF2-40B4-BE49-F238E27FC236}">
                <a16:creationId xmlns:a16="http://schemas.microsoft.com/office/drawing/2014/main" id="{BC0AC923-6820-486D-A8F7-1C30FD836E54}"/>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A185821A-2550-49E1-B6BD-D6119113C573}"/>
              </a:ext>
            </a:extLst>
          </p:cNvPr>
          <p:cNvSpPr>
            <a:spLocks noGrp="1"/>
          </p:cNvSpPr>
          <p:nvPr>
            <p:ph type="sldNum" sz="quarter" idx="12"/>
          </p:nvPr>
        </p:nvSpPr>
        <p:spPr/>
        <p:txBody>
          <a:bodyPr/>
          <a:lstStyle/>
          <a:p>
            <a:fld id="{FE1D567C-A567-4145-B066-B67226FD9BDD}" type="slidenum">
              <a:rPr lang="fr-CA" smtClean="0"/>
              <a:t>‹#›</a:t>
            </a:fld>
            <a:endParaRPr lang="fr-CA"/>
          </a:p>
        </p:txBody>
      </p:sp>
    </p:spTree>
    <p:extLst>
      <p:ext uri="{BB962C8B-B14F-4D97-AF65-F5344CB8AC3E}">
        <p14:creationId xmlns:p14="http://schemas.microsoft.com/office/powerpoint/2010/main" val="2957485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26953C-31F3-43BB-9DC3-00C353D22778}"/>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DC965D49-AA78-43DF-8E6E-55C21E30714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08367C89-B91E-4E22-805F-3E69D26AAC72}"/>
              </a:ext>
            </a:extLst>
          </p:cNvPr>
          <p:cNvSpPr>
            <a:spLocks noGrp="1"/>
          </p:cNvSpPr>
          <p:nvPr>
            <p:ph type="dt" sz="half" idx="10"/>
          </p:nvPr>
        </p:nvSpPr>
        <p:spPr/>
        <p:txBody>
          <a:bodyPr/>
          <a:lstStyle/>
          <a:p>
            <a:fld id="{ED46E180-FFEC-429C-880D-7E597202D671}" type="datetimeFigureOut">
              <a:rPr lang="fr-CA" smtClean="0"/>
              <a:t>2026-01-27</a:t>
            </a:fld>
            <a:endParaRPr lang="fr-CA"/>
          </a:p>
        </p:txBody>
      </p:sp>
      <p:sp>
        <p:nvSpPr>
          <p:cNvPr id="5" name="Espace réservé du pied de page 4">
            <a:extLst>
              <a:ext uri="{FF2B5EF4-FFF2-40B4-BE49-F238E27FC236}">
                <a16:creationId xmlns:a16="http://schemas.microsoft.com/office/drawing/2014/main" id="{09A1808F-D87F-4AF7-88FE-5EC9977E587D}"/>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3882A254-E0FA-4C20-869F-4A50AC515C87}"/>
              </a:ext>
            </a:extLst>
          </p:cNvPr>
          <p:cNvSpPr>
            <a:spLocks noGrp="1"/>
          </p:cNvSpPr>
          <p:nvPr>
            <p:ph type="sldNum" sz="quarter" idx="12"/>
          </p:nvPr>
        </p:nvSpPr>
        <p:spPr/>
        <p:txBody>
          <a:bodyPr/>
          <a:lstStyle/>
          <a:p>
            <a:fld id="{FE1D567C-A567-4145-B066-B67226FD9BDD}" type="slidenum">
              <a:rPr lang="fr-CA" smtClean="0"/>
              <a:t>‹#›</a:t>
            </a:fld>
            <a:endParaRPr lang="fr-CA"/>
          </a:p>
        </p:txBody>
      </p:sp>
    </p:spTree>
    <p:extLst>
      <p:ext uri="{BB962C8B-B14F-4D97-AF65-F5344CB8AC3E}">
        <p14:creationId xmlns:p14="http://schemas.microsoft.com/office/powerpoint/2010/main" val="1162407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2DD09B-E71B-47F4-BC14-D209CE868B6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60A64B58-DF98-4DBD-A639-5C71176D068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6636582-A396-4C88-BEB7-BAE6D4E7732F}"/>
              </a:ext>
            </a:extLst>
          </p:cNvPr>
          <p:cNvSpPr>
            <a:spLocks noGrp="1"/>
          </p:cNvSpPr>
          <p:nvPr>
            <p:ph type="dt" sz="half" idx="10"/>
          </p:nvPr>
        </p:nvSpPr>
        <p:spPr/>
        <p:txBody>
          <a:bodyPr/>
          <a:lstStyle/>
          <a:p>
            <a:fld id="{ED46E180-FFEC-429C-880D-7E597202D671}" type="datetimeFigureOut">
              <a:rPr lang="fr-CA" smtClean="0"/>
              <a:t>2026-01-27</a:t>
            </a:fld>
            <a:endParaRPr lang="fr-CA"/>
          </a:p>
        </p:txBody>
      </p:sp>
      <p:sp>
        <p:nvSpPr>
          <p:cNvPr id="5" name="Espace réservé du pied de page 4">
            <a:extLst>
              <a:ext uri="{FF2B5EF4-FFF2-40B4-BE49-F238E27FC236}">
                <a16:creationId xmlns:a16="http://schemas.microsoft.com/office/drawing/2014/main" id="{C156DE89-BE67-4DE5-B18F-771DE5D0ED30}"/>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5527643A-019A-44D6-998C-04C67316F8E7}"/>
              </a:ext>
            </a:extLst>
          </p:cNvPr>
          <p:cNvSpPr>
            <a:spLocks noGrp="1"/>
          </p:cNvSpPr>
          <p:nvPr>
            <p:ph type="sldNum" sz="quarter" idx="12"/>
          </p:nvPr>
        </p:nvSpPr>
        <p:spPr/>
        <p:txBody>
          <a:bodyPr/>
          <a:lstStyle/>
          <a:p>
            <a:fld id="{FE1D567C-A567-4145-B066-B67226FD9BDD}" type="slidenum">
              <a:rPr lang="fr-CA" smtClean="0"/>
              <a:t>‹#›</a:t>
            </a:fld>
            <a:endParaRPr lang="fr-CA"/>
          </a:p>
        </p:txBody>
      </p:sp>
    </p:spTree>
    <p:extLst>
      <p:ext uri="{BB962C8B-B14F-4D97-AF65-F5344CB8AC3E}">
        <p14:creationId xmlns:p14="http://schemas.microsoft.com/office/powerpoint/2010/main" val="1131947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1006BC-A86D-4E42-A05F-4F9D5DBA194B}"/>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5399EF36-539B-4783-8DAD-DC1E212B754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DE3FA226-887B-4721-8F96-234BACDB9CF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a:extLst>
              <a:ext uri="{FF2B5EF4-FFF2-40B4-BE49-F238E27FC236}">
                <a16:creationId xmlns:a16="http://schemas.microsoft.com/office/drawing/2014/main" id="{5DECD728-5DA6-4506-89F2-968BE94D3984}"/>
              </a:ext>
            </a:extLst>
          </p:cNvPr>
          <p:cNvSpPr>
            <a:spLocks noGrp="1"/>
          </p:cNvSpPr>
          <p:nvPr>
            <p:ph type="dt" sz="half" idx="10"/>
          </p:nvPr>
        </p:nvSpPr>
        <p:spPr/>
        <p:txBody>
          <a:bodyPr/>
          <a:lstStyle/>
          <a:p>
            <a:fld id="{ED46E180-FFEC-429C-880D-7E597202D671}" type="datetimeFigureOut">
              <a:rPr lang="fr-CA" smtClean="0"/>
              <a:t>2026-01-27</a:t>
            </a:fld>
            <a:endParaRPr lang="fr-CA"/>
          </a:p>
        </p:txBody>
      </p:sp>
      <p:sp>
        <p:nvSpPr>
          <p:cNvPr id="6" name="Espace réservé du pied de page 5">
            <a:extLst>
              <a:ext uri="{FF2B5EF4-FFF2-40B4-BE49-F238E27FC236}">
                <a16:creationId xmlns:a16="http://schemas.microsoft.com/office/drawing/2014/main" id="{F87218BE-F1A0-4A24-B462-71FE73046F3F}"/>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890E1096-FC98-4CD6-9A53-F2F8CC7146D3}"/>
              </a:ext>
            </a:extLst>
          </p:cNvPr>
          <p:cNvSpPr>
            <a:spLocks noGrp="1"/>
          </p:cNvSpPr>
          <p:nvPr>
            <p:ph type="sldNum" sz="quarter" idx="12"/>
          </p:nvPr>
        </p:nvSpPr>
        <p:spPr/>
        <p:txBody>
          <a:bodyPr/>
          <a:lstStyle/>
          <a:p>
            <a:fld id="{FE1D567C-A567-4145-B066-B67226FD9BDD}" type="slidenum">
              <a:rPr lang="fr-CA" smtClean="0"/>
              <a:t>‹#›</a:t>
            </a:fld>
            <a:endParaRPr lang="fr-CA"/>
          </a:p>
        </p:txBody>
      </p:sp>
    </p:spTree>
    <p:extLst>
      <p:ext uri="{BB962C8B-B14F-4D97-AF65-F5344CB8AC3E}">
        <p14:creationId xmlns:p14="http://schemas.microsoft.com/office/powerpoint/2010/main" val="1061368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F76F56-A987-4A7A-9EDD-790242C04254}"/>
              </a:ext>
            </a:extLst>
          </p:cNvPr>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1444BA37-703B-469E-9F51-B4EA44EB06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063C98F-F3A1-439F-A0A6-08F4B0C6C2DE}"/>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AE52555C-0188-459C-885C-0DDCBAFE13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96A177B-24DC-4BC1-B6C5-7D39901EA6C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a:extLst>
              <a:ext uri="{FF2B5EF4-FFF2-40B4-BE49-F238E27FC236}">
                <a16:creationId xmlns:a16="http://schemas.microsoft.com/office/drawing/2014/main" id="{A60F4D39-F176-4524-BEC8-BF7907B3BDCD}"/>
              </a:ext>
            </a:extLst>
          </p:cNvPr>
          <p:cNvSpPr>
            <a:spLocks noGrp="1"/>
          </p:cNvSpPr>
          <p:nvPr>
            <p:ph type="dt" sz="half" idx="10"/>
          </p:nvPr>
        </p:nvSpPr>
        <p:spPr/>
        <p:txBody>
          <a:bodyPr/>
          <a:lstStyle/>
          <a:p>
            <a:fld id="{ED46E180-FFEC-429C-880D-7E597202D671}" type="datetimeFigureOut">
              <a:rPr lang="fr-CA" smtClean="0"/>
              <a:t>2026-01-27</a:t>
            </a:fld>
            <a:endParaRPr lang="fr-CA"/>
          </a:p>
        </p:txBody>
      </p:sp>
      <p:sp>
        <p:nvSpPr>
          <p:cNvPr id="8" name="Espace réservé du pied de page 7">
            <a:extLst>
              <a:ext uri="{FF2B5EF4-FFF2-40B4-BE49-F238E27FC236}">
                <a16:creationId xmlns:a16="http://schemas.microsoft.com/office/drawing/2014/main" id="{D2E9F0B6-26FB-446F-8C23-9C4263C0D929}"/>
              </a:ext>
            </a:extLst>
          </p:cNvPr>
          <p:cNvSpPr>
            <a:spLocks noGrp="1"/>
          </p:cNvSpPr>
          <p:nvPr>
            <p:ph type="ftr" sz="quarter" idx="11"/>
          </p:nvPr>
        </p:nvSpPr>
        <p:spPr/>
        <p:txBody>
          <a:bodyPr/>
          <a:lstStyle/>
          <a:p>
            <a:endParaRPr lang="fr-CA"/>
          </a:p>
        </p:txBody>
      </p:sp>
      <p:sp>
        <p:nvSpPr>
          <p:cNvPr id="9" name="Espace réservé du numéro de diapositive 8">
            <a:extLst>
              <a:ext uri="{FF2B5EF4-FFF2-40B4-BE49-F238E27FC236}">
                <a16:creationId xmlns:a16="http://schemas.microsoft.com/office/drawing/2014/main" id="{4CF7C9CB-7D2E-4E84-BE80-D9043A83E981}"/>
              </a:ext>
            </a:extLst>
          </p:cNvPr>
          <p:cNvSpPr>
            <a:spLocks noGrp="1"/>
          </p:cNvSpPr>
          <p:nvPr>
            <p:ph type="sldNum" sz="quarter" idx="12"/>
          </p:nvPr>
        </p:nvSpPr>
        <p:spPr/>
        <p:txBody>
          <a:bodyPr/>
          <a:lstStyle/>
          <a:p>
            <a:fld id="{FE1D567C-A567-4145-B066-B67226FD9BDD}" type="slidenum">
              <a:rPr lang="fr-CA" smtClean="0"/>
              <a:t>‹#›</a:t>
            </a:fld>
            <a:endParaRPr lang="fr-CA"/>
          </a:p>
        </p:txBody>
      </p:sp>
    </p:spTree>
    <p:extLst>
      <p:ext uri="{BB962C8B-B14F-4D97-AF65-F5344CB8AC3E}">
        <p14:creationId xmlns:p14="http://schemas.microsoft.com/office/powerpoint/2010/main" val="2808421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5074A3-020A-4CBB-A80C-1065E2CA26B5}"/>
              </a:ext>
            </a:extLst>
          </p:cNvPr>
          <p:cNvSpPr>
            <a:spLocks noGrp="1"/>
          </p:cNvSpPr>
          <p:nvPr>
            <p:ph type="title"/>
          </p:nvPr>
        </p:nvSpPr>
        <p:spPr/>
        <p:txBody>
          <a:bodyPr/>
          <a:lstStyle/>
          <a:p>
            <a:r>
              <a:rPr lang="fr-FR"/>
              <a:t>Modifiez le style du titre</a:t>
            </a:r>
            <a:endParaRPr lang="fr-CA"/>
          </a:p>
        </p:txBody>
      </p:sp>
      <p:sp>
        <p:nvSpPr>
          <p:cNvPr id="3" name="Espace réservé de la date 2">
            <a:extLst>
              <a:ext uri="{FF2B5EF4-FFF2-40B4-BE49-F238E27FC236}">
                <a16:creationId xmlns:a16="http://schemas.microsoft.com/office/drawing/2014/main" id="{C5CFCD04-485D-4494-8661-D2FE06E13DB8}"/>
              </a:ext>
            </a:extLst>
          </p:cNvPr>
          <p:cNvSpPr>
            <a:spLocks noGrp="1"/>
          </p:cNvSpPr>
          <p:nvPr>
            <p:ph type="dt" sz="half" idx="10"/>
          </p:nvPr>
        </p:nvSpPr>
        <p:spPr/>
        <p:txBody>
          <a:bodyPr/>
          <a:lstStyle/>
          <a:p>
            <a:fld id="{ED46E180-FFEC-429C-880D-7E597202D671}" type="datetimeFigureOut">
              <a:rPr lang="fr-CA" smtClean="0"/>
              <a:t>2026-01-27</a:t>
            </a:fld>
            <a:endParaRPr lang="fr-CA"/>
          </a:p>
        </p:txBody>
      </p:sp>
      <p:sp>
        <p:nvSpPr>
          <p:cNvPr id="4" name="Espace réservé du pied de page 3">
            <a:extLst>
              <a:ext uri="{FF2B5EF4-FFF2-40B4-BE49-F238E27FC236}">
                <a16:creationId xmlns:a16="http://schemas.microsoft.com/office/drawing/2014/main" id="{960A1B31-2E47-4EAB-A8D9-3CB02961DB2F}"/>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55B49DE4-1A4D-4A84-8C09-64DD76904EF9}"/>
              </a:ext>
            </a:extLst>
          </p:cNvPr>
          <p:cNvSpPr>
            <a:spLocks noGrp="1"/>
          </p:cNvSpPr>
          <p:nvPr>
            <p:ph type="sldNum" sz="quarter" idx="12"/>
          </p:nvPr>
        </p:nvSpPr>
        <p:spPr/>
        <p:txBody>
          <a:bodyPr/>
          <a:lstStyle/>
          <a:p>
            <a:fld id="{FE1D567C-A567-4145-B066-B67226FD9BDD}" type="slidenum">
              <a:rPr lang="fr-CA" smtClean="0"/>
              <a:t>‹#›</a:t>
            </a:fld>
            <a:endParaRPr lang="fr-CA"/>
          </a:p>
        </p:txBody>
      </p:sp>
    </p:spTree>
    <p:extLst>
      <p:ext uri="{BB962C8B-B14F-4D97-AF65-F5344CB8AC3E}">
        <p14:creationId xmlns:p14="http://schemas.microsoft.com/office/powerpoint/2010/main" val="3108400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F11D066-CE92-4811-9331-28120765D0E3}"/>
              </a:ext>
            </a:extLst>
          </p:cNvPr>
          <p:cNvSpPr>
            <a:spLocks noGrp="1"/>
          </p:cNvSpPr>
          <p:nvPr>
            <p:ph type="dt" sz="half" idx="10"/>
          </p:nvPr>
        </p:nvSpPr>
        <p:spPr/>
        <p:txBody>
          <a:bodyPr/>
          <a:lstStyle/>
          <a:p>
            <a:fld id="{ED46E180-FFEC-429C-880D-7E597202D671}" type="datetimeFigureOut">
              <a:rPr lang="fr-CA" smtClean="0"/>
              <a:t>2026-01-27</a:t>
            </a:fld>
            <a:endParaRPr lang="fr-CA"/>
          </a:p>
        </p:txBody>
      </p:sp>
      <p:sp>
        <p:nvSpPr>
          <p:cNvPr id="3" name="Espace réservé du pied de page 2">
            <a:extLst>
              <a:ext uri="{FF2B5EF4-FFF2-40B4-BE49-F238E27FC236}">
                <a16:creationId xmlns:a16="http://schemas.microsoft.com/office/drawing/2014/main" id="{32F3C7A1-56A2-4327-9FD4-30C52DBFDC8F}"/>
              </a:ext>
            </a:extLst>
          </p:cNvPr>
          <p:cNvSpPr>
            <a:spLocks noGrp="1"/>
          </p:cNvSpPr>
          <p:nvPr>
            <p:ph type="ftr" sz="quarter" idx="11"/>
          </p:nvPr>
        </p:nvSpPr>
        <p:spPr/>
        <p:txBody>
          <a:bodyPr/>
          <a:lstStyle/>
          <a:p>
            <a:endParaRPr lang="fr-CA"/>
          </a:p>
        </p:txBody>
      </p:sp>
      <p:sp>
        <p:nvSpPr>
          <p:cNvPr id="4" name="Espace réservé du numéro de diapositive 3">
            <a:extLst>
              <a:ext uri="{FF2B5EF4-FFF2-40B4-BE49-F238E27FC236}">
                <a16:creationId xmlns:a16="http://schemas.microsoft.com/office/drawing/2014/main" id="{ADC54CF3-E08D-43C7-8454-85D8556795AD}"/>
              </a:ext>
            </a:extLst>
          </p:cNvPr>
          <p:cNvSpPr>
            <a:spLocks noGrp="1"/>
          </p:cNvSpPr>
          <p:nvPr>
            <p:ph type="sldNum" sz="quarter" idx="12"/>
          </p:nvPr>
        </p:nvSpPr>
        <p:spPr/>
        <p:txBody>
          <a:bodyPr/>
          <a:lstStyle/>
          <a:p>
            <a:fld id="{FE1D567C-A567-4145-B066-B67226FD9BDD}" type="slidenum">
              <a:rPr lang="fr-CA" smtClean="0"/>
              <a:t>‹#›</a:t>
            </a:fld>
            <a:endParaRPr lang="fr-CA"/>
          </a:p>
        </p:txBody>
      </p:sp>
    </p:spTree>
    <p:extLst>
      <p:ext uri="{BB962C8B-B14F-4D97-AF65-F5344CB8AC3E}">
        <p14:creationId xmlns:p14="http://schemas.microsoft.com/office/powerpoint/2010/main" val="2704795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AE5EA0-AB36-4E07-8161-7AFBD853357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FD252D89-705D-466E-86BA-26FDA78AA2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4E864F1C-86F2-4FA5-BC7A-A1DE99DB5E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21DBA9B-F1FD-45BF-8C60-B4A12C5465C5}"/>
              </a:ext>
            </a:extLst>
          </p:cNvPr>
          <p:cNvSpPr>
            <a:spLocks noGrp="1"/>
          </p:cNvSpPr>
          <p:nvPr>
            <p:ph type="dt" sz="half" idx="10"/>
          </p:nvPr>
        </p:nvSpPr>
        <p:spPr/>
        <p:txBody>
          <a:bodyPr/>
          <a:lstStyle/>
          <a:p>
            <a:fld id="{ED46E180-FFEC-429C-880D-7E597202D671}" type="datetimeFigureOut">
              <a:rPr lang="fr-CA" smtClean="0"/>
              <a:t>2026-01-27</a:t>
            </a:fld>
            <a:endParaRPr lang="fr-CA"/>
          </a:p>
        </p:txBody>
      </p:sp>
      <p:sp>
        <p:nvSpPr>
          <p:cNvPr id="6" name="Espace réservé du pied de page 5">
            <a:extLst>
              <a:ext uri="{FF2B5EF4-FFF2-40B4-BE49-F238E27FC236}">
                <a16:creationId xmlns:a16="http://schemas.microsoft.com/office/drawing/2014/main" id="{24A84975-415B-48F3-AB23-D921B24A4108}"/>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4378FA56-705A-48DC-9D7C-580DDD17DFBF}"/>
              </a:ext>
            </a:extLst>
          </p:cNvPr>
          <p:cNvSpPr>
            <a:spLocks noGrp="1"/>
          </p:cNvSpPr>
          <p:nvPr>
            <p:ph type="sldNum" sz="quarter" idx="12"/>
          </p:nvPr>
        </p:nvSpPr>
        <p:spPr/>
        <p:txBody>
          <a:bodyPr/>
          <a:lstStyle/>
          <a:p>
            <a:fld id="{FE1D567C-A567-4145-B066-B67226FD9BDD}" type="slidenum">
              <a:rPr lang="fr-CA" smtClean="0"/>
              <a:t>‹#›</a:t>
            </a:fld>
            <a:endParaRPr lang="fr-CA"/>
          </a:p>
        </p:txBody>
      </p:sp>
    </p:spTree>
    <p:extLst>
      <p:ext uri="{BB962C8B-B14F-4D97-AF65-F5344CB8AC3E}">
        <p14:creationId xmlns:p14="http://schemas.microsoft.com/office/powerpoint/2010/main" val="838665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9016C2-576D-4FA2-8805-A06B735825A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a:extLst>
              <a:ext uri="{FF2B5EF4-FFF2-40B4-BE49-F238E27FC236}">
                <a16:creationId xmlns:a16="http://schemas.microsoft.com/office/drawing/2014/main" id="{D2FA17DE-A228-47EF-BA45-8C9BE5B4E1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7069323A-76A0-446A-9A60-889A3CBF07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FE34818-248B-45E7-8703-F833266DADB1}"/>
              </a:ext>
            </a:extLst>
          </p:cNvPr>
          <p:cNvSpPr>
            <a:spLocks noGrp="1"/>
          </p:cNvSpPr>
          <p:nvPr>
            <p:ph type="dt" sz="half" idx="10"/>
          </p:nvPr>
        </p:nvSpPr>
        <p:spPr/>
        <p:txBody>
          <a:bodyPr/>
          <a:lstStyle/>
          <a:p>
            <a:fld id="{ED46E180-FFEC-429C-880D-7E597202D671}" type="datetimeFigureOut">
              <a:rPr lang="fr-CA" smtClean="0"/>
              <a:t>2026-01-27</a:t>
            </a:fld>
            <a:endParaRPr lang="fr-CA"/>
          </a:p>
        </p:txBody>
      </p:sp>
      <p:sp>
        <p:nvSpPr>
          <p:cNvPr id="6" name="Espace réservé du pied de page 5">
            <a:extLst>
              <a:ext uri="{FF2B5EF4-FFF2-40B4-BE49-F238E27FC236}">
                <a16:creationId xmlns:a16="http://schemas.microsoft.com/office/drawing/2014/main" id="{EFF51B13-9680-4F8D-B707-E3D6104C6521}"/>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9595B725-CADC-49D4-BB09-5BE95E7035FE}"/>
              </a:ext>
            </a:extLst>
          </p:cNvPr>
          <p:cNvSpPr>
            <a:spLocks noGrp="1"/>
          </p:cNvSpPr>
          <p:nvPr>
            <p:ph type="sldNum" sz="quarter" idx="12"/>
          </p:nvPr>
        </p:nvSpPr>
        <p:spPr/>
        <p:txBody>
          <a:bodyPr/>
          <a:lstStyle/>
          <a:p>
            <a:fld id="{FE1D567C-A567-4145-B066-B67226FD9BDD}" type="slidenum">
              <a:rPr lang="fr-CA" smtClean="0"/>
              <a:t>‹#›</a:t>
            </a:fld>
            <a:endParaRPr lang="fr-CA"/>
          </a:p>
        </p:txBody>
      </p:sp>
    </p:spTree>
    <p:extLst>
      <p:ext uri="{BB962C8B-B14F-4D97-AF65-F5344CB8AC3E}">
        <p14:creationId xmlns:p14="http://schemas.microsoft.com/office/powerpoint/2010/main" val="3126088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55D785-171C-4ED4-8AA5-BD57D05B307C}"/>
              </a:ext>
            </a:extLst>
          </p:cNvPr>
          <p:cNvSpPr>
            <a:spLocks noGrp="1"/>
          </p:cNvSpPr>
          <p:nvPr>
            <p:ph type="title"/>
          </p:nvPr>
        </p:nvSpPr>
        <p:spPr/>
        <p:txBody>
          <a:bodyPr/>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9A01C349-4483-4031-8F6E-53CE2C1EB19B}"/>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F869A7B1-D1C3-4F17-A9ED-8E528B0A56B7}"/>
              </a:ext>
            </a:extLst>
          </p:cNvPr>
          <p:cNvSpPr>
            <a:spLocks noGrp="1"/>
          </p:cNvSpPr>
          <p:nvPr>
            <p:ph type="dt" sz="half" idx="10"/>
          </p:nvPr>
        </p:nvSpPr>
        <p:spPr/>
        <p:txBody>
          <a:bodyPr/>
          <a:lstStyle/>
          <a:p>
            <a:fld id="{ED46E180-FFEC-429C-880D-7E597202D671}" type="datetimeFigureOut">
              <a:rPr lang="fr-CA" smtClean="0"/>
              <a:t>2026-01-27</a:t>
            </a:fld>
            <a:endParaRPr lang="fr-CA"/>
          </a:p>
        </p:txBody>
      </p:sp>
      <p:sp>
        <p:nvSpPr>
          <p:cNvPr id="5" name="Espace réservé du pied de page 4">
            <a:extLst>
              <a:ext uri="{FF2B5EF4-FFF2-40B4-BE49-F238E27FC236}">
                <a16:creationId xmlns:a16="http://schemas.microsoft.com/office/drawing/2014/main" id="{F9A48916-86E5-4058-98E2-FEA1B2617718}"/>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3B444111-5D6B-4E42-AC31-10E46245042C}"/>
              </a:ext>
            </a:extLst>
          </p:cNvPr>
          <p:cNvSpPr>
            <a:spLocks noGrp="1"/>
          </p:cNvSpPr>
          <p:nvPr>
            <p:ph type="sldNum" sz="quarter" idx="12"/>
          </p:nvPr>
        </p:nvSpPr>
        <p:spPr/>
        <p:txBody>
          <a:bodyPr/>
          <a:lstStyle/>
          <a:p>
            <a:fld id="{FE1D567C-A567-4145-B066-B67226FD9BDD}" type="slidenum">
              <a:rPr lang="fr-CA" smtClean="0"/>
              <a:t>‹#›</a:t>
            </a:fld>
            <a:endParaRPr lang="fr-CA"/>
          </a:p>
        </p:txBody>
      </p:sp>
    </p:spTree>
    <p:extLst>
      <p:ext uri="{BB962C8B-B14F-4D97-AF65-F5344CB8AC3E}">
        <p14:creationId xmlns:p14="http://schemas.microsoft.com/office/powerpoint/2010/main" val="3435601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2724D43-B6E8-488E-A0B0-4AD0DA3FC233}"/>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D378B67F-BDDB-43B5-BD8C-B3D92209E49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CCCF1A44-DD49-431D-B717-9C9CCF3D76DB}"/>
              </a:ext>
            </a:extLst>
          </p:cNvPr>
          <p:cNvSpPr>
            <a:spLocks noGrp="1"/>
          </p:cNvSpPr>
          <p:nvPr>
            <p:ph type="dt" sz="half" idx="10"/>
          </p:nvPr>
        </p:nvSpPr>
        <p:spPr/>
        <p:txBody>
          <a:bodyPr/>
          <a:lstStyle/>
          <a:p>
            <a:fld id="{ED46E180-FFEC-429C-880D-7E597202D671}" type="datetimeFigureOut">
              <a:rPr lang="fr-CA" smtClean="0"/>
              <a:t>2026-01-27</a:t>
            </a:fld>
            <a:endParaRPr lang="fr-CA"/>
          </a:p>
        </p:txBody>
      </p:sp>
      <p:sp>
        <p:nvSpPr>
          <p:cNvPr id="5" name="Espace réservé du pied de page 4">
            <a:extLst>
              <a:ext uri="{FF2B5EF4-FFF2-40B4-BE49-F238E27FC236}">
                <a16:creationId xmlns:a16="http://schemas.microsoft.com/office/drawing/2014/main" id="{9F8FA97E-FE01-481C-99A0-76015304D9BA}"/>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D0B7FE0A-352A-4AD0-AA84-111D83BB6E52}"/>
              </a:ext>
            </a:extLst>
          </p:cNvPr>
          <p:cNvSpPr>
            <a:spLocks noGrp="1"/>
          </p:cNvSpPr>
          <p:nvPr>
            <p:ph type="sldNum" sz="quarter" idx="12"/>
          </p:nvPr>
        </p:nvSpPr>
        <p:spPr/>
        <p:txBody>
          <a:bodyPr/>
          <a:lstStyle/>
          <a:p>
            <a:fld id="{FE1D567C-A567-4145-B066-B67226FD9BDD}" type="slidenum">
              <a:rPr lang="fr-CA" smtClean="0"/>
              <a:t>‹#›</a:t>
            </a:fld>
            <a:endParaRPr lang="fr-CA"/>
          </a:p>
        </p:txBody>
      </p:sp>
    </p:spTree>
    <p:extLst>
      <p:ext uri="{BB962C8B-B14F-4D97-AF65-F5344CB8AC3E}">
        <p14:creationId xmlns:p14="http://schemas.microsoft.com/office/powerpoint/2010/main" val="3482557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re et diagramm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438C35-D5DB-4837-92A0-4BCFDAD03A34}"/>
              </a:ext>
            </a:extLst>
          </p:cNvPr>
          <p:cNvSpPr>
            <a:spLocks noGrp="1"/>
          </p:cNvSpPr>
          <p:nvPr>
            <p:ph type="title"/>
          </p:nvPr>
        </p:nvSpPr>
        <p:spPr>
          <a:xfrm>
            <a:off x="914400" y="609600"/>
            <a:ext cx="10363200" cy="1143000"/>
          </a:xfrm>
        </p:spPr>
        <p:txBody>
          <a:bodyPr/>
          <a:lstStyle/>
          <a:p>
            <a:r>
              <a:rPr lang="fr-FR"/>
              <a:t>Modifiez le style du titre</a:t>
            </a:r>
            <a:endParaRPr lang="fr-CA"/>
          </a:p>
        </p:txBody>
      </p:sp>
      <p:sp>
        <p:nvSpPr>
          <p:cNvPr id="3" name="Espace réservé du graphique 2">
            <a:extLst>
              <a:ext uri="{FF2B5EF4-FFF2-40B4-BE49-F238E27FC236}">
                <a16:creationId xmlns:a16="http://schemas.microsoft.com/office/drawing/2014/main" id="{FB349688-348B-44C7-84BD-945AD9AC332C}"/>
              </a:ext>
            </a:extLst>
          </p:cNvPr>
          <p:cNvSpPr>
            <a:spLocks noGrp="1"/>
          </p:cNvSpPr>
          <p:nvPr>
            <p:ph type="chart" idx="1"/>
          </p:nvPr>
        </p:nvSpPr>
        <p:spPr>
          <a:xfrm>
            <a:off x="914400" y="1981200"/>
            <a:ext cx="10363200" cy="4114800"/>
          </a:xfrm>
        </p:spPr>
        <p:txBody>
          <a:bodyPr/>
          <a:lstStyle/>
          <a:p>
            <a:endParaRPr lang="fr-CA"/>
          </a:p>
        </p:txBody>
      </p:sp>
      <p:sp>
        <p:nvSpPr>
          <p:cNvPr id="4" name="Espace réservé de la date 3">
            <a:extLst>
              <a:ext uri="{FF2B5EF4-FFF2-40B4-BE49-F238E27FC236}">
                <a16:creationId xmlns:a16="http://schemas.microsoft.com/office/drawing/2014/main" id="{D487D95B-7E3E-4588-9EA1-3174EC7DE281}"/>
              </a:ext>
            </a:extLst>
          </p:cNvPr>
          <p:cNvSpPr>
            <a:spLocks noGrp="1"/>
          </p:cNvSpPr>
          <p:nvPr>
            <p:ph type="dt" sz="half" idx="10"/>
          </p:nvPr>
        </p:nvSpPr>
        <p:spPr>
          <a:xfrm>
            <a:off x="914400" y="6248400"/>
            <a:ext cx="2540000" cy="457200"/>
          </a:xfrm>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BDBFFE41-E341-4FEC-B871-CA55D811E94E}"/>
              </a:ext>
            </a:extLst>
          </p:cNvPr>
          <p:cNvSpPr>
            <a:spLocks noGrp="1"/>
          </p:cNvSpPr>
          <p:nvPr>
            <p:ph type="ftr" sz="quarter" idx="11"/>
          </p:nvPr>
        </p:nvSpPr>
        <p:spPr>
          <a:xfrm>
            <a:off x="4165600" y="6248400"/>
            <a:ext cx="3860800" cy="457200"/>
          </a:xfrm>
        </p:spPr>
        <p:txBody>
          <a:bodyPr/>
          <a:lstStyle>
            <a:lvl1pPr>
              <a:defRPr/>
            </a:lvl1pPr>
          </a:lstStyle>
          <a:p>
            <a:endParaRPr lang="en-US" altLang="fr-FR"/>
          </a:p>
        </p:txBody>
      </p:sp>
      <p:sp>
        <p:nvSpPr>
          <p:cNvPr id="6" name="Espace réservé du numéro de diapositive 5">
            <a:extLst>
              <a:ext uri="{FF2B5EF4-FFF2-40B4-BE49-F238E27FC236}">
                <a16:creationId xmlns:a16="http://schemas.microsoft.com/office/drawing/2014/main" id="{F85188BC-E1D4-4375-B13B-E42176F009FB}"/>
              </a:ext>
            </a:extLst>
          </p:cNvPr>
          <p:cNvSpPr>
            <a:spLocks noGrp="1"/>
          </p:cNvSpPr>
          <p:nvPr>
            <p:ph type="sldNum" sz="quarter" idx="12"/>
          </p:nvPr>
        </p:nvSpPr>
        <p:spPr>
          <a:xfrm>
            <a:off x="8737600" y="6248400"/>
            <a:ext cx="2540000" cy="457200"/>
          </a:xfrm>
        </p:spPr>
        <p:txBody>
          <a:bodyPr/>
          <a:lstStyle>
            <a:lvl1pPr>
              <a:defRPr/>
            </a:lvl1pPr>
          </a:lstStyle>
          <a:p>
            <a:fld id="{29105454-E591-440E-AA09-A82D41921189}" type="slidenum">
              <a:rPr lang="en-US" altLang="fr-FR"/>
              <a:pPr/>
              <a:t>‹#›</a:t>
            </a:fld>
            <a:endParaRPr lang="en-US" altLang="fr-FR"/>
          </a:p>
        </p:txBody>
      </p:sp>
    </p:spTree>
    <p:extLst>
      <p:ext uri="{BB962C8B-B14F-4D97-AF65-F5344CB8AC3E}">
        <p14:creationId xmlns:p14="http://schemas.microsoft.com/office/powerpoint/2010/main" val="95700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63B474A-6DE1-4151-9C03-271713FD72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2078F76E-7A1E-4782-84DB-771FCB5659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24345FC5-4F05-4DEC-9C35-C4264999D5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46E180-FFEC-429C-880D-7E597202D671}" type="datetimeFigureOut">
              <a:rPr lang="fr-CA" smtClean="0"/>
              <a:t>2026-01-27</a:t>
            </a:fld>
            <a:endParaRPr lang="fr-CA"/>
          </a:p>
        </p:txBody>
      </p:sp>
      <p:sp>
        <p:nvSpPr>
          <p:cNvPr id="5" name="Espace réservé du pied de page 4">
            <a:extLst>
              <a:ext uri="{FF2B5EF4-FFF2-40B4-BE49-F238E27FC236}">
                <a16:creationId xmlns:a16="http://schemas.microsoft.com/office/drawing/2014/main" id="{749F0083-285F-4D5D-9865-64770B11AD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Espace réservé du numéro de diapositive 5">
            <a:extLst>
              <a:ext uri="{FF2B5EF4-FFF2-40B4-BE49-F238E27FC236}">
                <a16:creationId xmlns:a16="http://schemas.microsoft.com/office/drawing/2014/main" id="{B288C212-AF97-4554-BD5B-290F339B3A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1D567C-A567-4145-B066-B67226FD9BDD}" type="slidenum">
              <a:rPr lang="fr-CA" smtClean="0"/>
              <a:t>‹#›</a:t>
            </a:fld>
            <a:endParaRPr lang="fr-CA"/>
          </a:p>
        </p:txBody>
      </p:sp>
    </p:spTree>
    <p:extLst>
      <p:ext uri="{BB962C8B-B14F-4D97-AF65-F5344CB8AC3E}">
        <p14:creationId xmlns:p14="http://schemas.microsoft.com/office/powerpoint/2010/main" val="27640636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oleObject" Target="../embeddings/oleObject1.bin"/><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6.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D1A708-0389-4FAE-83C5-4C7A27660E0C}"/>
              </a:ext>
            </a:extLst>
          </p:cNvPr>
          <p:cNvSpPr>
            <a:spLocks noGrp="1"/>
          </p:cNvSpPr>
          <p:nvPr>
            <p:ph type="ctrTitle"/>
          </p:nvPr>
        </p:nvSpPr>
        <p:spPr/>
        <p:txBody>
          <a:bodyPr/>
          <a:lstStyle/>
          <a:p>
            <a:r>
              <a:rPr lang="fr-CA" dirty="0" err="1"/>
              <a:t>Apneas</a:t>
            </a:r>
            <a:r>
              <a:rPr lang="fr-CA" dirty="0"/>
              <a:t> and monitoring</a:t>
            </a:r>
          </a:p>
        </p:txBody>
      </p:sp>
      <p:sp>
        <p:nvSpPr>
          <p:cNvPr id="3" name="Sous-titre 2">
            <a:extLst>
              <a:ext uri="{FF2B5EF4-FFF2-40B4-BE49-F238E27FC236}">
                <a16:creationId xmlns:a16="http://schemas.microsoft.com/office/drawing/2014/main" id="{F2B8B4C1-99EC-443C-BCD2-E455FDE39D8B}"/>
              </a:ext>
            </a:extLst>
          </p:cNvPr>
          <p:cNvSpPr>
            <a:spLocks noGrp="1"/>
          </p:cNvSpPr>
          <p:nvPr>
            <p:ph type="subTitle" idx="1"/>
          </p:nvPr>
        </p:nvSpPr>
        <p:spPr/>
        <p:txBody>
          <a:bodyPr/>
          <a:lstStyle/>
          <a:p>
            <a:r>
              <a:rPr lang="fr-CA"/>
              <a:t>Keith J Barrington</a:t>
            </a:r>
          </a:p>
        </p:txBody>
      </p:sp>
    </p:spTree>
    <p:extLst>
      <p:ext uri="{BB962C8B-B14F-4D97-AF65-F5344CB8AC3E}">
        <p14:creationId xmlns:p14="http://schemas.microsoft.com/office/powerpoint/2010/main" val="3577483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93EB99-6B35-43AF-8004-4DF7D2656DC9}"/>
              </a:ext>
            </a:extLst>
          </p:cNvPr>
          <p:cNvSpPr>
            <a:spLocks noGrp="1"/>
          </p:cNvSpPr>
          <p:nvPr>
            <p:ph type="title"/>
          </p:nvPr>
        </p:nvSpPr>
        <p:spPr/>
        <p:txBody>
          <a:bodyPr/>
          <a:lstStyle/>
          <a:p>
            <a:r>
              <a:rPr lang="fr-CA" dirty="0" err="1"/>
              <a:t>Preterm</a:t>
            </a:r>
            <a:r>
              <a:rPr lang="fr-CA" dirty="0"/>
              <a:t> infants &lt;34 have </a:t>
            </a:r>
            <a:r>
              <a:rPr lang="fr-CA" dirty="0" err="1"/>
              <a:t>apneas</a:t>
            </a:r>
            <a:endParaRPr lang="fr-CA" dirty="0"/>
          </a:p>
        </p:txBody>
      </p:sp>
      <p:sp>
        <p:nvSpPr>
          <p:cNvPr id="3" name="Espace réservé du contenu 2">
            <a:extLst>
              <a:ext uri="{FF2B5EF4-FFF2-40B4-BE49-F238E27FC236}">
                <a16:creationId xmlns:a16="http://schemas.microsoft.com/office/drawing/2014/main" id="{46BDB904-0A63-40FD-A20F-05920EF86854}"/>
              </a:ext>
            </a:extLst>
          </p:cNvPr>
          <p:cNvSpPr>
            <a:spLocks noGrp="1"/>
          </p:cNvSpPr>
          <p:nvPr>
            <p:ph idx="1"/>
          </p:nvPr>
        </p:nvSpPr>
        <p:spPr/>
        <p:txBody>
          <a:bodyPr/>
          <a:lstStyle/>
          <a:p>
            <a:r>
              <a:rPr lang="en-US" dirty="0"/>
              <a:t>All have breathing "pauses"
Apneas are defined as longer pauses with desaturation or bradycardia
The majority of apneas end spontaneously... if we wait!</a:t>
            </a:r>
            <a:endParaRPr lang="fr-CA" dirty="0"/>
          </a:p>
        </p:txBody>
      </p:sp>
    </p:spTree>
    <p:extLst>
      <p:ext uri="{BB962C8B-B14F-4D97-AF65-F5344CB8AC3E}">
        <p14:creationId xmlns:p14="http://schemas.microsoft.com/office/powerpoint/2010/main" val="3467456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19148692-30DB-41F1-9E13-46C0885E7A8A}"/>
              </a:ext>
            </a:extLst>
          </p:cNvPr>
          <p:cNvSpPr>
            <a:spLocks noGrp="1" noChangeArrowheads="1"/>
          </p:cNvSpPr>
          <p:nvPr>
            <p:ph type="title"/>
          </p:nvPr>
        </p:nvSpPr>
        <p:spPr>
          <a:xfrm>
            <a:off x="2133600" y="228600"/>
            <a:ext cx="7772400" cy="1143000"/>
          </a:xfrm>
        </p:spPr>
        <p:txBody>
          <a:bodyPr>
            <a:normAutofit fontScale="90000"/>
          </a:bodyPr>
          <a:lstStyle/>
          <a:p>
            <a:r>
              <a:rPr lang="en-US" altLang="fr-FR" dirty="0"/>
              <a:t>Central apnea with bradycardia et desaturation</a:t>
            </a:r>
            <a:endParaRPr lang="en-CA" altLang="fr-FR" dirty="0"/>
          </a:p>
        </p:txBody>
      </p:sp>
      <p:pic>
        <p:nvPicPr>
          <p:cNvPr id="97283" name="Picture 3">
            <a:extLst>
              <a:ext uri="{FF2B5EF4-FFF2-40B4-BE49-F238E27FC236}">
                <a16:creationId xmlns:a16="http://schemas.microsoft.com/office/drawing/2014/main" id="{0DF1D9DF-6C54-4FF8-A07F-0CD8AA5EF690}"/>
              </a:ext>
            </a:extLst>
          </p:cNvPr>
          <p:cNvPicPr>
            <a:picLocks noChangeAspect="1" noChangeArrowheads="1"/>
          </p:cNvPicPr>
          <p:nvPr/>
        </p:nvPicPr>
        <p:blipFill>
          <a:blip r:embed="rId2">
            <a:lum bright="-18000" contrast="30000"/>
            <a:extLst>
              <a:ext uri="{28A0092B-C50C-407E-A947-70E740481C1C}">
                <a14:useLocalDpi xmlns:a14="http://schemas.microsoft.com/office/drawing/2010/main" val="0"/>
              </a:ext>
            </a:extLst>
          </a:blip>
          <a:srcRect/>
          <a:stretch>
            <a:fillRect/>
          </a:stretch>
        </p:blipFill>
        <p:spPr bwMode="auto">
          <a:xfrm>
            <a:off x="2590800" y="1524000"/>
            <a:ext cx="6477000" cy="528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7284" name="Text Box 4">
            <a:extLst>
              <a:ext uri="{FF2B5EF4-FFF2-40B4-BE49-F238E27FC236}">
                <a16:creationId xmlns:a16="http://schemas.microsoft.com/office/drawing/2014/main" id="{55A91252-453E-459E-9CE4-3F39E53BFCDA}"/>
              </a:ext>
            </a:extLst>
          </p:cNvPr>
          <p:cNvSpPr txBox="1">
            <a:spLocks noChangeArrowheads="1"/>
          </p:cNvSpPr>
          <p:nvPr/>
        </p:nvSpPr>
        <p:spPr bwMode="auto">
          <a:xfrm>
            <a:off x="9296400" y="3048000"/>
            <a:ext cx="11430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fr-FR" sz="1200">
                <a:solidFill>
                  <a:srgbClr val="FFFFFF"/>
                </a:solidFill>
              </a:rPr>
              <a:t>The Aux channel is nasal CO2, and is delayed 7 seconds compared to the impedance channel.</a:t>
            </a:r>
            <a:endParaRPr lang="en-CA" altLang="fr-FR" sz="1200">
              <a:solidFill>
                <a:srgbClr val="FFFFFF"/>
              </a:solidFill>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19148692-30DB-41F1-9E13-46C0885E7A8A}"/>
              </a:ext>
            </a:extLst>
          </p:cNvPr>
          <p:cNvSpPr>
            <a:spLocks noGrp="1" noChangeArrowheads="1"/>
          </p:cNvSpPr>
          <p:nvPr>
            <p:ph type="title"/>
          </p:nvPr>
        </p:nvSpPr>
        <p:spPr>
          <a:xfrm>
            <a:off x="2133600" y="228600"/>
            <a:ext cx="7772400" cy="1143000"/>
          </a:xfrm>
        </p:spPr>
        <p:txBody>
          <a:bodyPr>
            <a:normAutofit/>
          </a:bodyPr>
          <a:lstStyle/>
          <a:p>
            <a:r>
              <a:rPr lang="en-US" altLang="fr-FR" dirty="0"/>
              <a:t>Clinical Monitors </a:t>
            </a:r>
            <a:endParaRPr lang="en-CA" altLang="fr-FR" dirty="0"/>
          </a:p>
        </p:txBody>
      </p:sp>
      <p:pic>
        <p:nvPicPr>
          <p:cNvPr id="97283" name="Picture 3">
            <a:extLst>
              <a:ext uri="{FF2B5EF4-FFF2-40B4-BE49-F238E27FC236}">
                <a16:creationId xmlns:a16="http://schemas.microsoft.com/office/drawing/2014/main" id="{0DF1D9DF-6C54-4FF8-A07F-0CD8AA5EF690}"/>
              </a:ext>
            </a:extLst>
          </p:cNvPr>
          <p:cNvPicPr>
            <a:picLocks noChangeAspect="1" noChangeArrowheads="1"/>
          </p:cNvPicPr>
          <p:nvPr/>
        </p:nvPicPr>
        <p:blipFill>
          <a:blip r:embed="rId2">
            <a:lum bright="-18000" contrast="30000"/>
            <a:extLst>
              <a:ext uri="{28A0092B-C50C-407E-A947-70E740481C1C}">
                <a14:useLocalDpi xmlns:a14="http://schemas.microsoft.com/office/drawing/2010/main" val="0"/>
              </a:ext>
            </a:extLst>
          </a:blip>
          <a:srcRect/>
          <a:stretch>
            <a:fillRect/>
          </a:stretch>
        </p:blipFill>
        <p:spPr bwMode="auto">
          <a:xfrm>
            <a:off x="2590800" y="1524000"/>
            <a:ext cx="6477000" cy="528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7284" name="Text Box 4">
            <a:extLst>
              <a:ext uri="{FF2B5EF4-FFF2-40B4-BE49-F238E27FC236}">
                <a16:creationId xmlns:a16="http://schemas.microsoft.com/office/drawing/2014/main" id="{55A91252-453E-459E-9CE4-3F39E53BFCDA}"/>
              </a:ext>
            </a:extLst>
          </p:cNvPr>
          <p:cNvSpPr txBox="1">
            <a:spLocks noChangeArrowheads="1"/>
          </p:cNvSpPr>
          <p:nvPr/>
        </p:nvSpPr>
        <p:spPr bwMode="auto">
          <a:xfrm>
            <a:off x="9296400" y="3048000"/>
            <a:ext cx="11430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fr-FR" sz="1200">
                <a:solidFill>
                  <a:srgbClr val="FFFFFF"/>
                </a:solidFill>
              </a:rPr>
              <a:t>The Aux channel is nasal CO2, and is delayed 7 seconds compared to the impedance channel.</a:t>
            </a:r>
            <a:endParaRPr lang="en-CA" altLang="fr-FR" sz="1200">
              <a:solidFill>
                <a:srgbClr val="FFFFFF"/>
              </a:solidFill>
            </a:endParaRPr>
          </a:p>
        </p:txBody>
      </p:sp>
      <p:pic>
        <p:nvPicPr>
          <p:cNvPr id="2" name="Image 1">
            <a:extLst>
              <a:ext uri="{FF2B5EF4-FFF2-40B4-BE49-F238E27FC236}">
                <a16:creationId xmlns:a16="http://schemas.microsoft.com/office/drawing/2014/main" id="{0C1A7C7E-C9B5-4239-996D-67BC1520E39E}"/>
              </a:ext>
            </a:extLst>
          </p:cNvPr>
          <p:cNvPicPr>
            <a:picLocks noChangeAspect="1"/>
          </p:cNvPicPr>
          <p:nvPr/>
        </p:nvPicPr>
        <p:blipFill>
          <a:blip r:embed="rId3"/>
          <a:stretch>
            <a:fillRect/>
          </a:stretch>
        </p:blipFill>
        <p:spPr>
          <a:xfrm>
            <a:off x="3035213" y="4526897"/>
            <a:ext cx="6870787" cy="1243692"/>
          </a:xfrm>
          <a:prstGeom prst="rect">
            <a:avLst/>
          </a:prstGeom>
        </p:spPr>
      </p:pic>
      <p:sp>
        <p:nvSpPr>
          <p:cNvPr id="3" name="ZoneTexte 2">
            <a:extLst>
              <a:ext uri="{FF2B5EF4-FFF2-40B4-BE49-F238E27FC236}">
                <a16:creationId xmlns:a16="http://schemas.microsoft.com/office/drawing/2014/main" id="{CB28FCFC-73F7-469B-B7ED-6C3F79B752CD}"/>
              </a:ext>
            </a:extLst>
          </p:cNvPr>
          <p:cNvSpPr txBox="1"/>
          <p:nvPr/>
        </p:nvSpPr>
        <p:spPr>
          <a:xfrm>
            <a:off x="9597006" y="3296873"/>
            <a:ext cx="1979801" cy="923330"/>
          </a:xfrm>
          <a:prstGeom prst="rect">
            <a:avLst/>
          </a:prstGeom>
          <a:noFill/>
        </p:spPr>
        <p:txBody>
          <a:bodyPr wrap="square" rtlCol="0">
            <a:spAutoFit/>
          </a:bodyPr>
          <a:lstStyle/>
          <a:p>
            <a:r>
              <a:rPr lang="fr-CA" dirty="0"/>
              <a:t>Alarme d’apnée sonne après 15 seconds (ou +)</a:t>
            </a:r>
          </a:p>
        </p:txBody>
      </p:sp>
    </p:spTree>
    <p:extLst>
      <p:ext uri="{BB962C8B-B14F-4D97-AF65-F5344CB8AC3E}">
        <p14:creationId xmlns:p14="http://schemas.microsoft.com/office/powerpoint/2010/main" val="266494569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330" name="Rectangle 2">
            <a:extLst>
              <a:ext uri="{FF2B5EF4-FFF2-40B4-BE49-F238E27FC236}">
                <a16:creationId xmlns:a16="http://schemas.microsoft.com/office/drawing/2014/main" id="{BB0D8228-0F0E-41CB-9276-C32A2560C124}"/>
              </a:ext>
            </a:extLst>
          </p:cNvPr>
          <p:cNvSpPr>
            <a:spLocks noGrp="1" noChangeArrowheads="1"/>
          </p:cNvSpPr>
          <p:nvPr>
            <p:ph type="title"/>
          </p:nvPr>
        </p:nvSpPr>
        <p:spPr>
          <a:xfrm>
            <a:off x="674237" y="914400"/>
            <a:ext cx="3657600" cy="2887579"/>
          </a:xfrm>
        </p:spPr>
        <p:txBody>
          <a:bodyPr vert="horz" lIns="91440" tIns="45720" rIns="91440" bIns="45720" rtlCol="0" anchor="b">
            <a:normAutofit/>
          </a:bodyPr>
          <a:lstStyle/>
          <a:p>
            <a:pPr algn="ctr"/>
            <a:r>
              <a:rPr lang="en-US" altLang="fr-FR" sz="4800" dirty="0">
                <a:solidFill>
                  <a:srgbClr val="FFFFFF"/>
                </a:solidFill>
              </a:rPr>
              <a:t>O</a:t>
            </a:r>
            <a:r>
              <a:rPr lang="en-US" altLang="fr-FR" sz="4800" kern="1200" dirty="0">
                <a:solidFill>
                  <a:srgbClr val="FFFFFF"/>
                </a:solidFill>
                <a:latin typeface="+mj-lt"/>
                <a:ea typeface="+mj-ea"/>
                <a:cs typeface="+mj-cs"/>
              </a:rPr>
              <a:t>bstructive apnea with  desaturation</a:t>
            </a:r>
          </a:p>
        </p:txBody>
      </p:sp>
      <p:sp>
        <p:nvSpPr>
          <p:cNvPr id="99333" name="Text Box 5">
            <a:extLst>
              <a:ext uri="{FF2B5EF4-FFF2-40B4-BE49-F238E27FC236}">
                <a16:creationId xmlns:a16="http://schemas.microsoft.com/office/drawing/2014/main" id="{892531D4-0277-49FC-A635-D68868F9EA04}"/>
              </a:ext>
            </a:extLst>
          </p:cNvPr>
          <p:cNvSpPr txBox="1">
            <a:spLocks noChangeArrowheads="1"/>
          </p:cNvSpPr>
          <p:nvPr/>
        </p:nvSpPr>
        <p:spPr bwMode="auto">
          <a:xfrm>
            <a:off x="674237" y="4170501"/>
            <a:ext cx="3657600" cy="152559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p>
            <a:pPr algn="ctr">
              <a:lnSpc>
                <a:spcPct val="90000"/>
              </a:lnSpc>
              <a:spcBef>
                <a:spcPts val="1000"/>
              </a:spcBef>
            </a:pPr>
            <a:r>
              <a:rPr lang="en-US" altLang="fr-FR" sz="2000" kern="1200" dirty="0" err="1">
                <a:solidFill>
                  <a:srgbClr val="FFFFFF"/>
                </a:solidFill>
                <a:latin typeface="+mn-lt"/>
                <a:ea typeface="+mn-ea"/>
                <a:cs typeface="+mn-cs"/>
              </a:rPr>
              <a:t>Signale</a:t>
            </a:r>
            <a:r>
              <a:rPr lang="en-US" altLang="fr-FR" sz="2000" kern="1200" dirty="0">
                <a:solidFill>
                  <a:srgbClr val="FFFFFF"/>
                </a:solidFill>
                <a:latin typeface="+mn-lt"/>
                <a:ea typeface="+mn-ea"/>
                <a:cs typeface="+mn-cs"/>
              </a:rPr>
              <a:t> </a:t>
            </a:r>
            <a:r>
              <a:rPr lang="en-US" altLang="fr-FR" sz="2000" kern="1200" dirty="0" err="1">
                <a:solidFill>
                  <a:srgbClr val="FFFFFF"/>
                </a:solidFill>
                <a:latin typeface="+mn-lt"/>
                <a:ea typeface="+mn-ea"/>
                <a:cs typeface="+mn-cs"/>
              </a:rPr>
              <a:t>d’impédance</a:t>
            </a:r>
            <a:r>
              <a:rPr lang="en-US" altLang="fr-FR" sz="2000" kern="1200" dirty="0">
                <a:solidFill>
                  <a:srgbClr val="FFFFFF"/>
                </a:solidFill>
                <a:latin typeface="+mn-lt"/>
                <a:ea typeface="+mn-ea"/>
                <a:cs typeface="+mn-cs"/>
              </a:rPr>
              <a:t> </a:t>
            </a:r>
            <a:r>
              <a:rPr lang="en-US" altLang="fr-FR" sz="2000" kern="1200" dirty="0" err="1">
                <a:solidFill>
                  <a:srgbClr val="FFFFFF"/>
                </a:solidFill>
                <a:latin typeface="+mn-lt"/>
                <a:ea typeface="+mn-ea"/>
                <a:cs typeface="+mn-cs"/>
              </a:rPr>
              <a:t>démontre</a:t>
            </a:r>
            <a:r>
              <a:rPr lang="en-US" altLang="fr-FR" sz="2000" kern="1200" dirty="0">
                <a:solidFill>
                  <a:srgbClr val="FFFFFF"/>
                </a:solidFill>
                <a:latin typeface="+mn-lt"/>
                <a:ea typeface="+mn-ea"/>
                <a:cs typeface="+mn-cs"/>
              </a:rPr>
              <a:t> </a:t>
            </a:r>
            <a:r>
              <a:rPr lang="en-US" altLang="fr-FR" sz="2000" kern="1200" dirty="0" err="1">
                <a:solidFill>
                  <a:srgbClr val="FFFFFF"/>
                </a:solidFill>
                <a:latin typeface="+mn-lt"/>
                <a:ea typeface="+mn-ea"/>
                <a:cs typeface="+mn-cs"/>
              </a:rPr>
              <a:t>une</a:t>
            </a:r>
            <a:r>
              <a:rPr lang="en-US" altLang="fr-FR" sz="2000" kern="1200" dirty="0">
                <a:solidFill>
                  <a:srgbClr val="FFFFFF"/>
                </a:solidFill>
                <a:latin typeface="+mn-lt"/>
                <a:ea typeface="+mn-ea"/>
                <a:cs typeface="+mn-cs"/>
              </a:rPr>
              <a:t> augmentation </a:t>
            </a:r>
            <a:r>
              <a:rPr lang="en-US" altLang="fr-FR" sz="2000" kern="1200" dirty="0" err="1">
                <a:solidFill>
                  <a:srgbClr val="FFFFFF"/>
                </a:solidFill>
                <a:latin typeface="+mn-lt"/>
                <a:ea typeface="+mn-ea"/>
                <a:cs typeface="+mn-cs"/>
              </a:rPr>
              <a:t>d’effort</a:t>
            </a:r>
            <a:r>
              <a:rPr lang="en-US" altLang="fr-FR" sz="2000" kern="1200" dirty="0">
                <a:solidFill>
                  <a:srgbClr val="FFFFFF"/>
                </a:solidFill>
                <a:latin typeface="+mn-lt"/>
                <a:ea typeface="+mn-ea"/>
                <a:cs typeface="+mn-cs"/>
              </a:rPr>
              <a:t> </a:t>
            </a:r>
            <a:r>
              <a:rPr lang="en-US" altLang="fr-FR" sz="2000" kern="1200" dirty="0" err="1">
                <a:solidFill>
                  <a:srgbClr val="FFFFFF"/>
                </a:solidFill>
                <a:latin typeface="+mn-lt"/>
                <a:ea typeface="+mn-ea"/>
                <a:cs typeface="+mn-cs"/>
              </a:rPr>
              <a:t>respiratoire</a:t>
            </a:r>
            <a:r>
              <a:rPr lang="en-US" altLang="fr-FR" sz="2000" kern="1200" dirty="0">
                <a:solidFill>
                  <a:srgbClr val="FFFFFF"/>
                </a:solidFill>
                <a:latin typeface="+mn-lt"/>
                <a:ea typeface="+mn-ea"/>
                <a:cs typeface="+mn-cs"/>
              </a:rPr>
              <a:t> </a:t>
            </a:r>
            <a:r>
              <a:rPr lang="en-US" altLang="fr-FR" sz="2000" kern="1200" dirty="0" err="1">
                <a:solidFill>
                  <a:srgbClr val="FFFFFF"/>
                </a:solidFill>
                <a:latin typeface="+mn-lt"/>
                <a:ea typeface="+mn-ea"/>
                <a:cs typeface="+mn-cs"/>
              </a:rPr>
              <a:t>durant</a:t>
            </a:r>
            <a:r>
              <a:rPr lang="en-US" altLang="fr-FR" sz="2000" kern="1200" dirty="0">
                <a:solidFill>
                  <a:srgbClr val="FFFFFF"/>
                </a:solidFill>
                <a:latin typeface="+mn-lt"/>
                <a:ea typeface="+mn-ea"/>
                <a:cs typeface="+mn-cs"/>
              </a:rPr>
              <a:t> </a:t>
            </a:r>
            <a:r>
              <a:rPr lang="en-US" altLang="fr-FR" sz="2000" kern="1200" dirty="0" err="1">
                <a:solidFill>
                  <a:srgbClr val="FFFFFF"/>
                </a:solidFill>
                <a:latin typeface="+mn-lt"/>
                <a:ea typeface="+mn-ea"/>
                <a:cs typeface="+mn-cs"/>
              </a:rPr>
              <a:t>l’obstruction</a:t>
            </a:r>
            <a:endParaRPr lang="en-US" altLang="fr-FR" sz="2000" kern="1200" dirty="0">
              <a:solidFill>
                <a:srgbClr val="FFFFFF"/>
              </a:solidFill>
              <a:latin typeface="+mn-lt"/>
              <a:ea typeface="+mn-ea"/>
              <a:cs typeface="+mn-cs"/>
            </a:endParaRPr>
          </a:p>
        </p:txBody>
      </p:sp>
      <p:cxnSp>
        <p:nvCxnSpPr>
          <p:cNvPr id="76" name="Straight Connector 75">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99332" name="Picture 4">
            <a:extLst>
              <a:ext uri="{FF2B5EF4-FFF2-40B4-BE49-F238E27FC236}">
                <a16:creationId xmlns:a16="http://schemas.microsoft.com/office/drawing/2014/main" id="{A8F696AF-1E82-4DC0-8F3E-4FCD87CD7AF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53822" y="771615"/>
            <a:ext cx="6553545" cy="532271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330" name="Rectangle 2">
            <a:extLst>
              <a:ext uri="{FF2B5EF4-FFF2-40B4-BE49-F238E27FC236}">
                <a16:creationId xmlns:a16="http://schemas.microsoft.com/office/drawing/2014/main" id="{BB0D8228-0F0E-41CB-9276-C32A2560C124}"/>
              </a:ext>
            </a:extLst>
          </p:cNvPr>
          <p:cNvSpPr>
            <a:spLocks noGrp="1" noChangeArrowheads="1"/>
          </p:cNvSpPr>
          <p:nvPr>
            <p:ph type="title"/>
          </p:nvPr>
        </p:nvSpPr>
        <p:spPr>
          <a:xfrm>
            <a:off x="674237" y="914400"/>
            <a:ext cx="3657600" cy="2887579"/>
          </a:xfrm>
        </p:spPr>
        <p:txBody>
          <a:bodyPr vert="horz" lIns="91440" tIns="45720" rIns="91440" bIns="45720" rtlCol="0" anchor="b">
            <a:normAutofit/>
          </a:bodyPr>
          <a:lstStyle/>
          <a:p>
            <a:pPr algn="ctr"/>
            <a:r>
              <a:rPr lang="en-US" altLang="fr-FR" sz="4800" kern="1200" dirty="0">
                <a:solidFill>
                  <a:srgbClr val="FFFFFF"/>
                </a:solidFill>
                <a:latin typeface="+mj-lt"/>
                <a:ea typeface="+mj-ea"/>
                <a:cs typeface="+mj-cs"/>
              </a:rPr>
              <a:t>Clinical Monitor</a:t>
            </a:r>
          </a:p>
        </p:txBody>
      </p:sp>
      <p:sp>
        <p:nvSpPr>
          <p:cNvPr id="99333" name="Text Box 5">
            <a:extLst>
              <a:ext uri="{FF2B5EF4-FFF2-40B4-BE49-F238E27FC236}">
                <a16:creationId xmlns:a16="http://schemas.microsoft.com/office/drawing/2014/main" id="{892531D4-0277-49FC-A635-D68868F9EA04}"/>
              </a:ext>
            </a:extLst>
          </p:cNvPr>
          <p:cNvSpPr txBox="1">
            <a:spLocks noChangeArrowheads="1"/>
          </p:cNvSpPr>
          <p:nvPr/>
        </p:nvSpPr>
        <p:spPr bwMode="auto">
          <a:xfrm>
            <a:off x="674237" y="4170501"/>
            <a:ext cx="3657600" cy="152559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p>
            <a:pPr algn="ctr">
              <a:lnSpc>
                <a:spcPct val="90000"/>
              </a:lnSpc>
              <a:spcBef>
                <a:spcPts val="1000"/>
              </a:spcBef>
            </a:pPr>
            <a:r>
              <a:rPr lang="en-US" altLang="fr-FR" sz="2000" kern="1200" dirty="0" err="1">
                <a:solidFill>
                  <a:srgbClr val="FFFFFF"/>
                </a:solidFill>
                <a:latin typeface="+mn-lt"/>
                <a:ea typeface="+mn-ea"/>
                <a:cs typeface="+mn-cs"/>
              </a:rPr>
              <a:t>Signale</a:t>
            </a:r>
            <a:r>
              <a:rPr lang="en-US" altLang="fr-FR" sz="2000" kern="1200" dirty="0">
                <a:solidFill>
                  <a:srgbClr val="FFFFFF"/>
                </a:solidFill>
                <a:latin typeface="+mn-lt"/>
                <a:ea typeface="+mn-ea"/>
                <a:cs typeface="+mn-cs"/>
              </a:rPr>
              <a:t> </a:t>
            </a:r>
            <a:r>
              <a:rPr lang="en-US" altLang="fr-FR" sz="2000" kern="1200" dirty="0" err="1">
                <a:solidFill>
                  <a:srgbClr val="FFFFFF"/>
                </a:solidFill>
                <a:latin typeface="+mn-lt"/>
                <a:ea typeface="+mn-ea"/>
                <a:cs typeface="+mn-cs"/>
              </a:rPr>
              <a:t>d’impédance</a:t>
            </a:r>
            <a:r>
              <a:rPr lang="en-US" altLang="fr-FR" sz="2000" kern="1200" dirty="0">
                <a:solidFill>
                  <a:srgbClr val="FFFFFF"/>
                </a:solidFill>
                <a:latin typeface="+mn-lt"/>
                <a:ea typeface="+mn-ea"/>
                <a:cs typeface="+mn-cs"/>
              </a:rPr>
              <a:t> </a:t>
            </a:r>
            <a:r>
              <a:rPr lang="en-US" altLang="fr-FR" sz="2000" kern="1200" dirty="0" err="1">
                <a:solidFill>
                  <a:srgbClr val="FFFFFF"/>
                </a:solidFill>
                <a:latin typeface="+mn-lt"/>
                <a:ea typeface="+mn-ea"/>
                <a:cs typeface="+mn-cs"/>
              </a:rPr>
              <a:t>démontre</a:t>
            </a:r>
            <a:r>
              <a:rPr lang="en-US" altLang="fr-FR" sz="2000" kern="1200" dirty="0">
                <a:solidFill>
                  <a:srgbClr val="FFFFFF"/>
                </a:solidFill>
                <a:latin typeface="+mn-lt"/>
                <a:ea typeface="+mn-ea"/>
                <a:cs typeface="+mn-cs"/>
              </a:rPr>
              <a:t> </a:t>
            </a:r>
            <a:r>
              <a:rPr lang="en-US" altLang="fr-FR" sz="2000" kern="1200" dirty="0" err="1">
                <a:solidFill>
                  <a:srgbClr val="FFFFFF"/>
                </a:solidFill>
                <a:latin typeface="+mn-lt"/>
                <a:ea typeface="+mn-ea"/>
                <a:cs typeface="+mn-cs"/>
              </a:rPr>
              <a:t>une</a:t>
            </a:r>
            <a:r>
              <a:rPr lang="en-US" altLang="fr-FR" sz="2000" kern="1200" dirty="0">
                <a:solidFill>
                  <a:srgbClr val="FFFFFF"/>
                </a:solidFill>
                <a:latin typeface="+mn-lt"/>
                <a:ea typeface="+mn-ea"/>
                <a:cs typeface="+mn-cs"/>
              </a:rPr>
              <a:t> augmentation </a:t>
            </a:r>
            <a:r>
              <a:rPr lang="en-US" altLang="fr-FR" sz="2000" kern="1200" dirty="0" err="1">
                <a:solidFill>
                  <a:srgbClr val="FFFFFF"/>
                </a:solidFill>
                <a:latin typeface="+mn-lt"/>
                <a:ea typeface="+mn-ea"/>
                <a:cs typeface="+mn-cs"/>
              </a:rPr>
              <a:t>d’effort</a:t>
            </a:r>
            <a:r>
              <a:rPr lang="en-US" altLang="fr-FR" sz="2000" kern="1200" dirty="0">
                <a:solidFill>
                  <a:srgbClr val="FFFFFF"/>
                </a:solidFill>
                <a:latin typeface="+mn-lt"/>
                <a:ea typeface="+mn-ea"/>
                <a:cs typeface="+mn-cs"/>
              </a:rPr>
              <a:t> </a:t>
            </a:r>
            <a:r>
              <a:rPr lang="en-US" altLang="fr-FR" sz="2000" kern="1200" err="1">
                <a:solidFill>
                  <a:srgbClr val="FFFFFF"/>
                </a:solidFill>
                <a:latin typeface="+mn-lt"/>
                <a:ea typeface="+mn-ea"/>
                <a:cs typeface="+mn-cs"/>
              </a:rPr>
              <a:t>respiratoire</a:t>
            </a:r>
            <a:r>
              <a:rPr lang="en-US" altLang="fr-FR" sz="2000" kern="1200">
                <a:solidFill>
                  <a:srgbClr val="FFFFFF"/>
                </a:solidFill>
                <a:latin typeface="+mn-lt"/>
                <a:ea typeface="+mn-ea"/>
                <a:cs typeface="+mn-cs"/>
              </a:rPr>
              <a:t> durant </a:t>
            </a:r>
            <a:r>
              <a:rPr lang="en-US" altLang="fr-FR" sz="2000" kern="1200" dirty="0" err="1">
                <a:solidFill>
                  <a:srgbClr val="FFFFFF"/>
                </a:solidFill>
                <a:latin typeface="+mn-lt"/>
                <a:ea typeface="+mn-ea"/>
                <a:cs typeface="+mn-cs"/>
              </a:rPr>
              <a:t>l’obstruction</a:t>
            </a:r>
            <a:endParaRPr lang="en-US" altLang="fr-FR" sz="2000" kern="1200" dirty="0">
              <a:solidFill>
                <a:srgbClr val="FFFFFF"/>
              </a:solidFill>
              <a:latin typeface="+mn-lt"/>
              <a:ea typeface="+mn-ea"/>
              <a:cs typeface="+mn-cs"/>
            </a:endParaRPr>
          </a:p>
        </p:txBody>
      </p:sp>
      <p:cxnSp>
        <p:nvCxnSpPr>
          <p:cNvPr id="76" name="Straight Connector 75">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99332" name="Picture 4">
            <a:extLst>
              <a:ext uri="{FF2B5EF4-FFF2-40B4-BE49-F238E27FC236}">
                <a16:creationId xmlns:a16="http://schemas.microsoft.com/office/drawing/2014/main" id="{A8F696AF-1E82-4DC0-8F3E-4FCD87CD7AF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53822" y="771615"/>
            <a:ext cx="6553545" cy="532271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Image 1">
            <a:extLst>
              <a:ext uri="{FF2B5EF4-FFF2-40B4-BE49-F238E27FC236}">
                <a16:creationId xmlns:a16="http://schemas.microsoft.com/office/drawing/2014/main" id="{FD94F242-A7F4-421B-ABEA-1DD689BDFCE0}"/>
              </a:ext>
            </a:extLst>
          </p:cNvPr>
          <p:cNvPicPr>
            <a:picLocks noChangeAspect="1"/>
          </p:cNvPicPr>
          <p:nvPr/>
        </p:nvPicPr>
        <p:blipFill>
          <a:blip r:embed="rId3"/>
          <a:stretch>
            <a:fillRect/>
          </a:stretch>
        </p:blipFill>
        <p:spPr>
          <a:xfrm>
            <a:off x="4890782" y="3910267"/>
            <a:ext cx="7301218" cy="1069289"/>
          </a:xfrm>
          <a:prstGeom prst="rect">
            <a:avLst/>
          </a:prstGeom>
        </p:spPr>
      </p:pic>
    </p:spTree>
    <p:extLst>
      <p:ext uri="{BB962C8B-B14F-4D97-AF65-F5344CB8AC3E}">
        <p14:creationId xmlns:p14="http://schemas.microsoft.com/office/powerpoint/2010/main" val="349502095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1026">
            <a:extLst>
              <a:ext uri="{FF2B5EF4-FFF2-40B4-BE49-F238E27FC236}">
                <a16:creationId xmlns:a16="http://schemas.microsoft.com/office/drawing/2014/main" id="{A87D1D90-8F5B-4B13-B57C-5BC4CE3C0273}"/>
              </a:ext>
            </a:extLst>
          </p:cNvPr>
          <p:cNvSpPr>
            <a:spLocks noGrp="1" noChangeArrowheads="1"/>
          </p:cNvSpPr>
          <p:nvPr>
            <p:ph type="title"/>
          </p:nvPr>
        </p:nvSpPr>
        <p:spPr/>
        <p:txBody>
          <a:bodyPr/>
          <a:lstStyle/>
          <a:p>
            <a:r>
              <a:rPr lang="en-US" altLang="fr-FR" dirty="0"/>
              <a:t>Prolonged Mixed Apnea</a:t>
            </a:r>
            <a:endParaRPr lang="en-CA" altLang="fr-FR" dirty="0"/>
          </a:p>
        </p:txBody>
      </p:sp>
      <p:pic>
        <p:nvPicPr>
          <p:cNvPr id="103428" name="Picture 1028">
            <a:extLst>
              <a:ext uri="{FF2B5EF4-FFF2-40B4-BE49-F238E27FC236}">
                <a16:creationId xmlns:a16="http://schemas.microsoft.com/office/drawing/2014/main" id="{472F0AF8-1099-4284-AD2F-6948A12E32B3}"/>
              </a:ext>
            </a:extLst>
          </p:cNvPr>
          <p:cNvPicPr>
            <a:picLocks noChangeAspect="1" noChangeArrowheads="1"/>
          </p:cNvPicPr>
          <p:nvPr/>
        </p:nvPicPr>
        <p:blipFill>
          <a:blip r:embed="rId2">
            <a:lum bright="-12000" contrast="36000"/>
            <a:extLst>
              <a:ext uri="{28A0092B-C50C-407E-A947-70E740481C1C}">
                <a14:useLocalDpi xmlns:a14="http://schemas.microsoft.com/office/drawing/2010/main" val="0"/>
              </a:ext>
            </a:extLst>
          </a:blip>
          <a:srcRect/>
          <a:stretch>
            <a:fillRect/>
          </a:stretch>
        </p:blipFill>
        <p:spPr bwMode="auto">
          <a:xfrm>
            <a:off x="2362200" y="1828801"/>
            <a:ext cx="6324600" cy="477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3429" name="Text Box 1029">
            <a:extLst>
              <a:ext uri="{FF2B5EF4-FFF2-40B4-BE49-F238E27FC236}">
                <a16:creationId xmlns:a16="http://schemas.microsoft.com/office/drawing/2014/main" id="{B498739A-7448-42A3-B5FB-D3D9E3C47E3B}"/>
              </a:ext>
            </a:extLst>
          </p:cNvPr>
          <p:cNvSpPr txBox="1">
            <a:spLocks noChangeArrowheads="1"/>
          </p:cNvSpPr>
          <p:nvPr/>
        </p:nvSpPr>
        <p:spPr bwMode="auto">
          <a:xfrm>
            <a:off x="8915400" y="2895601"/>
            <a:ext cx="17526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fr-FR" sz="1200">
                <a:solidFill>
                  <a:srgbClr val="FFFFFF"/>
                </a:solidFill>
              </a:rPr>
              <a:t>Desaturation down to 63%, heart rate down to 54, notice that heart rate falls simultaneously with the start of the apnea. Apnea duration 31 s.</a:t>
            </a:r>
            <a:endParaRPr lang="en-CA" altLang="fr-FR" sz="1200">
              <a:solidFill>
                <a:srgbClr val="FFFFFF"/>
              </a:solidFill>
            </a:endParaRPr>
          </a:p>
        </p:txBody>
      </p:sp>
    </p:spTree>
    <p:extLst>
      <p:ext uri="{BB962C8B-B14F-4D97-AF65-F5344CB8AC3E}">
        <p14:creationId xmlns:p14="http://schemas.microsoft.com/office/powerpoint/2010/main" val="1117084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1026">
            <a:extLst>
              <a:ext uri="{FF2B5EF4-FFF2-40B4-BE49-F238E27FC236}">
                <a16:creationId xmlns:a16="http://schemas.microsoft.com/office/drawing/2014/main" id="{A87D1D90-8F5B-4B13-B57C-5BC4CE3C0273}"/>
              </a:ext>
            </a:extLst>
          </p:cNvPr>
          <p:cNvSpPr>
            <a:spLocks noGrp="1" noChangeArrowheads="1"/>
          </p:cNvSpPr>
          <p:nvPr>
            <p:ph type="title"/>
          </p:nvPr>
        </p:nvSpPr>
        <p:spPr/>
        <p:txBody>
          <a:bodyPr/>
          <a:lstStyle/>
          <a:p>
            <a:endParaRPr lang="en-CA" altLang="fr-FR" dirty="0"/>
          </a:p>
        </p:txBody>
      </p:sp>
      <p:pic>
        <p:nvPicPr>
          <p:cNvPr id="103428" name="Picture 1028">
            <a:extLst>
              <a:ext uri="{FF2B5EF4-FFF2-40B4-BE49-F238E27FC236}">
                <a16:creationId xmlns:a16="http://schemas.microsoft.com/office/drawing/2014/main" id="{472F0AF8-1099-4284-AD2F-6948A12E32B3}"/>
              </a:ext>
            </a:extLst>
          </p:cNvPr>
          <p:cNvPicPr>
            <a:picLocks noChangeAspect="1" noChangeArrowheads="1"/>
          </p:cNvPicPr>
          <p:nvPr/>
        </p:nvPicPr>
        <p:blipFill>
          <a:blip r:embed="rId2">
            <a:lum bright="-12000" contrast="36000"/>
            <a:extLst>
              <a:ext uri="{28A0092B-C50C-407E-A947-70E740481C1C}">
                <a14:useLocalDpi xmlns:a14="http://schemas.microsoft.com/office/drawing/2010/main" val="0"/>
              </a:ext>
            </a:extLst>
          </a:blip>
          <a:srcRect/>
          <a:stretch>
            <a:fillRect/>
          </a:stretch>
        </p:blipFill>
        <p:spPr bwMode="auto">
          <a:xfrm>
            <a:off x="2362200" y="1367229"/>
            <a:ext cx="6936346" cy="5233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3429" name="Text Box 1029">
            <a:extLst>
              <a:ext uri="{FF2B5EF4-FFF2-40B4-BE49-F238E27FC236}">
                <a16:creationId xmlns:a16="http://schemas.microsoft.com/office/drawing/2014/main" id="{B498739A-7448-42A3-B5FB-D3D9E3C47E3B}"/>
              </a:ext>
            </a:extLst>
          </p:cNvPr>
          <p:cNvSpPr txBox="1">
            <a:spLocks noChangeArrowheads="1"/>
          </p:cNvSpPr>
          <p:nvPr/>
        </p:nvSpPr>
        <p:spPr bwMode="auto">
          <a:xfrm>
            <a:off x="8915400" y="2895601"/>
            <a:ext cx="17526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fr-FR" sz="1200">
                <a:solidFill>
                  <a:srgbClr val="FFFFFF"/>
                </a:solidFill>
              </a:rPr>
              <a:t>Desaturation down to 63%, heart rate down to 54, notice that heart rate falls simultaneously with the start of the apnea. Apnea duration 31 s.</a:t>
            </a:r>
            <a:endParaRPr lang="en-CA" altLang="fr-FR" sz="1200">
              <a:solidFill>
                <a:srgbClr val="FFFFFF"/>
              </a:solidFill>
            </a:endParaRPr>
          </a:p>
        </p:txBody>
      </p:sp>
      <p:pic>
        <p:nvPicPr>
          <p:cNvPr id="2" name="Image 1">
            <a:extLst>
              <a:ext uri="{FF2B5EF4-FFF2-40B4-BE49-F238E27FC236}">
                <a16:creationId xmlns:a16="http://schemas.microsoft.com/office/drawing/2014/main" id="{A4B50B68-A39E-4BDE-A376-023F59944821}"/>
              </a:ext>
            </a:extLst>
          </p:cNvPr>
          <p:cNvPicPr>
            <a:picLocks noChangeAspect="1"/>
          </p:cNvPicPr>
          <p:nvPr/>
        </p:nvPicPr>
        <p:blipFill>
          <a:blip r:embed="rId3"/>
          <a:stretch>
            <a:fillRect/>
          </a:stretch>
        </p:blipFill>
        <p:spPr>
          <a:xfrm>
            <a:off x="2959013" y="4507606"/>
            <a:ext cx="6870787" cy="983165"/>
          </a:xfrm>
          <a:prstGeom prst="rect">
            <a:avLst/>
          </a:prstGeom>
        </p:spPr>
      </p:pic>
      <p:sp>
        <p:nvSpPr>
          <p:cNvPr id="3" name="ZoneTexte 2">
            <a:extLst>
              <a:ext uri="{FF2B5EF4-FFF2-40B4-BE49-F238E27FC236}">
                <a16:creationId xmlns:a16="http://schemas.microsoft.com/office/drawing/2014/main" id="{AB38F35E-EA9E-4561-885C-5FAF6B861A5B}"/>
              </a:ext>
            </a:extLst>
          </p:cNvPr>
          <p:cNvSpPr txBox="1"/>
          <p:nvPr/>
        </p:nvSpPr>
        <p:spPr>
          <a:xfrm>
            <a:off x="9652715" y="3567448"/>
            <a:ext cx="2253803" cy="369332"/>
          </a:xfrm>
          <a:prstGeom prst="rect">
            <a:avLst/>
          </a:prstGeom>
          <a:noFill/>
        </p:spPr>
        <p:txBody>
          <a:bodyPr wrap="square" rtlCol="0">
            <a:spAutoFit/>
          </a:bodyPr>
          <a:lstStyle/>
          <a:p>
            <a:r>
              <a:rPr lang="fr-CA" dirty="0"/>
              <a:t>Pas d’alarme d’apnée</a:t>
            </a:r>
          </a:p>
        </p:txBody>
      </p:sp>
    </p:spTree>
    <p:extLst>
      <p:ext uri="{BB962C8B-B14F-4D97-AF65-F5344CB8AC3E}">
        <p14:creationId xmlns:p14="http://schemas.microsoft.com/office/powerpoint/2010/main" val="18485794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51D935BC-0641-4B81-9C98-373F3FA8B8BB}"/>
              </a:ext>
            </a:extLst>
          </p:cNvPr>
          <p:cNvSpPr>
            <a:spLocks noGrp="1" noChangeArrowheads="1"/>
          </p:cNvSpPr>
          <p:nvPr>
            <p:ph type="title"/>
          </p:nvPr>
        </p:nvSpPr>
        <p:spPr/>
        <p:txBody>
          <a:bodyPr/>
          <a:lstStyle/>
          <a:p>
            <a:r>
              <a:rPr lang="en-US" altLang="fr-FR"/>
              <a:t>Proportions of different types of apnea</a:t>
            </a:r>
            <a:endParaRPr lang="en-CA" altLang="fr-FR"/>
          </a:p>
        </p:txBody>
      </p:sp>
      <p:graphicFrame>
        <p:nvGraphicFramePr>
          <p:cNvPr id="2" name="Object 4">
            <a:extLst>
              <a:ext uri="{FF2B5EF4-FFF2-40B4-BE49-F238E27FC236}">
                <a16:creationId xmlns:a16="http://schemas.microsoft.com/office/drawing/2014/main" id="{EC88CCE8-613D-429D-B9F0-BBC7D433F646}"/>
              </a:ext>
            </a:extLst>
          </p:cNvPr>
          <p:cNvGraphicFramePr>
            <a:graphicFrameLocks noGrp="1" noChangeAspect="1"/>
          </p:cNvGraphicFramePr>
          <p:nvPr>
            <p:ph type="chart" idx="1"/>
          </p:nvPr>
        </p:nvGraphicFramePr>
        <p:xfrm>
          <a:off x="2260600" y="2032000"/>
          <a:ext cx="7670800" cy="4013200"/>
        </p:xfrm>
        <a:graphic>
          <a:graphicData uri="http://schemas.openxmlformats.org/drawingml/2006/chart">
            <c:chart xmlns:c="http://schemas.openxmlformats.org/drawingml/2006/chart" xmlns:r="http://schemas.openxmlformats.org/officeDocument/2006/relationships" r:id="rId2"/>
          </a:graphicData>
        </a:graphic>
      </p:graphicFrame>
      <p:sp>
        <p:nvSpPr>
          <p:cNvPr id="105477" name="Text Box 5">
            <a:extLst>
              <a:ext uri="{FF2B5EF4-FFF2-40B4-BE49-F238E27FC236}">
                <a16:creationId xmlns:a16="http://schemas.microsoft.com/office/drawing/2014/main" id="{11C977A8-7F46-4BB6-9B07-81B5F97650CA}"/>
              </a:ext>
            </a:extLst>
          </p:cNvPr>
          <p:cNvSpPr txBox="1">
            <a:spLocks noChangeArrowheads="1"/>
          </p:cNvSpPr>
          <p:nvPr/>
        </p:nvSpPr>
        <p:spPr bwMode="auto">
          <a:xfrm>
            <a:off x="3505200" y="5486400"/>
            <a:ext cx="51054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fr-FR" sz="1600">
                <a:solidFill>
                  <a:srgbClr val="FFFFFF"/>
                </a:solidFill>
                <a:latin typeface="Arial" panose="020B0604020202020204" pitchFamily="34" charset="0"/>
              </a:rPr>
              <a:t>After the first few days, and for the majority of the hospital course, these are the usual proportions of apnea types.</a:t>
            </a:r>
            <a:endParaRPr lang="en-CA" altLang="fr-FR" sz="1600">
              <a:solidFill>
                <a:srgbClr val="FFFFFF"/>
              </a:solidFill>
              <a:latin typeface="Arial" panose="020B0604020202020204" pitchFamily="34"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E70ACE5A-C7F9-60B2-15DB-45D362DA61ED}"/>
              </a:ext>
            </a:extLst>
          </p:cNvPr>
          <p:cNvSpPr>
            <a:spLocks noGrp="1" noChangeArrowheads="1"/>
          </p:cNvSpPr>
          <p:nvPr>
            <p:ph type="title"/>
          </p:nvPr>
        </p:nvSpPr>
        <p:spPr>
          <a:noFill/>
          <a:ln/>
        </p:spPr>
        <p:txBody>
          <a:bodyPr/>
          <a:lstStyle/>
          <a:p>
            <a:r>
              <a:rPr lang="en-US" altLang="en-US"/>
              <a:t>Apnea of Prematurity: </a:t>
            </a:r>
            <a:br>
              <a:rPr lang="en-US" altLang="en-US"/>
            </a:br>
            <a:r>
              <a:rPr lang="en-US" altLang="en-US"/>
              <a:t>Types of apnea</a:t>
            </a:r>
          </a:p>
        </p:txBody>
      </p:sp>
      <p:sp>
        <p:nvSpPr>
          <p:cNvPr id="53251" name="Rectangle 3">
            <a:extLst>
              <a:ext uri="{FF2B5EF4-FFF2-40B4-BE49-F238E27FC236}">
                <a16:creationId xmlns:a16="http://schemas.microsoft.com/office/drawing/2014/main" id="{7537A3DC-A832-5A72-46B8-35CCB334D0D2}"/>
              </a:ext>
            </a:extLst>
          </p:cNvPr>
          <p:cNvSpPr>
            <a:spLocks noGrp="1" noChangeArrowheads="1"/>
          </p:cNvSpPr>
          <p:nvPr>
            <p:ph type="body" idx="1"/>
          </p:nvPr>
        </p:nvSpPr>
        <p:spPr>
          <a:noFill/>
          <a:ln/>
        </p:spPr>
        <p:txBody>
          <a:bodyPr/>
          <a:lstStyle/>
          <a:p>
            <a:pPr>
              <a:lnSpc>
                <a:spcPct val="90000"/>
              </a:lnSpc>
            </a:pPr>
            <a:r>
              <a:rPr lang="en-US" altLang="en-US" sz="3000" i="1" dirty="0"/>
              <a:t>Mixed apnea:</a:t>
            </a:r>
            <a:r>
              <a:rPr lang="en-US" altLang="en-US" sz="2800" dirty="0"/>
              <a:t> usually begins with a central event which may be short (2 - 8 seconds) and is accompanied by airway closure.</a:t>
            </a:r>
          </a:p>
          <a:p>
            <a:pPr>
              <a:lnSpc>
                <a:spcPct val="90000"/>
              </a:lnSpc>
            </a:pPr>
            <a:r>
              <a:rPr lang="en-US" altLang="en-US" sz="2800" dirty="0"/>
              <a:t>Mixed apnea are the commonest apnea in the premature infant  - represents 44-60% of all Apnea</a:t>
            </a:r>
          </a:p>
          <a:p>
            <a:pPr>
              <a:lnSpc>
                <a:spcPct val="90000"/>
              </a:lnSpc>
            </a:pPr>
            <a:r>
              <a:rPr lang="en-US" altLang="en-US" sz="2800" dirty="0"/>
              <a:t>Also difficult to diagnose unless associated with significant  bradycardia or desaturation</a:t>
            </a:r>
          </a:p>
          <a:p>
            <a:pPr>
              <a:lnSpc>
                <a:spcPct val="90000"/>
              </a:lnSpc>
            </a:pPr>
            <a:r>
              <a:rPr lang="en-US" altLang="en-US" sz="2800" dirty="0"/>
              <a:t>Neonates are prone to mixed apnea as their airway tends to close during central apnea</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386" name="Rectangle 2">
            <a:extLst>
              <a:ext uri="{FF2B5EF4-FFF2-40B4-BE49-F238E27FC236}">
                <a16:creationId xmlns:a16="http://schemas.microsoft.com/office/drawing/2014/main" id="{7767C538-DCD2-4CFF-88B7-693621BB8447}"/>
              </a:ext>
            </a:extLst>
          </p:cNvPr>
          <p:cNvSpPr>
            <a:spLocks noGrp="1" noChangeArrowheads="1"/>
          </p:cNvSpPr>
          <p:nvPr>
            <p:ph type="title"/>
          </p:nvPr>
        </p:nvSpPr>
        <p:spPr>
          <a:noFill/>
          <a:ln/>
        </p:spPr>
        <p:txBody>
          <a:bodyPr/>
          <a:lstStyle/>
          <a:p>
            <a:r>
              <a:rPr lang="fr-CA" altLang="fr-FR" dirty="0" err="1"/>
              <a:t>Aetiology</a:t>
            </a:r>
            <a:endParaRPr lang="fr-CA" altLang="fr-FR" dirty="0"/>
          </a:p>
        </p:txBody>
      </p:sp>
      <p:sp>
        <p:nvSpPr>
          <p:cNvPr id="144387" name="Rectangle 3">
            <a:extLst>
              <a:ext uri="{FF2B5EF4-FFF2-40B4-BE49-F238E27FC236}">
                <a16:creationId xmlns:a16="http://schemas.microsoft.com/office/drawing/2014/main" id="{E41951C1-39C5-4C38-8733-FDD59D9551C2}"/>
              </a:ext>
            </a:extLst>
          </p:cNvPr>
          <p:cNvSpPr>
            <a:spLocks noGrp="1" noChangeArrowheads="1"/>
          </p:cNvSpPr>
          <p:nvPr>
            <p:ph type="body" idx="1"/>
          </p:nvPr>
        </p:nvSpPr>
        <p:spPr>
          <a:noFill/>
          <a:ln/>
        </p:spPr>
        <p:txBody>
          <a:bodyPr/>
          <a:lstStyle/>
          <a:p>
            <a:r>
              <a:rPr lang="en-US" altLang="fr-FR" dirty="0"/>
              <a:t>Prematurity</a:t>
            </a:r>
          </a:p>
          <a:p>
            <a:pPr lvl="1"/>
            <a:r>
              <a:rPr lang="en-US" altLang="fr-FR" dirty="0"/>
              <a:t>80-90% of newborns &lt; 34 weeks
Starts 1-5 days of life
Eventual resolution</a:t>
            </a:r>
          </a:p>
          <a:p>
            <a:r>
              <a:rPr lang="en-US" altLang="fr-FR" dirty="0"/>
              <a:t>Infection
Respiratory diseases
Airway obstruction; Atelectasis; Aspiration; MMH
Hypoxia</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4387">
                                            <p:txEl>
                                              <p:pRg st="0" end="0"/>
                                            </p:txEl>
                                          </p:spTgt>
                                        </p:tgtEl>
                                        <p:attrNameLst>
                                          <p:attrName>style.visibility</p:attrName>
                                        </p:attrNameLst>
                                      </p:cBhvr>
                                      <p:to>
                                        <p:strVal val="visible"/>
                                      </p:to>
                                    </p:set>
                                    <p:anim calcmode="lin" valueType="num">
                                      <p:cBhvr additive="base">
                                        <p:cTn id="7" dur="500" fill="hold"/>
                                        <p:tgtEl>
                                          <p:spTgt spid="1443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438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4387">
                                            <p:txEl>
                                              <p:pRg st="1" end="1"/>
                                            </p:txEl>
                                          </p:spTgt>
                                        </p:tgtEl>
                                        <p:attrNameLst>
                                          <p:attrName>style.visibility</p:attrName>
                                        </p:attrNameLst>
                                      </p:cBhvr>
                                      <p:to>
                                        <p:strVal val="visible"/>
                                      </p:to>
                                    </p:set>
                                    <p:anim calcmode="lin" valueType="num">
                                      <p:cBhvr additive="base">
                                        <p:cTn id="11" dur="500" fill="hold"/>
                                        <p:tgtEl>
                                          <p:spTgt spid="14438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438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44387">
                                            <p:txEl>
                                              <p:pRg st="2" end="2"/>
                                            </p:txEl>
                                          </p:spTgt>
                                        </p:tgtEl>
                                        <p:attrNameLst>
                                          <p:attrName>style.visibility</p:attrName>
                                        </p:attrNameLst>
                                      </p:cBhvr>
                                      <p:to>
                                        <p:strVal val="visible"/>
                                      </p:to>
                                    </p:set>
                                    <p:anim calcmode="lin" valueType="num">
                                      <p:cBhvr additive="base">
                                        <p:cTn id="17" dur="500" fill="hold"/>
                                        <p:tgtEl>
                                          <p:spTgt spid="14438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4438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5410" name="Rectangle 2">
            <a:extLst>
              <a:ext uri="{FF2B5EF4-FFF2-40B4-BE49-F238E27FC236}">
                <a16:creationId xmlns:a16="http://schemas.microsoft.com/office/drawing/2014/main" id="{5A393412-7E60-4311-88DB-06D1FBF2580E}"/>
              </a:ext>
            </a:extLst>
          </p:cNvPr>
          <p:cNvSpPr>
            <a:spLocks noGrp="1" noChangeArrowheads="1"/>
          </p:cNvSpPr>
          <p:nvPr>
            <p:ph type="title"/>
          </p:nvPr>
        </p:nvSpPr>
        <p:spPr>
          <a:noFill/>
          <a:ln/>
        </p:spPr>
        <p:txBody>
          <a:bodyPr/>
          <a:lstStyle/>
          <a:p>
            <a:r>
              <a:rPr lang="en-US" altLang="fr-FR" dirty="0" err="1"/>
              <a:t>Aetiology</a:t>
            </a:r>
            <a:endParaRPr lang="en-US" altLang="fr-FR" dirty="0"/>
          </a:p>
        </p:txBody>
      </p:sp>
      <p:sp>
        <p:nvSpPr>
          <p:cNvPr id="145411" name="Rectangle 3">
            <a:extLst>
              <a:ext uri="{FF2B5EF4-FFF2-40B4-BE49-F238E27FC236}">
                <a16:creationId xmlns:a16="http://schemas.microsoft.com/office/drawing/2014/main" id="{64FE49BB-5591-4D68-8A39-6B62E903ABD2}"/>
              </a:ext>
            </a:extLst>
          </p:cNvPr>
          <p:cNvSpPr>
            <a:spLocks noGrp="1" noChangeArrowheads="1"/>
          </p:cNvSpPr>
          <p:nvPr>
            <p:ph type="body" idx="1"/>
          </p:nvPr>
        </p:nvSpPr>
        <p:spPr>
          <a:noFill/>
          <a:ln/>
        </p:spPr>
        <p:txBody>
          <a:bodyPr>
            <a:normAutofit/>
          </a:bodyPr>
          <a:lstStyle/>
          <a:p>
            <a:r>
              <a:rPr lang="fr-CA" altLang="fr-FR" dirty="0" err="1"/>
              <a:t>Less</a:t>
            </a:r>
            <a:r>
              <a:rPr lang="fr-CA" altLang="fr-FR" dirty="0"/>
              <a:t> </a:t>
            </a:r>
            <a:r>
              <a:rPr lang="fr-CA" altLang="fr-FR" dirty="0" err="1"/>
              <a:t>common</a:t>
            </a:r>
            <a:endParaRPr lang="fr-CA" altLang="fr-FR" dirty="0"/>
          </a:p>
          <a:p>
            <a:pPr lvl="1"/>
            <a:r>
              <a:rPr lang="fr-CA" altLang="fr-FR" dirty="0" err="1"/>
              <a:t>Anaemia</a:t>
            </a:r>
            <a:r>
              <a:rPr lang="fr-CA" altLang="fr-FR" dirty="0"/>
              <a:t>?
</a:t>
            </a:r>
            <a:r>
              <a:rPr lang="fr-CA" altLang="fr-FR" dirty="0" err="1"/>
              <a:t>Polycythemia</a:t>
            </a:r>
            <a:r>
              <a:rPr lang="fr-CA" altLang="fr-FR" dirty="0"/>
              <a:t>
</a:t>
            </a:r>
            <a:r>
              <a:rPr lang="fr-CA" altLang="fr-FR" dirty="0" err="1"/>
              <a:t>Overheating</a:t>
            </a:r>
            <a:r>
              <a:rPr lang="fr-CA" altLang="fr-FR" dirty="0"/>
              <a:t> </a:t>
            </a:r>
          </a:p>
          <a:p>
            <a:r>
              <a:rPr lang="fr-CA" altLang="fr-FR" dirty="0"/>
              <a:t>Pain
</a:t>
            </a:r>
            <a:r>
              <a:rPr lang="fr-CA" altLang="fr-FR" dirty="0" err="1"/>
              <a:t>Metabolic</a:t>
            </a:r>
            <a:r>
              <a:rPr lang="fr-CA" altLang="fr-FR" dirty="0"/>
              <a:t> </a:t>
            </a:r>
            <a:r>
              <a:rPr lang="fr-CA" altLang="fr-FR" dirty="0" err="1"/>
              <a:t>problems</a:t>
            </a:r>
            <a:endParaRPr lang="fr-CA" altLang="fr-FR" dirty="0"/>
          </a:p>
          <a:p>
            <a:pPr lvl="1"/>
            <a:r>
              <a:rPr lang="fr-CA" altLang="fr-FR" dirty="0" err="1"/>
              <a:t>Hypoglycaemia</a:t>
            </a:r>
            <a:r>
              <a:rPr lang="fr-CA" altLang="fr-FR" dirty="0"/>
              <a:t>
</a:t>
            </a:r>
            <a:r>
              <a:rPr lang="fr-CA" altLang="fr-FR" dirty="0" err="1"/>
              <a:t>Hypocalcemia</a:t>
            </a:r>
            <a:r>
              <a:rPr lang="fr-CA" altLang="fr-FR" dirty="0"/>
              <a:t>
</a:t>
            </a:r>
            <a:r>
              <a:rPr lang="fr-CA" altLang="fr-FR" dirty="0" err="1"/>
              <a:t>Hypermagnesemia</a:t>
            </a:r>
            <a:r>
              <a:rPr lang="fr-CA" altLang="fr-FR" dirty="0"/>
              <a:t>
</a:t>
            </a:r>
            <a:r>
              <a:rPr lang="fr-CA" altLang="fr-FR" dirty="0" err="1"/>
              <a:t>Hypernatremia</a:t>
            </a:r>
            <a:endParaRPr lang="en-US" alt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5411">
                                            <p:txEl>
                                              <p:pRg st="0" end="0"/>
                                            </p:txEl>
                                          </p:spTgt>
                                        </p:tgtEl>
                                        <p:attrNameLst>
                                          <p:attrName>style.visibility</p:attrName>
                                        </p:attrNameLst>
                                      </p:cBhvr>
                                      <p:to>
                                        <p:strVal val="visible"/>
                                      </p:to>
                                    </p:set>
                                    <p:anim calcmode="lin" valueType="num">
                                      <p:cBhvr additive="base">
                                        <p:cTn id="7" dur="500" fill="hold"/>
                                        <p:tgtEl>
                                          <p:spTgt spid="1454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541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5411">
                                            <p:txEl>
                                              <p:pRg st="1" end="1"/>
                                            </p:txEl>
                                          </p:spTgt>
                                        </p:tgtEl>
                                        <p:attrNameLst>
                                          <p:attrName>style.visibility</p:attrName>
                                        </p:attrNameLst>
                                      </p:cBhvr>
                                      <p:to>
                                        <p:strVal val="visible"/>
                                      </p:to>
                                    </p:set>
                                    <p:anim calcmode="lin" valueType="num">
                                      <p:cBhvr additive="base">
                                        <p:cTn id="11" dur="500" fill="hold"/>
                                        <p:tgtEl>
                                          <p:spTgt spid="14541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54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45411">
                                            <p:txEl>
                                              <p:pRg st="2" end="2"/>
                                            </p:txEl>
                                          </p:spTgt>
                                        </p:tgtEl>
                                        <p:attrNameLst>
                                          <p:attrName>style.visibility</p:attrName>
                                        </p:attrNameLst>
                                      </p:cBhvr>
                                      <p:to>
                                        <p:strVal val="visible"/>
                                      </p:to>
                                    </p:set>
                                    <p:anim calcmode="lin" valueType="num">
                                      <p:cBhvr additive="base">
                                        <p:cTn id="17" dur="500" fill="hold"/>
                                        <p:tgtEl>
                                          <p:spTgt spid="145411">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45411">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45411">
                                            <p:txEl>
                                              <p:pRg st="3" end="3"/>
                                            </p:txEl>
                                          </p:spTgt>
                                        </p:tgtEl>
                                        <p:attrNameLst>
                                          <p:attrName>style.visibility</p:attrName>
                                        </p:attrNameLst>
                                      </p:cBhvr>
                                      <p:to>
                                        <p:strVal val="visible"/>
                                      </p:to>
                                    </p:set>
                                    <p:anim calcmode="lin" valueType="num">
                                      <p:cBhvr additive="base">
                                        <p:cTn id="21" dur="500" fill="hold"/>
                                        <p:tgtEl>
                                          <p:spTgt spid="145411">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4541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1"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2">
            <a:extLst>
              <a:ext uri="{FF2B5EF4-FFF2-40B4-BE49-F238E27FC236}">
                <a16:creationId xmlns:a16="http://schemas.microsoft.com/office/drawing/2014/main" id="{23967C3D-BD60-4C63-800E-BEAE5278A048}"/>
              </a:ext>
            </a:extLst>
          </p:cNvPr>
          <p:cNvSpPr>
            <a:spLocks noGrp="1" noChangeArrowheads="1"/>
          </p:cNvSpPr>
          <p:nvPr>
            <p:ph type="title"/>
          </p:nvPr>
        </p:nvSpPr>
        <p:spPr/>
        <p:txBody>
          <a:bodyPr/>
          <a:lstStyle/>
          <a:p>
            <a:r>
              <a:rPr lang="en-CA" altLang="fr-FR" dirty="0"/>
              <a:t>Aetiology</a:t>
            </a:r>
          </a:p>
        </p:txBody>
      </p:sp>
      <p:sp>
        <p:nvSpPr>
          <p:cNvPr id="146435" name="Rectangle 3">
            <a:extLst>
              <a:ext uri="{FF2B5EF4-FFF2-40B4-BE49-F238E27FC236}">
                <a16:creationId xmlns:a16="http://schemas.microsoft.com/office/drawing/2014/main" id="{D77F9728-4EBE-453A-A646-620ED9560E1B}"/>
              </a:ext>
            </a:extLst>
          </p:cNvPr>
          <p:cNvSpPr>
            <a:spLocks noGrp="1" noChangeArrowheads="1"/>
          </p:cNvSpPr>
          <p:nvPr>
            <p:ph type="body" idx="1"/>
          </p:nvPr>
        </p:nvSpPr>
        <p:spPr>
          <a:xfrm>
            <a:off x="838199" y="1469571"/>
            <a:ext cx="10787743" cy="4898571"/>
          </a:xfrm>
        </p:spPr>
        <p:txBody>
          <a:bodyPr>
            <a:normAutofit fontScale="92500" lnSpcReduction="10000"/>
          </a:bodyPr>
          <a:lstStyle/>
          <a:p>
            <a:r>
              <a:rPr lang="fr-CA" altLang="fr-FR" dirty="0"/>
              <a:t>CNS</a:t>
            </a:r>
          </a:p>
          <a:p>
            <a:pPr lvl="1"/>
            <a:r>
              <a:rPr lang="fr-CA" altLang="fr-FR" dirty="0" err="1"/>
              <a:t>Intraventricular</a:t>
            </a:r>
            <a:r>
              <a:rPr lang="fr-CA" altLang="fr-FR" dirty="0"/>
              <a:t> </a:t>
            </a:r>
            <a:r>
              <a:rPr lang="fr-CA" altLang="fr-FR" dirty="0" err="1"/>
              <a:t>hemorrhage</a:t>
            </a:r>
            <a:r>
              <a:rPr lang="fr-CA" altLang="fr-FR" dirty="0"/>
              <a:t>
Post-</a:t>
            </a:r>
            <a:r>
              <a:rPr lang="fr-CA" altLang="fr-FR" dirty="0" err="1"/>
              <a:t>hemorrhagic</a:t>
            </a:r>
            <a:r>
              <a:rPr lang="fr-CA" altLang="fr-FR" dirty="0"/>
              <a:t> </a:t>
            </a:r>
            <a:r>
              <a:rPr lang="fr-CA" altLang="fr-FR" dirty="0" err="1"/>
              <a:t>hydrocephalus</a:t>
            </a:r>
            <a:r>
              <a:rPr lang="fr-CA" altLang="fr-FR" dirty="0"/>
              <a:t>
Convulsions
</a:t>
            </a:r>
            <a:r>
              <a:rPr lang="fr-CA" altLang="fr-FR" dirty="0" err="1"/>
              <a:t>Meningitis</a:t>
            </a:r>
            <a:endParaRPr lang="fr-CA" altLang="fr-FR" dirty="0"/>
          </a:p>
          <a:p>
            <a:r>
              <a:rPr lang="fr-CA" altLang="fr-FR" dirty="0" err="1"/>
              <a:t>Medications</a:t>
            </a:r>
            <a:r>
              <a:rPr lang="fr-CA" altLang="fr-FR" dirty="0"/>
              <a:t>
</a:t>
            </a:r>
            <a:r>
              <a:rPr lang="fr-CA" altLang="fr-FR" dirty="0" err="1"/>
              <a:t>Maternal</a:t>
            </a:r>
            <a:endParaRPr lang="fr-CA" altLang="fr-FR" dirty="0"/>
          </a:p>
          <a:p>
            <a:pPr lvl="1"/>
            <a:r>
              <a:rPr lang="fr-CA" altLang="fr-FR" dirty="0"/>
              <a:t>MgSO4
</a:t>
            </a:r>
            <a:r>
              <a:rPr lang="fr-CA" altLang="fr-FR" dirty="0" err="1"/>
              <a:t>Painkillers</a:t>
            </a:r>
            <a:endParaRPr lang="fr-CA" altLang="fr-FR" dirty="0"/>
          </a:p>
          <a:p>
            <a:r>
              <a:rPr lang="fr-CA" altLang="fr-FR" dirty="0"/>
              <a:t>Neonatal</a:t>
            </a:r>
          </a:p>
          <a:p>
            <a:pPr lvl="1"/>
            <a:r>
              <a:rPr lang="fr-CA" altLang="fr-FR" dirty="0" err="1"/>
              <a:t>Anticonvulsants</a:t>
            </a:r>
            <a:r>
              <a:rPr lang="fr-CA" altLang="fr-FR" dirty="0"/>
              <a:t>
</a:t>
            </a:r>
            <a:r>
              <a:rPr lang="fr-CA" altLang="fr-FR" dirty="0" err="1"/>
              <a:t>Prostaglandin</a:t>
            </a:r>
            <a:r>
              <a:rPr lang="fr-CA" altLang="fr-FR" dirty="0"/>
              <a:t> E
</a:t>
            </a:r>
            <a:r>
              <a:rPr lang="fr-CA" altLang="fr-FR" dirty="0" err="1"/>
              <a:t>Analgesics</a:t>
            </a:r>
            <a:r>
              <a:rPr lang="fr-CA" altLang="fr-FR" dirty="0"/>
              <a:t>/</a:t>
            </a:r>
            <a:r>
              <a:rPr lang="fr-CA" altLang="fr-FR" dirty="0" err="1"/>
              <a:t>narcotics</a:t>
            </a:r>
            <a:endParaRPr lang="fr-CA" alt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6435">
                                            <p:txEl>
                                              <p:pRg st="0" end="0"/>
                                            </p:txEl>
                                          </p:spTgt>
                                        </p:tgtEl>
                                        <p:attrNameLst>
                                          <p:attrName>style.visibility</p:attrName>
                                        </p:attrNameLst>
                                      </p:cBhvr>
                                      <p:to>
                                        <p:strVal val="visible"/>
                                      </p:to>
                                    </p:set>
                                    <p:anim calcmode="lin" valueType="num">
                                      <p:cBhvr additive="base">
                                        <p:cTn id="7" dur="500" fill="hold"/>
                                        <p:tgtEl>
                                          <p:spTgt spid="1464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643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6435">
                                            <p:txEl>
                                              <p:pRg st="1" end="1"/>
                                            </p:txEl>
                                          </p:spTgt>
                                        </p:tgtEl>
                                        <p:attrNameLst>
                                          <p:attrName>style.visibility</p:attrName>
                                        </p:attrNameLst>
                                      </p:cBhvr>
                                      <p:to>
                                        <p:strVal val="visible"/>
                                      </p:to>
                                    </p:set>
                                    <p:anim calcmode="lin" valueType="num">
                                      <p:cBhvr additive="base">
                                        <p:cTn id="11" dur="500" fill="hold"/>
                                        <p:tgtEl>
                                          <p:spTgt spid="14643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64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46435">
                                            <p:txEl>
                                              <p:pRg st="2" end="2"/>
                                            </p:txEl>
                                          </p:spTgt>
                                        </p:tgtEl>
                                        <p:attrNameLst>
                                          <p:attrName>style.visibility</p:attrName>
                                        </p:attrNameLst>
                                      </p:cBhvr>
                                      <p:to>
                                        <p:strVal val="visible"/>
                                      </p:to>
                                    </p:set>
                                    <p:anim calcmode="lin" valueType="num">
                                      <p:cBhvr additive="base">
                                        <p:cTn id="17" dur="500" fill="hold"/>
                                        <p:tgtEl>
                                          <p:spTgt spid="14643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46435">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46435">
                                            <p:txEl>
                                              <p:pRg st="3" end="3"/>
                                            </p:txEl>
                                          </p:spTgt>
                                        </p:tgtEl>
                                        <p:attrNameLst>
                                          <p:attrName>style.visibility</p:attrName>
                                        </p:attrNameLst>
                                      </p:cBhvr>
                                      <p:to>
                                        <p:strVal val="visible"/>
                                      </p:to>
                                    </p:set>
                                    <p:anim calcmode="lin" valueType="num">
                                      <p:cBhvr additive="base">
                                        <p:cTn id="21" dur="500" fill="hold"/>
                                        <p:tgtEl>
                                          <p:spTgt spid="146435">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4643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46435">
                                            <p:txEl>
                                              <p:pRg st="4" end="4"/>
                                            </p:txEl>
                                          </p:spTgt>
                                        </p:tgtEl>
                                        <p:attrNameLst>
                                          <p:attrName>style.visibility</p:attrName>
                                        </p:attrNameLst>
                                      </p:cBhvr>
                                      <p:to>
                                        <p:strVal val="visible"/>
                                      </p:to>
                                    </p:set>
                                    <p:anim calcmode="lin" valueType="num">
                                      <p:cBhvr additive="base">
                                        <p:cTn id="27" dur="500" fill="hold"/>
                                        <p:tgtEl>
                                          <p:spTgt spid="14643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46435">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46435">
                                            <p:txEl>
                                              <p:pRg st="5" end="5"/>
                                            </p:txEl>
                                          </p:spTgt>
                                        </p:tgtEl>
                                        <p:attrNameLst>
                                          <p:attrName>style.visibility</p:attrName>
                                        </p:attrNameLst>
                                      </p:cBhvr>
                                      <p:to>
                                        <p:strVal val="visible"/>
                                      </p:to>
                                    </p:set>
                                    <p:anim calcmode="lin" valueType="num">
                                      <p:cBhvr additive="base">
                                        <p:cTn id="31" dur="500" fill="hold"/>
                                        <p:tgtEl>
                                          <p:spTgt spid="14643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643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5"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240AD-7262-0F14-5685-00B2A9BB55FE}"/>
              </a:ext>
            </a:extLst>
          </p:cNvPr>
          <p:cNvSpPr>
            <a:spLocks noGrp="1"/>
          </p:cNvSpPr>
          <p:nvPr>
            <p:ph type="title"/>
          </p:nvPr>
        </p:nvSpPr>
        <p:spPr/>
        <p:txBody>
          <a:bodyPr/>
          <a:lstStyle/>
          <a:p>
            <a:r>
              <a:rPr lang="fr-CA" dirty="0" err="1"/>
              <a:t>Therapy</a:t>
            </a:r>
            <a:r>
              <a:rPr lang="fr-CA" dirty="0"/>
              <a:t> for </a:t>
            </a:r>
            <a:r>
              <a:rPr lang="fr-CA" dirty="0" err="1"/>
              <a:t>apnea</a:t>
            </a:r>
            <a:endParaRPr lang="fr-CA" dirty="0"/>
          </a:p>
        </p:txBody>
      </p:sp>
      <p:sp>
        <p:nvSpPr>
          <p:cNvPr id="3" name="Content Placeholder 2">
            <a:extLst>
              <a:ext uri="{FF2B5EF4-FFF2-40B4-BE49-F238E27FC236}">
                <a16:creationId xmlns:a16="http://schemas.microsoft.com/office/drawing/2014/main" id="{8E0FA884-7877-B101-1A68-9C4FEC8450FE}"/>
              </a:ext>
            </a:extLst>
          </p:cNvPr>
          <p:cNvSpPr>
            <a:spLocks noGrp="1"/>
          </p:cNvSpPr>
          <p:nvPr>
            <p:ph idx="1"/>
          </p:nvPr>
        </p:nvSpPr>
        <p:spPr/>
        <p:txBody>
          <a:bodyPr/>
          <a:lstStyle/>
          <a:p>
            <a:r>
              <a:rPr lang="fr-CA" dirty="0" err="1"/>
              <a:t>Caffeine</a:t>
            </a:r>
            <a:endParaRPr lang="fr-CA" dirty="0"/>
          </a:p>
          <a:p>
            <a:r>
              <a:rPr lang="fr-CA" dirty="0" err="1"/>
              <a:t>Possibly</a:t>
            </a:r>
            <a:r>
              <a:rPr lang="fr-CA" dirty="0"/>
              <a:t> </a:t>
            </a:r>
            <a:r>
              <a:rPr lang="fr-CA" dirty="0" err="1"/>
              <a:t>doxapram</a:t>
            </a:r>
            <a:r>
              <a:rPr lang="fr-CA" dirty="0"/>
              <a:t> as a back up </a:t>
            </a:r>
            <a:r>
              <a:rPr lang="fr-CA" dirty="0" err="1"/>
              <a:t>therapy</a:t>
            </a:r>
            <a:r>
              <a:rPr lang="fr-CA" dirty="0"/>
              <a:t> in </a:t>
            </a:r>
            <a:r>
              <a:rPr lang="fr-CA" dirty="0" err="1"/>
              <a:t>resistant</a:t>
            </a:r>
            <a:r>
              <a:rPr lang="fr-CA" dirty="0"/>
              <a:t> cases</a:t>
            </a:r>
          </a:p>
          <a:p>
            <a:r>
              <a:rPr lang="fr-CA" dirty="0"/>
              <a:t>CPAP, and/or non-invasive ventilation</a:t>
            </a:r>
          </a:p>
        </p:txBody>
      </p:sp>
    </p:spTree>
    <p:extLst>
      <p:ext uri="{BB962C8B-B14F-4D97-AF65-F5344CB8AC3E}">
        <p14:creationId xmlns:p14="http://schemas.microsoft.com/office/powerpoint/2010/main" val="1716447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B200FC58-780B-45E8-AA10-5C06B4A1801D}"/>
              </a:ext>
            </a:extLst>
          </p:cNvPr>
          <p:cNvSpPr>
            <a:spLocks noGrp="1" noChangeArrowheads="1"/>
          </p:cNvSpPr>
          <p:nvPr>
            <p:ph type="title"/>
          </p:nvPr>
        </p:nvSpPr>
        <p:spPr/>
        <p:txBody>
          <a:bodyPr/>
          <a:lstStyle/>
          <a:p>
            <a:r>
              <a:rPr lang="en-US" altLang="fr-FR" dirty="0"/>
              <a:t>Caffeine</a:t>
            </a:r>
            <a:endParaRPr lang="en-CA" altLang="fr-FR" dirty="0"/>
          </a:p>
        </p:txBody>
      </p:sp>
      <p:sp>
        <p:nvSpPr>
          <p:cNvPr id="19459" name="Rectangle 3">
            <a:extLst>
              <a:ext uri="{FF2B5EF4-FFF2-40B4-BE49-F238E27FC236}">
                <a16:creationId xmlns:a16="http://schemas.microsoft.com/office/drawing/2014/main" id="{1BC6246E-A87C-49FC-896C-B137F3CD63A2}"/>
              </a:ext>
            </a:extLst>
          </p:cNvPr>
          <p:cNvSpPr>
            <a:spLocks noGrp="1" noChangeArrowheads="1"/>
          </p:cNvSpPr>
          <p:nvPr>
            <p:ph type="body" idx="1"/>
          </p:nvPr>
        </p:nvSpPr>
        <p:spPr>
          <a:xfrm>
            <a:off x="1981200" y="1600200"/>
            <a:ext cx="7772400" cy="4114800"/>
          </a:xfrm>
        </p:spPr>
        <p:txBody>
          <a:bodyPr/>
          <a:lstStyle/>
          <a:p>
            <a:r>
              <a:rPr lang="en-US" altLang="fr-FR" dirty="0"/>
              <a:t>Adenosine A2 Receptor Blockage 
Respiratory stimulation
Respiratory stabilization
Other effects</a:t>
            </a:r>
          </a:p>
          <a:p>
            <a:pPr lvl="1"/>
            <a:r>
              <a:rPr lang="en-US" altLang="fr-FR" dirty="0"/>
              <a:t>Anti-inflammatory</a:t>
            </a:r>
          </a:p>
          <a:p>
            <a:pPr lvl="1"/>
            <a:r>
              <a:rPr lang="en-US" altLang="fr-FR" dirty="0"/>
              <a:t>Decreased apoptosis</a:t>
            </a:r>
          </a:p>
          <a:p>
            <a:pPr lvl="1"/>
            <a:r>
              <a:rPr lang="en-US" altLang="fr-FR" dirty="0"/>
              <a:t>Bronchodilation </a:t>
            </a:r>
          </a:p>
        </p:txBody>
      </p:sp>
      <p:pic>
        <p:nvPicPr>
          <p:cNvPr id="19461" name="Picture 5">
            <a:extLst>
              <a:ext uri="{FF2B5EF4-FFF2-40B4-BE49-F238E27FC236}">
                <a16:creationId xmlns:a16="http://schemas.microsoft.com/office/drawing/2014/main" id="{347CCD40-0F47-4516-81CA-CA388CF8EF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4654550"/>
            <a:ext cx="3124200" cy="22034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92" name="Picture 4">
            <a:extLst>
              <a:ext uri="{FF2B5EF4-FFF2-40B4-BE49-F238E27FC236}">
                <a16:creationId xmlns:a16="http://schemas.microsoft.com/office/drawing/2014/main" id="{3FABD2FA-144F-405B-912F-05697480FB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689" y="530226"/>
            <a:ext cx="7539037" cy="579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740" name="Picture 4">
            <a:extLst>
              <a:ext uri="{FF2B5EF4-FFF2-40B4-BE49-F238E27FC236}">
                <a16:creationId xmlns:a16="http://schemas.microsoft.com/office/drawing/2014/main" id="{367A01DB-68C0-46AE-A446-6C5A60D8EF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989013"/>
            <a:ext cx="8763000" cy="4837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836" name="Picture 4">
            <a:extLst>
              <a:ext uri="{FF2B5EF4-FFF2-40B4-BE49-F238E27FC236}">
                <a16:creationId xmlns:a16="http://schemas.microsoft.com/office/drawing/2014/main" id="{B93EC521-3500-4FE7-A84F-3BCD393F5E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750" y="55564"/>
            <a:ext cx="4254500" cy="674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67D889-4F9C-4774-B1F4-D65FF492B909}"/>
              </a:ext>
            </a:extLst>
          </p:cNvPr>
          <p:cNvSpPr>
            <a:spLocks noGrp="1"/>
          </p:cNvSpPr>
          <p:nvPr>
            <p:ph type="title"/>
          </p:nvPr>
        </p:nvSpPr>
        <p:spPr/>
        <p:txBody>
          <a:bodyPr/>
          <a:lstStyle/>
          <a:p>
            <a:r>
              <a:rPr lang="fr-CA" dirty="0" err="1"/>
              <a:t>Caffeine</a:t>
            </a:r>
            <a:endParaRPr lang="fr-CA" dirty="0"/>
          </a:p>
        </p:txBody>
      </p:sp>
      <p:sp>
        <p:nvSpPr>
          <p:cNvPr id="3" name="Espace réservé du contenu 2">
            <a:extLst>
              <a:ext uri="{FF2B5EF4-FFF2-40B4-BE49-F238E27FC236}">
                <a16:creationId xmlns:a16="http://schemas.microsoft.com/office/drawing/2014/main" id="{612A3E9B-33F0-4C69-BE44-C05AA17EE0EA}"/>
              </a:ext>
            </a:extLst>
          </p:cNvPr>
          <p:cNvSpPr>
            <a:spLocks noGrp="1"/>
          </p:cNvSpPr>
          <p:nvPr>
            <p:ph idx="1"/>
          </p:nvPr>
        </p:nvSpPr>
        <p:spPr/>
        <p:txBody>
          <a:bodyPr/>
          <a:lstStyle/>
          <a:p>
            <a:r>
              <a:rPr lang="en-US" dirty="0"/>
              <a:t>Very wide margin of safety
Few dosing indications
Dose may be increased in difficult cases
Reduces intermittent desaturation episodes 	
usually short mixed apneas</a:t>
            </a:r>
            <a:endParaRPr lang="fr-CA" dirty="0"/>
          </a:p>
        </p:txBody>
      </p:sp>
    </p:spTree>
    <p:extLst>
      <p:ext uri="{BB962C8B-B14F-4D97-AF65-F5344CB8AC3E}">
        <p14:creationId xmlns:p14="http://schemas.microsoft.com/office/powerpoint/2010/main" val="2836862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AF1FB-FA41-5732-AC13-3E4C4301B235}"/>
              </a:ext>
            </a:extLst>
          </p:cNvPr>
          <p:cNvSpPr>
            <a:spLocks noGrp="1"/>
          </p:cNvSpPr>
          <p:nvPr>
            <p:ph type="title"/>
          </p:nvPr>
        </p:nvSpPr>
        <p:spPr/>
        <p:txBody>
          <a:bodyPr/>
          <a:lstStyle/>
          <a:p>
            <a:r>
              <a:rPr lang="fr-CA" dirty="0" err="1"/>
              <a:t>Doxapram</a:t>
            </a:r>
            <a:endParaRPr lang="fr-CA" dirty="0"/>
          </a:p>
        </p:txBody>
      </p:sp>
      <p:sp>
        <p:nvSpPr>
          <p:cNvPr id="3" name="Content Placeholder 2">
            <a:extLst>
              <a:ext uri="{FF2B5EF4-FFF2-40B4-BE49-F238E27FC236}">
                <a16:creationId xmlns:a16="http://schemas.microsoft.com/office/drawing/2014/main" id="{D9140459-A629-7D8E-EF94-E13CB9616417}"/>
              </a:ext>
            </a:extLst>
          </p:cNvPr>
          <p:cNvSpPr>
            <a:spLocks noGrp="1"/>
          </p:cNvSpPr>
          <p:nvPr>
            <p:ph idx="1"/>
          </p:nvPr>
        </p:nvSpPr>
        <p:spPr/>
        <p:txBody>
          <a:bodyPr/>
          <a:lstStyle/>
          <a:p>
            <a:r>
              <a:rPr lang="fr-CA" dirty="0" err="1"/>
              <a:t>Respiratory</a:t>
            </a:r>
            <a:r>
              <a:rPr lang="fr-CA" dirty="0"/>
              <a:t> stimulant </a:t>
            </a:r>
            <a:r>
              <a:rPr lang="fr-CA" dirty="0" err="1"/>
              <a:t>which</a:t>
            </a:r>
            <a:r>
              <a:rPr lang="fr-CA" dirty="0"/>
              <a:t> </a:t>
            </a:r>
            <a:r>
              <a:rPr lang="fr-CA" dirty="0" err="1"/>
              <a:t>works</a:t>
            </a:r>
            <a:r>
              <a:rPr lang="fr-CA" dirty="0"/>
              <a:t> on central </a:t>
            </a:r>
            <a:r>
              <a:rPr lang="fr-CA" dirty="0" err="1"/>
              <a:t>respiratory</a:t>
            </a:r>
            <a:r>
              <a:rPr lang="fr-CA" dirty="0"/>
              <a:t> drive and on the </a:t>
            </a:r>
            <a:r>
              <a:rPr lang="fr-CA" dirty="0" err="1"/>
              <a:t>peripheral</a:t>
            </a:r>
            <a:r>
              <a:rPr lang="fr-CA" dirty="0"/>
              <a:t> </a:t>
            </a:r>
            <a:r>
              <a:rPr lang="fr-CA" dirty="0" err="1"/>
              <a:t>chemoreceptor</a:t>
            </a:r>
            <a:endParaRPr lang="fr-CA" dirty="0"/>
          </a:p>
          <a:p>
            <a:r>
              <a:rPr lang="fr-CA" dirty="0" err="1"/>
              <a:t>Also</a:t>
            </a:r>
            <a:r>
              <a:rPr lang="fr-CA" dirty="0"/>
              <a:t> </a:t>
            </a:r>
            <a:r>
              <a:rPr lang="fr-CA" dirty="0" err="1"/>
              <a:t>increases</a:t>
            </a:r>
            <a:r>
              <a:rPr lang="fr-CA" dirty="0"/>
              <a:t> BP</a:t>
            </a:r>
          </a:p>
          <a:p>
            <a:r>
              <a:rPr lang="fr-CA" dirty="0"/>
              <a:t>Narrow </a:t>
            </a:r>
            <a:r>
              <a:rPr lang="fr-CA" dirty="0" err="1"/>
              <a:t>margin</a:t>
            </a:r>
            <a:r>
              <a:rPr lang="fr-CA" dirty="0"/>
              <a:t> of </a:t>
            </a:r>
            <a:r>
              <a:rPr lang="fr-CA" dirty="0" err="1"/>
              <a:t>safety</a:t>
            </a:r>
            <a:endParaRPr lang="fr-CA" dirty="0"/>
          </a:p>
          <a:p>
            <a:r>
              <a:rPr lang="fr-CA" dirty="0"/>
              <a:t>No good </a:t>
            </a:r>
            <a:r>
              <a:rPr lang="fr-CA" dirty="0" err="1"/>
              <a:t>evidence</a:t>
            </a:r>
            <a:r>
              <a:rPr lang="fr-CA" dirty="0"/>
              <a:t> about long </a:t>
            </a:r>
            <a:r>
              <a:rPr lang="fr-CA" dirty="0" err="1"/>
              <a:t>term</a:t>
            </a:r>
            <a:r>
              <a:rPr lang="fr-CA" dirty="0"/>
              <a:t> </a:t>
            </a:r>
            <a:r>
              <a:rPr lang="fr-CA" dirty="0" err="1"/>
              <a:t>effects</a:t>
            </a:r>
            <a:r>
              <a:rPr lang="fr-CA" dirty="0"/>
              <a:t>: </a:t>
            </a:r>
            <a:r>
              <a:rPr lang="fr-CA" dirty="0" err="1"/>
              <a:t>research</a:t>
            </a:r>
            <a:r>
              <a:rPr lang="fr-CA" dirty="0"/>
              <a:t> </a:t>
            </a:r>
            <a:r>
              <a:rPr lang="fr-CA" dirty="0" err="1"/>
              <a:t>currently</a:t>
            </a:r>
            <a:r>
              <a:rPr lang="fr-CA" dirty="0"/>
              <a:t> </a:t>
            </a:r>
            <a:r>
              <a:rPr lang="fr-CA" dirty="0" err="1"/>
              <a:t>being</a:t>
            </a:r>
            <a:r>
              <a:rPr lang="fr-CA" dirty="0"/>
              <a:t> </a:t>
            </a:r>
            <a:r>
              <a:rPr lang="fr-CA" dirty="0" err="1"/>
              <a:t>done</a:t>
            </a:r>
            <a:endParaRPr lang="fr-CA" dirty="0"/>
          </a:p>
        </p:txBody>
      </p:sp>
    </p:spTree>
    <p:extLst>
      <p:ext uri="{BB962C8B-B14F-4D97-AF65-F5344CB8AC3E}">
        <p14:creationId xmlns:p14="http://schemas.microsoft.com/office/powerpoint/2010/main" val="5465181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0BFF8-A546-D4BF-0E2E-786D4D51BEBD}"/>
              </a:ext>
            </a:extLst>
          </p:cNvPr>
          <p:cNvSpPr>
            <a:spLocks noGrp="1"/>
          </p:cNvSpPr>
          <p:nvPr>
            <p:ph type="title"/>
          </p:nvPr>
        </p:nvSpPr>
        <p:spPr/>
        <p:txBody>
          <a:bodyPr/>
          <a:lstStyle/>
          <a:p>
            <a:r>
              <a:rPr lang="fr-CA" dirty="0"/>
              <a:t>CPAP</a:t>
            </a:r>
          </a:p>
        </p:txBody>
      </p:sp>
      <p:sp>
        <p:nvSpPr>
          <p:cNvPr id="3" name="Content Placeholder 2">
            <a:extLst>
              <a:ext uri="{FF2B5EF4-FFF2-40B4-BE49-F238E27FC236}">
                <a16:creationId xmlns:a16="http://schemas.microsoft.com/office/drawing/2014/main" id="{5B6469AA-0F80-C563-DD1C-93DED933CF9C}"/>
              </a:ext>
            </a:extLst>
          </p:cNvPr>
          <p:cNvSpPr>
            <a:spLocks noGrp="1"/>
          </p:cNvSpPr>
          <p:nvPr>
            <p:ph idx="1"/>
          </p:nvPr>
        </p:nvSpPr>
        <p:spPr/>
        <p:txBody>
          <a:bodyPr/>
          <a:lstStyle/>
          <a:p>
            <a:r>
              <a:rPr lang="fr-CA" dirty="0"/>
              <a:t>Very effective for obstructive </a:t>
            </a:r>
            <a:r>
              <a:rPr lang="fr-CA" dirty="0" err="1"/>
              <a:t>apneas</a:t>
            </a:r>
            <a:endParaRPr lang="fr-CA" dirty="0"/>
          </a:p>
        </p:txBody>
      </p:sp>
    </p:spTree>
    <p:extLst>
      <p:ext uri="{BB962C8B-B14F-4D97-AF65-F5344CB8AC3E}">
        <p14:creationId xmlns:p14="http://schemas.microsoft.com/office/powerpoint/2010/main" val="3769718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a:extLst>
              <a:ext uri="{FF2B5EF4-FFF2-40B4-BE49-F238E27FC236}">
                <a16:creationId xmlns:a16="http://schemas.microsoft.com/office/drawing/2014/main" id="{E190A7D9-2071-B2E8-5BFF-E5B04CF7C1D3}"/>
              </a:ext>
            </a:extLst>
          </p:cNvPr>
          <p:cNvSpPr>
            <a:spLocks noGrp="1"/>
          </p:cNvSpPr>
          <p:nvPr>
            <p:ph type="title"/>
          </p:nvPr>
        </p:nvSpPr>
        <p:spPr/>
        <p:txBody>
          <a:bodyPr/>
          <a:lstStyle/>
          <a:p>
            <a:pPr eaLnBrk="1" hangingPunct="1"/>
            <a:r>
              <a:rPr lang="fr-CA" altLang="en-US" dirty="0"/>
              <a:t>High-flow?</a:t>
            </a:r>
            <a:endParaRPr lang="en-US" altLang="en-US" dirty="0"/>
          </a:p>
        </p:txBody>
      </p:sp>
      <p:pic>
        <p:nvPicPr>
          <p:cNvPr id="25603" name="Picture 2">
            <a:extLst>
              <a:ext uri="{FF2B5EF4-FFF2-40B4-BE49-F238E27FC236}">
                <a16:creationId xmlns:a16="http://schemas.microsoft.com/office/drawing/2014/main" id="{7AE56CCE-9D2F-9036-4EEA-4852BD4299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5914" y="1700214"/>
            <a:ext cx="2124075" cy="1571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4" name="Picture 3">
            <a:extLst>
              <a:ext uri="{FF2B5EF4-FFF2-40B4-BE49-F238E27FC236}">
                <a16:creationId xmlns:a16="http://schemas.microsoft.com/office/drawing/2014/main" id="{2E318A81-FF50-5BC2-A601-9260A3EEAB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7439" y="2924175"/>
            <a:ext cx="3552825"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605" name="ZoneTexte 3">
            <a:extLst>
              <a:ext uri="{FF2B5EF4-FFF2-40B4-BE49-F238E27FC236}">
                <a16:creationId xmlns:a16="http://schemas.microsoft.com/office/drawing/2014/main" id="{5E93A1F6-E36C-E9BC-4F3E-83B93308C1A7}"/>
              </a:ext>
            </a:extLst>
          </p:cNvPr>
          <p:cNvSpPr txBox="1">
            <a:spLocks noChangeArrowheads="1"/>
          </p:cNvSpPr>
          <p:nvPr/>
        </p:nvSpPr>
        <p:spPr bwMode="auto">
          <a:xfrm>
            <a:off x="3432175" y="5157789"/>
            <a:ext cx="59769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r>
              <a:rPr lang="fr-CA" altLang="en-US" dirty="0"/>
              <a:t>More </a:t>
            </a:r>
            <a:r>
              <a:rPr lang="fr-CA" altLang="en-US" dirty="0" err="1"/>
              <a:t>comfortable</a:t>
            </a:r>
            <a:r>
              <a:rPr lang="fr-CA" altLang="en-US" dirty="0"/>
              <a:t> and </a:t>
            </a:r>
            <a:r>
              <a:rPr lang="fr-CA" altLang="en-US" dirty="0" err="1"/>
              <a:t>Less</a:t>
            </a:r>
            <a:r>
              <a:rPr lang="fr-CA" altLang="en-US" dirty="0"/>
              <a:t> nasal trauma</a:t>
            </a:r>
            <a:endParaRPr lang="en-US" alt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re 1">
            <a:extLst>
              <a:ext uri="{FF2B5EF4-FFF2-40B4-BE49-F238E27FC236}">
                <a16:creationId xmlns:a16="http://schemas.microsoft.com/office/drawing/2014/main" id="{F005C5CB-4167-4560-F495-A4302E6D63B1}"/>
              </a:ext>
            </a:extLst>
          </p:cNvPr>
          <p:cNvSpPr>
            <a:spLocks noGrp="1"/>
          </p:cNvSpPr>
          <p:nvPr>
            <p:ph type="title"/>
          </p:nvPr>
        </p:nvSpPr>
        <p:spPr/>
        <p:txBody>
          <a:bodyPr/>
          <a:lstStyle/>
          <a:p>
            <a:pPr eaLnBrk="1" hangingPunct="1"/>
            <a:r>
              <a:rPr lang="fr-CA" altLang="en-US" dirty="0"/>
              <a:t>High-flow for </a:t>
            </a:r>
            <a:r>
              <a:rPr lang="fr-CA" altLang="en-US" dirty="0" err="1"/>
              <a:t>apnea</a:t>
            </a:r>
            <a:r>
              <a:rPr lang="fr-CA" altLang="en-US" dirty="0"/>
              <a:t>?</a:t>
            </a:r>
            <a:endParaRPr lang="en-US" altLang="en-US" dirty="0"/>
          </a:p>
        </p:txBody>
      </p:sp>
      <p:sp>
        <p:nvSpPr>
          <p:cNvPr id="30723" name="Espace réservé du contenu 2">
            <a:extLst>
              <a:ext uri="{FF2B5EF4-FFF2-40B4-BE49-F238E27FC236}">
                <a16:creationId xmlns:a16="http://schemas.microsoft.com/office/drawing/2014/main" id="{58EDCA77-2369-DC2D-73E3-AC9B4E74BE63}"/>
              </a:ext>
            </a:extLst>
          </p:cNvPr>
          <p:cNvSpPr>
            <a:spLocks noGrp="1"/>
          </p:cNvSpPr>
          <p:nvPr>
            <p:ph idx="1"/>
          </p:nvPr>
        </p:nvSpPr>
        <p:spPr/>
        <p:txBody>
          <a:bodyPr/>
          <a:lstStyle/>
          <a:p>
            <a:pPr eaLnBrk="1" hangingPunct="1"/>
            <a:r>
              <a:rPr lang="fr-CA" altLang="en-US" dirty="0"/>
              <a:t>No good </a:t>
            </a:r>
            <a:r>
              <a:rPr lang="fr-CA" altLang="en-US" dirty="0" err="1"/>
              <a:t>studies</a:t>
            </a:r>
            <a:endParaRPr lang="fr-CA" altLang="en-US" dirty="0"/>
          </a:p>
          <a:p>
            <a:pPr eaLnBrk="1" hangingPunct="1"/>
            <a:r>
              <a:rPr lang="fr-CA" altLang="en-US" dirty="0" err="1"/>
              <a:t>Could</a:t>
            </a:r>
            <a:r>
              <a:rPr lang="fr-CA" altLang="en-US" dirty="0"/>
              <a:t> </a:t>
            </a:r>
            <a:r>
              <a:rPr lang="fr-CA" altLang="en-US" dirty="0" err="1"/>
              <a:t>consider</a:t>
            </a:r>
            <a:r>
              <a:rPr lang="fr-CA" altLang="en-US" dirty="0"/>
              <a:t> if </a:t>
            </a:r>
            <a:r>
              <a:rPr lang="fr-CA" altLang="en-US" dirty="0" err="1"/>
              <a:t>it</a:t>
            </a:r>
            <a:r>
              <a:rPr lang="fr-CA" altLang="en-US" dirty="0"/>
              <a:t> </a:t>
            </a:r>
            <a:r>
              <a:rPr lang="fr-CA" altLang="en-US" dirty="0" err="1"/>
              <a:t>difficulty</a:t>
            </a:r>
            <a:r>
              <a:rPr lang="fr-CA" altLang="en-US" dirty="0"/>
              <a:t> </a:t>
            </a:r>
            <a:r>
              <a:rPr lang="fr-CA" altLang="en-US" dirty="0" err="1"/>
              <a:t>providing</a:t>
            </a:r>
            <a:r>
              <a:rPr lang="fr-CA" altLang="en-US" dirty="0"/>
              <a:t> CPAP</a:t>
            </a:r>
            <a:endParaRPr lang="en-US"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B986D037-CDC5-4EE6-AF8B-E1AF0A4D7C46}"/>
              </a:ext>
            </a:extLst>
          </p:cNvPr>
          <p:cNvSpPr>
            <a:spLocks noGrp="1" noChangeArrowheads="1"/>
          </p:cNvSpPr>
          <p:nvPr>
            <p:ph type="title"/>
          </p:nvPr>
        </p:nvSpPr>
        <p:spPr/>
        <p:txBody>
          <a:bodyPr/>
          <a:lstStyle/>
          <a:p>
            <a:r>
              <a:rPr lang="en-US" altLang="fr-FR"/>
              <a:t>Periodic breathing</a:t>
            </a:r>
            <a:endParaRPr lang="en-CA" altLang="fr-FR"/>
          </a:p>
        </p:txBody>
      </p:sp>
      <p:sp>
        <p:nvSpPr>
          <p:cNvPr id="100357" name="Text Box 5">
            <a:extLst>
              <a:ext uri="{FF2B5EF4-FFF2-40B4-BE49-F238E27FC236}">
                <a16:creationId xmlns:a16="http://schemas.microsoft.com/office/drawing/2014/main" id="{41172A7F-AF64-4ADB-AAD1-17DA699D0F28}"/>
              </a:ext>
            </a:extLst>
          </p:cNvPr>
          <p:cNvSpPr txBox="1">
            <a:spLocks noChangeArrowheads="1"/>
          </p:cNvSpPr>
          <p:nvPr/>
        </p:nvSpPr>
        <p:spPr bwMode="auto">
          <a:xfrm>
            <a:off x="8991600" y="2514600"/>
            <a:ext cx="1676400"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fr-FR" sz="1200">
                <a:solidFill>
                  <a:srgbClr val="FFFFFF"/>
                </a:solidFill>
              </a:rPr>
              <a:t>Note the cyclic desaturation,</a:t>
            </a:r>
          </a:p>
          <a:p>
            <a:pPr>
              <a:spcBef>
                <a:spcPct val="50000"/>
              </a:spcBef>
            </a:pPr>
            <a:r>
              <a:rPr lang="en-US" altLang="fr-FR" sz="1200">
                <a:solidFill>
                  <a:srgbClr val="FFFFFF"/>
                </a:solidFill>
              </a:rPr>
              <a:t>The Aux (nasal CO2) is 7 seconds delayed compared to the impedance </a:t>
            </a:r>
            <a:endParaRPr lang="en-CA" altLang="fr-FR"/>
          </a:p>
        </p:txBody>
      </p:sp>
      <p:pic>
        <p:nvPicPr>
          <p:cNvPr id="100358" name="Picture 6">
            <a:extLst>
              <a:ext uri="{FF2B5EF4-FFF2-40B4-BE49-F238E27FC236}">
                <a16:creationId xmlns:a16="http://schemas.microsoft.com/office/drawing/2014/main" id="{9A57595E-9EE5-4224-B0C7-8AD565FE06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601788"/>
            <a:ext cx="6496050" cy="5256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8E391-16F9-B275-1867-3238FD2C3A9B}"/>
              </a:ext>
            </a:extLst>
          </p:cNvPr>
          <p:cNvSpPr>
            <a:spLocks noGrp="1"/>
          </p:cNvSpPr>
          <p:nvPr>
            <p:ph type="title"/>
          </p:nvPr>
        </p:nvSpPr>
        <p:spPr/>
        <p:txBody>
          <a:bodyPr/>
          <a:lstStyle/>
          <a:p>
            <a:r>
              <a:rPr lang="fr-CA" dirty="0"/>
              <a:t>Nasal ventilation for </a:t>
            </a:r>
            <a:r>
              <a:rPr lang="fr-CA" dirty="0" err="1"/>
              <a:t>apnea</a:t>
            </a:r>
            <a:r>
              <a:rPr lang="fr-CA" dirty="0"/>
              <a:t>?</a:t>
            </a:r>
          </a:p>
        </p:txBody>
      </p:sp>
      <p:sp>
        <p:nvSpPr>
          <p:cNvPr id="3" name="Content Placeholder 2">
            <a:extLst>
              <a:ext uri="{FF2B5EF4-FFF2-40B4-BE49-F238E27FC236}">
                <a16:creationId xmlns:a16="http://schemas.microsoft.com/office/drawing/2014/main" id="{4F17A49D-D4A3-7355-B6B9-BDF6E795F612}"/>
              </a:ext>
            </a:extLst>
          </p:cNvPr>
          <p:cNvSpPr>
            <a:spLocks noGrp="1"/>
          </p:cNvSpPr>
          <p:nvPr>
            <p:ph idx="1"/>
          </p:nvPr>
        </p:nvSpPr>
        <p:spPr/>
        <p:txBody>
          <a:bodyPr/>
          <a:lstStyle/>
          <a:p>
            <a:r>
              <a:rPr lang="fr-CA" dirty="0" err="1"/>
              <a:t>Studies</a:t>
            </a:r>
            <a:r>
              <a:rPr lang="fr-CA" dirty="0"/>
              <a:t> </a:t>
            </a:r>
            <a:r>
              <a:rPr lang="fr-CA" dirty="0" err="1"/>
              <a:t>contradictory</a:t>
            </a:r>
            <a:endParaRPr lang="fr-CA" dirty="0"/>
          </a:p>
          <a:p>
            <a:endParaRPr lang="fr-CA" dirty="0"/>
          </a:p>
          <a:p>
            <a:r>
              <a:rPr lang="fr-CA" dirty="0"/>
              <a:t>Worth a trial if </a:t>
            </a:r>
            <a:r>
              <a:rPr lang="fr-CA" dirty="0" err="1"/>
              <a:t>apnea</a:t>
            </a:r>
            <a:r>
              <a:rPr lang="fr-CA" dirty="0"/>
              <a:t> </a:t>
            </a:r>
            <a:r>
              <a:rPr lang="fr-CA" dirty="0" err="1"/>
              <a:t>is</a:t>
            </a:r>
            <a:r>
              <a:rPr lang="fr-CA" dirty="0"/>
              <a:t> </a:t>
            </a:r>
            <a:r>
              <a:rPr lang="fr-CA" dirty="0" err="1"/>
              <a:t>bad</a:t>
            </a:r>
            <a:r>
              <a:rPr lang="fr-CA" dirty="0"/>
              <a:t> </a:t>
            </a:r>
            <a:r>
              <a:rPr lang="fr-CA" dirty="0" err="1"/>
              <a:t>enough</a:t>
            </a:r>
            <a:r>
              <a:rPr lang="fr-CA" dirty="0"/>
              <a:t> to </a:t>
            </a:r>
            <a:r>
              <a:rPr lang="fr-CA" dirty="0" err="1"/>
              <a:t>consider</a:t>
            </a:r>
            <a:r>
              <a:rPr lang="fr-CA" dirty="0"/>
              <a:t> intubation</a:t>
            </a:r>
          </a:p>
          <a:p>
            <a:endParaRPr lang="fr-CA" dirty="0"/>
          </a:p>
        </p:txBody>
      </p:sp>
    </p:spTree>
    <p:extLst>
      <p:ext uri="{BB962C8B-B14F-4D97-AF65-F5344CB8AC3E}">
        <p14:creationId xmlns:p14="http://schemas.microsoft.com/office/powerpoint/2010/main" val="8191390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94FF57-1237-458E-9A44-F6129955141E}"/>
              </a:ext>
            </a:extLst>
          </p:cNvPr>
          <p:cNvSpPr>
            <a:spLocks noGrp="1"/>
          </p:cNvSpPr>
          <p:nvPr>
            <p:ph type="title"/>
          </p:nvPr>
        </p:nvSpPr>
        <p:spPr/>
        <p:txBody>
          <a:bodyPr/>
          <a:lstStyle/>
          <a:p>
            <a:r>
              <a:rPr lang="fr-CA" dirty="0" err="1"/>
              <a:t>Periodic</a:t>
            </a:r>
            <a:r>
              <a:rPr lang="fr-CA" dirty="0"/>
              <a:t> </a:t>
            </a:r>
            <a:r>
              <a:rPr lang="fr-CA" dirty="0" err="1"/>
              <a:t>Breathing</a:t>
            </a:r>
            <a:endParaRPr lang="fr-CA" dirty="0"/>
          </a:p>
        </p:txBody>
      </p:sp>
      <p:sp>
        <p:nvSpPr>
          <p:cNvPr id="3" name="Espace réservé du contenu 2">
            <a:extLst>
              <a:ext uri="{FF2B5EF4-FFF2-40B4-BE49-F238E27FC236}">
                <a16:creationId xmlns:a16="http://schemas.microsoft.com/office/drawing/2014/main" id="{04A44BE0-69C1-4B1B-9A6E-A2D2D91FE39D}"/>
              </a:ext>
            </a:extLst>
          </p:cNvPr>
          <p:cNvSpPr>
            <a:spLocks noGrp="1"/>
          </p:cNvSpPr>
          <p:nvPr>
            <p:ph idx="1"/>
          </p:nvPr>
        </p:nvSpPr>
        <p:spPr/>
        <p:txBody>
          <a:bodyPr/>
          <a:lstStyle/>
          <a:p>
            <a:r>
              <a:rPr lang="en-US" dirty="0"/>
              <a:t>Usually no deceleration, brief desaturations
A phenomenon that is not pathological
Even when it's very prolonged
Responds to caffeine</a:t>
            </a:r>
            <a:endParaRPr lang="fr-CA" dirty="0"/>
          </a:p>
        </p:txBody>
      </p:sp>
    </p:spTree>
    <p:extLst>
      <p:ext uri="{BB962C8B-B14F-4D97-AF65-F5344CB8AC3E}">
        <p14:creationId xmlns:p14="http://schemas.microsoft.com/office/powerpoint/2010/main" val="23143444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7F6BF52E-E99B-4B64-815D-1D958F61488B}"/>
              </a:ext>
            </a:extLst>
          </p:cNvPr>
          <p:cNvSpPr>
            <a:spLocks noGrp="1" noChangeArrowheads="1"/>
          </p:cNvSpPr>
          <p:nvPr>
            <p:ph type="title"/>
          </p:nvPr>
        </p:nvSpPr>
        <p:spPr>
          <a:xfrm>
            <a:off x="914400" y="304800"/>
            <a:ext cx="9059863" cy="1143000"/>
          </a:xfrm>
        </p:spPr>
        <p:txBody>
          <a:bodyPr>
            <a:normAutofit fontScale="90000"/>
          </a:bodyPr>
          <a:lstStyle/>
          <a:p>
            <a:r>
              <a:rPr lang="fr-CA" altLang="fr-FR" dirty="0" err="1"/>
              <a:t>Prolonged</a:t>
            </a:r>
            <a:r>
              <a:rPr lang="fr-CA" altLang="fr-FR" dirty="0"/>
              <a:t> </a:t>
            </a:r>
            <a:r>
              <a:rPr lang="fr-CA" altLang="fr-FR" dirty="0" err="1"/>
              <a:t>apneas</a:t>
            </a:r>
            <a:r>
              <a:rPr lang="fr-CA" altLang="fr-FR" dirty="0"/>
              <a:t> and </a:t>
            </a:r>
            <a:r>
              <a:rPr lang="fr-CA" altLang="fr-FR" dirty="0" err="1"/>
              <a:t>episodes</a:t>
            </a:r>
            <a:r>
              <a:rPr lang="fr-CA" altLang="fr-FR" dirty="0"/>
              <a:t> of reflux</a:t>
            </a:r>
          </a:p>
        </p:txBody>
      </p:sp>
      <p:graphicFrame>
        <p:nvGraphicFramePr>
          <p:cNvPr id="68611" name="Object 3">
            <a:extLst>
              <a:ext uri="{FF2B5EF4-FFF2-40B4-BE49-F238E27FC236}">
                <a16:creationId xmlns:a16="http://schemas.microsoft.com/office/drawing/2014/main" id="{71BB77D2-B3E6-476D-969A-0959D2047002}"/>
              </a:ext>
            </a:extLst>
          </p:cNvPr>
          <p:cNvGraphicFramePr>
            <a:graphicFrameLocks noChangeAspect="1"/>
          </p:cNvGraphicFramePr>
          <p:nvPr/>
        </p:nvGraphicFramePr>
        <p:xfrm>
          <a:off x="2840038" y="1590676"/>
          <a:ext cx="6851650" cy="5267325"/>
        </p:xfrm>
        <a:graphic>
          <a:graphicData uri="http://schemas.openxmlformats.org/presentationml/2006/ole">
            <mc:AlternateContent xmlns:mc="http://schemas.openxmlformats.org/markup-compatibility/2006">
              <mc:Choice xmlns:v="urn:schemas-microsoft-com:vml" Requires="v">
                <p:oleObj name="Worksheet" r:id="rId2" imgW="9563301" imgH="7353581" progId="Excel.Sheet.8">
                  <p:embed/>
                </p:oleObj>
              </mc:Choice>
              <mc:Fallback>
                <p:oleObj name="Worksheet" r:id="rId2" imgW="9563301" imgH="7353581" progId="Excel.Sheet.8">
                  <p:embed/>
                  <p:pic>
                    <p:nvPicPr>
                      <p:cNvPr id="68611" name="Object 3">
                        <a:extLst>
                          <a:ext uri="{FF2B5EF4-FFF2-40B4-BE49-F238E27FC236}">
                            <a16:creationId xmlns:a16="http://schemas.microsoft.com/office/drawing/2014/main" id="{71BB77D2-B3E6-476D-969A-0959D20470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038" y="1590676"/>
                        <a:ext cx="6851650" cy="5267325"/>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id="{09F8E157-FC1E-40A1-BA92-471D4BAB9662}"/>
              </a:ext>
            </a:extLst>
          </p:cNvPr>
          <p:cNvSpPr>
            <a:spLocks noGrp="1" noChangeArrowheads="1"/>
          </p:cNvSpPr>
          <p:nvPr>
            <p:ph type="title"/>
          </p:nvPr>
        </p:nvSpPr>
        <p:spPr/>
        <p:txBody>
          <a:bodyPr/>
          <a:lstStyle/>
          <a:p>
            <a:r>
              <a:rPr lang="fr-CA" altLang="fr-FR" dirty="0" err="1"/>
              <a:t>Apneas</a:t>
            </a:r>
            <a:r>
              <a:rPr lang="fr-CA" altLang="fr-FR" dirty="0"/>
              <a:t> and reflux?</a:t>
            </a:r>
            <a:endParaRPr lang="en-CA" altLang="fr-FR" dirty="0"/>
          </a:p>
        </p:txBody>
      </p:sp>
      <p:sp>
        <p:nvSpPr>
          <p:cNvPr id="142339" name="Rectangle 3">
            <a:extLst>
              <a:ext uri="{FF2B5EF4-FFF2-40B4-BE49-F238E27FC236}">
                <a16:creationId xmlns:a16="http://schemas.microsoft.com/office/drawing/2014/main" id="{47B4C9A3-32C9-4C43-A14D-F495D780E48E}"/>
              </a:ext>
            </a:extLst>
          </p:cNvPr>
          <p:cNvSpPr>
            <a:spLocks noGrp="1" noChangeArrowheads="1"/>
          </p:cNvSpPr>
          <p:nvPr>
            <p:ph type="body" idx="1"/>
          </p:nvPr>
        </p:nvSpPr>
        <p:spPr/>
        <p:txBody>
          <a:bodyPr/>
          <a:lstStyle/>
          <a:p>
            <a:r>
              <a:rPr lang="en-US" altLang="fr-FR" sz="2400" dirty="0"/>
              <a:t>All babies have reflux
The only reliable clinical sign of reflux is regurgitation
All other signs reported by nurses are not associated with reflux
No obvious link between apnea and reflux
Do not treat apnea with anti-reflux medication 
Study Shows More Apneas with 'Anti-Reflux' Medications
No study shows less apnea</a:t>
            </a:r>
            <a:endParaRPr lang="en-CA" altLang="fr-FR" sz="2000" dirty="0"/>
          </a:p>
        </p:txBody>
      </p:sp>
      <p:pic>
        <p:nvPicPr>
          <p:cNvPr id="142340" name="Picture 4">
            <a:extLst>
              <a:ext uri="{FF2B5EF4-FFF2-40B4-BE49-F238E27FC236}">
                <a16:creationId xmlns:a16="http://schemas.microsoft.com/office/drawing/2014/main" id="{EDCA3E36-F961-46C4-8A26-7188B8D6D1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67801" y="5635626"/>
            <a:ext cx="1325563" cy="122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9C6A3A-23DE-4E7A-975E-789EBCAE3EA4}"/>
              </a:ext>
            </a:extLst>
          </p:cNvPr>
          <p:cNvSpPr>
            <a:spLocks noGrp="1"/>
          </p:cNvSpPr>
          <p:nvPr>
            <p:ph type="title"/>
          </p:nvPr>
        </p:nvSpPr>
        <p:spPr/>
        <p:txBody>
          <a:bodyPr/>
          <a:lstStyle/>
          <a:p>
            <a:r>
              <a:rPr lang="fr-CA" dirty="0"/>
              <a:t>Even if the infant </a:t>
            </a:r>
            <a:r>
              <a:rPr lang="fr-CA" dirty="0" err="1"/>
              <a:t>does</a:t>
            </a:r>
            <a:r>
              <a:rPr lang="fr-CA" dirty="0"/>
              <a:t> have </a:t>
            </a:r>
            <a:r>
              <a:rPr lang="fr-CA" dirty="0" err="1"/>
              <a:t>both</a:t>
            </a:r>
            <a:r>
              <a:rPr lang="fr-CA" dirty="0"/>
              <a:t> reflux and </a:t>
            </a:r>
            <a:r>
              <a:rPr lang="fr-CA" dirty="0" err="1"/>
              <a:t>apneas</a:t>
            </a:r>
            <a:r>
              <a:rPr lang="fr-CA" dirty="0"/>
              <a:t>..</a:t>
            </a:r>
          </a:p>
        </p:txBody>
      </p:sp>
      <p:sp>
        <p:nvSpPr>
          <p:cNvPr id="3" name="Espace réservé du contenu 2">
            <a:extLst>
              <a:ext uri="{FF2B5EF4-FFF2-40B4-BE49-F238E27FC236}">
                <a16:creationId xmlns:a16="http://schemas.microsoft.com/office/drawing/2014/main" id="{5E471F4D-D41A-4FEC-BCAD-E9CED61DBD7E}"/>
              </a:ext>
            </a:extLst>
          </p:cNvPr>
          <p:cNvSpPr>
            <a:spLocks noGrp="1"/>
          </p:cNvSpPr>
          <p:nvPr>
            <p:ph idx="1"/>
          </p:nvPr>
        </p:nvSpPr>
        <p:spPr/>
        <p:txBody>
          <a:bodyPr/>
          <a:lstStyle/>
          <a:p>
            <a:r>
              <a:rPr lang="fr-CA" dirty="0"/>
              <a:t>There </a:t>
            </a:r>
            <a:r>
              <a:rPr lang="fr-CA" dirty="0" err="1"/>
              <a:t>is</a:t>
            </a:r>
            <a:r>
              <a:rPr lang="fr-CA" dirty="0"/>
              <a:t> no </a:t>
            </a:r>
            <a:r>
              <a:rPr lang="fr-CA" dirty="0" err="1"/>
              <a:t>medication</a:t>
            </a:r>
            <a:r>
              <a:rPr lang="fr-CA" dirty="0"/>
              <a:t> </a:t>
            </a:r>
            <a:r>
              <a:rPr lang="fr-CA" dirty="0" err="1"/>
              <a:t>therapy</a:t>
            </a:r>
            <a:r>
              <a:rPr lang="fr-CA" dirty="0"/>
              <a:t> </a:t>
            </a:r>
            <a:r>
              <a:rPr lang="fr-CA" dirty="0" err="1"/>
              <a:t>that</a:t>
            </a:r>
            <a:r>
              <a:rPr lang="fr-CA" dirty="0"/>
              <a:t> </a:t>
            </a:r>
            <a:r>
              <a:rPr lang="fr-CA" dirty="0" err="1"/>
              <a:t>reduces</a:t>
            </a:r>
            <a:r>
              <a:rPr lang="fr-CA" dirty="0"/>
              <a:t> reflux
	Pro-</a:t>
            </a:r>
            <a:r>
              <a:rPr lang="fr-CA" dirty="0" err="1"/>
              <a:t>kinetics</a:t>
            </a:r>
            <a:r>
              <a:rPr lang="fr-CA" dirty="0"/>
              <a:t> are not effective, and are </a:t>
            </a:r>
            <a:r>
              <a:rPr lang="fr-CA" dirty="0" err="1"/>
              <a:t>toxic</a:t>
            </a:r>
            <a:r>
              <a:rPr lang="fr-CA" dirty="0"/>
              <a:t>
	(</a:t>
            </a:r>
            <a:r>
              <a:rPr lang="fr-CA" dirty="0" err="1"/>
              <a:t>metoclopramide</a:t>
            </a:r>
            <a:r>
              <a:rPr lang="fr-CA" dirty="0"/>
              <a:t>, </a:t>
            </a:r>
            <a:r>
              <a:rPr lang="fr-CA" dirty="0" err="1"/>
              <a:t>domperidone</a:t>
            </a:r>
            <a:r>
              <a:rPr lang="fr-CA" dirty="0"/>
              <a:t>, </a:t>
            </a:r>
            <a:r>
              <a:rPr lang="fr-CA" dirty="0" err="1"/>
              <a:t>erythromycin</a:t>
            </a:r>
            <a:r>
              <a:rPr lang="fr-CA" dirty="0"/>
              <a:t>)
</a:t>
            </a:r>
            <a:r>
              <a:rPr lang="fr-CA" dirty="0" err="1"/>
              <a:t>Majority</a:t>
            </a:r>
            <a:r>
              <a:rPr lang="fr-CA" dirty="0"/>
              <a:t> of reflux in </a:t>
            </a:r>
            <a:r>
              <a:rPr lang="fr-CA" dirty="0" err="1"/>
              <a:t>newborns</a:t>
            </a:r>
            <a:r>
              <a:rPr lang="fr-CA" dirty="0"/>
              <a:t> </a:t>
            </a:r>
            <a:r>
              <a:rPr lang="fr-CA" dirty="0" err="1"/>
              <a:t>is</a:t>
            </a:r>
            <a:r>
              <a:rPr lang="fr-CA" dirty="0"/>
              <a:t> not </a:t>
            </a:r>
            <a:r>
              <a:rPr lang="fr-CA" dirty="0" err="1"/>
              <a:t>acidic</a:t>
            </a:r>
            <a:r>
              <a:rPr lang="fr-CA" dirty="0"/>
              <a:t>
	Acid </a:t>
            </a:r>
            <a:r>
              <a:rPr lang="fr-CA" dirty="0" err="1"/>
              <a:t>blockage</a:t>
            </a:r>
            <a:r>
              <a:rPr lang="fr-CA" dirty="0"/>
              <a:t> for </a:t>
            </a:r>
            <a:r>
              <a:rPr lang="fr-CA" dirty="0" err="1"/>
              <a:t>apneas</a:t>
            </a:r>
            <a:r>
              <a:rPr lang="fr-CA" dirty="0"/>
              <a:t> </a:t>
            </a:r>
            <a:r>
              <a:rPr lang="fr-CA" dirty="0" err="1"/>
              <a:t>is</a:t>
            </a:r>
            <a:r>
              <a:rPr lang="fr-CA" dirty="0"/>
              <a:t> not </a:t>
            </a:r>
            <a:r>
              <a:rPr lang="fr-CA" dirty="0" err="1"/>
              <a:t>needed</a:t>
            </a:r>
            <a:r>
              <a:rPr lang="fr-CA" dirty="0"/>
              <a:t>
	</a:t>
            </a:r>
            <a:r>
              <a:rPr lang="fr-CA" dirty="0" err="1"/>
              <a:t>Stomach</a:t>
            </a:r>
            <a:r>
              <a:rPr lang="fr-CA" dirty="0"/>
              <a:t> </a:t>
            </a:r>
            <a:r>
              <a:rPr lang="fr-CA" dirty="0" err="1"/>
              <a:t>acid</a:t>
            </a:r>
            <a:r>
              <a:rPr lang="fr-CA" dirty="0"/>
              <a:t> </a:t>
            </a:r>
            <a:r>
              <a:rPr lang="fr-CA" dirty="0" err="1"/>
              <a:t>is</a:t>
            </a:r>
            <a:r>
              <a:rPr lang="fr-CA" dirty="0"/>
              <a:t> important, for protection </a:t>
            </a:r>
            <a:r>
              <a:rPr lang="fr-CA" dirty="0" err="1"/>
              <a:t>against</a:t>
            </a:r>
            <a:r>
              <a:rPr lang="fr-CA" dirty="0"/>
              <a:t> infections, absorption of </a:t>
            </a:r>
            <a:r>
              <a:rPr lang="fr-CA" dirty="0" err="1"/>
              <a:t>iron</a:t>
            </a:r>
            <a:r>
              <a:rPr lang="fr-CA" dirty="0"/>
              <a:t> and calcium</a:t>
            </a:r>
          </a:p>
        </p:txBody>
      </p:sp>
    </p:spTree>
    <p:extLst>
      <p:ext uri="{BB962C8B-B14F-4D97-AF65-F5344CB8AC3E}">
        <p14:creationId xmlns:p14="http://schemas.microsoft.com/office/powerpoint/2010/main" val="5248898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BEE73255-8084-4DF9-BB0B-15EAC92E2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770" name="Rectangle 2">
            <a:extLst>
              <a:ext uri="{FF2B5EF4-FFF2-40B4-BE49-F238E27FC236}">
                <a16:creationId xmlns:a16="http://schemas.microsoft.com/office/drawing/2014/main" id="{64277509-76D9-4649-A91C-D5417D04E797}"/>
              </a:ext>
            </a:extLst>
          </p:cNvPr>
          <p:cNvSpPr>
            <a:spLocks noGrp="1" noChangeArrowheads="1"/>
          </p:cNvSpPr>
          <p:nvPr>
            <p:ph type="title"/>
          </p:nvPr>
        </p:nvSpPr>
        <p:spPr>
          <a:xfrm>
            <a:off x="603938" y="640081"/>
            <a:ext cx="2608655" cy="5257799"/>
          </a:xfrm>
        </p:spPr>
        <p:txBody>
          <a:bodyPr>
            <a:normAutofit/>
          </a:bodyPr>
          <a:lstStyle/>
          <a:p>
            <a:r>
              <a:rPr lang="en-US" altLang="fr-FR" sz="3600">
                <a:solidFill>
                  <a:srgbClr val="2C2C2C"/>
                </a:solidFill>
              </a:rPr>
              <a:t>Darnall et al 1997</a:t>
            </a:r>
          </a:p>
        </p:txBody>
      </p:sp>
      <p:sp>
        <p:nvSpPr>
          <p:cNvPr id="74" name="Rounded Rectangle 9">
            <a:extLst>
              <a:ext uri="{FF2B5EF4-FFF2-40B4-BE49-F238E27FC236}">
                <a16:creationId xmlns:a16="http://schemas.microsoft.com/office/drawing/2014/main" id="{67048353-8981-459A-9BC6-9711CE462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0067"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0771" name="Picture 3">
            <a:extLst>
              <a:ext uri="{FF2B5EF4-FFF2-40B4-BE49-F238E27FC236}">
                <a16:creationId xmlns:a16="http://schemas.microsoft.com/office/drawing/2014/main" id="{B58B7EC5-4938-4F03-8CB0-8542FD99E17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686" b="1813"/>
          <a:stretch/>
        </p:blipFill>
        <p:spPr bwMode="auto">
          <a:xfrm>
            <a:off x="4062964" y="942538"/>
            <a:ext cx="7163222" cy="4808332"/>
          </a:xfrm>
          <a:prstGeom prst="rect">
            <a:avLst/>
          </a:prstGeom>
          <a:noFill/>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BEE73255-8084-4DF9-BB0B-15EAC92E2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42" name="Rectangle 2">
            <a:extLst>
              <a:ext uri="{FF2B5EF4-FFF2-40B4-BE49-F238E27FC236}">
                <a16:creationId xmlns:a16="http://schemas.microsoft.com/office/drawing/2014/main" id="{E4224D78-5DA0-456C-826C-22D7103F1898}"/>
              </a:ext>
            </a:extLst>
          </p:cNvPr>
          <p:cNvSpPr>
            <a:spLocks noGrp="1" noChangeArrowheads="1"/>
          </p:cNvSpPr>
          <p:nvPr>
            <p:ph type="title"/>
          </p:nvPr>
        </p:nvSpPr>
        <p:spPr>
          <a:xfrm>
            <a:off x="603938" y="640081"/>
            <a:ext cx="2608655" cy="5257799"/>
          </a:xfrm>
        </p:spPr>
        <p:txBody>
          <a:bodyPr>
            <a:normAutofit/>
          </a:bodyPr>
          <a:lstStyle/>
          <a:p>
            <a:r>
              <a:rPr lang="en-US" altLang="fr-FR" sz="3600">
                <a:solidFill>
                  <a:srgbClr val="2C2C2C"/>
                </a:solidFill>
              </a:rPr>
              <a:t>Eichenwald et al 1997</a:t>
            </a:r>
          </a:p>
        </p:txBody>
      </p:sp>
      <p:sp>
        <p:nvSpPr>
          <p:cNvPr id="74" name="Rounded Rectangle 9">
            <a:extLst>
              <a:ext uri="{FF2B5EF4-FFF2-40B4-BE49-F238E27FC236}">
                <a16:creationId xmlns:a16="http://schemas.microsoft.com/office/drawing/2014/main" id="{67048353-8981-459A-9BC6-9711CE462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0067"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43" name="Picture 3">
            <a:extLst>
              <a:ext uri="{FF2B5EF4-FFF2-40B4-BE49-F238E27FC236}">
                <a16:creationId xmlns:a16="http://schemas.microsoft.com/office/drawing/2014/main" id="{D44A6507-33A8-41B8-BC83-4D197CD7FC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386"/>
          <a:stretch/>
        </p:blipFill>
        <p:spPr bwMode="auto">
          <a:xfrm>
            <a:off x="4062964" y="942538"/>
            <a:ext cx="7163222" cy="4808332"/>
          </a:xfrm>
          <a:prstGeom prst="rect">
            <a:avLst/>
          </a:prstGeom>
          <a:noFill/>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a:extLst>
              <a:ext uri="{FF2B5EF4-FFF2-40B4-BE49-F238E27FC236}">
                <a16:creationId xmlns:a16="http://schemas.microsoft.com/office/drawing/2014/main" id="{E6DE9AE8-A803-4570-9E51-F569A5D90884}"/>
              </a:ext>
            </a:extLst>
          </p:cNvPr>
          <p:cNvSpPr>
            <a:spLocks noGrp="1" noChangeArrowheads="1"/>
          </p:cNvSpPr>
          <p:nvPr>
            <p:ph type="title"/>
          </p:nvPr>
        </p:nvSpPr>
        <p:spPr/>
        <p:txBody>
          <a:bodyPr/>
          <a:lstStyle/>
          <a:p>
            <a:r>
              <a:rPr lang="en-US" altLang="fr-FR"/>
              <a:t>Postmenstrual Age</a:t>
            </a:r>
          </a:p>
        </p:txBody>
      </p:sp>
      <p:graphicFrame>
        <p:nvGraphicFramePr>
          <p:cNvPr id="139267" name="Object 3">
            <a:extLst>
              <a:ext uri="{FF2B5EF4-FFF2-40B4-BE49-F238E27FC236}">
                <a16:creationId xmlns:a16="http://schemas.microsoft.com/office/drawing/2014/main" id="{3176D106-01FE-4AD9-A508-1182885CE137}"/>
              </a:ext>
            </a:extLst>
          </p:cNvPr>
          <p:cNvGraphicFramePr>
            <a:graphicFrameLocks noChangeAspect="1"/>
          </p:cNvGraphicFramePr>
          <p:nvPr>
            <p:extLst>
              <p:ext uri="{D42A27DB-BD31-4B8C-83A1-F6EECF244321}">
                <p14:modId xmlns:p14="http://schemas.microsoft.com/office/powerpoint/2010/main" val="2953301275"/>
              </p:ext>
            </p:extLst>
          </p:nvPr>
        </p:nvGraphicFramePr>
        <p:xfrm>
          <a:off x="2878138" y="1222376"/>
          <a:ext cx="6570662" cy="5561013"/>
        </p:xfrm>
        <a:graphic>
          <a:graphicData uri="http://schemas.openxmlformats.org/presentationml/2006/ole">
            <mc:AlternateContent xmlns:mc="http://schemas.openxmlformats.org/markup-compatibility/2006">
              <mc:Choice xmlns:v="urn:schemas-microsoft-com:vml" Requires="v">
                <p:oleObj name="Worksheet" r:id="rId3" imgW="9734821" imgH="7429862" progId="Excel.Sheet.8">
                  <p:embed/>
                </p:oleObj>
              </mc:Choice>
              <mc:Fallback>
                <p:oleObj name="Worksheet" r:id="rId3" imgW="9734821" imgH="7429862" progId="Excel.Sheet.8">
                  <p:embed/>
                  <p:pic>
                    <p:nvPicPr>
                      <p:cNvPr id="139267" name="Object 3">
                        <a:extLst>
                          <a:ext uri="{FF2B5EF4-FFF2-40B4-BE49-F238E27FC236}">
                            <a16:creationId xmlns:a16="http://schemas.microsoft.com/office/drawing/2014/main" id="{3176D106-01FE-4AD9-A508-1182885CE1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8138" y="1222376"/>
                        <a:ext cx="6570662" cy="5561013"/>
                      </a:xfrm>
                      <a:prstGeom prst="rect">
                        <a:avLst/>
                      </a:prstGeom>
                      <a:solidFill>
                        <a:schemeClr val="accent1"/>
                      </a:solidFill>
                      <a:ln>
                        <a:noFill/>
                      </a:ln>
                      <a:effectLst/>
                    </p:spPr>
                  </p:pic>
                </p:oleObj>
              </mc:Fallback>
            </mc:AlternateContent>
          </a:graphicData>
        </a:graphic>
      </p:graphicFrame>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920DF-138F-4B57-A9D9-28A09414971C}"/>
              </a:ext>
            </a:extLst>
          </p:cNvPr>
          <p:cNvSpPr>
            <a:spLocks noGrp="1"/>
          </p:cNvSpPr>
          <p:nvPr>
            <p:ph type="title"/>
          </p:nvPr>
        </p:nvSpPr>
        <p:spPr/>
        <p:txBody>
          <a:bodyPr/>
          <a:lstStyle/>
          <a:p>
            <a:r>
              <a:rPr lang="fr-CA" dirty="0" err="1"/>
              <a:t>Resolution</a:t>
            </a:r>
            <a:r>
              <a:rPr lang="fr-CA" dirty="0"/>
              <a:t> of </a:t>
            </a:r>
            <a:r>
              <a:rPr lang="fr-CA" dirty="0" err="1"/>
              <a:t>apneas</a:t>
            </a:r>
            <a:endParaRPr lang="fr-CA" dirty="0"/>
          </a:p>
        </p:txBody>
      </p:sp>
      <p:sp>
        <p:nvSpPr>
          <p:cNvPr id="3" name="Espace réservé du contenu 2">
            <a:extLst>
              <a:ext uri="{FF2B5EF4-FFF2-40B4-BE49-F238E27FC236}">
                <a16:creationId xmlns:a16="http://schemas.microsoft.com/office/drawing/2014/main" id="{73455E8E-D557-4EDE-AAD4-419EB535611F}"/>
              </a:ext>
            </a:extLst>
          </p:cNvPr>
          <p:cNvSpPr>
            <a:spLocks noGrp="1"/>
          </p:cNvSpPr>
          <p:nvPr>
            <p:ph idx="1"/>
          </p:nvPr>
        </p:nvSpPr>
        <p:spPr/>
        <p:txBody>
          <a:bodyPr/>
          <a:lstStyle/>
          <a:p>
            <a:r>
              <a:rPr lang="en-US" dirty="0"/>
              <a:t>After 5 days without an event, 95% without recurrence
After 7 days without an event, 98% without recurrence</a:t>
            </a:r>
            <a:endParaRPr lang="fr-CA" dirty="0"/>
          </a:p>
        </p:txBody>
      </p:sp>
    </p:spTree>
    <p:extLst>
      <p:ext uri="{BB962C8B-B14F-4D97-AF65-F5344CB8AC3E}">
        <p14:creationId xmlns:p14="http://schemas.microsoft.com/office/powerpoint/2010/main" val="122558669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1800</TotalTime>
  <Words>754</Words>
  <Application>Microsoft Office PowerPoint</Application>
  <PresentationFormat>Widescreen</PresentationFormat>
  <Paragraphs>85</Paragraphs>
  <Slides>33</Slides>
  <Notes>2</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8" baseType="lpstr">
      <vt:lpstr>Arial</vt:lpstr>
      <vt:lpstr>Calibri</vt:lpstr>
      <vt:lpstr>Calibri Light</vt:lpstr>
      <vt:lpstr>Thème Office</vt:lpstr>
      <vt:lpstr>Worksheet</vt:lpstr>
      <vt:lpstr>Apneas and monitoring</vt:lpstr>
      <vt:lpstr>Preterm infants &lt;34 have apneas</vt:lpstr>
      <vt:lpstr>Central apnea with bradycardia et desaturation</vt:lpstr>
      <vt:lpstr>Clinical Monitors </vt:lpstr>
      <vt:lpstr>Obstructive apnea with  desaturation</vt:lpstr>
      <vt:lpstr>Clinical Monitor</vt:lpstr>
      <vt:lpstr>Prolonged Mixed Apnea</vt:lpstr>
      <vt:lpstr>PowerPoint Presentation</vt:lpstr>
      <vt:lpstr>Proportions of different types of apnea</vt:lpstr>
      <vt:lpstr>Apnea of Prematurity:  Types of apnea</vt:lpstr>
      <vt:lpstr>Aetiology</vt:lpstr>
      <vt:lpstr>Aetiology</vt:lpstr>
      <vt:lpstr>Aetiology</vt:lpstr>
      <vt:lpstr>Therapy for apnea</vt:lpstr>
      <vt:lpstr>Caffeine</vt:lpstr>
      <vt:lpstr>PowerPoint Presentation</vt:lpstr>
      <vt:lpstr>PowerPoint Presentation</vt:lpstr>
      <vt:lpstr>PowerPoint Presentation</vt:lpstr>
      <vt:lpstr>Caffeine</vt:lpstr>
      <vt:lpstr>Doxapram</vt:lpstr>
      <vt:lpstr>CPAP</vt:lpstr>
      <vt:lpstr>High-flow?</vt:lpstr>
      <vt:lpstr>High-flow for apnea?</vt:lpstr>
      <vt:lpstr>Periodic breathing</vt:lpstr>
      <vt:lpstr>Nasal ventilation for apnea?</vt:lpstr>
      <vt:lpstr>Periodic Breathing</vt:lpstr>
      <vt:lpstr>Prolonged apneas and episodes of reflux</vt:lpstr>
      <vt:lpstr>Apneas and reflux?</vt:lpstr>
      <vt:lpstr>Even if the infant does have both reflux and apneas..</vt:lpstr>
      <vt:lpstr>Darnall et al 1997</vt:lpstr>
      <vt:lpstr>Eichenwald et al 1997</vt:lpstr>
      <vt:lpstr>Postmenstrual Age</vt:lpstr>
      <vt:lpstr>Resolution of apneas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BB F</dc:title>
  <dc:creator>Keith Barrington</dc:creator>
  <cp:lastModifiedBy>Keith Barrington</cp:lastModifiedBy>
  <cp:revision>20</cp:revision>
  <dcterms:created xsi:type="dcterms:W3CDTF">2020-11-06T03:36:57Z</dcterms:created>
  <dcterms:modified xsi:type="dcterms:W3CDTF">2026-01-28T03:56:19Z</dcterms:modified>
</cp:coreProperties>
</file>