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260" r:id="rId3"/>
    <p:sldId id="279" r:id="rId4"/>
    <p:sldId id="268" r:id="rId5"/>
    <p:sldId id="261" r:id="rId6"/>
    <p:sldId id="269" r:id="rId7"/>
    <p:sldId id="270" r:id="rId8"/>
    <p:sldId id="264" r:id="rId9"/>
    <p:sldId id="266" r:id="rId10"/>
    <p:sldId id="265" r:id="rId11"/>
    <p:sldId id="273" r:id="rId12"/>
    <p:sldId id="267" r:id="rId13"/>
    <p:sldId id="271" r:id="rId14"/>
    <p:sldId id="272" r:id="rId15"/>
    <p:sldId id="274" r:id="rId16"/>
    <p:sldId id="257" r:id="rId17"/>
    <p:sldId id="262" r:id="rId18"/>
    <p:sldId id="275" r:id="rId19"/>
    <p:sldId id="276" r:id="rId20"/>
    <p:sldId id="278" r:id="rId21"/>
    <p:sldId id="277" r:id="rId22"/>
    <p:sldId id="263" r:id="rId23"/>
    <p:sldId id="280" r:id="rId24"/>
    <p:sldId id="288" r:id="rId25"/>
    <p:sldId id="258" r:id="rId26"/>
    <p:sldId id="281" r:id="rId27"/>
    <p:sldId id="282" r:id="rId28"/>
    <p:sldId id="285" r:id="rId29"/>
    <p:sldId id="283" r:id="rId30"/>
    <p:sldId id="286" r:id="rId31"/>
    <p:sldId id="284" r:id="rId32"/>
    <p:sldId id="287" r:id="rId3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Style à thème 2 - Accentuation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30" autoAdjust="0"/>
    <p:restoredTop sz="86384" autoAdjust="0"/>
  </p:normalViewPr>
  <p:slideViewPr>
    <p:cSldViewPr snapToGrid="0">
      <p:cViewPr varScale="1">
        <p:scale>
          <a:sx n="94" d="100"/>
          <a:sy n="94" d="100"/>
        </p:scale>
        <p:origin x="86" y="11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sp>
        <p:nvSpPr>
          <p:cNvPr id="4" name="Espace réservé de la date 3"/>
          <p:cNvSpPr>
            <a:spLocks noGrp="1"/>
          </p:cNvSpPr>
          <p:nvPr>
            <p:ph type="dt" sz="half" idx="10"/>
          </p:nvPr>
        </p:nvSpPr>
        <p:spPr/>
        <p:txBody>
          <a:bodyPr/>
          <a:lstStyle/>
          <a:p>
            <a:fld id="{9FA0D2CA-CB9F-4ADD-84A8-ED847EA1E9A7}" type="datetimeFigureOut">
              <a:rPr lang="fr-CA" smtClean="0"/>
              <a:t>2026-01-18</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86EF9407-3177-4880-A0E7-EB33882580EA}" type="slidenum">
              <a:rPr lang="fr-CA" smtClean="0"/>
              <a:t>‹#›</a:t>
            </a:fld>
            <a:endParaRPr lang="fr-CA"/>
          </a:p>
        </p:txBody>
      </p:sp>
    </p:spTree>
    <p:extLst>
      <p:ext uri="{BB962C8B-B14F-4D97-AF65-F5344CB8AC3E}">
        <p14:creationId xmlns:p14="http://schemas.microsoft.com/office/powerpoint/2010/main" val="1181719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9FA0D2CA-CB9F-4ADD-84A8-ED847EA1E9A7}" type="datetimeFigureOut">
              <a:rPr lang="fr-CA" smtClean="0"/>
              <a:t>2026-01-18</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86EF9407-3177-4880-A0E7-EB33882580EA}" type="slidenum">
              <a:rPr lang="fr-CA" smtClean="0"/>
              <a:t>‹#›</a:t>
            </a:fld>
            <a:endParaRPr lang="fr-CA"/>
          </a:p>
        </p:txBody>
      </p:sp>
    </p:spTree>
    <p:extLst>
      <p:ext uri="{BB962C8B-B14F-4D97-AF65-F5344CB8AC3E}">
        <p14:creationId xmlns:p14="http://schemas.microsoft.com/office/powerpoint/2010/main" val="2432789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9FA0D2CA-CB9F-4ADD-84A8-ED847EA1E9A7}" type="datetimeFigureOut">
              <a:rPr lang="fr-CA" smtClean="0"/>
              <a:t>2026-01-18</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86EF9407-3177-4880-A0E7-EB33882580EA}" type="slidenum">
              <a:rPr lang="fr-CA" smtClean="0"/>
              <a:t>‹#›</a:t>
            </a:fld>
            <a:endParaRPr lang="fr-CA"/>
          </a:p>
        </p:txBody>
      </p:sp>
    </p:spTree>
    <p:extLst>
      <p:ext uri="{BB962C8B-B14F-4D97-AF65-F5344CB8AC3E}">
        <p14:creationId xmlns:p14="http://schemas.microsoft.com/office/powerpoint/2010/main" val="3303555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p:cNvSpPr>
            <a:spLocks noGrp="1"/>
          </p:cNvSpPr>
          <p:nvPr>
            <p:ph type="dt" sz="half" idx="10"/>
          </p:nvPr>
        </p:nvSpPr>
        <p:spPr/>
        <p:txBody>
          <a:bodyPr/>
          <a:lstStyle/>
          <a:p>
            <a:fld id="{9FA0D2CA-CB9F-4ADD-84A8-ED847EA1E9A7}" type="datetimeFigureOut">
              <a:rPr lang="fr-CA" smtClean="0"/>
              <a:t>2026-01-18</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86EF9407-3177-4880-A0E7-EB33882580EA}" type="slidenum">
              <a:rPr lang="fr-CA" smtClean="0"/>
              <a:t>‹#›</a:t>
            </a:fld>
            <a:endParaRPr lang="fr-CA"/>
          </a:p>
        </p:txBody>
      </p:sp>
    </p:spTree>
    <p:extLst>
      <p:ext uri="{BB962C8B-B14F-4D97-AF65-F5344CB8AC3E}">
        <p14:creationId xmlns:p14="http://schemas.microsoft.com/office/powerpoint/2010/main" val="1310577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p:cNvSpPr>
            <a:spLocks noGrp="1"/>
          </p:cNvSpPr>
          <p:nvPr>
            <p:ph type="dt" sz="half" idx="10"/>
          </p:nvPr>
        </p:nvSpPr>
        <p:spPr/>
        <p:txBody>
          <a:bodyPr/>
          <a:lstStyle/>
          <a:p>
            <a:fld id="{9FA0D2CA-CB9F-4ADD-84A8-ED847EA1E9A7}" type="datetimeFigureOut">
              <a:rPr lang="fr-CA" smtClean="0"/>
              <a:t>2026-01-18</a:t>
            </a:fld>
            <a:endParaRPr lang="fr-CA"/>
          </a:p>
        </p:txBody>
      </p:sp>
      <p:sp>
        <p:nvSpPr>
          <p:cNvPr id="8" name="Espace réservé du pied de page 7"/>
          <p:cNvSpPr>
            <a:spLocks noGrp="1"/>
          </p:cNvSpPr>
          <p:nvPr>
            <p:ph type="ftr" sz="quarter" idx="11"/>
          </p:nvPr>
        </p:nvSpPr>
        <p:spPr/>
        <p:txBody>
          <a:bodyPr/>
          <a:lstStyle/>
          <a:p>
            <a:endParaRPr lang="fr-CA"/>
          </a:p>
        </p:txBody>
      </p:sp>
      <p:sp>
        <p:nvSpPr>
          <p:cNvPr id="9" name="Espace réservé du numéro de diapositive 8"/>
          <p:cNvSpPr>
            <a:spLocks noGrp="1"/>
          </p:cNvSpPr>
          <p:nvPr>
            <p:ph type="sldNum" sz="quarter" idx="12"/>
          </p:nvPr>
        </p:nvSpPr>
        <p:spPr/>
        <p:txBody>
          <a:bodyPr/>
          <a:lstStyle/>
          <a:p>
            <a:fld id="{86EF9407-3177-4880-A0E7-EB33882580EA}" type="slidenum">
              <a:rPr lang="fr-CA" smtClean="0"/>
              <a:t>‹#›</a:t>
            </a:fld>
            <a:endParaRPr lang="fr-CA"/>
          </a:p>
        </p:txBody>
      </p:sp>
    </p:spTree>
    <p:extLst>
      <p:ext uri="{BB962C8B-B14F-4D97-AF65-F5344CB8AC3E}">
        <p14:creationId xmlns:p14="http://schemas.microsoft.com/office/powerpoint/2010/main" val="1285340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e la date 2"/>
          <p:cNvSpPr>
            <a:spLocks noGrp="1"/>
          </p:cNvSpPr>
          <p:nvPr>
            <p:ph type="dt" sz="half" idx="10"/>
          </p:nvPr>
        </p:nvSpPr>
        <p:spPr/>
        <p:txBody>
          <a:bodyPr/>
          <a:lstStyle/>
          <a:p>
            <a:fld id="{9FA0D2CA-CB9F-4ADD-84A8-ED847EA1E9A7}" type="datetimeFigureOut">
              <a:rPr lang="fr-CA" smtClean="0"/>
              <a:t>2026-01-18</a:t>
            </a:fld>
            <a:endParaRPr lang="fr-CA"/>
          </a:p>
        </p:txBody>
      </p:sp>
      <p:sp>
        <p:nvSpPr>
          <p:cNvPr id="4" name="Espace réservé du pied de page 3"/>
          <p:cNvSpPr>
            <a:spLocks noGrp="1"/>
          </p:cNvSpPr>
          <p:nvPr>
            <p:ph type="ftr" sz="quarter" idx="11"/>
          </p:nvPr>
        </p:nvSpPr>
        <p:spPr/>
        <p:txBody>
          <a:bodyPr/>
          <a:lstStyle/>
          <a:p>
            <a:endParaRPr lang="fr-CA"/>
          </a:p>
        </p:txBody>
      </p:sp>
      <p:sp>
        <p:nvSpPr>
          <p:cNvPr id="5" name="Espace réservé du numéro de diapositive 4"/>
          <p:cNvSpPr>
            <a:spLocks noGrp="1"/>
          </p:cNvSpPr>
          <p:nvPr>
            <p:ph type="sldNum" sz="quarter" idx="12"/>
          </p:nvPr>
        </p:nvSpPr>
        <p:spPr/>
        <p:txBody>
          <a:bodyPr/>
          <a:lstStyle/>
          <a:p>
            <a:fld id="{86EF9407-3177-4880-A0E7-EB33882580EA}" type="slidenum">
              <a:rPr lang="fr-CA" smtClean="0"/>
              <a:t>‹#›</a:t>
            </a:fld>
            <a:endParaRPr lang="fr-CA"/>
          </a:p>
        </p:txBody>
      </p:sp>
    </p:spTree>
    <p:extLst>
      <p:ext uri="{BB962C8B-B14F-4D97-AF65-F5344CB8AC3E}">
        <p14:creationId xmlns:p14="http://schemas.microsoft.com/office/powerpoint/2010/main" val="2375966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FA0D2CA-CB9F-4ADD-84A8-ED847EA1E9A7}" type="datetimeFigureOut">
              <a:rPr lang="fr-CA" smtClean="0"/>
              <a:t>2026-01-18</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86EF9407-3177-4880-A0E7-EB33882580EA}" type="slidenum">
              <a:rPr lang="fr-CA" smtClean="0"/>
              <a:t>‹#›</a:t>
            </a:fld>
            <a:endParaRPr lang="fr-CA"/>
          </a:p>
        </p:txBody>
      </p:sp>
    </p:spTree>
    <p:extLst>
      <p:ext uri="{BB962C8B-B14F-4D97-AF65-F5344CB8AC3E}">
        <p14:creationId xmlns:p14="http://schemas.microsoft.com/office/powerpoint/2010/main" val="291180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9FA0D2CA-CB9F-4ADD-84A8-ED847EA1E9A7}" type="datetimeFigureOut">
              <a:rPr lang="fr-CA" smtClean="0"/>
              <a:t>2026-01-18</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86EF9407-3177-4880-A0E7-EB33882580EA}" type="slidenum">
              <a:rPr lang="fr-CA" smtClean="0"/>
              <a:t>‹#›</a:t>
            </a:fld>
            <a:endParaRPr lang="fr-CA"/>
          </a:p>
        </p:txBody>
      </p:sp>
    </p:spTree>
    <p:extLst>
      <p:ext uri="{BB962C8B-B14F-4D97-AF65-F5344CB8AC3E}">
        <p14:creationId xmlns:p14="http://schemas.microsoft.com/office/powerpoint/2010/main" val="3921024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9FA0D2CA-CB9F-4ADD-84A8-ED847EA1E9A7}" type="datetimeFigureOut">
              <a:rPr lang="fr-CA" smtClean="0"/>
              <a:t>2026-01-18</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86EF9407-3177-4880-A0E7-EB33882580EA}" type="slidenum">
              <a:rPr lang="fr-CA" smtClean="0"/>
              <a:t>‹#›</a:t>
            </a:fld>
            <a:endParaRPr lang="fr-CA"/>
          </a:p>
        </p:txBody>
      </p:sp>
    </p:spTree>
    <p:extLst>
      <p:ext uri="{BB962C8B-B14F-4D97-AF65-F5344CB8AC3E}">
        <p14:creationId xmlns:p14="http://schemas.microsoft.com/office/powerpoint/2010/main" val="279987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9FA0D2CA-CB9F-4ADD-84A8-ED847EA1E9A7}" type="datetimeFigureOut">
              <a:rPr lang="fr-CA" smtClean="0"/>
              <a:t>2026-01-18</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86EF9407-3177-4880-A0E7-EB33882580EA}" type="slidenum">
              <a:rPr lang="fr-CA" smtClean="0"/>
              <a:t>‹#›</a:t>
            </a:fld>
            <a:endParaRPr lang="fr-CA"/>
          </a:p>
        </p:txBody>
      </p:sp>
    </p:spTree>
    <p:extLst>
      <p:ext uri="{BB962C8B-B14F-4D97-AF65-F5344CB8AC3E}">
        <p14:creationId xmlns:p14="http://schemas.microsoft.com/office/powerpoint/2010/main" val="1364785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endParaRPr lang="fr-CA"/>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9FA0D2CA-CB9F-4ADD-84A8-ED847EA1E9A7}" type="datetimeFigureOut">
              <a:rPr lang="fr-CA" smtClean="0"/>
              <a:t>2026-01-18</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86EF9407-3177-4880-A0E7-EB33882580EA}" type="slidenum">
              <a:rPr lang="fr-CA" smtClean="0"/>
              <a:t>‹#›</a:t>
            </a:fld>
            <a:endParaRPr lang="fr-CA"/>
          </a:p>
        </p:txBody>
      </p:sp>
    </p:spTree>
    <p:extLst>
      <p:ext uri="{BB962C8B-B14F-4D97-AF65-F5344CB8AC3E}">
        <p14:creationId xmlns:p14="http://schemas.microsoft.com/office/powerpoint/2010/main" val="1317735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A0D2CA-CB9F-4ADD-84A8-ED847EA1E9A7}" type="datetimeFigureOut">
              <a:rPr lang="fr-CA" smtClean="0"/>
              <a:t>2026-01-18</a:t>
            </a:fld>
            <a:endParaRPr lang="fr-CA"/>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EF9407-3177-4880-A0E7-EB33882580EA}" type="slidenum">
              <a:rPr lang="fr-CA" smtClean="0"/>
              <a:t>‹#›</a:t>
            </a:fld>
            <a:endParaRPr lang="fr-CA"/>
          </a:p>
        </p:txBody>
      </p:sp>
    </p:spTree>
    <p:extLst>
      <p:ext uri="{BB962C8B-B14F-4D97-AF65-F5344CB8AC3E}">
        <p14:creationId xmlns:p14="http://schemas.microsoft.com/office/powerpoint/2010/main" val="9659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en-US" altLang="zh-CN" dirty="0"/>
              <a:t>Antenatal steroids
What's new?</a:t>
            </a:r>
            <a:endParaRPr lang="fr-CA" dirty="0"/>
          </a:p>
        </p:txBody>
      </p:sp>
      <p:sp>
        <p:nvSpPr>
          <p:cNvPr id="3" name="Sous-titre 2"/>
          <p:cNvSpPr>
            <a:spLocks noGrp="1"/>
          </p:cNvSpPr>
          <p:nvPr>
            <p:ph type="subTitle" idx="1"/>
          </p:nvPr>
        </p:nvSpPr>
        <p:spPr/>
        <p:txBody>
          <a:bodyPr/>
          <a:lstStyle/>
          <a:p>
            <a:endParaRPr lang="fr-CA" dirty="0"/>
          </a:p>
        </p:txBody>
      </p:sp>
    </p:spTree>
    <p:extLst>
      <p:ext uri="{BB962C8B-B14F-4D97-AF65-F5344CB8AC3E}">
        <p14:creationId xmlns:p14="http://schemas.microsoft.com/office/powerpoint/2010/main" val="2084177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An appetizer to start</a:t>
            </a:r>
            <a:endParaRPr lang="fr-CA" dirty="0"/>
          </a:p>
        </p:txBody>
      </p:sp>
      <p:sp>
        <p:nvSpPr>
          <p:cNvPr id="3" name="Espace réservé du contenu 2"/>
          <p:cNvSpPr>
            <a:spLocks noGrp="1"/>
          </p:cNvSpPr>
          <p:nvPr>
            <p:ph idx="1"/>
          </p:nvPr>
        </p:nvSpPr>
        <p:spPr/>
        <p:txBody>
          <a:bodyPr>
            <a:normAutofit lnSpcReduction="10000"/>
          </a:bodyPr>
          <a:lstStyle/>
          <a:p>
            <a:r>
              <a:rPr lang="en-US" altLang="zh-CN" dirty="0"/>
              <a:t>Physiology!</a:t>
            </a:r>
          </a:p>
          <a:p>
            <a:r>
              <a:rPr lang="en-US" altLang="zh-CN" dirty="0"/>
              <a:t>YEAH!</a:t>
            </a:r>
          </a:p>
          <a:p>
            <a:r>
              <a:rPr lang="en-US" altLang="zh-CN" dirty="0"/>
              <a:t>What do steroids do?</a:t>
            </a:r>
          </a:p>
          <a:p>
            <a:pPr lvl="1"/>
            <a:r>
              <a:rPr lang="en-US" altLang="zh-CN" dirty="0"/>
              <a:t>Massive increase in surfactant production</a:t>
            </a:r>
          </a:p>
          <a:p>
            <a:pPr lvl="1"/>
            <a:r>
              <a:rPr lang="en-US" altLang="zh-CN" dirty="0"/>
              <a:t>"up-regulation" of beta-adrenergic receptors</a:t>
            </a:r>
          </a:p>
          <a:p>
            <a:r>
              <a:rPr lang="en-US" altLang="zh-CN" dirty="0"/>
              <a:t>The effect of steroids was discovered by chance</a:t>
            </a:r>
            <a:endParaRPr lang="fr-CA" dirty="0"/>
          </a:p>
          <a:p>
            <a:r>
              <a:rPr lang="en-US" altLang="zh-CN" dirty="0"/>
              <a:t>the increase in steroid production towards the end of pregnancy prepares the lungs for extrauterine life</a:t>
            </a:r>
          </a:p>
          <a:p>
            <a:pPr lvl="1"/>
            <a:r>
              <a:rPr lang="en-US" altLang="zh-CN" dirty="0"/>
              <a:t>Surfactant production to stabilize terminal sacs/alveoli</a:t>
            </a:r>
          </a:p>
          <a:p>
            <a:pPr lvl="1"/>
            <a:r>
              <a:rPr lang="en-US" altLang="zh-CN" dirty="0"/>
              <a:t>Regulation of fluid in the air spaces</a:t>
            </a:r>
            <a:endParaRPr lang="fr-CA" dirty="0"/>
          </a:p>
        </p:txBody>
      </p:sp>
    </p:spTree>
    <p:extLst>
      <p:ext uri="{BB962C8B-B14F-4D97-AF65-F5344CB8AC3E}">
        <p14:creationId xmlns:p14="http://schemas.microsoft.com/office/powerpoint/2010/main" val="4286965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err="1"/>
              <a:t>Antenatal steroids</a:t>
            </a:r>
            <a:endParaRPr lang="fr-CA" dirty="0"/>
          </a:p>
        </p:txBody>
      </p:sp>
      <p:sp>
        <p:nvSpPr>
          <p:cNvPr id="3" name="Espace réservé du contenu 2"/>
          <p:cNvSpPr>
            <a:spLocks noGrp="1"/>
          </p:cNvSpPr>
          <p:nvPr>
            <p:ph idx="1"/>
          </p:nvPr>
        </p:nvSpPr>
        <p:spPr>
          <a:xfrm>
            <a:off x="179438" y="4542503"/>
            <a:ext cx="11796251" cy="2175234"/>
          </a:xfrm>
        </p:spPr>
        <p:txBody>
          <a:bodyPr>
            <a:normAutofit fontScale="77500" lnSpcReduction="20000"/>
          </a:bodyPr>
          <a:lstStyle/>
          <a:p>
            <a:r>
              <a:rPr lang="en-US" altLang="zh-CN" dirty="0" err="1"/>
              <a:t>Liggins investigated mechanisms triggering labor</a:t>
            </a:r>
          </a:p>
          <a:p>
            <a:r>
              <a:rPr lang="en-US" altLang="zh-CN" dirty="0"/>
              <a:t>Premature lambs survived</a:t>
            </a:r>
          </a:p>
          <a:p>
            <a:r>
              <a:rPr lang="en-US" altLang="zh-CN" dirty="0"/>
              <a:t>When ready for clinical study, 2 years for design, grant, enrollment and submission. 2 years for publication! (rejected by Lancet)</a:t>
            </a:r>
          </a:p>
          <a:p>
            <a:r>
              <a:rPr lang="en-US" altLang="zh-CN" dirty="0" err="1"/>
              <a:t>Liggins GC, Howie RN. A Controlled Trial of Antepartum Glucocorticoid Treatment for Prevention of the Respiratory Distress Syndrome in Premature Infants. Pediatrics. 1972;50(4):515-25.</a:t>
            </a:r>
            <a:endParaRPr lang="en-US" dirty="0"/>
          </a:p>
        </p:txBody>
      </p:sp>
      <p:pic>
        <p:nvPicPr>
          <p:cNvPr id="4" name="Image 3"/>
          <p:cNvPicPr>
            <a:picLocks noChangeAspect="1"/>
          </p:cNvPicPr>
          <p:nvPr/>
        </p:nvPicPr>
        <p:blipFill rotWithShape="1">
          <a:blip r:embed="rId2"/>
          <a:srcRect t="13850" b="37878"/>
          <a:stretch/>
        </p:blipFill>
        <p:spPr>
          <a:xfrm>
            <a:off x="1327355" y="1183929"/>
            <a:ext cx="8917856" cy="3232035"/>
          </a:xfrm>
          <a:prstGeom prst="rect">
            <a:avLst/>
          </a:prstGeom>
        </p:spPr>
      </p:pic>
    </p:spTree>
    <p:extLst>
      <p:ext uri="{BB962C8B-B14F-4D97-AF65-F5344CB8AC3E}">
        <p14:creationId xmlns:p14="http://schemas.microsoft.com/office/powerpoint/2010/main" val="541483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stretch>
            <a:fillRect/>
          </a:stretch>
        </p:blipFill>
        <p:spPr>
          <a:xfrm>
            <a:off x="2114930" y="1012371"/>
            <a:ext cx="6878934" cy="5164592"/>
          </a:xfrm>
          <a:prstGeom prst="rect">
            <a:avLst/>
          </a:prstGeom>
        </p:spPr>
      </p:pic>
    </p:spTree>
    <p:extLst>
      <p:ext uri="{BB962C8B-B14F-4D97-AF65-F5344CB8AC3E}">
        <p14:creationId xmlns:p14="http://schemas.microsoft.com/office/powerpoint/2010/main" val="4021894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Transient tachypnea</a:t>
            </a:r>
            <a:endParaRPr lang="fr-CA" dirty="0"/>
          </a:p>
        </p:txBody>
      </p:sp>
      <p:sp>
        <p:nvSpPr>
          <p:cNvPr id="3" name="Espace réservé du contenu 2"/>
          <p:cNvSpPr>
            <a:spLocks noGrp="1"/>
          </p:cNvSpPr>
          <p:nvPr>
            <p:ph idx="1"/>
          </p:nvPr>
        </p:nvSpPr>
        <p:spPr/>
        <p:txBody>
          <a:bodyPr/>
          <a:lstStyle/>
          <a:p>
            <a:r>
              <a:rPr lang="en-US" altLang="zh-CN" dirty="0"/>
              <a:t>Retention of fetal pulmonary fluid</a:t>
            </a:r>
          </a:p>
          <a:p>
            <a:pPr lvl="1"/>
            <a:r>
              <a:rPr lang="en-US" altLang="zh-CN" dirty="0"/>
              <a:t>Before birth lungs produce pulmonary fluid (chloride pumps)</a:t>
            </a:r>
          </a:p>
          <a:p>
            <a:pPr lvl="1"/>
            <a:r>
              <a:rPr lang="en-US" altLang="zh-CN" dirty="0"/>
              <a:t>After birth lungs absorb fluid (amiloride sensitive sodium pumps)</a:t>
            </a:r>
          </a:p>
          <a:p>
            <a:pPr lvl="1"/>
            <a:r>
              <a:rPr lang="en-US" altLang="zh-CN" dirty="0"/>
              <a:t>Ultra-rapid change stimulated by catecholamines, beta-adrenergic receptors</a:t>
            </a:r>
          </a:p>
          <a:p>
            <a:r>
              <a:rPr lang="en-US" altLang="zh-CN" dirty="0"/>
              <a:t>Vaginal delivery- increase in catecholamines-increase in steroids</a:t>
            </a:r>
            <a:endParaRPr lang="fr-CA" dirty="0"/>
          </a:p>
          <a:p>
            <a:pPr lvl="1"/>
            <a:r>
              <a:rPr lang="en-US" altLang="zh-CN" dirty="0"/>
              <a:t>Less TTNN</a:t>
            </a:r>
          </a:p>
          <a:p>
            <a:pPr lvl="1"/>
            <a:r>
              <a:rPr lang="en-US" altLang="zh-CN" dirty="0"/>
              <a:t>And less MMH</a:t>
            </a:r>
            <a:endParaRPr lang="fr-CA" dirty="0"/>
          </a:p>
          <a:p>
            <a:endParaRPr lang="fr-CA" dirty="0"/>
          </a:p>
        </p:txBody>
      </p:sp>
    </p:spTree>
    <p:extLst>
      <p:ext uri="{BB962C8B-B14F-4D97-AF65-F5344CB8AC3E}">
        <p14:creationId xmlns:p14="http://schemas.microsoft.com/office/powerpoint/2010/main" val="33679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Preterm delivery after 34 weeks</a:t>
            </a:r>
            <a:endParaRPr lang="fr-CA" dirty="0"/>
          </a:p>
        </p:txBody>
      </p:sp>
      <p:sp>
        <p:nvSpPr>
          <p:cNvPr id="3" name="Espace réservé du contenu 2"/>
          <p:cNvSpPr>
            <a:spLocks noGrp="1"/>
          </p:cNvSpPr>
          <p:nvPr>
            <p:ph idx="1"/>
          </p:nvPr>
        </p:nvSpPr>
        <p:spPr/>
        <p:txBody>
          <a:bodyPr/>
          <a:lstStyle/>
          <a:p>
            <a:r>
              <a:rPr lang="en-US" altLang="zh-CN" dirty="0"/>
              <a:t>3 studies of the use of ANS for threatened preterm labor between 34 and 36 weeks</a:t>
            </a:r>
          </a:p>
          <a:p>
            <a:r>
              <a:rPr lang="en-US" altLang="zh-CN" dirty="0"/>
              <a:t>3 studies of ANS administration before planned cesarean section between 36 and 38 6/7 weeks</a:t>
            </a:r>
            <a:endParaRPr lang="fr-CA" dirty="0"/>
          </a:p>
        </p:txBody>
      </p:sp>
    </p:spTree>
    <p:extLst>
      <p:ext uri="{BB962C8B-B14F-4D97-AF65-F5344CB8AC3E}">
        <p14:creationId xmlns:p14="http://schemas.microsoft.com/office/powerpoint/2010/main" val="3650674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val="79354946"/>
              </p:ext>
            </p:extLst>
          </p:nvPr>
        </p:nvGraphicFramePr>
        <p:xfrm>
          <a:off x="688257" y="178531"/>
          <a:ext cx="10753246" cy="6679469"/>
        </p:xfrm>
        <a:graphic>
          <a:graphicData uri="http://schemas.openxmlformats.org/drawingml/2006/table">
            <a:tbl>
              <a:tblPr firstRow="1" firstCol="1" bandRow="1">
                <a:tableStyleId>{5C22544A-7EE6-4342-B048-85BDC9FD1C3A}</a:tableStyleId>
              </a:tblPr>
              <a:tblGrid>
                <a:gridCol w="1536178">
                  <a:extLst>
                    <a:ext uri="{9D8B030D-6E8A-4147-A177-3AD203B41FA5}">
                      <a16:colId xmlns:a16="http://schemas.microsoft.com/office/drawing/2014/main" val="20000"/>
                    </a:ext>
                  </a:extLst>
                </a:gridCol>
                <a:gridCol w="1536178">
                  <a:extLst>
                    <a:ext uri="{9D8B030D-6E8A-4147-A177-3AD203B41FA5}">
                      <a16:colId xmlns:a16="http://schemas.microsoft.com/office/drawing/2014/main" val="20001"/>
                    </a:ext>
                  </a:extLst>
                </a:gridCol>
                <a:gridCol w="1536178">
                  <a:extLst>
                    <a:ext uri="{9D8B030D-6E8A-4147-A177-3AD203B41FA5}">
                      <a16:colId xmlns:a16="http://schemas.microsoft.com/office/drawing/2014/main" val="20002"/>
                    </a:ext>
                  </a:extLst>
                </a:gridCol>
                <a:gridCol w="1536178">
                  <a:extLst>
                    <a:ext uri="{9D8B030D-6E8A-4147-A177-3AD203B41FA5}">
                      <a16:colId xmlns:a16="http://schemas.microsoft.com/office/drawing/2014/main" val="20003"/>
                    </a:ext>
                  </a:extLst>
                </a:gridCol>
                <a:gridCol w="1536178">
                  <a:extLst>
                    <a:ext uri="{9D8B030D-6E8A-4147-A177-3AD203B41FA5}">
                      <a16:colId xmlns:a16="http://schemas.microsoft.com/office/drawing/2014/main" val="20004"/>
                    </a:ext>
                  </a:extLst>
                </a:gridCol>
                <a:gridCol w="1536178">
                  <a:extLst>
                    <a:ext uri="{9D8B030D-6E8A-4147-A177-3AD203B41FA5}">
                      <a16:colId xmlns:a16="http://schemas.microsoft.com/office/drawing/2014/main" val="20005"/>
                    </a:ext>
                  </a:extLst>
                </a:gridCol>
                <a:gridCol w="1536178">
                  <a:extLst>
                    <a:ext uri="{9D8B030D-6E8A-4147-A177-3AD203B41FA5}">
                      <a16:colId xmlns:a16="http://schemas.microsoft.com/office/drawing/2014/main" val="20006"/>
                    </a:ext>
                  </a:extLst>
                </a:gridCol>
              </a:tblGrid>
              <a:tr h="537636">
                <a:tc>
                  <a:txBody>
                    <a:bodyPr/>
                    <a:lstStyle/>
                    <a:p>
                      <a:pPr>
                        <a:lnSpc>
                          <a:spcPct val="107000"/>
                        </a:lnSpc>
                        <a:spcAft>
                          <a:spcPts val="0"/>
                        </a:spcAft>
                      </a:pPr>
                      <a:r>
                        <a:rPr lang="en-US" altLang="zh-CN" sz="1600">
                          <a:effectLst/>
                        </a:rPr>
                        <a:t>Characteristics</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en-US" altLang="zh-CN" sz="1600">
                          <a:effectLst/>
                        </a:rPr>
                        <a:t>Stutchfield et al 2005</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en-US" altLang="zh-CN" sz="1600">
                          <a:effectLst/>
                        </a:rPr>
                        <a:t>Balci et al 2010</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en-US" altLang="zh-CN" sz="1600">
                          <a:effectLst/>
                        </a:rPr>
                        <a:t>Porto et al.2011</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en-US" altLang="zh-CN" sz="1600">
                          <a:effectLst/>
                        </a:rPr>
                        <a:t>Ahmed et al 2015</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en-US" altLang="zh-CN" sz="1600">
                          <a:effectLst/>
                        </a:rPr>
                        <a:t>Gyamfi-Bannerman et al 2016</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en-US" altLang="zh-CN" sz="1600">
                          <a:effectLst/>
                        </a:rPr>
                        <a:t>Nada et al 2016</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extLst>
                  <a:ext uri="{0D108BD9-81ED-4DB2-BD59-A6C34878D82A}">
                    <a16:rowId xmlns:a16="http://schemas.microsoft.com/office/drawing/2014/main" val="10000"/>
                  </a:ext>
                </a:extLst>
              </a:tr>
              <a:tr h="281294">
                <a:tc>
                  <a:txBody>
                    <a:bodyPr/>
                    <a:lstStyle/>
                    <a:p>
                      <a:pPr>
                        <a:lnSpc>
                          <a:spcPct val="107000"/>
                        </a:lnSpc>
                        <a:spcAft>
                          <a:spcPts val="0"/>
                        </a:spcAft>
                      </a:pPr>
                      <a:r>
                        <a:rPr lang="en-US" altLang="zh-CN" sz="1600">
                          <a:effectLst/>
                        </a:rPr>
                        <a:t>Study location</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United Kingdom</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Turkey</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Brazil</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Egypt</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United States</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Egypt</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extLst>
                  <a:ext uri="{0D108BD9-81ED-4DB2-BD59-A6C34878D82A}">
                    <a16:rowId xmlns:a16="http://schemas.microsoft.com/office/drawing/2014/main" val="10001"/>
                  </a:ext>
                </a:extLst>
              </a:tr>
              <a:tr h="281294">
                <a:tc>
                  <a:txBody>
                    <a:bodyPr/>
                    <a:lstStyle/>
                    <a:p>
                      <a:pPr>
                        <a:lnSpc>
                          <a:spcPct val="107000"/>
                        </a:lnSpc>
                        <a:spcAft>
                          <a:spcPts val="0"/>
                        </a:spcAft>
                      </a:pPr>
                      <a:r>
                        <a:rPr lang="en-US" altLang="zh-CN" sz="1600">
                          <a:effectLst/>
                        </a:rPr>
                        <a:t>Study design</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Open label RCT</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Open label RCT</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Double blind RCT</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Open label RCT</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Double blind RCT</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Double blind RCT</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extLst>
                  <a:ext uri="{0D108BD9-81ED-4DB2-BD59-A6C34878D82A}">
                    <a16:rowId xmlns:a16="http://schemas.microsoft.com/office/drawing/2014/main" val="10002"/>
                  </a:ext>
                </a:extLst>
              </a:tr>
              <a:tr h="281294">
                <a:tc>
                  <a:txBody>
                    <a:bodyPr/>
                    <a:lstStyle/>
                    <a:p>
                      <a:pPr>
                        <a:lnSpc>
                          <a:spcPct val="107000"/>
                        </a:lnSpc>
                        <a:spcAft>
                          <a:spcPts val="0"/>
                        </a:spcAft>
                      </a:pPr>
                      <a:r>
                        <a:rPr lang="en-US" altLang="zh-CN" sz="1600">
                          <a:effectLst/>
                        </a:rPr>
                        <a:t>No of centers</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zh-CN" altLang="en-US" sz="1600">
                          <a:effectLst/>
                        </a:rPr>
                        <a:t>10</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zh-CN" altLang="en-US" sz="1600">
                          <a:effectLst/>
                        </a:rPr>
                        <a:t>1</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zh-CN" altLang="en-US" sz="1600">
                          <a:effectLst/>
                        </a:rPr>
                        <a:t>1</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zh-CN" altLang="en-US" sz="1600">
                          <a:effectLst/>
                        </a:rPr>
                        <a:t>1</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zh-CN" altLang="en-US" sz="1600">
                          <a:effectLst/>
                        </a:rPr>
                        <a:t>17</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zh-CN" altLang="en-US" sz="1600">
                          <a:effectLst/>
                        </a:rPr>
                        <a:t>1</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extLst>
                  <a:ext uri="{0D108BD9-81ED-4DB2-BD59-A6C34878D82A}">
                    <a16:rowId xmlns:a16="http://schemas.microsoft.com/office/drawing/2014/main" val="10003"/>
                  </a:ext>
                </a:extLst>
              </a:tr>
              <a:tr h="537636">
                <a:tc>
                  <a:txBody>
                    <a:bodyPr/>
                    <a:lstStyle/>
                    <a:p>
                      <a:pPr>
                        <a:lnSpc>
                          <a:spcPct val="107000"/>
                        </a:lnSpc>
                        <a:spcAft>
                          <a:spcPts val="0"/>
                        </a:spcAft>
                      </a:pPr>
                      <a:r>
                        <a:rPr lang="en-US" altLang="zh-CN" sz="1600">
                          <a:effectLst/>
                        </a:rPr>
                        <a:t>Duration of study (months)</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zh-CN" altLang="en-US" sz="1600">
                          <a:effectLst/>
                        </a:rPr>
                        <a:t>48</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zh-CN" altLang="en-US" sz="1600">
                          <a:effectLst/>
                        </a:rPr>
                        <a:t>28</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zh-CN" altLang="en-US" sz="1600">
                          <a:effectLst/>
                        </a:rPr>
                        <a:t>26</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zh-CN" altLang="en-US" sz="1600">
                          <a:effectLst/>
                        </a:rPr>
                        <a:t>17</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zh-CN" altLang="en-US" sz="1600">
                          <a:effectLst/>
                        </a:rPr>
                        <a:t>51</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zh-CN" altLang="en-US" sz="1600">
                          <a:effectLst/>
                        </a:rPr>
                        <a:t>37</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extLst>
                  <a:ext uri="{0D108BD9-81ED-4DB2-BD59-A6C34878D82A}">
                    <a16:rowId xmlns:a16="http://schemas.microsoft.com/office/drawing/2014/main" val="10004"/>
                  </a:ext>
                </a:extLst>
              </a:tr>
              <a:tr h="281294">
                <a:tc>
                  <a:txBody>
                    <a:bodyPr/>
                    <a:lstStyle/>
                    <a:p>
                      <a:pPr>
                        <a:lnSpc>
                          <a:spcPct val="107000"/>
                        </a:lnSpc>
                        <a:spcAft>
                          <a:spcPts val="0"/>
                        </a:spcAft>
                      </a:pPr>
                      <a:r>
                        <a:rPr lang="en-US" altLang="zh-CN" sz="1600">
                          <a:effectLst/>
                        </a:rPr>
                        <a:t>Lost to follow-up (%)</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zh-CN" altLang="en-US" sz="1600">
                          <a:effectLst/>
                        </a:rPr>
                        <a:t>2.9</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zh-CN" altLang="en-US" sz="1600">
                          <a:effectLst/>
                        </a:rPr>
                        <a:t>0</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zh-CN" altLang="en-US" sz="1600">
                          <a:effectLst/>
                        </a:rPr>
                        <a:t>12.5</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zh-CN" altLang="en-US" sz="1600">
                          <a:effectLst/>
                        </a:rPr>
                        <a:t>0</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zh-CN" altLang="en-US" sz="1600">
                          <a:effectLst/>
                        </a:rPr>
                        <a:t>0.1</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en-US" altLang="zh-CN" sz="1600">
                          <a:effectLst/>
                        </a:rPr>
                        <a:t>N/R</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extLst>
                  <a:ext uri="{0D108BD9-81ED-4DB2-BD59-A6C34878D82A}">
                    <a16:rowId xmlns:a16="http://schemas.microsoft.com/office/drawing/2014/main" val="10005"/>
                  </a:ext>
                </a:extLst>
              </a:tr>
              <a:tr h="281294">
                <a:tc>
                  <a:txBody>
                    <a:bodyPr/>
                    <a:lstStyle/>
                    <a:p>
                      <a:pPr>
                        <a:lnSpc>
                          <a:spcPct val="107000"/>
                        </a:lnSpc>
                        <a:spcAft>
                          <a:spcPts val="0"/>
                        </a:spcAft>
                      </a:pPr>
                      <a:r>
                        <a:rPr lang="en-US" altLang="zh-CN" sz="1600">
                          <a:effectLst/>
                        </a:rPr>
                        <a:t>No of participants*</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en-US" altLang="zh-CN" sz="1600">
                          <a:effectLst/>
                        </a:rPr>
                        <a:t>819 (373 v 446)</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en-US" altLang="zh-CN" sz="1600">
                          <a:effectLst/>
                        </a:rPr>
                        <a:t>100 (50 v 50)</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en-US" altLang="zh-CN" sz="1600">
                          <a:effectLst/>
                        </a:rPr>
                        <a:t>273 (143 v 130)</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en-US" altLang="zh-CN" sz="1600">
                          <a:effectLst/>
                        </a:rPr>
                        <a:t>452 (228 v 224)</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en-US" altLang="zh-CN" sz="1600">
                          <a:effectLst/>
                        </a:rPr>
                        <a:t>2831 (1427 v 1400)</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en-US" altLang="zh-CN" sz="1600">
                          <a:effectLst/>
                        </a:rPr>
                        <a:t>1227 (616 v 611)</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extLst>
                  <a:ext uri="{0D108BD9-81ED-4DB2-BD59-A6C34878D82A}">
                    <a16:rowId xmlns:a16="http://schemas.microsoft.com/office/drawing/2014/main" val="10006"/>
                  </a:ext>
                </a:extLst>
              </a:tr>
              <a:tr h="793977">
                <a:tc>
                  <a:txBody>
                    <a:bodyPr/>
                    <a:lstStyle/>
                    <a:p>
                      <a:pPr>
                        <a:lnSpc>
                          <a:spcPct val="107000"/>
                        </a:lnSpc>
                        <a:spcAft>
                          <a:spcPts val="0"/>
                        </a:spcAft>
                      </a:pPr>
                      <a:r>
                        <a:rPr lang="en-US" altLang="zh-CN" sz="1600">
                          <a:effectLst/>
                        </a:rPr>
                        <a:t>Inclusion criteria</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Women undergoing planned cesarean delivery</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Women at risk of imminent late premature delivery</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Women at risk of imminent late premature delivery</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Women undergoing planned cesarean delivery</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Women at risk of imminent late premature delivery</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Women undergoing planned cesarean delivery</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extLst>
                  <a:ext uri="{0D108BD9-81ED-4DB2-BD59-A6C34878D82A}">
                    <a16:rowId xmlns:a16="http://schemas.microsoft.com/office/drawing/2014/main" val="10007"/>
                  </a:ext>
                </a:extLst>
              </a:tr>
              <a:tr h="281294">
                <a:tc>
                  <a:txBody>
                    <a:bodyPr/>
                    <a:lstStyle/>
                    <a:p>
                      <a:pPr>
                        <a:lnSpc>
                          <a:spcPct val="107000"/>
                        </a:lnSpc>
                        <a:spcAft>
                          <a:spcPts val="0"/>
                        </a:spcAft>
                      </a:pPr>
                      <a:r>
                        <a:rPr lang="en-US" altLang="zh-CN" sz="1600">
                          <a:effectLst/>
                        </a:rPr>
                        <a:t>Women with diabetes*</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en-US" altLang="zh-CN" sz="1600">
                          <a:effectLst/>
                        </a:rPr>
                        <a:t>10 (4 v 6)</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en-US" altLang="zh-CN" sz="1600">
                          <a:effectLst/>
                        </a:rPr>
                        <a:t>Excluded</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en-US" altLang="zh-CN" sz="1600">
                          <a:effectLst/>
                        </a:rPr>
                        <a:t>5 (3 v 2)</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en-US" altLang="zh-CN" sz="1600">
                          <a:effectLst/>
                        </a:rPr>
                        <a:t>N/R</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en-US" altLang="zh-CN" sz="1600">
                          <a:effectLst/>
                        </a:rPr>
                        <a:t>Excluded</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en-US" altLang="zh-CN" sz="1600">
                          <a:effectLst/>
                        </a:rPr>
                        <a:t>N/R</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extLst>
                  <a:ext uri="{0D108BD9-81ED-4DB2-BD59-A6C34878D82A}">
                    <a16:rowId xmlns:a16="http://schemas.microsoft.com/office/drawing/2014/main" val="10008"/>
                  </a:ext>
                </a:extLst>
              </a:tr>
              <a:tr h="281294">
                <a:tc>
                  <a:txBody>
                    <a:bodyPr/>
                    <a:lstStyle/>
                    <a:p>
                      <a:pPr>
                        <a:lnSpc>
                          <a:spcPct val="107000"/>
                        </a:lnSpc>
                        <a:spcAft>
                          <a:spcPts val="0"/>
                        </a:spcAft>
                      </a:pPr>
                      <a:r>
                        <a:rPr lang="en-US" altLang="zh-CN" sz="1600">
                          <a:effectLst/>
                        </a:rPr>
                        <a:t>Corticosteroids used</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Betamethasone</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Betamethasone</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Betamethasone</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Dexamethasone</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Betamethasone</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Dexamethasone</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extLst>
                  <a:ext uri="{0D108BD9-81ED-4DB2-BD59-A6C34878D82A}">
                    <a16:rowId xmlns:a16="http://schemas.microsoft.com/office/drawing/2014/main" val="10009"/>
                  </a:ext>
                </a:extLst>
              </a:tr>
              <a:tr h="550125">
                <a:tc>
                  <a:txBody>
                    <a:bodyPr/>
                    <a:lstStyle/>
                    <a:p>
                      <a:pPr>
                        <a:lnSpc>
                          <a:spcPct val="107000"/>
                        </a:lnSpc>
                        <a:spcAft>
                          <a:spcPts val="0"/>
                        </a:spcAft>
                      </a:pPr>
                      <a:r>
                        <a:rPr lang="en-US" altLang="zh-CN" sz="1600" dirty="0">
                          <a:effectLst/>
                        </a:rPr>
                        <a:t>Gestational age (weeksdays)</a:t>
                      </a:r>
                      <a:endParaRPr lang="fr-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zh-CN" altLang="en-US" sz="1600">
                          <a:effectLst/>
                        </a:rPr>
                        <a:t>≥370</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zh-CN" altLang="en-US" sz="1600">
                          <a:effectLst/>
                        </a:rPr>
                        <a:t>340-366</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zh-CN" altLang="en-US" sz="1600">
                          <a:effectLst/>
                        </a:rPr>
                        <a:t>340-366</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zh-CN" altLang="en-US" sz="1600">
                          <a:effectLst/>
                        </a:rPr>
                        <a:t>370-396</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zh-CN" altLang="en-US" sz="1600">
                          <a:effectLst/>
                        </a:rPr>
                        <a:t>340-366</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gn="ctr">
                        <a:lnSpc>
                          <a:spcPct val="107000"/>
                        </a:lnSpc>
                        <a:spcAft>
                          <a:spcPts val="0"/>
                        </a:spcAft>
                      </a:pPr>
                      <a:r>
                        <a:rPr lang="zh-CN" altLang="en-US" sz="1600">
                          <a:effectLst/>
                        </a:rPr>
                        <a:t>380-386</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extLst>
                  <a:ext uri="{0D108BD9-81ED-4DB2-BD59-A6C34878D82A}">
                    <a16:rowId xmlns:a16="http://schemas.microsoft.com/office/drawing/2014/main" val="10010"/>
                  </a:ext>
                </a:extLst>
              </a:tr>
              <a:tr h="537636">
                <a:tc>
                  <a:txBody>
                    <a:bodyPr/>
                    <a:lstStyle/>
                    <a:p>
                      <a:pPr>
                        <a:lnSpc>
                          <a:spcPct val="107000"/>
                        </a:lnSpc>
                        <a:spcAft>
                          <a:spcPts val="0"/>
                        </a:spcAft>
                      </a:pPr>
                      <a:r>
                        <a:rPr lang="en-US" altLang="zh-CN" sz="1600">
                          <a:effectLst/>
                        </a:rPr>
                        <a:t>Primary outcome</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Admission to NICU</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Incidence of RDS</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Incidence of RDS</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Incidence of RDS</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a:effectLst/>
                        </a:rPr>
                        <a:t>Composite neonatal outcome†</a:t>
                      </a:r>
                      <a:endParaRPr lang="fr-CA" sz="160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tc>
                  <a:txBody>
                    <a:bodyPr/>
                    <a:lstStyle/>
                    <a:p>
                      <a:pPr>
                        <a:lnSpc>
                          <a:spcPct val="107000"/>
                        </a:lnSpc>
                        <a:spcAft>
                          <a:spcPts val="0"/>
                        </a:spcAft>
                      </a:pPr>
                      <a:r>
                        <a:rPr lang="en-US" altLang="zh-CN" sz="1600" dirty="0">
                          <a:effectLst/>
                        </a:rPr>
                        <a:t>NICU Admission for resp. morbidity</a:t>
                      </a:r>
                      <a:endParaRPr lang="fr-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470" marR="9470" marT="9470" marB="9470"/>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391143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Risk of RDS</a:t>
            </a:r>
            <a:endParaRPr lang="fr-CA" dirty="0"/>
          </a:p>
        </p:txBody>
      </p:sp>
      <p:pic>
        <p:nvPicPr>
          <p:cNvPr id="4" name="Espace réservé du contenu 3"/>
          <p:cNvPicPr>
            <a:picLocks noGrp="1" noChangeAspect="1"/>
          </p:cNvPicPr>
          <p:nvPr>
            <p:ph idx="1"/>
          </p:nvPr>
        </p:nvPicPr>
        <p:blipFill>
          <a:blip r:embed="rId2"/>
          <a:stretch>
            <a:fillRect/>
          </a:stretch>
        </p:blipFill>
        <p:spPr>
          <a:xfrm>
            <a:off x="838200" y="2329478"/>
            <a:ext cx="10515600" cy="3343632"/>
          </a:xfrm>
          <a:prstGeom prst="rect">
            <a:avLst/>
          </a:prstGeom>
        </p:spPr>
      </p:pic>
    </p:spTree>
    <p:extLst>
      <p:ext uri="{BB962C8B-B14F-4D97-AF65-F5344CB8AC3E}">
        <p14:creationId xmlns:p14="http://schemas.microsoft.com/office/powerpoint/2010/main" val="1510921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Risk of severe RDS</a:t>
            </a:r>
            <a:endParaRPr lang="fr-CA" dirty="0"/>
          </a:p>
        </p:txBody>
      </p:sp>
      <p:pic>
        <p:nvPicPr>
          <p:cNvPr id="4" name="Espace réservé du contenu 3"/>
          <p:cNvPicPr>
            <a:picLocks noGrp="1" noChangeAspect="1"/>
          </p:cNvPicPr>
          <p:nvPr>
            <p:ph idx="1"/>
          </p:nvPr>
        </p:nvPicPr>
        <p:blipFill>
          <a:blip r:embed="rId2"/>
          <a:stretch>
            <a:fillRect/>
          </a:stretch>
        </p:blipFill>
        <p:spPr>
          <a:xfrm>
            <a:off x="838200" y="2604691"/>
            <a:ext cx="10515600" cy="2793206"/>
          </a:xfrm>
          <a:prstGeom prst="rect">
            <a:avLst/>
          </a:prstGeom>
        </p:spPr>
      </p:pic>
    </p:spTree>
    <p:extLst>
      <p:ext uri="{BB962C8B-B14F-4D97-AF65-F5344CB8AC3E}">
        <p14:creationId xmlns:p14="http://schemas.microsoft.com/office/powerpoint/2010/main" val="3496795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Risk of TTNN</a:t>
            </a:r>
            <a:endParaRPr lang="fr-CA" dirty="0"/>
          </a:p>
        </p:txBody>
      </p:sp>
      <p:pic>
        <p:nvPicPr>
          <p:cNvPr id="4" name="Espace réservé du contenu 3"/>
          <p:cNvPicPr>
            <a:picLocks noGrp="1" noChangeAspect="1"/>
          </p:cNvPicPr>
          <p:nvPr>
            <p:ph idx="1"/>
          </p:nvPr>
        </p:nvPicPr>
        <p:blipFill>
          <a:blip r:embed="rId2"/>
          <a:stretch>
            <a:fillRect/>
          </a:stretch>
        </p:blipFill>
        <p:spPr>
          <a:xfrm>
            <a:off x="838200" y="2456815"/>
            <a:ext cx="10515600" cy="3088957"/>
          </a:xfrm>
          <a:prstGeom prst="rect">
            <a:avLst/>
          </a:prstGeom>
        </p:spPr>
      </p:pic>
    </p:spTree>
    <p:extLst>
      <p:ext uri="{BB962C8B-B14F-4D97-AF65-F5344CB8AC3E}">
        <p14:creationId xmlns:p14="http://schemas.microsoft.com/office/powerpoint/2010/main" val="2675075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ANS for threatened delivery 34 to 366</a:t>
            </a:r>
            <a:endParaRPr lang="fr-CA" baseline="30000" dirty="0"/>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869866072"/>
              </p:ext>
            </p:extLst>
          </p:nvPr>
        </p:nvGraphicFramePr>
        <p:xfrm>
          <a:off x="668595" y="1411938"/>
          <a:ext cx="9416700" cy="4628239"/>
        </p:xfrm>
        <a:graphic>
          <a:graphicData uri="http://schemas.openxmlformats.org/drawingml/2006/table">
            <a:tbl>
              <a:tblPr>
                <a:tableStyleId>{5C22544A-7EE6-4342-B048-85BDC9FD1C3A}</a:tableStyleId>
              </a:tblPr>
              <a:tblGrid>
                <a:gridCol w="3672859">
                  <a:extLst>
                    <a:ext uri="{9D8B030D-6E8A-4147-A177-3AD203B41FA5}">
                      <a16:colId xmlns:a16="http://schemas.microsoft.com/office/drawing/2014/main" val="20000"/>
                    </a:ext>
                  </a:extLst>
                </a:gridCol>
                <a:gridCol w="5743841">
                  <a:extLst>
                    <a:ext uri="{9D8B030D-6E8A-4147-A177-3AD203B41FA5}">
                      <a16:colId xmlns:a16="http://schemas.microsoft.com/office/drawing/2014/main" val="20001"/>
                    </a:ext>
                  </a:extLst>
                </a:gridCol>
              </a:tblGrid>
              <a:tr h="335114">
                <a:tc>
                  <a:txBody>
                    <a:bodyPr/>
                    <a:lstStyle/>
                    <a:p>
                      <a:pPr algn="l"/>
                      <a:r>
                        <a:rPr lang="en-US" altLang="zh-CN" sz="1800" b="1" dirty="0" err="1">
                          <a:solidFill>
                            <a:schemeClr val="bg1"/>
                          </a:solidFill>
                        </a:rPr>
                        <a:t>Outcomes</a:t>
                      </a:r>
                      <a:endParaRPr lang="fr-CA" sz="1800" b="1" dirty="0">
                        <a:solidFill>
                          <a:schemeClr val="bg1"/>
                        </a:solidFill>
                      </a:endParaRPr>
                    </a:p>
                  </a:txBody>
                  <a:tcPr marL="28073" marR="28073" marT="14037" marB="14037">
                    <a:solidFill>
                      <a:schemeClr val="accent1"/>
                    </a:solidFill>
                  </a:tcPr>
                </a:tc>
                <a:tc>
                  <a:txBody>
                    <a:bodyPr/>
                    <a:lstStyle/>
                    <a:p>
                      <a:pPr algn="ctr"/>
                      <a:r>
                        <a:rPr lang="en-US" altLang="zh-CN" sz="1800" b="1" dirty="0">
                          <a:solidFill>
                            <a:schemeClr val="bg1"/>
                          </a:solidFill>
                        </a:rPr>
                        <a:t>Summary measure (95% CI) DL</a:t>
                      </a:r>
                    </a:p>
                  </a:txBody>
                  <a:tcPr marL="28073" marR="28073" marT="14037" marB="14037">
                    <a:solidFill>
                      <a:schemeClr val="accent1"/>
                    </a:solidFill>
                  </a:tcPr>
                </a:tc>
                <a:extLst>
                  <a:ext uri="{0D108BD9-81ED-4DB2-BD59-A6C34878D82A}">
                    <a16:rowId xmlns:a16="http://schemas.microsoft.com/office/drawing/2014/main" val="10000"/>
                  </a:ext>
                </a:extLst>
              </a:tr>
              <a:tr h="313197">
                <a:tc>
                  <a:txBody>
                    <a:bodyPr/>
                    <a:lstStyle/>
                    <a:p>
                      <a:pPr algn="l"/>
                      <a:r>
                        <a:rPr lang="en-US" altLang="zh-CN" sz="1800" b="1">
                          <a:solidFill>
                            <a:schemeClr val="bg1"/>
                          </a:solidFill>
                        </a:rPr>
                        <a:t>Severe RDS</a:t>
                      </a:r>
                    </a:p>
                  </a:txBody>
                  <a:tcPr marL="28073" marR="28073" marT="14037" marB="14037">
                    <a:solidFill>
                      <a:schemeClr val="accent1"/>
                    </a:solidFill>
                  </a:tcPr>
                </a:tc>
                <a:tc>
                  <a:txBody>
                    <a:bodyPr/>
                    <a:lstStyle/>
                    <a:p>
                      <a:pPr algn="ctr"/>
                      <a:r>
                        <a:rPr lang="en-US" altLang="zh-CN" sz="1800" b="1" dirty="0"/>
                        <a:t>0.60 (0.33 to 0.94)</a:t>
                      </a:r>
                    </a:p>
                  </a:txBody>
                  <a:tcPr marL="28073" marR="28073" marT="14037" marB="14037"/>
                </a:tc>
                <a:extLst>
                  <a:ext uri="{0D108BD9-81ED-4DB2-BD59-A6C34878D82A}">
                    <a16:rowId xmlns:a16="http://schemas.microsoft.com/office/drawing/2014/main" val="10001"/>
                  </a:ext>
                </a:extLst>
              </a:tr>
              <a:tr h="313197">
                <a:tc>
                  <a:txBody>
                    <a:bodyPr/>
                    <a:lstStyle/>
                    <a:p>
                      <a:pPr algn="l"/>
                      <a:r>
                        <a:rPr lang="en-US" altLang="zh-CN" sz="1800" b="1">
                          <a:solidFill>
                            <a:schemeClr val="bg1"/>
                          </a:solidFill>
                        </a:rPr>
                        <a:t>RDS</a:t>
                      </a:r>
                    </a:p>
                  </a:txBody>
                  <a:tcPr marL="28073" marR="28073" marT="14037" marB="14037">
                    <a:solidFill>
                      <a:schemeClr val="accent1"/>
                    </a:solidFill>
                  </a:tcPr>
                </a:tc>
                <a:tc>
                  <a:txBody>
                    <a:bodyPr/>
                    <a:lstStyle/>
                    <a:p>
                      <a:pPr algn="ctr"/>
                      <a:r>
                        <a:rPr lang="en-US" altLang="zh-CN" sz="1800" b="0" dirty="0"/>
                        <a:t>0.98 (0.77 to 1.24)</a:t>
                      </a:r>
                    </a:p>
                  </a:txBody>
                  <a:tcPr marL="28073" marR="28073" marT="14037" marB="14037"/>
                </a:tc>
                <a:extLst>
                  <a:ext uri="{0D108BD9-81ED-4DB2-BD59-A6C34878D82A}">
                    <a16:rowId xmlns:a16="http://schemas.microsoft.com/office/drawing/2014/main" val="10002"/>
                  </a:ext>
                </a:extLst>
              </a:tr>
              <a:tr h="313197">
                <a:tc>
                  <a:txBody>
                    <a:bodyPr/>
                    <a:lstStyle/>
                    <a:p>
                      <a:pPr algn="l"/>
                      <a:r>
                        <a:rPr lang="en-US" altLang="zh-CN" sz="1800" b="1">
                          <a:solidFill>
                            <a:schemeClr val="bg1"/>
                          </a:solidFill>
                        </a:rPr>
                        <a:t>Mild RDS</a:t>
                      </a:r>
                    </a:p>
                  </a:txBody>
                  <a:tcPr marL="28073" marR="28073" marT="14037" marB="14037">
                    <a:solidFill>
                      <a:schemeClr val="accent1"/>
                    </a:solidFill>
                  </a:tcPr>
                </a:tc>
                <a:tc>
                  <a:txBody>
                    <a:bodyPr/>
                    <a:lstStyle/>
                    <a:p>
                      <a:pPr algn="ctr"/>
                      <a:r>
                        <a:rPr lang="en-US" altLang="zh-CN" sz="1800" b="0" dirty="0"/>
                        <a:t>1.09 (0.66 to 1.80)</a:t>
                      </a:r>
                    </a:p>
                  </a:txBody>
                  <a:tcPr marL="28073" marR="28073" marT="14037" marB="14037"/>
                </a:tc>
                <a:extLst>
                  <a:ext uri="{0D108BD9-81ED-4DB2-BD59-A6C34878D82A}">
                    <a16:rowId xmlns:a16="http://schemas.microsoft.com/office/drawing/2014/main" val="10003"/>
                  </a:ext>
                </a:extLst>
              </a:tr>
              <a:tr h="313197">
                <a:tc>
                  <a:txBody>
                    <a:bodyPr/>
                    <a:lstStyle/>
                    <a:p>
                      <a:pPr algn="l"/>
                      <a:r>
                        <a:rPr lang="en-US" altLang="zh-CN" sz="1800" b="1" dirty="0" err="1">
                          <a:solidFill>
                            <a:schemeClr val="bg1"/>
                          </a:solidFill>
                        </a:rPr>
                        <a:t>Moderate RDS</a:t>
                      </a:r>
                    </a:p>
                  </a:txBody>
                  <a:tcPr marL="28073" marR="28073" marT="14037" marB="14037">
                    <a:solidFill>
                      <a:schemeClr val="accent1"/>
                    </a:solidFill>
                  </a:tcPr>
                </a:tc>
                <a:tc>
                  <a:txBody>
                    <a:bodyPr/>
                    <a:lstStyle/>
                    <a:p>
                      <a:pPr algn="ctr"/>
                      <a:r>
                        <a:rPr lang="zh-CN" altLang="en-US" sz="1800" b="1" dirty="0"/>
                        <a:t>-</a:t>
                      </a:r>
                    </a:p>
                  </a:txBody>
                  <a:tcPr marL="28073" marR="28073" marT="14037" marB="14037"/>
                </a:tc>
                <a:extLst>
                  <a:ext uri="{0D108BD9-81ED-4DB2-BD59-A6C34878D82A}">
                    <a16:rowId xmlns:a16="http://schemas.microsoft.com/office/drawing/2014/main" val="10004"/>
                  </a:ext>
                </a:extLst>
              </a:tr>
              <a:tr h="365010">
                <a:tc>
                  <a:txBody>
                    <a:bodyPr/>
                    <a:lstStyle/>
                    <a:p>
                      <a:pPr algn="l"/>
                      <a:r>
                        <a:rPr lang="en-US" altLang="zh-CN" sz="1800" b="1">
                          <a:solidFill>
                            <a:schemeClr val="bg1"/>
                          </a:solidFill>
                        </a:rPr>
                        <a:t>Transient tachypnea of the newborn</a:t>
                      </a:r>
                    </a:p>
                  </a:txBody>
                  <a:tcPr marL="28073" marR="28073" marT="14037" marB="14037">
                    <a:solidFill>
                      <a:schemeClr val="accent1"/>
                    </a:solidFill>
                  </a:tcPr>
                </a:tc>
                <a:tc>
                  <a:txBody>
                    <a:bodyPr/>
                    <a:lstStyle/>
                    <a:p>
                      <a:pPr algn="ctr"/>
                      <a:r>
                        <a:rPr lang="en-US" altLang="zh-CN" sz="1800" b="1" dirty="0"/>
                        <a:t>0.72 (0.56 to 0.92)</a:t>
                      </a:r>
                    </a:p>
                  </a:txBody>
                  <a:tcPr marL="28073" marR="28073" marT="14037" marB="14037"/>
                </a:tc>
                <a:extLst>
                  <a:ext uri="{0D108BD9-81ED-4DB2-BD59-A6C34878D82A}">
                    <a16:rowId xmlns:a16="http://schemas.microsoft.com/office/drawing/2014/main" val="10005"/>
                  </a:ext>
                </a:extLst>
              </a:tr>
              <a:tr h="313197">
                <a:tc>
                  <a:txBody>
                    <a:bodyPr/>
                    <a:lstStyle/>
                    <a:p>
                      <a:pPr algn="l"/>
                      <a:r>
                        <a:rPr lang="en-US" altLang="zh-CN" sz="1800" b="1">
                          <a:solidFill>
                            <a:schemeClr val="bg1"/>
                          </a:solidFill>
                        </a:rPr>
                        <a:t>Use of surfactant</a:t>
                      </a:r>
                    </a:p>
                  </a:txBody>
                  <a:tcPr marL="28073" marR="28073" marT="14037" marB="14037">
                    <a:solidFill>
                      <a:schemeClr val="accent1"/>
                    </a:solidFill>
                  </a:tcPr>
                </a:tc>
                <a:tc>
                  <a:txBody>
                    <a:bodyPr/>
                    <a:lstStyle/>
                    <a:p>
                      <a:pPr algn="ctr"/>
                      <a:r>
                        <a:rPr lang="en-US" altLang="zh-CN" sz="1800" b="1" dirty="0"/>
                        <a:t>0.61 (0.38 to 0.99)</a:t>
                      </a:r>
                    </a:p>
                  </a:txBody>
                  <a:tcPr marL="28073" marR="28073" marT="14037" marB="14037"/>
                </a:tc>
                <a:extLst>
                  <a:ext uri="{0D108BD9-81ED-4DB2-BD59-A6C34878D82A}">
                    <a16:rowId xmlns:a16="http://schemas.microsoft.com/office/drawing/2014/main" val="10006"/>
                  </a:ext>
                </a:extLst>
              </a:tr>
              <a:tr h="299255">
                <a:tc>
                  <a:txBody>
                    <a:bodyPr/>
                    <a:lstStyle/>
                    <a:p>
                      <a:pPr algn="l"/>
                      <a:r>
                        <a:rPr lang="en-US" altLang="zh-CN" sz="1800" b="1">
                          <a:solidFill>
                            <a:schemeClr val="bg1"/>
                          </a:solidFill>
                        </a:rPr>
                        <a:t>Mask ventilation</a:t>
                      </a:r>
                    </a:p>
                  </a:txBody>
                  <a:tcPr marL="28073" marR="28073" marT="14037" marB="14037">
                    <a:solidFill>
                      <a:schemeClr val="accent1"/>
                    </a:solidFill>
                  </a:tcPr>
                </a:tc>
                <a:tc>
                  <a:txBody>
                    <a:bodyPr/>
                    <a:lstStyle/>
                    <a:p>
                      <a:pPr algn="ctr"/>
                      <a:r>
                        <a:rPr lang="en-US" altLang="zh-CN" sz="1800" b="0" dirty="0"/>
                        <a:t>0.83 (0.67 to 1.02)</a:t>
                      </a:r>
                    </a:p>
                  </a:txBody>
                  <a:tcPr marL="28073" marR="28073" marT="14037" marB="14037"/>
                </a:tc>
                <a:extLst>
                  <a:ext uri="{0D108BD9-81ED-4DB2-BD59-A6C34878D82A}">
                    <a16:rowId xmlns:a16="http://schemas.microsoft.com/office/drawing/2014/main" val="10007"/>
                  </a:ext>
                </a:extLst>
              </a:tr>
              <a:tr h="448955">
                <a:tc>
                  <a:txBody>
                    <a:bodyPr/>
                    <a:lstStyle/>
                    <a:p>
                      <a:pPr algn="l"/>
                      <a:r>
                        <a:rPr lang="en-US" altLang="zh-CN" sz="1800" b="1" dirty="0" err="1">
                          <a:solidFill>
                            <a:schemeClr val="bg1"/>
                          </a:solidFill>
                        </a:rPr>
                        <a:t>Mechanical ventilation</a:t>
                      </a:r>
                    </a:p>
                  </a:txBody>
                  <a:tcPr marL="28073" marR="28073" marT="14037" marB="14037">
                    <a:solidFill>
                      <a:schemeClr val="accent1"/>
                    </a:solidFill>
                  </a:tcPr>
                </a:tc>
                <a:tc>
                  <a:txBody>
                    <a:bodyPr/>
                    <a:lstStyle/>
                    <a:p>
                      <a:pPr algn="ctr"/>
                      <a:r>
                        <a:rPr lang="en-US" altLang="zh-CN" sz="1800" b="0" dirty="0"/>
                        <a:t>0.80 (0.51 to 1.24)</a:t>
                      </a:r>
                    </a:p>
                  </a:txBody>
                  <a:tcPr marL="28073" marR="28073" marT="14037" marB="14037"/>
                </a:tc>
                <a:extLst>
                  <a:ext uri="{0D108BD9-81ED-4DB2-BD59-A6C34878D82A}">
                    <a16:rowId xmlns:a16="http://schemas.microsoft.com/office/drawing/2014/main" val="10008"/>
                  </a:ext>
                </a:extLst>
              </a:tr>
              <a:tr h="235700">
                <a:tc>
                  <a:txBody>
                    <a:bodyPr/>
                    <a:lstStyle/>
                    <a:p>
                      <a:pPr algn="l"/>
                      <a:r>
                        <a:rPr lang="en-US" altLang="zh-CN" sz="1800" b="1" dirty="0">
                          <a:solidFill>
                            <a:schemeClr val="bg1"/>
                          </a:solidFill>
                        </a:rPr>
                        <a:t>Admission to NICU</a:t>
                      </a:r>
                    </a:p>
                  </a:txBody>
                  <a:tcPr marL="28073" marR="28073" marT="14037" marB="14037">
                    <a:solidFill>
                      <a:schemeClr val="accent1"/>
                    </a:solidFill>
                  </a:tcPr>
                </a:tc>
                <a:tc>
                  <a:txBody>
                    <a:bodyPr/>
                    <a:lstStyle/>
                    <a:p>
                      <a:pPr algn="ctr"/>
                      <a:r>
                        <a:rPr lang="en-US" altLang="zh-CN" sz="1800" b="0" dirty="0"/>
                        <a:t>0.94 (0.87 to 1.02)</a:t>
                      </a:r>
                    </a:p>
                  </a:txBody>
                  <a:tcPr marL="28073" marR="28073" marT="14037" marB="14037"/>
                </a:tc>
                <a:extLst>
                  <a:ext uri="{0D108BD9-81ED-4DB2-BD59-A6C34878D82A}">
                    <a16:rowId xmlns:a16="http://schemas.microsoft.com/office/drawing/2014/main" val="10009"/>
                  </a:ext>
                </a:extLst>
              </a:tr>
              <a:tr h="326596">
                <a:tc>
                  <a:txBody>
                    <a:bodyPr/>
                    <a:lstStyle/>
                    <a:p>
                      <a:pPr algn="l"/>
                      <a:r>
                        <a:rPr lang="en-US" altLang="zh-CN" sz="1800" b="1" dirty="0">
                          <a:solidFill>
                            <a:schemeClr val="bg1"/>
                          </a:solidFill>
                        </a:rPr>
                        <a:t>APGAR score at 1 min</a:t>
                      </a:r>
                    </a:p>
                  </a:txBody>
                  <a:tcPr marL="28073" marR="28073" marT="14037" marB="14037">
                    <a:solidFill>
                      <a:schemeClr val="accent1"/>
                    </a:solidFill>
                  </a:tcPr>
                </a:tc>
                <a:tc>
                  <a:txBody>
                    <a:bodyPr/>
                    <a:lstStyle/>
                    <a:p>
                      <a:pPr algn="ctr"/>
                      <a:r>
                        <a:rPr lang="en-US" altLang="zh-CN" sz="1800" b="0" dirty="0"/>
                        <a:t>−0.46* (−0.78 to 0.14)</a:t>
                      </a:r>
                    </a:p>
                  </a:txBody>
                  <a:tcPr marL="28073" marR="28073" marT="14037" marB="14037"/>
                </a:tc>
                <a:extLst>
                  <a:ext uri="{0D108BD9-81ED-4DB2-BD59-A6C34878D82A}">
                    <a16:rowId xmlns:a16="http://schemas.microsoft.com/office/drawing/2014/main" val="10010"/>
                  </a:ext>
                </a:extLst>
              </a:tr>
              <a:tr h="363794">
                <a:tc>
                  <a:txBody>
                    <a:bodyPr/>
                    <a:lstStyle/>
                    <a:p>
                      <a:pPr algn="l"/>
                      <a:r>
                        <a:rPr lang="en-US" altLang="zh-CN" sz="1800" b="1">
                          <a:solidFill>
                            <a:schemeClr val="bg1"/>
                          </a:solidFill>
                        </a:rPr>
                        <a:t>APGAR score at 5 min</a:t>
                      </a:r>
                    </a:p>
                  </a:txBody>
                  <a:tcPr marL="28073" marR="28073" marT="14037" marB="14037">
                    <a:solidFill>
                      <a:schemeClr val="accent1"/>
                    </a:solidFill>
                  </a:tcPr>
                </a:tc>
                <a:tc>
                  <a:txBody>
                    <a:bodyPr/>
                    <a:lstStyle/>
                    <a:p>
                      <a:pPr algn="ctr"/>
                      <a:r>
                        <a:rPr lang="en-US" altLang="zh-CN" sz="1800" b="0" dirty="0"/>
                        <a:t>−0.62* (−0.91 to 0.33)</a:t>
                      </a:r>
                    </a:p>
                  </a:txBody>
                  <a:tcPr marL="28073" marR="28073" marT="14037" marB="14037"/>
                </a:tc>
                <a:extLst>
                  <a:ext uri="{0D108BD9-81ED-4DB2-BD59-A6C34878D82A}">
                    <a16:rowId xmlns:a16="http://schemas.microsoft.com/office/drawing/2014/main" val="10011"/>
                  </a:ext>
                </a:extLst>
              </a:tr>
              <a:tr h="304800">
                <a:tc>
                  <a:txBody>
                    <a:bodyPr/>
                    <a:lstStyle/>
                    <a:p>
                      <a:pPr algn="l"/>
                      <a:r>
                        <a:rPr lang="en-US" altLang="zh-CN" sz="1800" b="1">
                          <a:solidFill>
                            <a:schemeClr val="bg1"/>
                          </a:solidFill>
                        </a:rPr>
                        <a:t>Neonatal hypoglycemia</a:t>
                      </a:r>
                    </a:p>
                  </a:txBody>
                  <a:tcPr marL="28073" marR="28073" marT="14037" marB="14037">
                    <a:solidFill>
                      <a:schemeClr val="accent1"/>
                    </a:solidFill>
                  </a:tcPr>
                </a:tc>
                <a:tc>
                  <a:txBody>
                    <a:bodyPr/>
                    <a:lstStyle/>
                    <a:p>
                      <a:pPr algn="ctr"/>
                      <a:r>
                        <a:rPr lang="en-US" altLang="zh-CN" sz="1800" b="1" dirty="0"/>
                        <a:t>1.61 (1.38 to 1.87)</a:t>
                      </a:r>
                    </a:p>
                  </a:txBody>
                  <a:tcPr marL="28073" marR="28073" marT="14037" marB="14037"/>
                </a:tc>
                <a:extLst>
                  <a:ext uri="{0D108BD9-81ED-4DB2-BD59-A6C34878D82A}">
                    <a16:rowId xmlns:a16="http://schemas.microsoft.com/office/drawing/2014/main" val="10012"/>
                  </a:ext>
                </a:extLst>
              </a:tr>
              <a:tr h="313197">
                <a:tc>
                  <a:txBody>
                    <a:bodyPr/>
                    <a:lstStyle/>
                    <a:p>
                      <a:pPr algn="l"/>
                      <a:r>
                        <a:rPr lang="en-US" altLang="zh-CN" sz="1800" b="1" dirty="0" err="1">
                          <a:solidFill>
                            <a:schemeClr val="bg1"/>
                          </a:solidFill>
                        </a:rPr>
                        <a:t>Neonatal death</a:t>
                      </a:r>
                      <a:endParaRPr lang="fr-CA" sz="1800" b="1" dirty="0">
                        <a:solidFill>
                          <a:schemeClr val="bg1"/>
                        </a:solidFill>
                      </a:endParaRPr>
                    </a:p>
                  </a:txBody>
                  <a:tcPr marL="28073" marR="28073" marT="14037" marB="14037">
                    <a:solidFill>
                      <a:schemeClr val="accent1"/>
                    </a:solidFill>
                  </a:tcPr>
                </a:tc>
                <a:tc>
                  <a:txBody>
                    <a:bodyPr/>
                    <a:lstStyle/>
                    <a:p>
                      <a:pPr algn="ctr"/>
                      <a:r>
                        <a:rPr lang="en-US" altLang="zh-CN" sz="1800" b="0" dirty="0"/>
                        <a:t>0.95 (0.20 to 4.58)</a:t>
                      </a:r>
                    </a:p>
                  </a:txBody>
                  <a:tcPr marL="28073" marR="28073" marT="14037" marB="14037"/>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3571067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ANS for Term Cesarean Section</a:t>
            </a:r>
            <a:endParaRPr lang="fr-CA" dirty="0"/>
          </a:p>
        </p:txBody>
      </p:sp>
      <p:graphicFrame>
        <p:nvGraphicFramePr>
          <p:cNvPr id="8" name="Espace réservé du contenu 7"/>
          <p:cNvGraphicFramePr>
            <a:graphicFrameLocks noGrp="1"/>
          </p:cNvGraphicFramePr>
          <p:nvPr>
            <p:ph idx="1"/>
            <p:extLst>
              <p:ext uri="{D42A27DB-BD31-4B8C-83A1-F6EECF244321}">
                <p14:modId xmlns:p14="http://schemas.microsoft.com/office/powerpoint/2010/main" val="1824409532"/>
              </p:ext>
            </p:extLst>
          </p:nvPr>
        </p:nvGraphicFramePr>
        <p:xfrm>
          <a:off x="1032385" y="1690688"/>
          <a:ext cx="9783098" cy="4642160"/>
        </p:xfrm>
        <a:graphic>
          <a:graphicData uri="http://schemas.openxmlformats.org/drawingml/2006/table">
            <a:tbl>
              <a:tblPr firstRow="1" firstCol="1" bandRow="1">
                <a:tableStyleId>{5C22544A-7EE6-4342-B048-85BDC9FD1C3A}</a:tableStyleId>
              </a:tblPr>
              <a:tblGrid>
                <a:gridCol w="4891549">
                  <a:extLst>
                    <a:ext uri="{9D8B030D-6E8A-4147-A177-3AD203B41FA5}">
                      <a16:colId xmlns:a16="http://schemas.microsoft.com/office/drawing/2014/main" val="20000"/>
                    </a:ext>
                  </a:extLst>
                </a:gridCol>
                <a:gridCol w="4891549">
                  <a:extLst>
                    <a:ext uri="{9D8B030D-6E8A-4147-A177-3AD203B41FA5}">
                      <a16:colId xmlns:a16="http://schemas.microsoft.com/office/drawing/2014/main" val="20001"/>
                    </a:ext>
                  </a:extLst>
                </a:gridCol>
              </a:tblGrid>
              <a:tr h="543415">
                <a:tc>
                  <a:txBody>
                    <a:bodyPr/>
                    <a:lstStyle/>
                    <a:p>
                      <a:pPr>
                        <a:lnSpc>
                          <a:spcPct val="107000"/>
                        </a:lnSpc>
                        <a:spcAft>
                          <a:spcPts val="0"/>
                        </a:spcAft>
                      </a:pPr>
                      <a:r>
                        <a:rPr lang="en-US" altLang="zh-CN" sz="1800" dirty="0" err="1">
                          <a:effectLst/>
                        </a:rPr>
                        <a:t>Outcomes</a:t>
                      </a:r>
                      <a:endParaRPr lang="fr-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tc>
                  <a:txBody>
                    <a:bodyPr/>
                    <a:lstStyle/>
                    <a:p>
                      <a:pPr algn="ctr">
                        <a:lnSpc>
                          <a:spcPct val="107000"/>
                        </a:lnSpc>
                        <a:spcAft>
                          <a:spcPts val="0"/>
                        </a:spcAft>
                      </a:pPr>
                      <a:r>
                        <a:rPr lang="en-US" altLang="zh-CN" sz="1800" dirty="0" err="1">
                          <a:effectLst/>
                        </a:rPr>
                        <a:t>Summary measure (95% CI) DL</a:t>
                      </a:r>
                      <a:endParaRPr lang="fr-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extLst>
                  <a:ext uri="{0D108BD9-81ED-4DB2-BD59-A6C34878D82A}">
                    <a16:rowId xmlns:a16="http://schemas.microsoft.com/office/drawing/2014/main" val="10000"/>
                  </a:ext>
                </a:extLst>
              </a:tr>
              <a:tr h="284316">
                <a:tc>
                  <a:txBody>
                    <a:bodyPr/>
                    <a:lstStyle/>
                    <a:p>
                      <a:pPr>
                        <a:lnSpc>
                          <a:spcPct val="107000"/>
                        </a:lnSpc>
                        <a:spcAft>
                          <a:spcPts val="0"/>
                        </a:spcAft>
                      </a:pPr>
                      <a:r>
                        <a:rPr lang="en-US" altLang="zh-CN" sz="1800">
                          <a:effectLst/>
                        </a:rPr>
                        <a:t>Severe RDS</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tc>
                  <a:txBody>
                    <a:bodyPr/>
                    <a:lstStyle/>
                    <a:p>
                      <a:pPr algn="ctr">
                        <a:lnSpc>
                          <a:spcPct val="107000"/>
                        </a:lnSpc>
                        <a:spcAft>
                          <a:spcPts val="0"/>
                        </a:spcAft>
                      </a:pPr>
                      <a:r>
                        <a:rPr lang="en-US" altLang="zh-CN" sz="1800">
                          <a:effectLst/>
                        </a:rPr>
                        <a:t>0.22 (0.04 to 1.29)</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extLst>
                  <a:ext uri="{0D108BD9-81ED-4DB2-BD59-A6C34878D82A}">
                    <a16:rowId xmlns:a16="http://schemas.microsoft.com/office/drawing/2014/main" val="10001"/>
                  </a:ext>
                </a:extLst>
              </a:tr>
              <a:tr h="284316">
                <a:tc>
                  <a:txBody>
                    <a:bodyPr/>
                    <a:lstStyle/>
                    <a:p>
                      <a:pPr>
                        <a:lnSpc>
                          <a:spcPct val="107000"/>
                        </a:lnSpc>
                        <a:spcAft>
                          <a:spcPts val="0"/>
                        </a:spcAft>
                      </a:pPr>
                      <a:r>
                        <a:rPr lang="en-US" altLang="zh-CN" sz="1800">
                          <a:effectLst/>
                        </a:rPr>
                        <a:t>RDS</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tc>
                  <a:txBody>
                    <a:bodyPr/>
                    <a:lstStyle/>
                    <a:p>
                      <a:pPr algn="ctr">
                        <a:lnSpc>
                          <a:spcPct val="107000"/>
                        </a:lnSpc>
                        <a:spcAft>
                          <a:spcPts val="0"/>
                        </a:spcAft>
                      </a:pPr>
                      <a:r>
                        <a:rPr lang="en-US" altLang="zh-CN" sz="1800" b="1" dirty="0">
                          <a:effectLst/>
                        </a:rPr>
                        <a:t>0.40 (0.27 to 0.59)</a:t>
                      </a:r>
                      <a:endParaRPr lang="fr-CA"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extLst>
                  <a:ext uri="{0D108BD9-81ED-4DB2-BD59-A6C34878D82A}">
                    <a16:rowId xmlns:a16="http://schemas.microsoft.com/office/drawing/2014/main" val="10002"/>
                  </a:ext>
                </a:extLst>
              </a:tr>
              <a:tr h="284316">
                <a:tc>
                  <a:txBody>
                    <a:bodyPr/>
                    <a:lstStyle/>
                    <a:p>
                      <a:pPr>
                        <a:lnSpc>
                          <a:spcPct val="107000"/>
                        </a:lnSpc>
                        <a:spcAft>
                          <a:spcPts val="0"/>
                        </a:spcAft>
                      </a:pPr>
                      <a:r>
                        <a:rPr lang="en-US" altLang="zh-CN" sz="1800" dirty="0" err="1">
                          <a:effectLst/>
                        </a:rPr>
                        <a:t>Mild RDS</a:t>
                      </a:r>
                      <a:endParaRPr lang="fr-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tc>
                  <a:txBody>
                    <a:bodyPr/>
                    <a:lstStyle/>
                    <a:p>
                      <a:pPr algn="ctr">
                        <a:lnSpc>
                          <a:spcPct val="107000"/>
                        </a:lnSpc>
                        <a:spcAft>
                          <a:spcPts val="0"/>
                        </a:spcAft>
                      </a:pPr>
                      <a:r>
                        <a:rPr lang="en-US" altLang="zh-CN" sz="1800" b="1" dirty="0">
                          <a:effectLst/>
                        </a:rPr>
                        <a:t>0.43 (0.26 to 0.72)</a:t>
                      </a:r>
                      <a:endParaRPr lang="fr-CA"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extLst>
                  <a:ext uri="{0D108BD9-81ED-4DB2-BD59-A6C34878D82A}">
                    <a16:rowId xmlns:a16="http://schemas.microsoft.com/office/drawing/2014/main" val="10003"/>
                  </a:ext>
                </a:extLst>
              </a:tr>
              <a:tr h="284316">
                <a:tc>
                  <a:txBody>
                    <a:bodyPr/>
                    <a:lstStyle/>
                    <a:p>
                      <a:pPr>
                        <a:lnSpc>
                          <a:spcPct val="107000"/>
                        </a:lnSpc>
                        <a:spcAft>
                          <a:spcPts val="0"/>
                        </a:spcAft>
                      </a:pPr>
                      <a:r>
                        <a:rPr lang="en-US" altLang="zh-CN" sz="1800">
                          <a:effectLst/>
                        </a:rPr>
                        <a:t>Moderate RDS</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tc>
                  <a:txBody>
                    <a:bodyPr/>
                    <a:lstStyle/>
                    <a:p>
                      <a:pPr algn="ctr">
                        <a:lnSpc>
                          <a:spcPct val="107000"/>
                        </a:lnSpc>
                        <a:spcAft>
                          <a:spcPts val="0"/>
                        </a:spcAft>
                      </a:pPr>
                      <a:r>
                        <a:rPr lang="en-US" altLang="zh-CN" sz="1800" b="1" dirty="0">
                          <a:effectLst/>
                        </a:rPr>
                        <a:t>0.40 (0.18 to 0.88)</a:t>
                      </a:r>
                      <a:endParaRPr lang="fr-CA"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extLst>
                  <a:ext uri="{0D108BD9-81ED-4DB2-BD59-A6C34878D82A}">
                    <a16:rowId xmlns:a16="http://schemas.microsoft.com/office/drawing/2014/main" val="10004"/>
                  </a:ext>
                </a:extLst>
              </a:tr>
              <a:tr h="337408">
                <a:tc>
                  <a:txBody>
                    <a:bodyPr/>
                    <a:lstStyle/>
                    <a:p>
                      <a:pPr>
                        <a:lnSpc>
                          <a:spcPct val="107000"/>
                        </a:lnSpc>
                        <a:spcAft>
                          <a:spcPts val="0"/>
                        </a:spcAft>
                      </a:pPr>
                      <a:r>
                        <a:rPr lang="en-US" altLang="zh-CN" sz="1800">
                          <a:effectLst/>
                        </a:rPr>
                        <a:t>Transient tachypnea of the newborn</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tc>
                  <a:txBody>
                    <a:bodyPr/>
                    <a:lstStyle/>
                    <a:p>
                      <a:pPr algn="ctr">
                        <a:lnSpc>
                          <a:spcPct val="107000"/>
                        </a:lnSpc>
                        <a:spcAft>
                          <a:spcPts val="0"/>
                        </a:spcAft>
                      </a:pPr>
                      <a:r>
                        <a:rPr lang="en-US" altLang="zh-CN" sz="1800" b="1" dirty="0">
                          <a:effectLst/>
                        </a:rPr>
                        <a:t>0.38 (0.25 to 0.57)</a:t>
                      </a:r>
                      <a:endParaRPr lang="fr-CA"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extLst>
                  <a:ext uri="{0D108BD9-81ED-4DB2-BD59-A6C34878D82A}">
                    <a16:rowId xmlns:a16="http://schemas.microsoft.com/office/drawing/2014/main" val="10005"/>
                  </a:ext>
                </a:extLst>
              </a:tr>
              <a:tr h="295439">
                <a:tc>
                  <a:txBody>
                    <a:bodyPr/>
                    <a:lstStyle/>
                    <a:p>
                      <a:pPr>
                        <a:lnSpc>
                          <a:spcPct val="107000"/>
                        </a:lnSpc>
                        <a:spcAft>
                          <a:spcPts val="0"/>
                        </a:spcAft>
                      </a:pPr>
                      <a:r>
                        <a:rPr lang="en-US" altLang="zh-CN" sz="1800" dirty="0" err="1">
                          <a:effectLst/>
                        </a:rPr>
                        <a:t>Mechanical ventilation</a:t>
                      </a:r>
                      <a:endParaRPr lang="fr-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tc>
                  <a:txBody>
                    <a:bodyPr/>
                    <a:lstStyle/>
                    <a:p>
                      <a:pPr algn="ctr">
                        <a:lnSpc>
                          <a:spcPct val="107000"/>
                        </a:lnSpc>
                        <a:spcAft>
                          <a:spcPts val="0"/>
                        </a:spcAft>
                      </a:pPr>
                      <a:r>
                        <a:rPr lang="en-US" altLang="zh-CN" sz="1800" b="1" dirty="0">
                          <a:effectLst/>
                        </a:rPr>
                        <a:t>0.19 (0.08 to 0.43)   (3.3% vs 0.7%)</a:t>
                      </a:r>
                      <a:endParaRPr lang="fr-CA"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extLst>
                  <a:ext uri="{0D108BD9-81ED-4DB2-BD59-A6C34878D82A}">
                    <a16:rowId xmlns:a16="http://schemas.microsoft.com/office/drawing/2014/main" val="10006"/>
                  </a:ext>
                </a:extLst>
              </a:tr>
              <a:tr h="391120">
                <a:tc>
                  <a:txBody>
                    <a:bodyPr/>
                    <a:lstStyle/>
                    <a:p>
                      <a:pPr>
                        <a:lnSpc>
                          <a:spcPct val="107000"/>
                        </a:lnSpc>
                        <a:spcAft>
                          <a:spcPts val="0"/>
                        </a:spcAft>
                      </a:pPr>
                      <a:r>
                        <a:rPr lang="en-US" altLang="zh-CN" sz="1800">
                          <a:effectLst/>
                        </a:rPr>
                        <a:t>Time on oxygen (hours)</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tc>
                  <a:txBody>
                    <a:bodyPr/>
                    <a:lstStyle/>
                    <a:p>
                      <a:pPr algn="ctr">
                        <a:lnSpc>
                          <a:spcPct val="107000"/>
                        </a:lnSpc>
                        <a:spcAft>
                          <a:spcPts val="0"/>
                        </a:spcAft>
                      </a:pPr>
                      <a:r>
                        <a:rPr lang="en-US" altLang="zh-CN" sz="1800" b="1" dirty="0">
                          <a:effectLst/>
                        </a:rPr>
                        <a:t>−2.06* (−2.17 to −1.95)</a:t>
                      </a:r>
                      <a:endParaRPr lang="fr-CA"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extLst>
                  <a:ext uri="{0D108BD9-81ED-4DB2-BD59-A6C34878D82A}">
                    <a16:rowId xmlns:a16="http://schemas.microsoft.com/office/drawing/2014/main" val="10007"/>
                  </a:ext>
                </a:extLst>
              </a:tr>
              <a:tr h="339318">
                <a:tc>
                  <a:txBody>
                    <a:bodyPr/>
                    <a:lstStyle/>
                    <a:p>
                      <a:pPr>
                        <a:lnSpc>
                          <a:spcPct val="107000"/>
                        </a:lnSpc>
                        <a:spcAft>
                          <a:spcPts val="0"/>
                        </a:spcAft>
                      </a:pPr>
                      <a:r>
                        <a:rPr lang="en-US" altLang="zh-CN" sz="1800">
                          <a:effectLst/>
                        </a:rPr>
                        <a:t>Maximum inspired oxygen concentration (%)</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tc>
                  <a:txBody>
                    <a:bodyPr/>
                    <a:lstStyle/>
                    <a:p>
                      <a:pPr algn="ctr">
                        <a:lnSpc>
                          <a:spcPct val="107000"/>
                        </a:lnSpc>
                        <a:spcAft>
                          <a:spcPts val="0"/>
                        </a:spcAft>
                      </a:pPr>
                      <a:r>
                        <a:rPr lang="en-US" altLang="zh-CN" sz="1800" b="1" dirty="0">
                          <a:effectLst/>
                        </a:rPr>
                        <a:t>−0.66* (−0.69 to -0.63)</a:t>
                      </a:r>
                      <a:endParaRPr lang="fr-CA"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extLst>
                  <a:ext uri="{0D108BD9-81ED-4DB2-BD59-A6C34878D82A}">
                    <a16:rowId xmlns:a16="http://schemas.microsoft.com/office/drawing/2014/main" val="10008"/>
                  </a:ext>
                </a:extLst>
              </a:tr>
              <a:tr h="284316">
                <a:tc>
                  <a:txBody>
                    <a:bodyPr/>
                    <a:lstStyle/>
                    <a:p>
                      <a:pPr>
                        <a:lnSpc>
                          <a:spcPct val="107000"/>
                        </a:lnSpc>
                        <a:spcAft>
                          <a:spcPts val="0"/>
                        </a:spcAft>
                      </a:pPr>
                      <a:r>
                        <a:rPr lang="en-US" altLang="zh-CN" sz="1800" dirty="0">
                          <a:effectLst/>
                        </a:rPr>
                        <a:t>Admission to NICU</a:t>
                      </a:r>
                      <a:endParaRPr lang="fr-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tc>
                  <a:txBody>
                    <a:bodyPr/>
                    <a:lstStyle/>
                    <a:p>
                      <a:pPr algn="ctr">
                        <a:lnSpc>
                          <a:spcPct val="107000"/>
                        </a:lnSpc>
                        <a:spcAft>
                          <a:spcPts val="0"/>
                        </a:spcAft>
                      </a:pPr>
                      <a:r>
                        <a:rPr lang="en-US" altLang="zh-CN" sz="1800" dirty="0">
                          <a:effectLst/>
                        </a:rPr>
                        <a:t>0.48 (0.19 to 1.20)</a:t>
                      </a:r>
                      <a:endParaRPr lang="fr-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extLst>
                  <a:ext uri="{0D108BD9-81ED-4DB2-BD59-A6C34878D82A}">
                    <a16:rowId xmlns:a16="http://schemas.microsoft.com/office/drawing/2014/main" val="10009"/>
                  </a:ext>
                </a:extLst>
              </a:tr>
              <a:tr h="280580">
                <a:tc>
                  <a:txBody>
                    <a:bodyPr/>
                    <a:lstStyle/>
                    <a:p>
                      <a:pPr>
                        <a:lnSpc>
                          <a:spcPct val="107000"/>
                        </a:lnSpc>
                        <a:spcAft>
                          <a:spcPts val="0"/>
                        </a:spcAft>
                      </a:pPr>
                      <a:r>
                        <a:rPr lang="en-US" altLang="zh-CN" sz="1800">
                          <a:effectLst/>
                        </a:rPr>
                        <a:t>LOS in NICU (days)</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tc>
                  <a:txBody>
                    <a:bodyPr/>
                    <a:lstStyle/>
                    <a:p>
                      <a:pPr algn="ctr">
                        <a:lnSpc>
                          <a:spcPct val="107000"/>
                        </a:lnSpc>
                        <a:spcAft>
                          <a:spcPts val="0"/>
                        </a:spcAft>
                      </a:pPr>
                      <a:r>
                        <a:rPr lang="en-US" altLang="zh-CN" sz="1800" b="1" dirty="0">
                          <a:effectLst/>
                        </a:rPr>
                        <a:t>−7.44* (−7.44 to −7.43)</a:t>
                      </a:r>
                      <a:endParaRPr lang="fr-CA"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extLst>
                  <a:ext uri="{0D108BD9-81ED-4DB2-BD59-A6C34878D82A}">
                    <a16:rowId xmlns:a16="http://schemas.microsoft.com/office/drawing/2014/main" val="10010"/>
                  </a:ext>
                </a:extLst>
              </a:tr>
              <a:tr h="258275">
                <a:tc>
                  <a:txBody>
                    <a:bodyPr/>
                    <a:lstStyle/>
                    <a:p>
                      <a:pPr>
                        <a:lnSpc>
                          <a:spcPct val="107000"/>
                        </a:lnSpc>
                        <a:spcAft>
                          <a:spcPts val="0"/>
                        </a:spcAft>
                      </a:pPr>
                      <a:r>
                        <a:rPr lang="en-US" altLang="zh-CN" sz="1800">
                          <a:effectLst/>
                        </a:rPr>
                        <a:t>APGAR score at 1 minutes</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tc>
                  <a:txBody>
                    <a:bodyPr/>
                    <a:lstStyle/>
                    <a:p>
                      <a:pPr algn="ctr">
                        <a:lnSpc>
                          <a:spcPct val="107000"/>
                        </a:lnSpc>
                        <a:spcAft>
                          <a:spcPts val="0"/>
                        </a:spcAft>
                      </a:pPr>
                      <a:r>
                        <a:rPr lang="en-US" altLang="zh-CN" sz="1800" b="1" dirty="0">
                          <a:effectLst/>
                        </a:rPr>
                        <a:t>0.06* (0.07 to 0.05)</a:t>
                      </a:r>
                      <a:endParaRPr lang="fr-CA"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extLst>
                  <a:ext uri="{0D108BD9-81ED-4DB2-BD59-A6C34878D82A}">
                    <a16:rowId xmlns:a16="http://schemas.microsoft.com/office/drawing/2014/main" val="10011"/>
                  </a:ext>
                </a:extLst>
              </a:tr>
              <a:tr h="294963">
                <a:tc>
                  <a:txBody>
                    <a:bodyPr/>
                    <a:lstStyle/>
                    <a:p>
                      <a:pPr>
                        <a:lnSpc>
                          <a:spcPct val="107000"/>
                        </a:lnSpc>
                        <a:spcAft>
                          <a:spcPts val="0"/>
                        </a:spcAft>
                      </a:pPr>
                      <a:r>
                        <a:rPr lang="en-US" altLang="zh-CN" sz="1800">
                          <a:effectLst/>
                        </a:rPr>
                        <a:t>APGAR score at 5 minutes</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tc>
                  <a:txBody>
                    <a:bodyPr/>
                    <a:lstStyle/>
                    <a:p>
                      <a:pPr algn="ctr">
                        <a:lnSpc>
                          <a:spcPct val="107000"/>
                        </a:lnSpc>
                        <a:spcAft>
                          <a:spcPts val="0"/>
                        </a:spcAft>
                      </a:pPr>
                      <a:r>
                        <a:rPr lang="en-US" altLang="zh-CN" sz="1800" b="1" dirty="0">
                          <a:effectLst/>
                        </a:rPr>
                        <a:t>0.06* (0.05 to 0.07)</a:t>
                      </a:r>
                      <a:endParaRPr lang="fr-CA"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extLst>
                  <a:ext uri="{0D108BD9-81ED-4DB2-BD59-A6C34878D82A}">
                    <a16:rowId xmlns:a16="http://schemas.microsoft.com/office/drawing/2014/main" val="10012"/>
                  </a:ext>
                </a:extLst>
              </a:tr>
              <a:tr h="284316">
                <a:tc>
                  <a:txBody>
                    <a:bodyPr/>
                    <a:lstStyle/>
                    <a:p>
                      <a:pPr>
                        <a:lnSpc>
                          <a:spcPct val="107000"/>
                        </a:lnSpc>
                        <a:spcAft>
                          <a:spcPts val="0"/>
                        </a:spcAft>
                      </a:pPr>
                      <a:r>
                        <a:rPr lang="en-US" altLang="zh-CN" sz="1800" dirty="0" err="1">
                          <a:effectLst/>
                        </a:rPr>
                        <a:t>Neonatal death</a:t>
                      </a:r>
                      <a:endParaRPr lang="fr-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tc>
                  <a:txBody>
                    <a:bodyPr/>
                    <a:lstStyle/>
                    <a:p>
                      <a:pPr algn="ctr">
                        <a:lnSpc>
                          <a:spcPct val="107000"/>
                        </a:lnSpc>
                        <a:spcAft>
                          <a:spcPts val="0"/>
                        </a:spcAft>
                      </a:pPr>
                      <a:r>
                        <a:rPr lang="en-US" altLang="zh-CN" sz="1800" b="1" dirty="0">
                          <a:effectLst/>
                        </a:rPr>
                        <a:t>0.50 (0.05 to 5.46)</a:t>
                      </a:r>
                      <a:endParaRPr lang="fr-CA"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7391" marR="7391" marT="7391" marB="7391"/>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29015602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Relative risk and absolute risk</a:t>
            </a:r>
            <a:endParaRPr lang="fr-CA" dirty="0"/>
          </a:p>
        </p:txBody>
      </p:sp>
      <p:sp>
        <p:nvSpPr>
          <p:cNvPr id="3" name="Espace réservé du contenu 2"/>
          <p:cNvSpPr>
            <a:spLocks noGrp="1"/>
          </p:cNvSpPr>
          <p:nvPr>
            <p:ph idx="1"/>
          </p:nvPr>
        </p:nvSpPr>
        <p:spPr/>
        <p:txBody>
          <a:bodyPr/>
          <a:lstStyle/>
          <a:p>
            <a:r>
              <a:rPr lang="en-US" altLang="zh-CN" dirty="0"/>
              <a:t>Relative risk of NICU admission = 0.5</a:t>
            </a:r>
          </a:p>
          <a:p>
            <a:r>
              <a:rPr lang="en-US" altLang="zh-CN" dirty="0"/>
              <a:t>37 weeks 11.4% vs 5.2%</a:t>
            </a:r>
          </a:p>
          <a:p>
            <a:r>
              <a:rPr lang="en-US" altLang="zh-CN" dirty="0"/>
              <a:t>38 weeks 6.2% vs 2.8%</a:t>
            </a:r>
          </a:p>
          <a:p>
            <a:r>
              <a:rPr lang="en-US" altLang="zh-CN" dirty="0"/>
              <a:t>39 weeks 1.5% vs 0.6%,</a:t>
            </a:r>
          </a:p>
          <a:p>
            <a:r>
              <a:rPr lang="en-US" altLang="zh-CN" dirty="0"/>
              <a:t>“confirming a 50% reduction in respiratory morbidity up to 39 weeks gestation.” (Stutchfield et al)</a:t>
            </a:r>
          </a:p>
          <a:p>
            <a:r>
              <a:rPr lang="en-US" altLang="zh-CN" dirty="0" err="1"/>
              <a:t>Absolute risk reduction at 39 weeks =0.009, NNT=111</a:t>
            </a:r>
          </a:p>
          <a:p>
            <a:r>
              <a:rPr lang="en-US" altLang="zh-CN" dirty="0"/>
              <a:t>111 mothers must be treated before cesarean section at 39 weeks to avoid one admission to the NICU</a:t>
            </a:r>
            <a:endParaRPr lang="fr-CA" dirty="0"/>
          </a:p>
        </p:txBody>
      </p:sp>
    </p:spTree>
    <p:extLst>
      <p:ext uri="{BB962C8B-B14F-4D97-AF65-F5344CB8AC3E}">
        <p14:creationId xmlns:p14="http://schemas.microsoft.com/office/powerpoint/2010/main" val="9789886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Other drawbacks</a:t>
            </a:r>
            <a:endParaRPr lang="fr-CA" dirty="0"/>
          </a:p>
        </p:txBody>
      </p:sp>
      <p:sp>
        <p:nvSpPr>
          <p:cNvPr id="3" name="Espace réservé du contenu 2"/>
          <p:cNvSpPr>
            <a:spLocks noGrp="1"/>
          </p:cNvSpPr>
          <p:nvPr>
            <p:ph idx="1"/>
          </p:nvPr>
        </p:nvSpPr>
        <p:spPr/>
        <p:txBody>
          <a:bodyPr/>
          <a:lstStyle/>
          <a:p>
            <a:r>
              <a:rPr lang="en-US" altLang="zh-CN" dirty="0"/>
              <a:t>Diabetic mothers excluded from most studies</a:t>
            </a:r>
          </a:p>
          <a:p>
            <a:r>
              <a:rPr lang="en-US" altLang="zh-CN" dirty="0"/>
              <a:t>Little long-term follow-up</a:t>
            </a:r>
          </a:p>
          <a:p>
            <a:endParaRPr lang="fr-CA" dirty="0"/>
          </a:p>
          <a:p>
            <a:r>
              <a:rPr lang="en-US" altLang="zh-CN" dirty="0" err="1"/>
              <a:t>Stutchfield et al followed, by mail, 407 of the 862 mothers/children</a:t>
            </a:r>
          </a:p>
          <a:p>
            <a:r>
              <a:rPr lang="en-US" altLang="zh-CN" dirty="0"/>
              <a:t>352 with school questionnaire</a:t>
            </a:r>
          </a:p>
          <a:p>
            <a:endParaRPr lang="fr-CA" dirty="0"/>
          </a:p>
        </p:txBody>
      </p:sp>
    </p:spTree>
    <p:extLst>
      <p:ext uri="{BB962C8B-B14F-4D97-AF65-F5344CB8AC3E}">
        <p14:creationId xmlns:p14="http://schemas.microsoft.com/office/powerpoint/2010/main" val="125631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err="1"/>
              <a:t>Stutchfield</a:t>
            </a:r>
            <a:endParaRPr lang="fr-CA" dirty="0"/>
          </a:p>
        </p:txBody>
      </p:sp>
      <p:sp>
        <p:nvSpPr>
          <p:cNvPr id="3" name="Espace réservé du contenu 2"/>
          <p:cNvSpPr>
            <a:spLocks noGrp="1"/>
          </p:cNvSpPr>
          <p:nvPr>
            <p:ph idx="1"/>
          </p:nvPr>
        </p:nvSpPr>
        <p:spPr/>
        <p:txBody>
          <a:bodyPr/>
          <a:lstStyle/>
          <a:p>
            <a:endParaRPr lang="fr-CA" dirty="0"/>
          </a:p>
        </p:txBody>
      </p:sp>
      <p:graphicFrame>
        <p:nvGraphicFramePr>
          <p:cNvPr id="4" name="Tableau 3"/>
          <p:cNvGraphicFramePr>
            <a:graphicFrameLocks noGrp="1"/>
          </p:cNvGraphicFramePr>
          <p:nvPr>
            <p:extLst>
              <p:ext uri="{D42A27DB-BD31-4B8C-83A1-F6EECF244321}">
                <p14:modId xmlns:p14="http://schemas.microsoft.com/office/powerpoint/2010/main" val="132557472"/>
              </p:ext>
            </p:extLst>
          </p:nvPr>
        </p:nvGraphicFramePr>
        <p:xfrm>
          <a:off x="1288027" y="1318566"/>
          <a:ext cx="8652386" cy="5539434"/>
        </p:xfrm>
        <a:graphic>
          <a:graphicData uri="http://schemas.openxmlformats.org/drawingml/2006/table">
            <a:tbl>
              <a:tblPr>
                <a:tableStyleId>{3C2FFA5D-87B4-456A-9821-1D502468CF0F}</a:tableStyleId>
              </a:tblPr>
              <a:tblGrid>
                <a:gridCol w="2507225">
                  <a:extLst>
                    <a:ext uri="{9D8B030D-6E8A-4147-A177-3AD203B41FA5}">
                      <a16:colId xmlns:a16="http://schemas.microsoft.com/office/drawing/2014/main" val="20000"/>
                    </a:ext>
                  </a:extLst>
                </a:gridCol>
                <a:gridCol w="1415845">
                  <a:extLst>
                    <a:ext uri="{9D8B030D-6E8A-4147-A177-3AD203B41FA5}">
                      <a16:colId xmlns:a16="http://schemas.microsoft.com/office/drawing/2014/main" val="20001"/>
                    </a:ext>
                  </a:extLst>
                </a:gridCol>
                <a:gridCol w="1204270">
                  <a:extLst>
                    <a:ext uri="{9D8B030D-6E8A-4147-A177-3AD203B41FA5}">
                      <a16:colId xmlns:a16="http://schemas.microsoft.com/office/drawing/2014/main" val="20002"/>
                    </a:ext>
                  </a:extLst>
                </a:gridCol>
                <a:gridCol w="1735818">
                  <a:extLst>
                    <a:ext uri="{9D8B030D-6E8A-4147-A177-3AD203B41FA5}">
                      <a16:colId xmlns:a16="http://schemas.microsoft.com/office/drawing/2014/main" val="20003"/>
                    </a:ext>
                  </a:extLst>
                </a:gridCol>
                <a:gridCol w="1789228">
                  <a:extLst>
                    <a:ext uri="{9D8B030D-6E8A-4147-A177-3AD203B41FA5}">
                      <a16:colId xmlns:a16="http://schemas.microsoft.com/office/drawing/2014/main" val="20004"/>
                    </a:ext>
                  </a:extLst>
                </a:gridCol>
              </a:tblGrid>
              <a:tr h="202388">
                <a:tc rowSpan="2">
                  <a:txBody>
                    <a:bodyPr/>
                    <a:lstStyle/>
                    <a:p>
                      <a:pPr algn="l"/>
                      <a:r>
                        <a:rPr lang="en-US" altLang="zh-CN" sz="1800" dirty="0" err="1">
                          <a:solidFill>
                            <a:schemeClr val="bg1"/>
                          </a:solidFill>
                        </a:rPr>
                        <a:t>Outcome measure: mean (SD)</a:t>
                      </a:r>
                    </a:p>
                  </a:txBody>
                  <a:tcPr marL="50597" marR="50597" marT="25298" marB="25298" anchor="ctr">
                    <a:solidFill>
                      <a:schemeClr val="accent1">
                        <a:lumMod val="75000"/>
                      </a:schemeClr>
                    </a:solidFill>
                  </a:tcPr>
                </a:tc>
                <a:tc>
                  <a:txBody>
                    <a:bodyPr/>
                    <a:lstStyle/>
                    <a:p>
                      <a:pPr algn="l"/>
                      <a:r>
                        <a:rPr lang="en-US" altLang="zh-CN" sz="1800">
                          <a:solidFill>
                            <a:schemeClr val="bg1"/>
                          </a:solidFill>
                        </a:rPr>
                        <a:t>Control</a:t>
                      </a:r>
                    </a:p>
                  </a:txBody>
                  <a:tcPr marL="50597" marR="50597" marT="25298" marB="25298" anchor="ctr">
                    <a:solidFill>
                      <a:schemeClr val="accent1">
                        <a:lumMod val="75000"/>
                      </a:schemeClr>
                    </a:solidFill>
                  </a:tcPr>
                </a:tc>
                <a:tc>
                  <a:txBody>
                    <a:bodyPr/>
                    <a:lstStyle/>
                    <a:p>
                      <a:pPr algn="l"/>
                      <a:r>
                        <a:rPr lang="en-US" altLang="zh-CN" sz="1800">
                          <a:solidFill>
                            <a:schemeClr val="bg1"/>
                          </a:solidFill>
                        </a:rPr>
                        <a:t>Betamethasone</a:t>
                      </a:r>
                    </a:p>
                  </a:txBody>
                  <a:tcPr marL="50597" marR="50597" marT="25298" marB="25298" anchor="ctr">
                    <a:solidFill>
                      <a:schemeClr val="accent1">
                        <a:lumMod val="75000"/>
                      </a:schemeClr>
                    </a:solidFill>
                  </a:tcPr>
                </a:tc>
                <a:tc rowSpan="2">
                  <a:txBody>
                    <a:bodyPr/>
                    <a:lstStyle/>
                    <a:p>
                      <a:pPr algn="l"/>
                      <a:r>
                        <a:rPr lang="en-US" altLang="zh-CN" sz="1800">
                          <a:solidFill>
                            <a:schemeClr val="bg1"/>
                          </a:solidFill>
                        </a:rPr>
                        <a:t>Difference (95% CI)</a:t>
                      </a:r>
                    </a:p>
                  </a:txBody>
                  <a:tcPr marL="50597" marR="50597" marT="25298" marB="25298" anchor="ctr">
                    <a:solidFill>
                      <a:schemeClr val="accent1">
                        <a:lumMod val="75000"/>
                      </a:schemeClr>
                    </a:solidFill>
                  </a:tcPr>
                </a:tc>
                <a:tc rowSpan="2">
                  <a:txBody>
                    <a:bodyPr/>
                    <a:lstStyle/>
                    <a:p>
                      <a:pPr algn="l"/>
                      <a:r>
                        <a:rPr lang="en-US" altLang="zh-CN" sz="1800" dirty="0" err="1">
                          <a:solidFill>
                            <a:schemeClr val="bg1"/>
                          </a:solidFill>
                        </a:rPr>
                        <a:t>Significance</a:t>
                      </a:r>
                      <a:endParaRPr lang="fr-CA" sz="1800" dirty="0">
                        <a:solidFill>
                          <a:schemeClr val="bg1"/>
                        </a:solidFill>
                      </a:endParaRPr>
                    </a:p>
                  </a:txBody>
                  <a:tcPr marL="50597" marR="50597" marT="25298" marB="25298" anchor="ctr">
                    <a:solidFill>
                      <a:schemeClr val="accent1">
                        <a:lumMod val="75000"/>
                      </a:schemeClr>
                    </a:solidFill>
                  </a:tcPr>
                </a:tc>
                <a:extLst>
                  <a:ext uri="{0D108BD9-81ED-4DB2-BD59-A6C34878D82A}">
                    <a16:rowId xmlns:a16="http://schemas.microsoft.com/office/drawing/2014/main" val="10000"/>
                  </a:ext>
                </a:extLst>
              </a:tr>
              <a:tr h="202388">
                <a:tc vMerge="1">
                  <a:txBody>
                    <a:bodyPr/>
                    <a:lstStyle/>
                    <a:p>
                      <a:endParaRPr lang="fr-CA"/>
                    </a:p>
                  </a:txBody>
                  <a:tcPr/>
                </a:tc>
                <a:tc>
                  <a:txBody>
                    <a:bodyPr/>
                    <a:lstStyle/>
                    <a:p>
                      <a:pPr algn="l"/>
                      <a:r>
                        <a:rPr lang="en-US" altLang="zh-CN" sz="1800" dirty="0">
                          <a:solidFill>
                            <a:schemeClr val="bg1"/>
                          </a:solidFill>
                        </a:rPr>
                        <a:t>N=190</a:t>
                      </a:r>
                    </a:p>
                  </a:txBody>
                  <a:tcPr marL="50597" marR="50597" marT="25298" marB="25298" anchor="ctr">
                    <a:solidFill>
                      <a:schemeClr val="accent1">
                        <a:lumMod val="75000"/>
                      </a:schemeClr>
                    </a:solidFill>
                  </a:tcPr>
                </a:tc>
                <a:tc>
                  <a:txBody>
                    <a:bodyPr/>
                    <a:lstStyle/>
                    <a:p>
                      <a:pPr algn="l"/>
                      <a:r>
                        <a:rPr lang="en-US" altLang="zh-CN" sz="1800" dirty="0">
                          <a:solidFill>
                            <a:schemeClr val="bg1"/>
                          </a:solidFill>
                        </a:rPr>
                        <a:t>N=217</a:t>
                      </a:r>
                    </a:p>
                  </a:txBody>
                  <a:tcPr marL="50597" marR="50597" marT="25298" marB="25298" anchor="ctr">
                    <a:solidFill>
                      <a:schemeClr val="accent1">
                        <a:lumMod val="75000"/>
                      </a:schemeClr>
                    </a:solidFill>
                  </a:tcPr>
                </a:tc>
                <a:tc vMerge="1">
                  <a:txBody>
                    <a:bodyPr/>
                    <a:lstStyle/>
                    <a:p>
                      <a:endParaRPr lang="fr-CA"/>
                    </a:p>
                  </a:txBody>
                  <a:tcPr/>
                </a:tc>
                <a:tc vMerge="1">
                  <a:txBody>
                    <a:bodyPr/>
                    <a:lstStyle/>
                    <a:p>
                      <a:endParaRPr lang="fr-CA"/>
                    </a:p>
                  </a:txBody>
                  <a:tcPr/>
                </a:tc>
                <a:extLst>
                  <a:ext uri="{0D108BD9-81ED-4DB2-BD59-A6C34878D82A}">
                    <a16:rowId xmlns:a16="http://schemas.microsoft.com/office/drawing/2014/main" val="10001"/>
                  </a:ext>
                </a:extLst>
              </a:tr>
              <a:tr h="202388">
                <a:tc>
                  <a:txBody>
                    <a:bodyPr/>
                    <a:lstStyle/>
                    <a:p>
                      <a:r>
                        <a:rPr lang="en-US" altLang="zh-CN" sz="1800" dirty="0" err="1">
                          <a:solidFill>
                            <a:schemeClr val="bg1"/>
                          </a:solidFill>
                        </a:rPr>
                        <a:t>Hyperactivity scale</a:t>
                      </a:r>
                      <a:endParaRPr lang="fr-CA" sz="1800" dirty="0">
                        <a:solidFill>
                          <a:schemeClr val="bg1"/>
                        </a:solidFill>
                      </a:endParaRPr>
                    </a:p>
                  </a:txBody>
                  <a:tcPr marL="50597" marR="50597" marT="25298" marB="25298" anchor="ctr">
                    <a:solidFill>
                      <a:schemeClr val="accent1">
                        <a:lumMod val="75000"/>
                      </a:schemeClr>
                    </a:solidFill>
                  </a:tcPr>
                </a:tc>
                <a:tc>
                  <a:txBody>
                    <a:bodyPr/>
                    <a:lstStyle/>
                    <a:p>
                      <a:r>
                        <a:rPr lang="zh-CN" altLang="en-US" sz="1800" dirty="0"/>
                        <a:t>3.06 (2.74)</a:t>
                      </a:r>
                    </a:p>
                  </a:txBody>
                  <a:tcPr marL="50597" marR="50597" marT="25298" marB="25298" anchor="ctr">
                    <a:solidFill>
                      <a:schemeClr val="accent1">
                        <a:lumMod val="20000"/>
                        <a:lumOff val="80000"/>
                      </a:schemeClr>
                    </a:solidFill>
                  </a:tcPr>
                </a:tc>
                <a:tc>
                  <a:txBody>
                    <a:bodyPr/>
                    <a:lstStyle/>
                    <a:p>
                      <a:r>
                        <a:rPr lang="zh-CN" altLang="en-US" sz="1800" dirty="0"/>
                        <a:t>3.32 (2.85)</a:t>
                      </a:r>
                    </a:p>
                  </a:txBody>
                  <a:tcPr marL="50597" marR="50597" marT="25298" marB="25298" anchor="ctr">
                    <a:solidFill>
                      <a:schemeClr val="accent1">
                        <a:lumMod val="20000"/>
                        <a:lumOff val="80000"/>
                      </a:schemeClr>
                    </a:solidFill>
                  </a:tcPr>
                </a:tc>
                <a:tc>
                  <a:txBody>
                    <a:bodyPr/>
                    <a:lstStyle/>
                    <a:p>
                      <a:r>
                        <a:rPr lang="en-US" altLang="zh-CN" sz="1800" dirty="0"/>
                        <a:t>0.26 (−0.29 to 0.81)</a:t>
                      </a:r>
                    </a:p>
                  </a:txBody>
                  <a:tcPr marL="50597" marR="50597" marT="25298" marB="25298" anchor="ctr">
                    <a:solidFill>
                      <a:schemeClr val="accent1">
                        <a:lumMod val="20000"/>
                        <a:lumOff val="80000"/>
                      </a:schemeClr>
                    </a:solidFill>
                  </a:tcPr>
                </a:tc>
                <a:tc>
                  <a:txBody>
                    <a:bodyPr/>
                    <a:lstStyle/>
                    <a:p>
                      <a:r>
                        <a:rPr lang="zh-CN" altLang="en-US" sz="1800" dirty="0"/>
                        <a:t>0.19</a:t>
                      </a:r>
                    </a:p>
                  </a:txBody>
                  <a:tcPr marL="50597" marR="50597" marT="25298" marB="25298" anchor="ctr">
                    <a:solidFill>
                      <a:schemeClr val="accent1">
                        <a:lumMod val="20000"/>
                        <a:lumOff val="80000"/>
                      </a:schemeClr>
                    </a:solidFill>
                  </a:tcPr>
                </a:tc>
                <a:extLst>
                  <a:ext uri="{0D108BD9-81ED-4DB2-BD59-A6C34878D82A}">
                    <a16:rowId xmlns:a16="http://schemas.microsoft.com/office/drawing/2014/main" val="10002"/>
                  </a:ext>
                </a:extLst>
              </a:tr>
              <a:tr h="354179">
                <a:tc>
                  <a:txBody>
                    <a:bodyPr/>
                    <a:lstStyle/>
                    <a:p>
                      <a:r>
                        <a:rPr lang="en-US" altLang="zh-CN" sz="1800" dirty="0" err="1">
                          <a:solidFill>
                            <a:schemeClr val="bg1"/>
                          </a:solidFill>
                        </a:rPr>
                        <a:t>Conduct problems scale</a:t>
                      </a:r>
                      <a:endParaRPr lang="fr-CA" sz="1800" dirty="0">
                        <a:solidFill>
                          <a:schemeClr val="bg1"/>
                        </a:solidFill>
                      </a:endParaRPr>
                    </a:p>
                  </a:txBody>
                  <a:tcPr marL="50597" marR="50597" marT="25298" marB="25298" anchor="ctr">
                    <a:solidFill>
                      <a:schemeClr val="accent1">
                        <a:lumMod val="75000"/>
                      </a:schemeClr>
                    </a:solidFill>
                  </a:tcPr>
                </a:tc>
                <a:tc>
                  <a:txBody>
                    <a:bodyPr/>
                    <a:lstStyle/>
                    <a:p>
                      <a:r>
                        <a:rPr lang="zh-CN" altLang="en-US" sz="1800"/>
                        <a:t>1.34 (1.59)</a:t>
                      </a:r>
                    </a:p>
                  </a:txBody>
                  <a:tcPr marL="50597" marR="50597" marT="25298" marB="25298" anchor="ctr">
                    <a:solidFill>
                      <a:schemeClr val="accent1">
                        <a:lumMod val="20000"/>
                        <a:lumOff val="80000"/>
                      </a:schemeClr>
                    </a:solidFill>
                  </a:tcPr>
                </a:tc>
                <a:tc>
                  <a:txBody>
                    <a:bodyPr/>
                    <a:lstStyle/>
                    <a:p>
                      <a:r>
                        <a:rPr lang="zh-CN" altLang="en-US" sz="1800"/>
                        <a:t>1.31 (1.72)</a:t>
                      </a:r>
                    </a:p>
                  </a:txBody>
                  <a:tcPr marL="50597" marR="50597" marT="25298" marB="25298" anchor="ctr">
                    <a:solidFill>
                      <a:schemeClr val="accent1">
                        <a:lumMod val="20000"/>
                        <a:lumOff val="80000"/>
                      </a:schemeClr>
                    </a:solidFill>
                  </a:tcPr>
                </a:tc>
                <a:tc>
                  <a:txBody>
                    <a:bodyPr/>
                    <a:lstStyle/>
                    <a:p>
                      <a:r>
                        <a:rPr lang="en-US" altLang="zh-CN" sz="1800"/>
                        <a:t>−0.03 (−0.36 to 0.29)</a:t>
                      </a:r>
                    </a:p>
                  </a:txBody>
                  <a:tcPr marL="50597" marR="50597" marT="25298" marB="25298" anchor="ctr">
                    <a:solidFill>
                      <a:schemeClr val="accent1">
                        <a:lumMod val="20000"/>
                        <a:lumOff val="80000"/>
                      </a:schemeClr>
                    </a:solidFill>
                  </a:tcPr>
                </a:tc>
                <a:tc>
                  <a:txBody>
                    <a:bodyPr/>
                    <a:lstStyle/>
                    <a:p>
                      <a:r>
                        <a:rPr lang="zh-CN" altLang="en-US" sz="1800" dirty="0"/>
                        <a:t>0.80</a:t>
                      </a:r>
                    </a:p>
                  </a:txBody>
                  <a:tcPr marL="50597" marR="50597" marT="25298" marB="25298" anchor="ctr">
                    <a:solidFill>
                      <a:schemeClr val="accent1">
                        <a:lumMod val="20000"/>
                        <a:lumOff val="80000"/>
                      </a:schemeClr>
                    </a:solidFill>
                  </a:tcPr>
                </a:tc>
                <a:extLst>
                  <a:ext uri="{0D108BD9-81ED-4DB2-BD59-A6C34878D82A}">
                    <a16:rowId xmlns:a16="http://schemas.microsoft.com/office/drawing/2014/main" val="10003"/>
                  </a:ext>
                </a:extLst>
              </a:tr>
              <a:tr h="354179">
                <a:tc>
                  <a:txBody>
                    <a:bodyPr/>
                    <a:lstStyle/>
                    <a:p>
                      <a:r>
                        <a:rPr lang="en-US" altLang="zh-CN" sz="1800" dirty="0">
                          <a:solidFill>
                            <a:schemeClr val="bg1"/>
                          </a:solidFill>
                        </a:rPr>
                        <a:t>Peer problems scale</a:t>
                      </a:r>
                      <a:endParaRPr lang="fr-CA" sz="1800" dirty="0">
                        <a:solidFill>
                          <a:schemeClr val="bg1"/>
                        </a:solidFill>
                      </a:endParaRPr>
                    </a:p>
                  </a:txBody>
                  <a:tcPr marL="50597" marR="50597" marT="25298" marB="25298" anchor="ctr">
                    <a:solidFill>
                      <a:schemeClr val="accent1">
                        <a:lumMod val="75000"/>
                      </a:schemeClr>
                    </a:solidFill>
                  </a:tcPr>
                </a:tc>
                <a:tc>
                  <a:txBody>
                    <a:bodyPr/>
                    <a:lstStyle/>
                    <a:p>
                      <a:r>
                        <a:rPr lang="zh-CN" altLang="en-US" sz="1800"/>
                        <a:t>1.47 (1.88)</a:t>
                      </a:r>
                    </a:p>
                  </a:txBody>
                  <a:tcPr marL="50597" marR="50597" marT="25298" marB="25298" anchor="ctr">
                    <a:solidFill>
                      <a:schemeClr val="accent1">
                        <a:lumMod val="20000"/>
                        <a:lumOff val="80000"/>
                      </a:schemeClr>
                    </a:solidFill>
                  </a:tcPr>
                </a:tc>
                <a:tc>
                  <a:txBody>
                    <a:bodyPr/>
                    <a:lstStyle/>
                    <a:p>
                      <a:r>
                        <a:rPr lang="zh-CN" altLang="en-US" sz="1800"/>
                        <a:t>1.36 (1.91)</a:t>
                      </a:r>
                    </a:p>
                  </a:txBody>
                  <a:tcPr marL="50597" marR="50597" marT="25298" marB="25298" anchor="ctr">
                    <a:solidFill>
                      <a:schemeClr val="accent1">
                        <a:lumMod val="20000"/>
                        <a:lumOff val="80000"/>
                      </a:schemeClr>
                    </a:solidFill>
                  </a:tcPr>
                </a:tc>
                <a:tc>
                  <a:txBody>
                    <a:bodyPr/>
                    <a:lstStyle/>
                    <a:p>
                      <a:r>
                        <a:rPr lang="en-US" altLang="zh-CN" sz="1800"/>
                        <a:t>−0.11 (−0.48 to 0.26)</a:t>
                      </a:r>
                    </a:p>
                  </a:txBody>
                  <a:tcPr marL="50597" marR="50597" marT="25298" marB="25298" anchor="ctr">
                    <a:solidFill>
                      <a:schemeClr val="accent1">
                        <a:lumMod val="20000"/>
                        <a:lumOff val="80000"/>
                      </a:schemeClr>
                    </a:solidFill>
                  </a:tcPr>
                </a:tc>
                <a:tc>
                  <a:txBody>
                    <a:bodyPr/>
                    <a:lstStyle/>
                    <a:p>
                      <a:r>
                        <a:rPr lang="zh-CN" altLang="en-US" sz="1800" dirty="0"/>
                        <a:t>0.87</a:t>
                      </a:r>
                    </a:p>
                  </a:txBody>
                  <a:tcPr marL="50597" marR="50597" marT="25298" marB="25298" anchor="ctr">
                    <a:solidFill>
                      <a:schemeClr val="accent1">
                        <a:lumMod val="20000"/>
                        <a:lumOff val="80000"/>
                      </a:schemeClr>
                    </a:solidFill>
                  </a:tcPr>
                </a:tc>
                <a:extLst>
                  <a:ext uri="{0D108BD9-81ED-4DB2-BD59-A6C34878D82A}">
                    <a16:rowId xmlns:a16="http://schemas.microsoft.com/office/drawing/2014/main" val="10004"/>
                  </a:ext>
                </a:extLst>
              </a:tr>
              <a:tr h="354179">
                <a:tc>
                  <a:txBody>
                    <a:bodyPr/>
                    <a:lstStyle/>
                    <a:p>
                      <a:r>
                        <a:rPr lang="en-US" altLang="zh-CN" sz="1800" dirty="0">
                          <a:solidFill>
                            <a:schemeClr val="bg1"/>
                          </a:solidFill>
                        </a:rPr>
                        <a:t>Total difficulties score</a:t>
                      </a:r>
                    </a:p>
                  </a:txBody>
                  <a:tcPr marL="50597" marR="50597" marT="25298" marB="25298" anchor="ctr">
                    <a:solidFill>
                      <a:schemeClr val="accent1">
                        <a:lumMod val="75000"/>
                      </a:schemeClr>
                    </a:solidFill>
                  </a:tcPr>
                </a:tc>
                <a:tc>
                  <a:txBody>
                    <a:bodyPr/>
                    <a:lstStyle/>
                    <a:p>
                      <a:r>
                        <a:rPr lang="zh-CN" altLang="en-US" sz="1800"/>
                        <a:t>7.85 (6.49)</a:t>
                      </a:r>
                    </a:p>
                  </a:txBody>
                  <a:tcPr marL="50597" marR="50597" marT="25298" marB="25298" anchor="ctr">
                    <a:solidFill>
                      <a:schemeClr val="accent1">
                        <a:lumMod val="20000"/>
                        <a:lumOff val="80000"/>
                      </a:schemeClr>
                    </a:solidFill>
                  </a:tcPr>
                </a:tc>
                <a:tc>
                  <a:txBody>
                    <a:bodyPr/>
                    <a:lstStyle/>
                    <a:p>
                      <a:r>
                        <a:rPr lang="zh-CN" altLang="en-US" sz="1800"/>
                        <a:t>8.03 (6.83)</a:t>
                      </a:r>
                    </a:p>
                  </a:txBody>
                  <a:tcPr marL="50597" marR="50597" marT="25298" marB="25298" anchor="ctr">
                    <a:solidFill>
                      <a:schemeClr val="accent1">
                        <a:lumMod val="20000"/>
                        <a:lumOff val="80000"/>
                      </a:schemeClr>
                    </a:solidFill>
                  </a:tcPr>
                </a:tc>
                <a:tc>
                  <a:txBody>
                    <a:bodyPr/>
                    <a:lstStyle/>
                    <a:p>
                      <a:r>
                        <a:rPr lang="en-US" altLang="zh-CN" sz="1800"/>
                        <a:t>0.18 (−1.12 to 1.48)</a:t>
                      </a:r>
                    </a:p>
                  </a:txBody>
                  <a:tcPr marL="50597" marR="50597" marT="25298" marB="25298" anchor="ctr">
                    <a:solidFill>
                      <a:schemeClr val="accent1">
                        <a:lumMod val="20000"/>
                        <a:lumOff val="80000"/>
                      </a:schemeClr>
                    </a:solidFill>
                  </a:tcPr>
                </a:tc>
                <a:tc>
                  <a:txBody>
                    <a:bodyPr/>
                    <a:lstStyle/>
                    <a:p>
                      <a:r>
                        <a:rPr lang="zh-CN" altLang="en-US" sz="1800" dirty="0"/>
                        <a:t>0.19</a:t>
                      </a:r>
                    </a:p>
                  </a:txBody>
                  <a:tcPr marL="50597" marR="50597" marT="25298" marB="25298" anchor="ctr">
                    <a:solidFill>
                      <a:schemeClr val="accent1">
                        <a:lumMod val="20000"/>
                        <a:lumOff val="80000"/>
                      </a:schemeClr>
                    </a:solidFill>
                  </a:tcPr>
                </a:tc>
                <a:extLst>
                  <a:ext uri="{0D108BD9-81ED-4DB2-BD59-A6C34878D82A}">
                    <a16:rowId xmlns:a16="http://schemas.microsoft.com/office/drawing/2014/main" val="10005"/>
                  </a:ext>
                </a:extLst>
              </a:tr>
              <a:tr h="354179">
                <a:tc>
                  <a:txBody>
                    <a:bodyPr/>
                    <a:lstStyle/>
                    <a:p>
                      <a:r>
                        <a:rPr lang="en-US" altLang="zh-CN" sz="1800" dirty="0" err="1">
                          <a:solidFill>
                            <a:schemeClr val="bg1"/>
                          </a:solidFill>
                        </a:rPr>
                        <a:t>Additional help n (%)</a:t>
                      </a:r>
                    </a:p>
                  </a:txBody>
                  <a:tcPr marL="50597" marR="50597" marT="25298" marB="25298" anchor="ctr">
                    <a:solidFill>
                      <a:schemeClr val="accent1">
                        <a:lumMod val="75000"/>
                      </a:schemeClr>
                    </a:solidFill>
                  </a:tcPr>
                </a:tc>
                <a:tc>
                  <a:txBody>
                    <a:bodyPr/>
                    <a:lstStyle/>
                    <a:p>
                      <a:pPr algn="l"/>
                      <a:r>
                        <a:rPr lang="en-US" altLang="zh-CN" sz="1800"/>
                        <a:t>N=166</a:t>
                      </a:r>
                    </a:p>
                  </a:txBody>
                  <a:tcPr marL="50597" marR="50597" marT="25298" marB="25298" anchor="ctr">
                    <a:solidFill>
                      <a:schemeClr val="accent1">
                        <a:lumMod val="20000"/>
                        <a:lumOff val="80000"/>
                      </a:schemeClr>
                    </a:solidFill>
                  </a:tcPr>
                </a:tc>
                <a:tc>
                  <a:txBody>
                    <a:bodyPr/>
                    <a:lstStyle/>
                    <a:p>
                      <a:pPr algn="l"/>
                      <a:r>
                        <a:rPr lang="en-US" altLang="zh-CN" sz="1800"/>
                        <a:t>N=189</a:t>
                      </a:r>
                    </a:p>
                  </a:txBody>
                  <a:tcPr marL="50597" marR="50597" marT="25298" marB="25298" anchor="ctr">
                    <a:solidFill>
                      <a:schemeClr val="accent1">
                        <a:lumMod val="20000"/>
                        <a:lumOff val="80000"/>
                      </a:schemeClr>
                    </a:solidFill>
                  </a:tcPr>
                </a:tc>
                <a:tc>
                  <a:txBody>
                    <a:bodyPr/>
                    <a:lstStyle/>
                    <a:p>
                      <a:endParaRPr lang="fr-CA" sz="1800"/>
                    </a:p>
                  </a:txBody>
                  <a:tcPr marL="50597" marR="50597" marT="25298" marB="25298" anchor="ctr">
                    <a:solidFill>
                      <a:schemeClr val="accent1">
                        <a:lumMod val="20000"/>
                        <a:lumOff val="80000"/>
                      </a:schemeClr>
                    </a:solidFill>
                  </a:tcPr>
                </a:tc>
                <a:tc>
                  <a:txBody>
                    <a:bodyPr/>
                    <a:lstStyle/>
                    <a:p>
                      <a:endParaRPr lang="fr-CA" sz="1800" dirty="0"/>
                    </a:p>
                  </a:txBody>
                  <a:tcPr marL="50597" marR="50597" marT="25298" marB="25298" anchor="ctr">
                    <a:solidFill>
                      <a:schemeClr val="accent1">
                        <a:lumMod val="20000"/>
                        <a:lumOff val="80000"/>
                      </a:schemeClr>
                    </a:solidFill>
                  </a:tcPr>
                </a:tc>
                <a:extLst>
                  <a:ext uri="{0D108BD9-81ED-4DB2-BD59-A6C34878D82A}">
                    <a16:rowId xmlns:a16="http://schemas.microsoft.com/office/drawing/2014/main" val="10006"/>
                  </a:ext>
                </a:extLst>
              </a:tr>
              <a:tr h="202388">
                <a:tc>
                  <a:txBody>
                    <a:bodyPr/>
                    <a:lstStyle/>
                    <a:p>
                      <a:endParaRPr lang="fr-CA" sz="1800" dirty="0">
                        <a:solidFill>
                          <a:schemeClr val="bg1"/>
                        </a:solidFill>
                      </a:endParaRPr>
                    </a:p>
                  </a:txBody>
                  <a:tcPr marL="50597" marR="50597" marT="25298" marB="25298" anchor="ctr">
                    <a:solidFill>
                      <a:schemeClr val="accent1">
                        <a:lumMod val="75000"/>
                      </a:schemeClr>
                    </a:solidFill>
                  </a:tcPr>
                </a:tc>
                <a:tc>
                  <a:txBody>
                    <a:bodyPr/>
                    <a:lstStyle/>
                    <a:p>
                      <a:r>
                        <a:rPr lang="zh-CN" altLang="en-US" sz="1800"/>
                        <a:t>22 (13.3)</a:t>
                      </a:r>
                    </a:p>
                  </a:txBody>
                  <a:tcPr marL="50597" marR="50597" marT="25298" marB="25298" anchor="ctr">
                    <a:solidFill>
                      <a:schemeClr val="accent1">
                        <a:lumMod val="20000"/>
                        <a:lumOff val="80000"/>
                      </a:schemeClr>
                    </a:solidFill>
                  </a:tcPr>
                </a:tc>
                <a:tc>
                  <a:txBody>
                    <a:bodyPr/>
                    <a:lstStyle/>
                    <a:p>
                      <a:r>
                        <a:rPr lang="zh-CN" altLang="en-US" sz="1800"/>
                        <a:t>34 (18.0)</a:t>
                      </a:r>
                    </a:p>
                  </a:txBody>
                  <a:tcPr marL="50597" marR="50597" marT="25298" marB="25298" anchor="ctr">
                    <a:solidFill>
                      <a:schemeClr val="accent1">
                        <a:lumMod val="20000"/>
                        <a:lumOff val="80000"/>
                      </a:schemeClr>
                    </a:solidFill>
                  </a:tcPr>
                </a:tc>
                <a:tc>
                  <a:txBody>
                    <a:bodyPr/>
                    <a:lstStyle/>
                    <a:p>
                      <a:pPr algn="l"/>
                      <a:r>
                        <a:rPr lang="el-GR" altLang="en-US" sz="1800"/>
                        <a:t>χ2(1)=1.492</a:t>
                      </a:r>
                    </a:p>
                  </a:txBody>
                  <a:tcPr marL="50597" marR="50597" marT="25298" marB="25298" anchor="ctr">
                    <a:solidFill>
                      <a:schemeClr val="accent1">
                        <a:lumMod val="20000"/>
                        <a:lumOff val="80000"/>
                      </a:schemeClr>
                    </a:solidFill>
                  </a:tcPr>
                </a:tc>
                <a:tc>
                  <a:txBody>
                    <a:bodyPr/>
                    <a:lstStyle/>
                    <a:p>
                      <a:r>
                        <a:rPr lang="zh-CN" altLang="en-US" sz="1800" dirty="0"/>
                        <a:t>0.22</a:t>
                      </a:r>
                    </a:p>
                  </a:txBody>
                  <a:tcPr marL="50597" marR="50597" marT="25298" marB="25298" anchor="ctr">
                    <a:solidFill>
                      <a:schemeClr val="accent1">
                        <a:lumMod val="20000"/>
                        <a:lumOff val="80000"/>
                      </a:schemeClr>
                    </a:solidFill>
                  </a:tcPr>
                </a:tc>
                <a:extLst>
                  <a:ext uri="{0D108BD9-81ED-4DB2-BD59-A6C34878D82A}">
                    <a16:rowId xmlns:a16="http://schemas.microsoft.com/office/drawing/2014/main" val="10007"/>
                  </a:ext>
                </a:extLst>
              </a:tr>
              <a:tr h="505969">
                <a:tc>
                  <a:txBody>
                    <a:bodyPr/>
                    <a:lstStyle/>
                    <a:p>
                      <a:r>
                        <a:rPr lang="en-US" altLang="zh-CN" sz="1800" dirty="0">
                          <a:solidFill>
                            <a:schemeClr val="bg1"/>
                          </a:solidFill>
                        </a:rPr>
                        <a:t>Child's quartile of ability</a:t>
                      </a:r>
                    </a:p>
                  </a:txBody>
                  <a:tcPr marL="50597" marR="50597" marT="25298" marB="25298" anchor="ctr">
                    <a:solidFill>
                      <a:schemeClr val="accent1">
                        <a:lumMod val="75000"/>
                      </a:schemeClr>
                    </a:solidFill>
                  </a:tcPr>
                </a:tc>
                <a:tc>
                  <a:txBody>
                    <a:bodyPr/>
                    <a:lstStyle/>
                    <a:p>
                      <a:pPr algn="l"/>
                      <a:r>
                        <a:rPr lang="en-US" altLang="zh-CN" sz="1800"/>
                        <a:t>N=164</a:t>
                      </a:r>
                    </a:p>
                  </a:txBody>
                  <a:tcPr marL="50597" marR="50597" marT="25298" marB="25298" anchor="ctr">
                    <a:solidFill>
                      <a:schemeClr val="accent1">
                        <a:lumMod val="20000"/>
                        <a:lumOff val="80000"/>
                      </a:schemeClr>
                    </a:solidFill>
                  </a:tcPr>
                </a:tc>
                <a:tc>
                  <a:txBody>
                    <a:bodyPr/>
                    <a:lstStyle/>
                    <a:p>
                      <a:pPr algn="l"/>
                      <a:r>
                        <a:rPr lang="en-US" altLang="zh-CN" sz="1800"/>
                        <a:t>N=186</a:t>
                      </a:r>
                    </a:p>
                  </a:txBody>
                  <a:tcPr marL="50597" marR="50597" marT="25298" marB="25298" anchor="ctr">
                    <a:solidFill>
                      <a:schemeClr val="accent1">
                        <a:lumMod val="20000"/>
                        <a:lumOff val="80000"/>
                      </a:schemeClr>
                    </a:solidFill>
                  </a:tcPr>
                </a:tc>
                <a:tc>
                  <a:txBody>
                    <a:bodyPr/>
                    <a:lstStyle/>
                    <a:p>
                      <a:endParaRPr lang="fr-CA" sz="1800"/>
                    </a:p>
                  </a:txBody>
                  <a:tcPr marL="50597" marR="50597" marT="25298" marB="25298" anchor="ctr">
                    <a:solidFill>
                      <a:schemeClr val="accent1">
                        <a:lumMod val="20000"/>
                        <a:lumOff val="80000"/>
                      </a:schemeClr>
                    </a:solidFill>
                  </a:tcPr>
                </a:tc>
                <a:tc>
                  <a:txBody>
                    <a:bodyPr/>
                    <a:lstStyle/>
                    <a:p>
                      <a:endParaRPr lang="fr-CA" sz="1800" dirty="0"/>
                    </a:p>
                  </a:txBody>
                  <a:tcPr marL="50597" marR="50597" marT="25298" marB="25298" anchor="ctr">
                    <a:solidFill>
                      <a:schemeClr val="accent1">
                        <a:lumMod val="20000"/>
                        <a:lumOff val="80000"/>
                      </a:schemeClr>
                    </a:solidFill>
                  </a:tcPr>
                </a:tc>
                <a:extLst>
                  <a:ext uri="{0D108BD9-81ED-4DB2-BD59-A6C34878D82A}">
                    <a16:rowId xmlns:a16="http://schemas.microsoft.com/office/drawing/2014/main" val="10008"/>
                  </a:ext>
                </a:extLst>
              </a:tr>
              <a:tr h="354179">
                <a:tc>
                  <a:txBody>
                    <a:bodyPr/>
                    <a:lstStyle/>
                    <a:p>
                      <a:r>
                        <a:rPr lang="en-US" altLang="zh-CN" sz="1800" dirty="0">
                          <a:solidFill>
                            <a:schemeClr val="bg1"/>
                          </a:solidFill>
                        </a:rPr>
                        <a:t>Top quarter</a:t>
                      </a:r>
                      <a:endParaRPr lang="en-US" sz="1800" dirty="0">
                        <a:solidFill>
                          <a:schemeClr val="bg1"/>
                        </a:solidFill>
                      </a:endParaRPr>
                    </a:p>
                  </a:txBody>
                  <a:tcPr marL="50597" marR="50597" marT="25298" marB="25298" anchor="ctr">
                    <a:solidFill>
                      <a:schemeClr val="accent1">
                        <a:lumMod val="75000"/>
                      </a:schemeClr>
                    </a:solidFill>
                  </a:tcPr>
                </a:tc>
                <a:tc>
                  <a:txBody>
                    <a:bodyPr/>
                    <a:lstStyle/>
                    <a:p>
                      <a:r>
                        <a:rPr lang="zh-CN" altLang="en-US" sz="1800" b="1"/>
                        <a:t>74 (45.1)</a:t>
                      </a:r>
                    </a:p>
                  </a:txBody>
                  <a:tcPr marL="50597" marR="50597" marT="25298" marB="25298" anchor="ctr">
                    <a:solidFill>
                      <a:schemeClr val="accent1">
                        <a:lumMod val="20000"/>
                        <a:lumOff val="80000"/>
                      </a:schemeClr>
                    </a:solidFill>
                  </a:tcPr>
                </a:tc>
                <a:tc>
                  <a:txBody>
                    <a:bodyPr/>
                    <a:lstStyle/>
                    <a:p>
                      <a:r>
                        <a:rPr lang="zh-CN" altLang="en-US" sz="1800" b="1"/>
                        <a:t>70 (37.6)</a:t>
                      </a:r>
                    </a:p>
                  </a:txBody>
                  <a:tcPr marL="50597" marR="50597" marT="25298" marB="25298" anchor="ctr">
                    <a:solidFill>
                      <a:schemeClr val="accent1">
                        <a:lumMod val="20000"/>
                        <a:lumOff val="80000"/>
                      </a:schemeClr>
                    </a:solidFill>
                  </a:tcPr>
                </a:tc>
                <a:tc>
                  <a:txBody>
                    <a:bodyPr/>
                    <a:lstStyle/>
                    <a:p>
                      <a:endParaRPr lang="fr-CA" sz="1800" b="1"/>
                    </a:p>
                  </a:txBody>
                  <a:tcPr marL="50597" marR="50597" marT="25298" marB="25298" anchor="ctr">
                    <a:solidFill>
                      <a:schemeClr val="accent1">
                        <a:lumMod val="20000"/>
                        <a:lumOff val="80000"/>
                      </a:schemeClr>
                    </a:solidFill>
                  </a:tcPr>
                </a:tc>
                <a:tc>
                  <a:txBody>
                    <a:bodyPr/>
                    <a:lstStyle/>
                    <a:p>
                      <a:endParaRPr lang="fr-CA" sz="1800" b="1" dirty="0"/>
                    </a:p>
                  </a:txBody>
                  <a:tcPr marL="50597" marR="50597" marT="25298" marB="25298" anchor="ctr">
                    <a:solidFill>
                      <a:schemeClr val="accent1">
                        <a:lumMod val="20000"/>
                        <a:lumOff val="80000"/>
                      </a:schemeClr>
                    </a:solidFill>
                  </a:tcPr>
                </a:tc>
                <a:extLst>
                  <a:ext uri="{0D108BD9-81ED-4DB2-BD59-A6C34878D82A}">
                    <a16:rowId xmlns:a16="http://schemas.microsoft.com/office/drawing/2014/main" val="10009"/>
                  </a:ext>
                </a:extLst>
              </a:tr>
              <a:tr h="0">
                <a:tc>
                  <a:txBody>
                    <a:bodyPr/>
                    <a:lstStyle/>
                    <a:p>
                      <a:r>
                        <a:rPr lang="en-US" altLang="zh-CN" sz="1800" dirty="0">
                          <a:solidFill>
                            <a:schemeClr val="bg1"/>
                          </a:solidFill>
                        </a:rPr>
                        <a:t>Middle half</a:t>
                      </a:r>
                      <a:endParaRPr lang="en-US" sz="1800" dirty="0">
                        <a:solidFill>
                          <a:schemeClr val="bg1"/>
                        </a:solidFill>
                      </a:endParaRPr>
                    </a:p>
                  </a:txBody>
                  <a:tcPr marL="50597" marR="50597" marT="25298" marB="25298" anchor="ctr">
                    <a:solidFill>
                      <a:schemeClr val="accent1">
                        <a:lumMod val="75000"/>
                      </a:schemeClr>
                    </a:solidFill>
                  </a:tcPr>
                </a:tc>
                <a:tc>
                  <a:txBody>
                    <a:bodyPr/>
                    <a:lstStyle/>
                    <a:p>
                      <a:r>
                        <a:rPr lang="zh-CN" altLang="en-US" sz="1800" b="1"/>
                        <a:t>76 (46.3)</a:t>
                      </a:r>
                    </a:p>
                  </a:txBody>
                  <a:tcPr marL="50597" marR="50597" marT="25298" marB="25298" anchor="ctr">
                    <a:solidFill>
                      <a:schemeClr val="accent1">
                        <a:lumMod val="20000"/>
                        <a:lumOff val="80000"/>
                      </a:schemeClr>
                    </a:solidFill>
                  </a:tcPr>
                </a:tc>
                <a:tc>
                  <a:txBody>
                    <a:bodyPr/>
                    <a:lstStyle/>
                    <a:p>
                      <a:r>
                        <a:rPr lang="zh-CN" altLang="en-US" sz="1800" b="1"/>
                        <a:t>83 (44.6)</a:t>
                      </a:r>
                    </a:p>
                  </a:txBody>
                  <a:tcPr marL="50597" marR="50597" marT="25298" marB="25298" anchor="ctr">
                    <a:solidFill>
                      <a:schemeClr val="accent1">
                        <a:lumMod val="20000"/>
                        <a:lumOff val="80000"/>
                      </a:schemeClr>
                    </a:solidFill>
                  </a:tcPr>
                </a:tc>
                <a:tc>
                  <a:txBody>
                    <a:bodyPr/>
                    <a:lstStyle/>
                    <a:p>
                      <a:pPr algn="l"/>
                      <a:r>
                        <a:rPr lang="el-GR" altLang="en-US" sz="1800" b="1"/>
                        <a:t>χ2(2)=6.74</a:t>
                      </a:r>
                    </a:p>
                  </a:txBody>
                  <a:tcPr marL="50597" marR="50597" marT="25298" marB="25298" anchor="ctr">
                    <a:solidFill>
                      <a:schemeClr val="accent1">
                        <a:lumMod val="20000"/>
                        <a:lumOff val="80000"/>
                      </a:schemeClr>
                    </a:solidFill>
                  </a:tcPr>
                </a:tc>
                <a:tc>
                  <a:txBody>
                    <a:bodyPr/>
                    <a:lstStyle/>
                    <a:p>
                      <a:r>
                        <a:rPr lang="zh-CN" altLang="en-US" sz="1800" b="1" dirty="0"/>
                        <a:t>0.03</a:t>
                      </a:r>
                    </a:p>
                  </a:txBody>
                  <a:tcPr marL="50597" marR="50597" marT="25298" marB="25298" anchor="ctr">
                    <a:solidFill>
                      <a:schemeClr val="accent1">
                        <a:lumMod val="20000"/>
                        <a:lumOff val="80000"/>
                      </a:schemeClr>
                    </a:solidFill>
                  </a:tcPr>
                </a:tc>
                <a:extLst>
                  <a:ext uri="{0D108BD9-81ED-4DB2-BD59-A6C34878D82A}">
                    <a16:rowId xmlns:a16="http://schemas.microsoft.com/office/drawing/2014/main" val="10010"/>
                  </a:ext>
                </a:extLst>
              </a:tr>
              <a:tr h="354179">
                <a:tc>
                  <a:txBody>
                    <a:bodyPr/>
                    <a:lstStyle/>
                    <a:p>
                      <a:r>
                        <a:rPr lang="en-US" altLang="zh-CN" sz="1800" dirty="0">
                          <a:solidFill>
                            <a:schemeClr val="bg1"/>
                          </a:solidFill>
                        </a:rPr>
                        <a:t>Lower quarter</a:t>
                      </a:r>
                      <a:endParaRPr lang="en-US" sz="1800" dirty="0">
                        <a:solidFill>
                          <a:schemeClr val="bg1"/>
                        </a:solidFill>
                      </a:endParaRPr>
                    </a:p>
                  </a:txBody>
                  <a:tcPr marL="50597" marR="50597" marT="25298" marB="25298" anchor="ctr">
                    <a:solidFill>
                      <a:schemeClr val="accent1">
                        <a:lumMod val="75000"/>
                      </a:schemeClr>
                    </a:solidFill>
                  </a:tcPr>
                </a:tc>
                <a:tc>
                  <a:txBody>
                    <a:bodyPr/>
                    <a:lstStyle/>
                    <a:p>
                      <a:r>
                        <a:rPr lang="zh-CN" altLang="en-US" sz="1800" b="1"/>
                        <a:t>14 (8.5)</a:t>
                      </a:r>
                    </a:p>
                  </a:txBody>
                  <a:tcPr marL="50597" marR="50597" marT="25298" marB="25298" anchor="ctr">
                    <a:solidFill>
                      <a:schemeClr val="accent1">
                        <a:lumMod val="20000"/>
                        <a:lumOff val="80000"/>
                      </a:schemeClr>
                    </a:solidFill>
                  </a:tcPr>
                </a:tc>
                <a:tc>
                  <a:txBody>
                    <a:bodyPr/>
                    <a:lstStyle/>
                    <a:p>
                      <a:r>
                        <a:rPr lang="zh-CN" altLang="en-US" sz="1800" b="1"/>
                        <a:t>33 (17.7%)</a:t>
                      </a:r>
                    </a:p>
                  </a:txBody>
                  <a:tcPr marL="50597" marR="50597" marT="25298" marB="25298" anchor="ctr">
                    <a:solidFill>
                      <a:schemeClr val="accent1">
                        <a:lumMod val="20000"/>
                        <a:lumOff val="80000"/>
                      </a:schemeClr>
                    </a:solidFill>
                  </a:tcPr>
                </a:tc>
                <a:tc>
                  <a:txBody>
                    <a:bodyPr/>
                    <a:lstStyle/>
                    <a:p>
                      <a:endParaRPr lang="fr-CA" sz="1800" b="1" dirty="0"/>
                    </a:p>
                  </a:txBody>
                  <a:tcPr marL="50597" marR="50597" marT="25298" marB="25298" anchor="ctr">
                    <a:solidFill>
                      <a:schemeClr val="accent1">
                        <a:lumMod val="20000"/>
                        <a:lumOff val="80000"/>
                      </a:schemeClr>
                    </a:solidFill>
                  </a:tcPr>
                </a:tc>
                <a:tc>
                  <a:txBody>
                    <a:bodyPr/>
                    <a:lstStyle/>
                    <a:p>
                      <a:endParaRPr lang="fr-CA" sz="1800" b="1" dirty="0"/>
                    </a:p>
                  </a:txBody>
                  <a:tcPr marL="50597" marR="50597" marT="25298" marB="25298" anchor="ctr">
                    <a:solidFill>
                      <a:schemeClr val="accent1">
                        <a:lumMod val="20000"/>
                        <a:lumOff val="80000"/>
                      </a:schemeClr>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9452075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noProof="0" dirty="0"/>
              <a:t>Steroids near term</a:t>
            </a:r>
            <a:endParaRPr lang="fr-CA" noProof="0" dirty="0"/>
          </a:p>
        </p:txBody>
      </p:sp>
      <p:sp>
        <p:nvSpPr>
          <p:cNvPr id="3" name="Espace réservé du contenu 2"/>
          <p:cNvSpPr>
            <a:spLocks noGrp="1"/>
          </p:cNvSpPr>
          <p:nvPr>
            <p:ph idx="1"/>
          </p:nvPr>
        </p:nvSpPr>
        <p:spPr/>
        <p:txBody>
          <a:bodyPr/>
          <a:lstStyle/>
          <a:p>
            <a:r>
              <a:rPr lang="en-US" altLang="zh-CN" dirty="0"/>
              <a:t>Effective for:</a:t>
            </a:r>
          </a:p>
          <a:p>
            <a:pPr lvl="1"/>
            <a:r>
              <a:rPr lang="en-US" altLang="zh-CN" dirty="0"/>
              <a:t>Reduce the rate of</a:t>
            </a:r>
          </a:p>
          <a:p>
            <a:pPr lvl="2"/>
            <a:r>
              <a:rPr lang="en-US" altLang="zh-CN" dirty="0"/>
              <a:t>MMH</a:t>
            </a:r>
          </a:p>
          <a:p>
            <a:pPr lvl="2"/>
            <a:r>
              <a:rPr lang="en-US" altLang="zh-CN" dirty="0"/>
              <a:t>TTNN</a:t>
            </a:r>
            <a:endParaRPr lang="fr-CA" dirty="0"/>
          </a:p>
          <a:p>
            <a:pPr lvl="2"/>
            <a:r>
              <a:rPr lang="en-US" altLang="zh-CN" dirty="0"/>
              <a:t>Admission to intensive care for respiratory distress</a:t>
            </a:r>
            <a:endParaRPr lang="fr-CA" dirty="0"/>
          </a:p>
          <a:p>
            <a:pPr lvl="2"/>
            <a:r>
              <a:rPr lang="en-US" altLang="zh-CN" dirty="0"/>
              <a:t>Intubated children</a:t>
            </a:r>
            <a:endParaRPr lang="fr-CA" dirty="0"/>
          </a:p>
          <a:p>
            <a:r>
              <a:rPr lang="en-US" altLang="zh-CN" dirty="0"/>
              <a:t>But</a:t>
            </a:r>
          </a:p>
          <a:p>
            <a:pPr lvl="2"/>
            <a:r>
              <a:rPr lang="en-US" altLang="zh-CN" dirty="0"/>
              <a:t>Neonatal hypoglycemia	(15/143 v 9/130 et 343/1427 v 209/1400) RR=1.61 (1.38 to 1.87)</a:t>
            </a:r>
          </a:p>
          <a:p>
            <a:pPr lvl="2"/>
            <a:r>
              <a:rPr lang="en-US" altLang="zh-CN" dirty="0"/>
              <a:t>Possibility of negative impacts on development</a:t>
            </a:r>
            <a:endParaRPr lang="fr-CA" dirty="0"/>
          </a:p>
        </p:txBody>
      </p:sp>
    </p:spTree>
    <p:extLst>
      <p:ext uri="{BB962C8B-B14F-4D97-AF65-F5344CB8AC3E}">
        <p14:creationId xmlns:p14="http://schemas.microsoft.com/office/powerpoint/2010/main" val="2527163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Long-term outcomes of late premature infants</a:t>
            </a:r>
            <a:endParaRPr lang="fr-CA" dirty="0"/>
          </a:p>
        </p:txBody>
      </p:sp>
      <p:sp>
        <p:nvSpPr>
          <p:cNvPr id="3" name="Espace réservé du contenu 2"/>
          <p:cNvSpPr>
            <a:spLocks noGrp="1"/>
          </p:cNvSpPr>
          <p:nvPr>
            <p:ph idx="1"/>
          </p:nvPr>
        </p:nvSpPr>
        <p:spPr/>
        <p:txBody>
          <a:bodyPr/>
          <a:lstStyle/>
          <a:p>
            <a:r>
              <a:rPr lang="en-US" altLang="zh-CN" dirty="0"/>
              <a:t>Even if their pulmonary problems are improved by steroids</a:t>
            </a:r>
          </a:p>
          <a:p>
            <a:pPr lvl="1"/>
            <a:r>
              <a:rPr lang="en-US" altLang="zh-CN" dirty="0"/>
              <a:t>More developmental and neurological problems compared to term</a:t>
            </a:r>
            <a:endParaRPr lang="fr-CA" dirty="0"/>
          </a:p>
          <a:p>
            <a:pPr lvl="1"/>
            <a:endParaRPr lang="fr-CA" dirty="0"/>
          </a:p>
          <a:p>
            <a:pPr lvl="1"/>
            <a:r>
              <a:rPr lang="en-US" altLang="zh-CN" dirty="0"/>
              <a:t>Steroids should not be given to facilitate premature delivery</a:t>
            </a:r>
            <a:endParaRPr lang="fr-CA" dirty="0"/>
          </a:p>
          <a:p>
            <a:pPr lvl="1"/>
            <a:r>
              <a:rPr lang="en-US" altLang="zh-CN" dirty="0"/>
              <a:t>The goal should always be:</a:t>
            </a:r>
          </a:p>
          <a:p>
            <a:pPr lvl="1"/>
            <a:r>
              <a:rPr lang="en-US" altLang="zh-CN" dirty="0"/>
              <a:t>Delivery closest to term that is safe</a:t>
            </a:r>
            <a:endParaRPr lang="fr-CA" dirty="0"/>
          </a:p>
          <a:p>
            <a:pPr marL="457200" lvl="1" indent="0">
              <a:buNone/>
            </a:pPr>
            <a:endParaRPr lang="fr-CA" dirty="0"/>
          </a:p>
        </p:txBody>
      </p:sp>
    </p:spTree>
    <p:extLst>
      <p:ext uri="{BB962C8B-B14F-4D97-AF65-F5344CB8AC3E}">
        <p14:creationId xmlns:p14="http://schemas.microsoft.com/office/powerpoint/2010/main" val="34330751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Long-term health of late preterm infants</a:t>
            </a:r>
            <a:endParaRPr lang="fr-CA" dirty="0"/>
          </a:p>
        </p:txBody>
      </p:sp>
      <p:pic>
        <p:nvPicPr>
          <p:cNvPr id="4" name="Espace réservé du contenu 3"/>
          <p:cNvPicPr>
            <a:picLocks noGrp="1" noChangeAspect="1"/>
          </p:cNvPicPr>
          <p:nvPr>
            <p:ph idx="1"/>
          </p:nvPr>
        </p:nvPicPr>
        <p:blipFill>
          <a:blip r:embed="rId2"/>
          <a:stretch>
            <a:fillRect/>
          </a:stretch>
        </p:blipFill>
        <p:spPr>
          <a:xfrm>
            <a:off x="838200" y="1909858"/>
            <a:ext cx="10515600" cy="4182872"/>
          </a:xfrm>
          <a:prstGeom prst="rect">
            <a:avLst/>
          </a:prstGeom>
        </p:spPr>
      </p:pic>
    </p:spTree>
    <p:extLst>
      <p:ext uri="{BB962C8B-B14F-4D97-AF65-F5344CB8AC3E}">
        <p14:creationId xmlns:p14="http://schemas.microsoft.com/office/powerpoint/2010/main" val="30409355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lstStyle/>
          <a:p>
            <a:endParaRPr lang="fr-CA"/>
          </a:p>
        </p:txBody>
      </p:sp>
      <p:pic>
        <p:nvPicPr>
          <p:cNvPr id="6" name="Image 5"/>
          <p:cNvPicPr>
            <a:picLocks noChangeAspect="1"/>
          </p:cNvPicPr>
          <p:nvPr/>
        </p:nvPicPr>
        <p:blipFill rotWithShape="1">
          <a:blip r:embed="rId2"/>
          <a:srcRect l="5497" t="5120" b="1931"/>
          <a:stretch/>
        </p:blipFill>
        <p:spPr>
          <a:xfrm>
            <a:off x="766915" y="365126"/>
            <a:ext cx="10479657" cy="6212656"/>
          </a:xfrm>
          <a:prstGeom prst="rect">
            <a:avLst/>
          </a:prstGeom>
        </p:spPr>
      </p:pic>
      <p:sp>
        <p:nvSpPr>
          <p:cNvPr id="7" name="Rectangle 6"/>
          <p:cNvSpPr/>
          <p:nvPr/>
        </p:nvSpPr>
        <p:spPr>
          <a:xfrm>
            <a:off x="6754762" y="2438400"/>
            <a:ext cx="2094271" cy="54077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 name="Rectangle 7"/>
          <p:cNvSpPr/>
          <p:nvPr/>
        </p:nvSpPr>
        <p:spPr>
          <a:xfrm>
            <a:off x="6754761" y="3019194"/>
            <a:ext cx="2703871" cy="177894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631868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lstStyle/>
          <a:p>
            <a:endParaRPr lang="fr-CA" dirty="0"/>
          </a:p>
        </p:txBody>
      </p:sp>
      <p:pic>
        <p:nvPicPr>
          <p:cNvPr id="4" name="Image 3"/>
          <p:cNvPicPr>
            <a:picLocks noChangeAspect="1"/>
          </p:cNvPicPr>
          <p:nvPr/>
        </p:nvPicPr>
        <p:blipFill rotWithShape="1">
          <a:blip r:embed="rId2"/>
          <a:srcRect l="5235" t="14787"/>
          <a:stretch/>
        </p:blipFill>
        <p:spPr>
          <a:xfrm>
            <a:off x="442452" y="108155"/>
            <a:ext cx="11374373" cy="6164826"/>
          </a:xfrm>
          <a:prstGeom prst="rect">
            <a:avLst/>
          </a:prstGeom>
        </p:spPr>
      </p:pic>
      <p:sp>
        <p:nvSpPr>
          <p:cNvPr id="5" name="Rectangle 4"/>
          <p:cNvSpPr/>
          <p:nvPr/>
        </p:nvSpPr>
        <p:spPr>
          <a:xfrm>
            <a:off x="5692877" y="936151"/>
            <a:ext cx="3952568" cy="239698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 name="Rectangle 5"/>
          <p:cNvSpPr/>
          <p:nvPr/>
        </p:nvSpPr>
        <p:spPr>
          <a:xfrm>
            <a:off x="5692877" y="4001294"/>
            <a:ext cx="3952568" cy="177894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096166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pic>
        <p:nvPicPr>
          <p:cNvPr id="4" name="Espace réservé du conten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56803" y="216310"/>
            <a:ext cx="5659609" cy="6415175"/>
          </a:xfrm>
        </p:spPr>
      </p:pic>
    </p:spTree>
    <p:extLst>
      <p:ext uri="{BB962C8B-B14F-4D97-AF65-F5344CB8AC3E}">
        <p14:creationId xmlns:p14="http://schemas.microsoft.com/office/powerpoint/2010/main" val="3688394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sp>
        <p:nvSpPr>
          <p:cNvPr id="3" name="Espace réservé du contenu 2"/>
          <p:cNvSpPr>
            <a:spLocks noGrp="1"/>
          </p:cNvSpPr>
          <p:nvPr>
            <p:ph idx="1"/>
          </p:nvPr>
        </p:nvSpPr>
        <p:spPr/>
        <p:txBody>
          <a:bodyPr/>
          <a:lstStyle/>
          <a:p>
            <a:r>
              <a:rPr lang="en-US" altLang="zh-CN" dirty="0"/>
              <a:t>If there is a high risk of delivery before 366</a:t>
            </a:r>
            <a:endParaRPr lang="fr-CA" baseline="30000" dirty="0"/>
          </a:p>
          <a:p>
            <a:r>
              <a:rPr lang="en-US" altLang="zh-CN" dirty="0"/>
              <a:t>Or there is a valid indication for delivery by elective cesarean section before 39 weeks</a:t>
            </a:r>
          </a:p>
          <a:p>
            <a:r>
              <a:rPr lang="en-US" altLang="zh-CN" dirty="0"/>
              <a:t>Steroids improve lung function,</a:t>
            </a:r>
          </a:p>
          <a:p>
            <a:pPr lvl="1"/>
            <a:r>
              <a:rPr lang="en-US" altLang="zh-CN" dirty="0"/>
              <a:t>absolute short-term benefits are greater at 34 weeks than at 35 weeks or later</a:t>
            </a:r>
          </a:p>
          <a:p>
            <a:r>
              <a:rPr lang="en-US" altLang="zh-CN" dirty="0"/>
              <a:t>Increased risk of hypoglycemia</a:t>
            </a:r>
          </a:p>
          <a:p>
            <a:pPr lvl="1"/>
            <a:r>
              <a:rPr lang="en-US" altLang="zh-CN" dirty="0"/>
              <a:t>Monitoring as for other risk factors</a:t>
            </a:r>
          </a:p>
          <a:p>
            <a:r>
              <a:rPr lang="en-US" altLang="zh-CN" dirty="0"/>
              <a:t>Unknown long-term risks</a:t>
            </a:r>
            <a:endParaRPr lang="fr-CA" dirty="0"/>
          </a:p>
        </p:txBody>
      </p:sp>
    </p:spTree>
    <p:extLst>
      <p:ext uri="{BB962C8B-B14F-4D97-AF65-F5344CB8AC3E}">
        <p14:creationId xmlns:p14="http://schemas.microsoft.com/office/powerpoint/2010/main" val="9362791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Most recent recommendations</a:t>
            </a:r>
            <a:endParaRPr lang="fr-CA" dirty="0"/>
          </a:p>
        </p:txBody>
      </p:sp>
      <p:sp>
        <p:nvSpPr>
          <p:cNvPr id="3" name="Espace réservé du contenu 2"/>
          <p:cNvSpPr>
            <a:spLocks noGrp="1"/>
          </p:cNvSpPr>
          <p:nvPr>
            <p:ph idx="1"/>
          </p:nvPr>
        </p:nvSpPr>
        <p:spPr/>
        <p:txBody>
          <a:bodyPr>
            <a:normAutofit fontScale="85000" lnSpcReduction="20000"/>
          </a:bodyPr>
          <a:lstStyle/>
          <a:p>
            <a:r>
              <a:rPr lang="en-US" altLang="zh-CN" dirty="0"/>
              <a:t>RCOG England, 2010</a:t>
            </a:r>
          </a:p>
          <a:p>
            <a:r>
              <a:rPr lang="zh-CN" altLang="en-US" dirty="0"/>
              <a:t>.</a:t>
            </a:r>
          </a:p>
          <a:p>
            <a:r>
              <a:rPr lang="en-US" altLang="zh-CN" dirty="0"/>
              <a:t>“Who should receive antenatal corticosteroids?</a:t>
            </a:r>
          </a:p>
          <a:p>
            <a:r>
              <a:rPr lang="en-US" altLang="zh-CN" dirty="0"/>
              <a:t>Antenatal corticosteroids should be given to all women at risk of iatrogenic or spontaneous preterm birth up to 34 +6 weeks of gestation.</a:t>
            </a:r>
          </a:p>
          <a:p>
            <a:r>
              <a:rPr lang="en-US" altLang="zh-CN" dirty="0"/>
              <a:t>Antenatal corticosteroids should be given to all women for whom an elective caesarean section is planned prior to 38 +6 weeks of gestation.</a:t>
            </a:r>
          </a:p>
          <a:p>
            <a:r>
              <a:rPr lang="en-US" altLang="zh-CN" dirty="0"/>
              <a:t>There is evidence of benefit in all major subgroups of preterm babies, such as women with premature rupture of membranes and pregnancy-related hypertension syndromes as well as the subgroups discussed below.</a:t>
            </a:r>
            <a:endParaRPr lang="en-US" dirty="0"/>
          </a:p>
          <a:p>
            <a:r>
              <a:rPr lang="en-US" altLang="zh-CN" dirty="0"/>
              <a:t>This benefit is irrespective of race or gender. A single course of antenatal corticosteroids should be considered routine for preterm delivery with few exceptions”</a:t>
            </a:r>
            <a:endParaRPr lang="fr-CA" dirty="0"/>
          </a:p>
        </p:txBody>
      </p:sp>
    </p:spTree>
    <p:extLst>
      <p:ext uri="{BB962C8B-B14F-4D97-AF65-F5344CB8AC3E}">
        <p14:creationId xmlns:p14="http://schemas.microsoft.com/office/powerpoint/2010/main" val="29710061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Most recent recommendations</a:t>
            </a:r>
            <a:endParaRPr lang="fr-CA" dirty="0"/>
          </a:p>
        </p:txBody>
      </p:sp>
      <p:sp>
        <p:nvSpPr>
          <p:cNvPr id="3" name="Espace réservé du contenu 2"/>
          <p:cNvSpPr>
            <a:spLocks noGrp="1"/>
          </p:cNvSpPr>
          <p:nvPr>
            <p:ph idx="1"/>
          </p:nvPr>
        </p:nvSpPr>
        <p:spPr/>
        <p:txBody>
          <a:bodyPr>
            <a:normAutofit fontScale="92500"/>
          </a:bodyPr>
          <a:lstStyle/>
          <a:p>
            <a:r>
              <a:rPr lang="en-US" altLang="zh-CN" dirty="0"/>
              <a:t>ACOG, 2016</a:t>
            </a:r>
            <a:endParaRPr lang="en-US" dirty="0"/>
          </a:p>
          <a:p>
            <a:endParaRPr lang="en-US" dirty="0"/>
          </a:p>
          <a:p>
            <a:r>
              <a:rPr lang="en-US" altLang="zh-CN" dirty="0"/>
              <a:t>“Routine Administration for Women at Risk of Imminent Preterm Birth</a:t>
            </a:r>
          </a:p>
          <a:p>
            <a:r>
              <a:rPr lang="en-US" altLang="zh-CN" dirty="0"/>
              <a:t>A single course of corticosteroids is recommended for pregnant women between 24 0/7 weeks and 33 6/7 weeks of gestation”</a:t>
            </a:r>
          </a:p>
          <a:p>
            <a:endParaRPr lang="en-US" dirty="0"/>
          </a:p>
          <a:p>
            <a:r>
              <a:rPr lang="en-US" altLang="zh-CN" dirty="0"/>
              <a:t>A single course of betamethasone is recommended for pregnant women between 34 0/7 weeks and 36 6/7 weeks of gestation at risk of preterm birth within 7 days, and who have not received a previous course of antenatal corticosteroids</a:t>
            </a:r>
            <a:endParaRPr lang="fr-CA" dirty="0"/>
          </a:p>
          <a:p>
            <a:endParaRPr lang="en-US" dirty="0"/>
          </a:p>
        </p:txBody>
      </p:sp>
    </p:spTree>
    <p:extLst>
      <p:ext uri="{BB962C8B-B14F-4D97-AF65-F5344CB8AC3E}">
        <p14:creationId xmlns:p14="http://schemas.microsoft.com/office/powerpoint/2010/main" val="20515818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noProof="0" dirty="0"/>
              <a:t>Very premature steroids</a:t>
            </a:r>
            <a:endParaRPr lang="fr-CA" noProof="0" dirty="0"/>
          </a:p>
        </p:txBody>
      </p:sp>
      <p:sp>
        <p:nvSpPr>
          <p:cNvPr id="3" name="Espace réservé du contenu 2"/>
          <p:cNvSpPr>
            <a:spLocks noGrp="1"/>
          </p:cNvSpPr>
          <p:nvPr>
            <p:ph idx="1"/>
          </p:nvPr>
        </p:nvSpPr>
        <p:spPr/>
        <p:txBody>
          <a:bodyPr/>
          <a:lstStyle/>
          <a:p>
            <a:r>
              <a:rPr lang="en-US" altLang="zh-CN" dirty="0"/>
              <a:t>ERC, little data before 25 weeks</a:t>
            </a:r>
          </a:p>
          <a:p>
            <a:r>
              <a:rPr lang="en-US" altLang="zh-CN" dirty="0"/>
              <a:t>Observational data</a:t>
            </a:r>
            <a:endParaRPr lang="fr-CA" dirty="0"/>
          </a:p>
        </p:txBody>
      </p:sp>
    </p:spTree>
    <p:extLst>
      <p:ext uri="{BB962C8B-B14F-4D97-AF65-F5344CB8AC3E}">
        <p14:creationId xmlns:p14="http://schemas.microsoft.com/office/powerpoint/2010/main" val="1280178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Text Placeholder 2"/>
          <p:cNvSpPr txBox="1">
            <a:spLocks/>
          </p:cNvSpPr>
          <p:nvPr/>
        </p:nvSpPr>
        <p:spPr bwMode="auto">
          <a:xfrm>
            <a:off x="88490" y="692150"/>
            <a:ext cx="1193636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63500" rIns="127000" bIns="0"/>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r>
              <a:rPr lang="en-US" altLang="zh-CN" sz="1300" dirty="0">
                <a:latin typeface="Helvetica" panose="020B0604020202020204" pitchFamily="34" charset="0"/>
              </a:rPr>
              <a:t>Carlo W et al: Association of Antenatal Corticosteroids With Mortality and Neurodevelopmental Outcomes Among Infants Born at 22 to 25 Weeks' Gestation</a:t>
            </a:r>
          </a:p>
        </p:txBody>
      </p:sp>
      <p:sp>
        <p:nvSpPr>
          <p:cNvPr id="14343" name="Text Placeholder 2"/>
          <p:cNvSpPr txBox="1">
            <a:spLocks/>
          </p:cNvSpPr>
          <p:nvPr/>
        </p:nvSpPr>
        <p:spPr bwMode="auto">
          <a:xfrm>
            <a:off x="1366684" y="946150"/>
            <a:ext cx="914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0" rIns="127000" bIns="63500"/>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r>
              <a:rPr lang="en-US" altLang="zh-CN" sz="1200">
                <a:latin typeface="Helvetica" panose="020B0604020202020204" pitchFamily="34" charset="0"/>
              </a:rPr>
              <a:t>JAMA. 2011;306(21):2348-2358. doi:10.1001/jama.2011.1752</a:t>
            </a:r>
          </a:p>
        </p:txBody>
      </p:sp>
      <p:sp>
        <p:nvSpPr>
          <p:cNvPr id="14345" name="TextBox 11"/>
          <p:cNvSpPr txBox="1">
            <a:spLocks noChangeArrowheads="1"/>
          </p:cNvSpPr>
          <p:nvPr/>
        </p:nvSpPr>
        <p:spPr bwMode="auto">
          <a:xfrm>
            <a:off x="1524000" y="5305425"/>
            <a:ext cx="91440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0" rIns="0" bIns="63500">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endParaRPr lang="fr-FR" altLang="fr-FR" sz="1200"/>
          </a:p>
        </p:txBody>
      </p:sp>
      <p:pic>
        <p:nvPicPr>
          <p:cNvPr id="14349" name="Picture 13" descr="Cover"/>
          <p:cNvPicPr>
            <a:picLocks noChangeAspect="1" noChangeArrowheads="1"/>
          </p:cNvPicPr>
          <p:nvPr/>
        </p:nvPicPr>
        <p:blipFill rotWithShape="1">
          <a:blip r:embed="rId2">
            <a:extLst>
              <a:ext uri="{28A0092B-C50C-407E-A947-70E740481C1C}">
                <a14:useLocalDpi xmlns:a14="http://schemas.microsoft.com/office/drawing/2010/main" val="0"/>
              </a:ext>
            </a:extLst>
          </a:blip>
          <a:srcRect b="57155"/>
          <a:stretch/>
        </p:blipFill>
        <p:spPr bwMode="auto">
          <a:xfrm>
            <a:off x="346774" y="1366684"/>
            <a:ext cx="11461767" cy="485339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172929" y="3539613"/>
            <a:ext cx="3451123" cy="157316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9361699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592824" y="111198"/>
            <a:ext cx="8849033" cy="6746802"/>
            <a:chOff x="1592825" y="111198"/>
            <a:chExt cx="6826628" cy="4777310"/>
          </a:xfrm>
        </p:grpSpPr>
        <p:pic>
          <p:nvPicPr>
            <p:cNvPr id="2" name="Picture 13" descr="Cover"/>
            <p:cNvPicPr>
              <a:picLocks noChangeAspect="1" noChangeArrowheads="1"/>
            </p:cNvPicPr>
            <p:nvPr/>
          </p:nvPicPr>
          <p:blipFill rotWithShape="1">
            <a:blip r:embed="rId2">
              <a:extLst>
                <a:ext uri="{28A0092B-C50C-407E-A947-70E740481C1C}">
                  <a14:useLocalDpi xmlns:a14="http://schemas.microsoft.com/office/drawing/2010/main" val="0"/>
                </a:ext>
              </a:extLst>
            </a:blip>
            <a:srcRect b="86346"/>
            <a:stretch/>
          </p:blipFill>
          <p:spPr bwMode="auto">
            <a:xfrm>
              <a:off x="1592826" y="111198"/>
              <a:ext cx="6826627" cy="92119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3" descr="Cover"/>
            <p:cNvPicPr>
              <a:picLocks noChangeAspect="1" noChangeArrowheads="1"/>
            </p:cNvPicPr>
            <p:nvPr/>
          </p:nvPicPr>
          <p:blipFill rotWithShape="1">
            <a:blip r:embed="rId2">
              <a:extLst>
                <a:ext uri="{28A0092B-C50C-407E-A947-70E740481C1C}">
                  <a14:useLocalDpi xmlns:a14="http://schemas.microsoft.com/office/drawing/2010/main" val="0"/>
                </a:ext>
              </a:extLst>
            </a:blip>
            <a:srcRect t="42845"/>
            <a:stretch/>
          </p:blipFill>
          <p:spPr bwMode="auto">
            <a:xfrm>
              <a:off x="1592825" y="1032388"/>
              <a:ext cx="6826627" cy="3856120"/>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Rectangle 4"/>
          <p:cNvSpPr/>
          <p:nvPr/>
        </p:nvSpPr>
        <p:spPr>
          <a:xfrm>
            <a:off x="3136490" y="2281084"/>
            <a:ext cx="2330245" cy="38345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 name="Rectangle 5"/>
          <p:cNvSpPr/>
          <p:nvPr/>
        </p:nvSpPr>
        <p:spPr>
          <a:xfrm>
            <a:off x="3239728" y="3341740"/>
            <a:ext cx="6887498" cy="38345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 name="Rectangle 6"/>
          <p:cNvSpPr/>
          <p:nvPr/>
        </p:nvSpPr>
        <p:spPr>
          <a:xfrm>
            <a:off x="3239728" y="4477366"/>
            <a:ext cx="6887498" cy="38345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17900708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3" descr="Cover"/>
          <p:cNvPicPr>
            <a:picLocks noChangeAspect="1" noChangeArrowheads="1"/>
          </p:cNvPicPr>
          <p:nvPr/>
        </p:nvPicPr>
        <p:blipFill rotWithShape="1">
          <a:blip r:embed="rId2">
            <a:extLst>
              <a:ext uri="{28A0092B-C50C-407E-A947-70E740481C1C}">
                <a14:useLocalDpi xmlns:a14="http://schemas.microsoft.com/office/drawing/2010/main" val="0"/>
              </a:ext>
            </a:extLst>
          </a:blip>
          <a:srcRect b="62275"/>
          <a:stretch/>
        </p:blipFill>
        <p:spPr bwMode="auto">
          <a:xfrm>
            <a:off x="1407750" y="0"/>
            <a:ext cx="9266621" cy="4159044"/>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1651819" y="4689987"/>
            <a:ext cx="8858865" cy="369332"/>
          </a:xfrm>
          <a:prstGeom prst="rect">
            <a:avLst/>
          </a:prstGeom>
          <a:noFill/>
        </p:spPr>
        <p:txBody>
          <a:bodyPr wrap="square" rtlCol="0">
            <a:spAutoFit/>
          </a:bodyPr>
          <a:lstStyle/>
          <a:p>
            <a:r>
              <a:rPr lang="en-US" altLang="zh-CN" dirty="0"/>
              <a:t>Also less hearing loss, blindness, cerebral palsy</a:t>
            </a:r>
            <a:endParaRPr lang="fr-CA" dirty="0"/>
          </a:p>
        </p:txBody>
      </p:sp>
      <p:pic>
        <p:nvPicPr>
          <p:cNvPr id="4" name="Image 3"/>
          <p:cNvPicPr>
            <a:picLocks noChangeAspect="1"/>
          </p:cNvPicPr>
          <p:nvPr/>
        </p:nvPicPr>
        <p:blipFill>
          <a:blip r:embed="rId3"/>
          <a:stretch>
            <a:fillRect/>
          </a:stretch>
        </p:blipFill>
        <p:spPr>
          <a:xfrm>
            <a:off x="2960684" y="2877589"/>
            <a:ext cx="7392683" cy="414564"/>
          </a:xfrm>
          <a:prstGeom prst="rect">
            <a:avLst/>
          </a:prstGeom>
        </p:spPr>
      </p:pic>
    </p:spTree>
    <p:extLst>
      <p:ext uri="{BB962C8B-B14F-4D97-AF65-F5344CB8AC3E}">
        <p14:creationId xmlns:p14="http://schemas.microsoft.com/office/powerpoint/2010/main" val="18834364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Very premature steroids</a:t>
            </a:r>
            <a:endParaRPr lang="fr-CA" dirty="0"/>
          </a:p>
        </p:txBody>
      </p:sp>
      <p:sp>
        <p:nvSpPr>
          <p:cNvPr id="3" name="Espace réservé du contenu 2"/>
          <p:cNvSpPr>
            <a:spLocks noGrp="1"/>
          </p:cNvSpPr>
          <p:nvPr>
            <p:ph idx="1"/>
          </p:nvPr>
        </p:nvSpPr>
        <p:spPr/>
        <p:txBody>
          <a:bodyPr>
            <a:normAutofit lnSpcReduction="10000"/>
          </a:bodyPr>
          <a:lstStyle/>
          <a:p>
            <a:r>
              <a:rPr lang="en-US" altLang="zh-CN" dirty="0"/>
              <a:t>No contraindication to giving steroids at 22, 23 weeks before transferring a mother to CHUSJ (or elsewhere)</a:t>
            </a:r>
          </a:p>
          <a:p>
            <a:r>
              <a:rPr lang="en-US" altLang="zh-CN" dirty="0"/>
              <a:t>Increases survival with fewer complications</a:t>
            </a:r>
          </a:p>
          <a:p>
            <a:r>
              <a:rPr lang="en-US" altLang="zh-CN" dirty="0"/>
              <a:t>We are not forced to intervene because steroids are given, this decision will be made with the parents after evaluation and review of all the facts and after discussion with our team.</a:t>
            </a:r>
          </a:p>
          <a:p>
            <a:r>
              <a:rPr lang="en-US" altLang="zh-CN" dirty="0"/>
              <a:t>Partial effects detectable after 2 to 4 hours, reduction in mortality after 12 hours,</a:t>
            </a:r>
          </a:p>
          <a:p>
            <a:r>
              <a:rPr lang="en-US" altLang="zh-CN" dirty="0"/>
              <a:t>If there is even a possibility of active intervention, give steroids as soon as the mother arrives at the hospital</a:t>
            </a:r>
            <a:endParaRPr lang="fr-CA" dirty="0"/>
          </a:p>
        </p:txBody>
      </p:sp>
    </p:spTree>
    <p:extLst>
      <p:ext uri="{BB962C8B-B14F-4D97-AF65-F5344CB8AC3E}">
        <p14:creationId xmlns:p14="http://schemas.microsoft.com/office/powerpoint/2010/main" val="31735059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Text Placeholder 2"/>
          <p:cNvSpPr txBox="1">
            <a:spLocks/>
          </p:cNvSpPr>
          <p:nvPr/>
        </p:nvSpPr>
        <p:spPr bwMode="auto">
          <a:xfrm>
            <a:off x="-186813" y="292100"/>
            <a:ext cx="12565626"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63500" rIns="127000" bIns="0"/>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r>
              <a:rPr lang="en-US" altLang="zh-CN" sz="1300" b="1" dirty="0">
                <a:latin typeface="Helvetica" panose="020B0604020202020204" pitchFamily="34" charset="0"/>
              </a:rPr>
              <a:t>Association of Neurodevelopmental Outcomes and Neonatal Morbidities of Extremely Premature Infants With Differential Exposure to Antenatal Steroids</a:t>
            </a:r>
          </a:p>
        </p:txBody>
      </p:sp>
      <p:sp>
        <p:nvSpPr>
          <p:cNvPr id="14343" name="Text Placeholder 2"/>
          <p:cNvSpPr txBox="1">
            <a:spLocks/>
          </p:cNvSpPr>
          <p:nvPr/>
        </p:nvSpPr>
        <p:spPr bwMode="auto">
          <a:xfrm>
            <a:off x="1976284" y="641350"/>
            <a:ext cx="7138219"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0" rIns="127000" bIns="63500"/>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r>
              <a:rPr lang="en-US" altLang="zh-CN" sz="1200" dirty="0">
                <a:latin typeface="Helvetica" panose="020B0604020202020204" pitchFamily="34" charset="0"/>
              </a:rPr>
              <a:t>JAMA Pediatr. Published online  October 10, 2016. doi:10.1001/jamapediatrics.2016.1936</a:t>
            </a:r>
          </a:p>
        </p:txBody>
      </p:sp>
      <p:pic>
        <p:nvPicPr>
          <p:cNvPr id="14349" name="Picture 13" descr="Cover"/>
          <p:cNvPicPr>
            <a:picLocks noChangeAspect="1" noChangeArrowheads="1"/>
          </p:cNvPicPr>
          <p:nvPr/>
        </p:nvPicPr>
        <p:blipFill rotWithShape="1">
          <a:blip r:embed="rId2">
            <a:extLst>
              <a:ext uri="{28A0092B-C50C-407E-A947-70E740481C1C}">
                <a14:useLocalDpi xmlns:a14="http://schemas.microsoft.com/office/drawing/2010/main" val="0"/>
              </a:ext>
            </a:extLst>
          </a:blip>
          <a:srcRect b="59464"/>
          <a:stretch/>
        </p:blipFill>
        <p:spPr bwMode="auto">
          <a:xfrm>
            <a:off x="507127" y="886274"/>
            <a:ext cx="11201096" cy="4413313"/>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p:cNvPicPr>
            <a:picLocks noChangeAspect="1"/>
          </p:cNvPicPr>
          <p:nvPr/>
        </p:nvPicPr>
        <p:blipFill>
          <a:blip r:embed="rId3"/>
          <a:stretch>
            <a:fillRect/>
          </a:stretch>
        </p:blipFill>
        <p:spPr>
          <a:xfrm>
            <a:off x="1849051" y="3019829"/>
            <a:ext cx="4500949" cy="414564"/>
          </a:xfrm>
          <a:prstGeom prst="rect">
            <a:avLst/>
          </a:prstGeom>
        </p:spPr>
      </p:pic>
      <p:sp>
        <p:nvSpPr>
          <p:cNvPr id="2" name="ZoneTexte 1"/>
          <p:cNvSpPr txBox="1"/>
          <p:nvPr/>
        </p:nvSpPr>
        <p:spPr>
          <a:xfrm>
            <a:off x="335280" y="5842000"/>
            <a:ext cx="11785600" cy="477054"/>
          </a:xfrm>
          <a:prstGeom prst="rect">
            <a:avLst/>
          </a:prstGeom>
          <a:noFill/>
        </p:spPr>
        <p:txBody>
          <a:bodyPr wrap="square" rtlCol="0">
            <a:spAutoFit/>
          </a:bodyPr>
          <a:lstStyle/>
          <a:p>
            <a:r>
              <a:rPr lang="en-US" altLang="zh-CN" sz="2500" dirty="0"/>
              <a:t>Even a partial course improves survival and neurological/developmental outcomes</a:t>
            </a:r>
            <a:endParaRPr lang="fr-CA" sz="2500" dirty="0"/>
          </a:p>
        </p:txBody>
      </p:sp>
    </p:spTree>
    <p:extLst>
      <p:ext uri="{BB962C8B-B14F-4D97-AF65-F5344CB8AC3E}">
        <p14:creationId xmlns:p14="http://schemas.microsoft.com/office/powerpoint/2010/main" val="36625373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Multiple steroid courses?</a:t>
            </a:r>
            <a:endParaRPr lang="fr-CA" dirty="0"/>
          </a:p>
        </p:txBody>
      </p:sp>
      <p:sp>
        <p:nvSpPr>
          <p:cNvPr id="3" name="Espace réservé du contenu 2"/>
          <p:cNvSpPr>
            <a:spLocks noGrp="1"/>
          </p:cNvSpPr>
          <p:nvPr>
            <p:ph idx="1"/>
          </p:nvPr>
        </p:nvSpPr>
        <p:spPr/>
        <p:txBody>
          <a:bodyPr/>
          <a:lstStyle/>
          <a:p>
            <a:r>
              <a:rPr lang="en-US" altLang="zh-CN" dirty="0"/>
              <a:t>Effects of steroids decrease after 7 to 10 days,</a:t>
            </a:r>
          </a:p>
          <a:p>
            <a:r>
              <a:rPr lang="en-US" altLang="zh-CN" dirty="0"/>
              <a:t>Can we give a second course?</a:t>
            </a:r>
            <a:endParaRPr lang="fr-CA" dirty="0"/>
          </a:p>
        </p:txBody>
      </p:sp>
    </p:spTree>
    <p:extLst>
      <p:ext uri="{BB962C8B-B14F-4D97-AF65-F5344CB8AC3E}">
        <p14:creationId xmlns:p14="http://schemas.microsoft.com/office/powerpoint/2010/main" val="29633974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Recommendations</a:t>
            </a:r>
            <a:endParaRPr lang="fr-CA" dirty="0"/>
          </a:p>
        </p:txBody>
      </p:sp>
      <p:sp>
        <p:nvSpPr>
          <p:cNvPr id="3" name="Espace réservé du contenu 2"/>
          <p:cNvSpPr>
            <a:spLocks noGrp="1"/>
          </p:cNvSpPr>
          <p:nvPr>
            <p:ph idx="1"/>
          </p:nvPr>
        </p:nvSpPr>
        <p:spPr/>
        <p:txBody>
          <a:bodyPr>
            <a:normAutofit fontScale="92500" lnSpcReduction="10000"/>
          </a:bodyPr>
          <a:lstStyle/>
          <a:p>
            <a:r>
              <a:rPr lang="en-US" altLang="zh-CN" dirty="0"/>
              <a:t>RCOG : “Weekly repeat courses of antenatal corticosteroids reduce the occurrence and severity of neonatal respiratory disease, but the short-term benefits are associated with a reduction in weight and head circumference. Weekly repeat courses are not recommended.</a:t>
            </a:r>
          </a:p>
          <a:p>
            <a:r>
              <a:rPr lang="en-US" altLang="zh-CN" dirty="0"/>
              <a:t>A single rescue course may be considered with caution in pregnancies where the initial course was given at less than 26 weeks of gestation.” </a:t>
            </a:r>
          </a:p>
          <a:p>
            <a:endParaRPr lang="en-US" dirty="0"/>
          </a:p>
          <a:p>
            <a:r>
              <a:rPr lang="en-US" altLang="zh-CN" dirty="0"/>
              <a:t>ACOG : “a single repeat course of antenatal corticosteroids should be considered in women who are less than 34 0/7 weeks of gestation who have an imminent risk of preterm delivery within the next 7 days, and whose prior course of antenatal corticosteroids was administered more than 14 days previously »</a:t>
            </a:r>
            <a:endParaRPr lang="en-US" dirty="0"/>
          </a:p>
        </p:txBody>
      </p:sp>
    </p:spTree>
    <p:extLst>
      <p:ext uri="{BB962C8B-B14F-4D97-AF65-F5344CB8AC3E}">
        <p14:creationId xmlns:p14="http://schemas.microsoft.com/office/powerpoint/2010/main" val="225489593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1571</TotalTime>
  <Words>1882</Words>
  <Application>Microsoft Office PowerPoint</Application>
  <PresentationFormat>Widescreen</PresentationFormat>
  <Paragraphs>298</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Helvetica</vt:lpstr>
      <vt:lpstr>Thème Office</vt:lpstr>
      <vt:lpstr>Antenatal steroids
What's new?</vt:lpstr>
      <vt:lpstr>An appetizer to start</vt:lpstr>
      <vt:lpstr>Antenatal steroids</vt:lpstr>
      <vt:lpstr>PowerPoint Presentation</vt:lpstr>
      <vt:lpstr>Transient tachypnea</vt:lpstr>
      <vt:lpstr>Preterm delivery after 34 weeks</vt:lpstr>
      <vt:lpstr>PowerPoint Presentation</vt:lpstr>
      <vt:lpstr>Risk of RDS</vt:lpstr>
      <vt:lpstr>Risk of severe RDS</vt:lpstr>
      <vt:lpstr>Risk of TTNN</vt:lpstr>
      <vt:lpstr>ANS for threatened delivery 34 to 366</vt:lpstr>
      <vt:lpstr>ANS for Term Cesarean Section</vt:lpstr>
      <vt:lpstr>Relative risk and absolute risk</vt:lpstr>
      <vt:lpstr>Other drawbacks</vt:lpstr>
      <vt:lpstr>Stutchfield</vt:lpstr>
      <vt:lpstr>Steroids near term</vt:lpstr>
      <vt:lpstr>Long-term outcomes of late premature infants</vt:lpstr>
      <vt:lpstr>Long-term health of late preterm infants</vt:lpstr>
      <vt:lpstr>PowerPoint Presentation</vt:lpstr>
      <vt:lpstr>PowerPoint Presentation</vt:lpstr>
      <vt:lpstr>PowerPoint Presentation</vt:lpstr>
      <vt:lpstr>PowerPoint Presentation</vt:lpstr>
      <vt:lpstr>Most recent recommendations</vt:lpstr>
      <vt:lpstr>Most recent recommendations</vt:lpstr>
      <vt:lpstr>Very premature steroids</vt:lpstr>
      <vt:lpstr>PowerPoint Presentation</vt:lpstr>
      <vt:lpstr>PowerPoint Presentation</vt:lpstr>
      <vt:lpstr>PowerPoint Presentation</vt:lpstr>
      <vt:lpstr>Very premature steroids</vt:lpstr>
      <vt:lpstr>PowerPoint Presentation</vt:lpstr>
      <vt:lpstr>Multiple steroid courses?</vt:lpstr>
      <vt:lpstr>Recommendations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Stéroïdes anténataux Quoi de neuf?</dc:title>
  <dc:creator>Keith Barrington</dc:creator>
  <cp:lastModifiedBy>Keith Barrington</cp:lastModifiedBy>
  <cp:revision>41</cp:revision>
  <dcterms:created xsi:type="dcterms:W3CDTF">2016-10-31T17:37:22Z</dcterms:created>
  <dcterms:modified xsi:type="dcterms:W3CDTF">2026-01-19T03:09:35Z</dcterms:modified>
</cp:coreProperties>
</file>