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4" r:id="rId1"/>
  </p:sldMasterIdLst>
  <p:notesMasterIdLst>
    <p:notesMasterId r:id="rId44"/>
  </p:notesMasterIdLst>
  <p:sldIdLst>
    <p:sldId id="256" r:id="rId2"/>
    <p:sldId id="297" r:id="rId3"/>
    <p:sldId id="296" r:id="rId4"/>
    <p:sldId id="279" r:id="rId5"/>
    <p:sldId id="288" r:id="rId6"/>
    <p:sldId id="286" r:id="rId7"/>
    <p:sldId id="287" r:id="rId8"/>
    <p:sldId id="257" r:id="rId9"/>
    <p:sldId id="258" r:id="rId10"/>
    <p:sldId id="293" r:id="rId11"/>
    <p:sldId id="266" r:id="rId12"/>
    <p:sldId id="265" r:id="rId13"/>
    <p:sldId id="294" r:id="rId14"/>
    <p:sldId id="290" r:id="rId15"/>
    <p:sldId id="291" r:id="rId16"/>
    <p:sldId id="289" r:id="rId17"/>
    <p:sldId id="269" r:id="rId18"/>
    <p:sldId id="267" r:id="rId19"/>
    <p:sldId id="268" r:id="rId20"/>
    <p:sldId id="259" r:id="rId21"/>
    <p:sldId id="260" r:id="rId22"/>
    <p:sldId id="261" r:id="rId23"/>
    <p:sldId id="271" r:id="rId24"/>
    <p:sldId id="282" r:id="rId25"/>
    <p:sldId id="283" r:id="rId26"/>
    <p:sldId id="292" r:id="rId27"/>
    <p:sldId id="284" r:id="rId28"/>
    <p:sldId id="285" r:id="rId29"/>
    <p:sldId id="263" r:id="rId30"/>
    <p:sldId id="270" r:id="rId31"/>
    <p:sldId id="273" r:id="rId32"/>
    <p:sldId id="274" r:id="rId33"/>
    <p:sldId id="280" r:id="rId34"/>
    <p:sldId id="281" r:id="rId35"/>
    <p:sldId id="264" r:id="rId36"/>
    <p:sldId id="262" r:id="rId37"/>
    <p:sldId id="272" r:id="rId38"/>
    <p:sldId id="275" r:id="rId39"/>
    <p:sldId id="277" r:id="rId40"/>
    <p:sldId id="276" r:id="rId41"/>
    <p:sldId id="278" r:id="rId42"/>
    <p:sldId id="295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7" autoAdjust="0"/>
    <p:restoredTop sz="94660"/>
  </p:normalViewPr>
  <p:slideViewPr>
    <p:cSldViewPr snapToGrid="0">
      <p:cViewPr varScale="1">
        <p:scale>
          <a:sx n="74" d="100"/>
          <a:sy n="74" d="100"/>
        </p:scale>
        <p:origin x="33" y="1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E4B839-86A0-486E-B55E-9A774B766BE3}" type="datetimeFigureOut">
              <a:rPr lang="fr-CA" smtClean="0"/>
              <a:t>2017-06-01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483513-F390-445D-8B8C-032F25A600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75452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1400736" y="914977"/>
            <a:ext cx="4055129" cy="313459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endParaRPr lang="en-US"/>
          </a:p>
        </p:txBody>
      </p:sp>
      <p:sp>
        <p:nvSpPr>
          <p:cNvPr id="409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046350" y="4352637"/>
            <a:ext cx="4770904" cy="347806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85725" indent="-85725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SzPct val="45000"/>
              <a:buFont typeface="Wingdings" charset="2"/>
              <a:buNone/>
            </a:pPr>
            <a:r>
              <a:rPr lang="en-GB" dirty="0">
                <a:latin typeface="Arial" charset="0"/>
                <a:ea typeface="msgothic" charset="0"/>
                <a:cs typeface="msgothic" charset="0"/>
              </a:rPr>
              <a:t>Cognitive gain was computed by subtracting the individual Mental Development Index scores at 18 months from the corresponding Wechsler Preschool and Primary Scale of Intelligence III (WPPSI-III) Full Scale IQ. Data are shown for the 1419 children who underwent a successful </a:t>
            </a:r>
            <a:r>
              <a:rPr lang="en-GB" dirty="0" err="1">
                <a:latin typeface="Arial" charset="0"/>
                <a:ea typeface="msgothic" charset="0"/>
                <a:cs typeface="msgothic" charset="0"/>
              </a:rPr>
              <a:t>Bayley</a:t>
            </a:r>
            <a:r>
              <a:rPr lang="en-GB" dirty="0">
                <a:latin typeface="Arial" charset="0"/>
                <a:ea typeface="msgothic" charset="0"/>
                <a:cs typeface="msgothic" charset="0"/>
              </a:rPr>
              <a:t> II test at 18 months and a successful WPPSI-III test at 5 years. For this analysis, we excluded children with Mental Development Index scores below 50 (the lowest score in the </a:t>
            </a:r>
            <a:r>
              <a:rPr lang="en-GB" dirty="0" err="1">
                <a:latin typeface="Arial" charset="0"/>
                <a:ea typeface="msgothic" charset="0"/>
                <a:cs typeface="msgothic" charset="0"/>
              </a:rPr>
              <a:t>Bayley</a:t>
            </a:r>
            <a:r>
              <a:rPr lang="en-GB" dirty="0">
                <a:latin typeface="Arial" charset="0"/>
                <a:ea typeface="msgothic" charset="0"/>
                <a:cs typeface="msgothic" charset="0"/>
              </a:rPr>
              <a:t> II) and with a Full Scale IQ below 40 (the lowest score in the WPPSI-III). The size of each data point is proportional to the number of coincident observations (range, 1 to 5). The solid diagonal line is the best-fitting regression line between the observed gain in cognitive scores at 5 years and the Mental Development Index scores at 18 months. ρ Is the correlation coefficient.</a:t>
            </a:r>
          </a:p>
        </p:txBody>
      </p:sp>
    </p:spTree>
    <p:extLst>
      <p:ext uri="{BB962C8B-B14F-4D97-AF65-F5344CB8AC3E}">
        <p14:creationId xmlns:p14="http://schemas.microsoft.com/office/powerpoint/2010/main" val="2940017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426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774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677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6/1/2017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576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051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495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147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6/1/2017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449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70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6/1/2017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431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451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155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direct.com/science/article/pii/S0022347614003448#tbl2fndagger" TargetMode="External"/><Relationship Id="rId2" Type="http://schemas.openxmlformats.org/officeDocument/2006/relationships/hyperlink" Target="http://www.sciencedirect.com/science/article/pii/S0022347614003448#tbl2fnlowast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8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9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0.w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CA" dirty="0" err="1"/>
              <a:t>Early</a:t>
            </a:r>
            <a:r>
              <a:rPr lang="fr-CA" dirty="0"/>
              <a:t> </a:t>
            </a:r>
            <a:r>
              <a:rPr lang="fr-CA" dirty="0" err="1"/>
              <a:t>Caffeine</a:t>
            </a:r>
            <a:r>
              <a:rPr lang="fr-CA" dirty="0"/>
              <a:t> </a:t>
            </a:r>
            <a:r>
              <a:rPr lang="fr-CA" dirty="0" err="1"/>
              <a:t>treatment</a:t>
            </a:r>
            <a:r>
              <a:rPr lang="fr-CA" dirty="0"/>
              <a:t> in the </a:t>
            </a:r>
            <a:r>
              <a:rPr lang="fr-CA" dirty="0" err="1"/>
              <a:t>preterm</a:t>
            </a:r>
            <a:r>
              <a:rPr lang="fr-CA" dirty="0"/>
              <a:t> and </a:t>
            </a:r>
            <a:r>
              <a:rPr lang="fr-CA" dirty="0" err="1"/>
              <a:t>outcomes</a:t>
            </a:r>
            <a:endParaRPr lang="fr-CA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CA" dirty="0"/>
              <a:t>Keith J Barrington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1977" y="3353599"/>
            <a:ext cx="2664183" cy="337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632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8846" y="1828800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178698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7" name="Image 6" descr="Une image contenant personne, alimentation, intérieur&#10;&#10;Description générée avec un niveau de confiance très élevé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9453" y="0"/>
            <a:ext cx="9144000" cy="6858000"/>
          </a:xfrm>
          <a:prstGeom prst="rect">
            <a:avLst/>
          </a:prstGeom>
        </p:spPr>
      </p:pic>
      <p:sp>
        <p:nvSpPr>
          <p:cNvPr id="9" name="Espace réservé du contenu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199223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Caffeine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err="1"/>
              <a:t>Adenosine</a:t>
            </a:r>
            <a:r>
              <a:rPr lang="fr-CA" dirty="0"/>
              <a:t> </a:t>
            </a:r>
            <a:r>
              <a:rPr lang="fr-CA" dirty="0" err="1"/>
              <a:t>receptor</a:t>
            </a:r>
            <a:r>
              <a:rPr lang="fr-CA" dirty="0"/>
              <a:t> </a:t>
            </a:r>
            <a:r>
              <a:rPr lang="fr-CA" dirty="0" err="1"/>
              <a:t>antagonist</a:t>
            </a:r>
            <a:r>
              <a:rPr lang="fr-CA" dirty="0"/>
              <a:t>, </a:t>
            </a:r>
          </a:p>
          <a:p>
            <a:pPr lvl="1"/>
            <a:r>
              <a:rPr lang="fr-CA" dirty="0"/>
              <a:t>non-</a:t>
            </a:r>
            <a:r>
              <a:rPr lang="fr-CA" dirty="0" err="1"/>
              <a:t>selective</a:t>
            </a:r>
            <a:r>
              <a:rPr lang="fr-CA" dirty="0"/>
              <a:t> A1 and A2a </a:t>
            </a:r>
            <a:r>
              <a:rPr lang="fr-CA" dirty="0" err="1"/>
              <a:t>antagonist</a:t>
            </a:r>
            <a:endParaRPr lang="fr-CA" dirty="0"/>
          </a:p>
          <a:p>
            <a:r>
              <a:rPr lang="fr-CA" dirty="0" err="1"/>
              <a:t>Increases</a:t>
            </a:r>
            <a:r>
              <a:rPr lang="fr-CA" dirty="0"/>
              <a:t> </a:t>
            </a:r>
            <a:r>
              <a:rPr lang="fr-CA" dirty="0" err="1"/>
              <a:t>respiratory</a:t>
            </a:r>
            <a:r>
              <a:rPr lang="fr-CA" dirty="0"/>
              <a:t> drive</a:t>
            </a:r>
          </a:p>
          <a:p>
            <a:pPr lvl="1"/>
            <a:r>
              <a:rPr lang="fr-CA" dirty="0" err="1"/>
              <a:t>Probably</a:t>
            </a:r>
            <a:r>
              <a:rPr lang="fr-CA" dirty="0"/>
              <a:t> </a:t>
            </a:r>
            <a:r>
              <a:rPr lang="fr-CA" dirty="0" err="1"/>
              <a:t>also</a:t>
            </a:r>
            <a:r>
              <a:rPr lang="fr-CA" dirty="0"/>
              <a:t> </a:t>
            </a:r>
            <a:r>
              <a:rPr lang="fr-CA" dirty="0" err="1"/>
              <a:t>increases</a:t>
            </a:r>
            <a:r>
              <a:rPr lang="fr-CA" dirty="0"/>
              <a:t> </a:t>
            </a:r>
            <a:r>
              <a:rPr lang="fr-CA" dirty="0" err="1"/>
              <a:t>diaphragmatic</a:t>
            </a:r>
            <a:r>
              <a:rPr lang="fr-CA" dirty="0"/>
              <a:t> </a:t>
            </a:r>
            <a:r>
              <a:rPr lang="fr-CA" dirty="0" err="1"/>
              <a:t>contractility</a:t>
            </a:r>
            <a:endParaRPr lang="fr-CA" dirty="0"/>
          </a:p>
          <a:p>
            <a:r>
              <a:rPr lang="fr-CA" dirty="0" err="1"/>
              <a:t>Decreases</a:t>
            </a:r>
            <a:r>
              <a:rPr lang="fr-CA" dirty="0"/>
              <a:t> </a:t>
            </a:r>
            <a:r>
              <a:rPr lang="fr-CA" dirty="0" err="1"/>
              <a:t>apnea</a:t>
            </a:r>
            <a:r>
              <a:rPr lang="fr-CA" dirty="0"/>
              <a:t>, central and mixed</a:t>
            </a:r>
          </a:p>
          <a:p>
            <a:r>
              <a:rPr lang="fr-CA" dirty="0" err="1"/>
              <a:t>Decreases</a:t>
            </a:r>
            <a:r>
              <a:rPr lang="fr-CA" dirty="0"/>
              <a:t> intermittent </a:t>
            </a:r>
            <a:r>
              <a:rPr lang="fr-CA" dirty="0" err="1"/>
              <a:t>hypoxia</a:t>
            </a:r>
            <a:endParaRPr lang="fr-CA" dirty="0"/>
          </a:p>
          <a:p>
            <a:endParaRPr lang="fr-CA" dirty="0"/>
          </a:p>
          <a:p>
            <a:r>
              <a:rPr lang="fr-CA" dirty="0" err="1"/>
              <a:t>Used</a:t>
            </a:r>
            <a:r>
              <a:rPr lang="fr-CA" dirty="0"/>
              <a:t> </a:t>
            </a:r>
            <a:r>
              <a:rPr lang="fr-CA" dirty="0" err="1"/>
              <a:t>since</a:t>
            </a:r>
            <a:r>
              <a:rPr lang="fr-CA" dirty="0"/>
              <a:t> 1979 (in Montréal)</a:t>
            </a:r>
          </a:p>
        </p:txBody>
      </p:sp>
    </p:spTree>
    <p:extLst>
      <p:ext uri="{BB962C8B-B14F-4D97-AF65-F5344CB8AC3E}">
        <p14:creationId xmlns:p14="http://schemas.microsoft.com/office/powerpoint/2010/main" val="949115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Caffeine</a:t>
            </a:r>
            <a:r>
              <a:rPr lang="fr-CA" dirty="0"/>
              <a:t> actions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err="1"/>
              <a:t>Apnea</a:t>
            </a:r>
            <a:r>
              <a:rPr lang="fr-CA" dirty="0"/>
              <a:t> </a:t>
            </a:r>
            <a:r>
              <a:rPr lang="fr-CA" dirty="0" err="1"/>
              <a:t>is</a:t>
            </a:r>
            <a:r>
              <a:rPr lang="fr-CA" dirty="0"/>
              <a:t> </a:t>
            </a:r>
            <a:r>
              <a:rPr lang="fr-CA" dirty="0" err="1"/>
              <a:t>related</a:t>
            </a:r>
            <a:r>
              <a:rPr lang="fr-CA" dirty="0"/>
              <a:t> to </a:t>
            </a:r>
            <a:r>
              <a:rPr lang="fr-CA" dirty="0" err="1"/>
              <a:t>polymorphisms</a:t>
            </a:r>
            <a:r>
              <a:rPr lang="fr-CA" dirty="0"/>
              <a:t> of the A2a gene </a:t>
            </a:r>
          </a:p>
          <a:p>
            <a:pPr lvl="1"/>
            <a:r>
              <a:rPr lang="en-US" dirty="0"/>
              <a:t>rs35320474–2592 C⁄ T and T⁄ T genotypes also associated with BPD development.</a:t>
            </a:r>
          </a:p>
          <a:p>
            <a:r>
              <a:rPr lang="en-US" dirty="0"/>
              <a:t>Individual caffeine response variability was found to be associated with A1 gene polymorphism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676939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CA" altLang="fr-FR" dirty="0"/>
              <a:t>Caffeine impacts</a:t>
            </a:r>
            <a:endParaRPr lang="fr-CA" alt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87972" y="1823546"/>
            <a:ext cx="8229600" cy="45259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CA" dirty="0"/>
              <a:t>Improves white matter development</a:t>
            </a:r>
          </a:p>
          <a:p>
            <a:pPr lvl="1" eaLnBrk="1" hangingPunct="1">
              <a:defRPr/>
            </a:pPr>
            <a:r>
              <a:rPr lang="fr-CA" dirty="0" err="1"/>
              <a:t>substantial</a:t>
            </a:r>
            <a:r>
              <a:rPr lang="fr-CA" dirty="0"/>
              <a:t> </a:t>
            </a:r>
            <a:r>
              <a:rPr lang="fr-CA" dirty="0" err="1"/>
              <a:t>effect</a:t>
            </a:r>
            <a:r>
              <a:rPr lang="fr-CA" dirty="0"/>
              <a:t> on </a:t>
            </a:r>
            <a:r>
              <a:rPr lang="fr-CA" dirty="0" err="1"/>
              <a:t>cerebral</a:t>
            </a:r>
            <a:r>
              <a:rPr lang="fr-CA" dirty="0"/>
              <a:t> WM diffusion </a:t>
            </a:r>
            <a:r>
              <a:rPr lang="en-US" dirty="0"/>
              <a:t>measures, with no effects on MR-defined cerebral injury or structure. Doyle et al 2010. Ann </a:t>
            </a:r>
            <a:r>
              <a:rPr lang="en-US" dirty="0" err="1"/>
              <a:t>Neurol</a:t>
            </a:r>
            <a:endParaRPr lang="en-CA" dirty="0"/>
          </a:p>
          <a:p>
            <a:pPr eaLnBrk="1" hangingPunct="1">
              <a:defRPr/>
            </a:pPr>
            <a:r>
              <a:rPr lang="en-CA" dirty="0"/>
              <a:t>Perhaps by decreasing apnea, </a:t>
            </a:r>
          </a:p>
          <a:p>
            <a:pPr eaLnBrk="1" hangingPunct="1">
              <a:defRPr/>
            </a:pPr>
            <a:r>
              <a:rPr lang="en-CA" dirty="0"/>
              <a:t>and the intermittent hypoxia and recurrent re-oxygenation (with hyperoxia)</a:t>
            </a:r>
          </a:p>
          <a:p>
            <a:pPr>
              <a:defRPr/>
            </a:pPr>
            <a:endParaRPr lang="en-CA" dirty="0"/>
          </a:p>
          <a:p>
            <a:pPr>
              <a:defRPr/>
            </a:pPr>
            <a:r>
              <a:rPr lang="en-CA" dirty="0"/>
              <a:t>but also….</a:t>
            </a:r>
          </a:p>
        </p:txBody>
      </p:sp>
      <p:pic>
        <p:nvPicPr>
          <p:cNvPr id="4710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939" y="381000"/>
            <a:ext cx="3017837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5084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CA" altLang="fr-FR" dirty="0"/>
              <a:t>Caffeine impacts</a:t>
            </a:r>
            <a:endParaRPr lang="fr-CA" alt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87972" y="1823546"/>
            <a:ext cx="8229600" cy="4525963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CA" dirty="0"/>
              <a:t>Decreases CNS inflammation</a:t>
            </a:r>
          </a:p>
          <a:p>
            <a:pPr lvl="2">
              <a:defRPr/>
            </a:pPr>
            <a:r>
              <a:rPr lang="fr-CA" dirty="0"/>
              <a:t>Kang C-H, et al. </a:t>
            </a:r>
            <a:r>
              <a:rPr lang="fr-CA" dirty="0" err="1"/>
              <a:t>Caffeine</a:t>
            </a:r>
            <a:r>
              <a:rPr lang="fr-CA" dirty="0"/>
              <a:t> </a:t>
            </a:r>
            <a:r>
              <a:rPr lang="fr-CA" dirty="0" err="1"/>
              <a:t>suppresses</a:t>
            </a:r>
            <a:r>
              <a:rPr lang="fr-CA" dirty="0"/>
              <a:t> </a:t>
            </a:r>
            <a:r>
              <a:rPr lang="fr-CA" dirty="0" err="1"/>
              <a:t>lipopolysaccharide-stimulated</a:t>
            </a:r>
            <a:r>
              <a:rPr lang="fr-CA" dirty="0"/>
              <a:t> BV2 </a:t>
            </a:r>
            <a:r>
              <a:rPr lang="fr-CA" dirty="0" err="1"/>
              <a:t>microglial</a:t>
            </a:r>
            <a:r>
              <a:rPr lang="fr-CA" dirty="0"/>
              <a:t> </a:t>
            </a:r>
            <a:r>
              <a:rPr lang="fr-CA" dirty="0" err="1"/>
              <a:t>cells</a:t>
            </a:r>
            <a:r>
              <a:rPr lang="fr-CA" dirty="0"/>
              <a:t> by </a:t>
            </a:r>
            <a:r>
              <a:rPr lang="fr-CA" dirty="0" err="1"/>
              <a:t>suppressing</a:t>
            </a:r>
            <a:r>
              <a:rPr lang="fr-CA" dirty="0"/>
              <a:t> </a:t>
            </a:r>
            <a:r>
              <a:rPr lang="fr-CA" dirty="0" err="1"/>
              <a:t>Akt-mediated</a:t>
            </a:r>
            <a:r>
              <a:rPr lang="fr-CA" dirty="0"/>
              <a:t> NF-</a:t>
            </a:r>
            <a:r>
              <a:rPr lang="el-GR" dirty="0"/>
              <a:t>κ</a:t>
            </a:r>
            <a:r>
              <a:rPr lang="fr-CA" dirty="0"/>
              <a:t>B activation and ERK phosphorylation. Food and Chemical </a:t>
            </a:r>
            <a:r>
              <a:rPr lang="fr-CA" dirty="0" err="1"/>
              <a:t>Toxicology</a:t>
            </a:r>
            <a:r>
              <a:rPr lang="fr-CA" dirty="0"/>
              <a:t>. 2012;50(12):4270-6.</a:t>
            </a:r>
            <a:endParaRPr lang="en-CA" dirty="0"/>
          </a:p>
          <a:p>
            <a:pPr eaLnBrk="1" hangingPunct="1">
              <a:defRPr/>
            </a:pPr>
            <a:r>
              <a:rPr lang="en-CA" dirty="0"/>
              <a:t>Protects against hypoxia induced apoptosis</a:t>
            </a:r>
          </a:p>
          <a:p>
            <a:pPr lvl="2">
              <a:defRPr/>
            </a:pPr>
            <a:r>
              <a:rPr lang="fr-CA" dirty="0" err="1"/>
              <a:t>Kumral</a:t>
            </a:r>
            <a:r>
              <a:rPr lang="fr-CA" dirty="0"/>
              <a:t> A, et al. Protective </a:t>
            </a:r>
            <a:r>
              <a:rPr lang="fr-CA" dirty="0" err="1"/>
              <a:t>Effects</a:t>
            </a:r>
            <a:r>
              <a:rPr lang="fr-CA" dirty="0"/>
              <a:t> of </a:t>
            </a:r>
            <a:r>
              <a:rPr lang="fr-CA" dirty="0" err="1"/>
              <a:t>Methylxanthines</a:t>
            </a:r>
            <a:r>
              <a:rPr lang="fr-CA" dirty="0"/>
              <a:t> on </a:t>
            </a:r>
            <a:r>
              <a:rPr lang="fr-CA" dirty="0" err="1"/>
              <a:t>Hypoxia-Induced</a:t>
            </a:r>
            <a:r>
              <a:rPr lang="fr-CA" dirty="0"/>
              <a:t> </a:t>
            </a:r>
            <a:r>
              <a:rPr lang="fr-CA" dirty="0" err="1"/>
              <a:t>Apoptotic</a:t>
            </a:r>
            <a:r>
              <a:rPr lang="fr-CA" dirty="0"/>
              <a:t> </a:t>
            </a:r>
            <a:r>
              <a:rPr lang="fr-CA" dirty="0" err="1"/>
              <a:t>Neurodegeneration</a:t>
            </a:r>
            <a:r>
              <a:rPr lang="fr-CA" dirty="0"/>
              <a:t> and Long-</a:t>
            </a:r>
            <a:r>
              <a:rPr lang="fr-CA" dirty="0" err="1"/>
              <a:t>Term</a:t>
            </a:r>
            <a:r>
              <a:rPr lang="fr-CA" dirty="0"/>
              <a:t> Cognitive </a:t>
            </a:r>
            <a:r>
              <a:rPr lang="fr-CA" dirty="0" err="1"/>
              <a:t>Functions</a:t>
            </a:r>
            <a:r>
              <a:rPr lang="fr-CA" dirty="0"/>
              <a:t> in the </a:t>
            </a:r>
            <a:r>
              <a:rPr lang="fr-CA" dirty="0" err="1"/>
              <a:t>Developing</a:t>
            </a:r>
            <a:r>
              <a:rPr lang="fr-CA" dirty="0"/>
              <a:t> Rat </a:t>
            </a:r>
            <a:r>
              <a:rPr lang="fr-CA" dirty="0" err="1"/>
              <a:t>Brain</a:t>
            </a:r>
            <a:r>
              <a:rPr lang="fr-CA" dirty="0"/>
              <a:t>. Neonatology 2010;98(2):128-36.</a:t>
            </a:r>
          </a:p>
          <a:p>
            <a:pPr>
              <a:defRPr/>
            </a:pPr>
            <a:r>
              <a:rPr lang="fr-CA" dirty="0" err="1"/>
              <a:t>Protects</a:t>
            </a:r>
            <a:r>
              <a:rPr lang="fr-CA" dirty="0"/>
              <a:t> </a:t>
            </a:r>
            <a:r>
              <a:rPr lang="fr-CA" dirty="0" err="1"/>
              <a:t>lungs</a:t>
            </a:r>
            <a:r>
              <a:rPr lang="fr-CA" dirty="0"/>
              <a:t> </a:t>
            </a:r>
            <a:r>
              <a:rPr lang="fr-CA" dirty="0" err="1"/>
              <a:t>against</a:t>
            </a:r>
            <a:r>
              <a:rPr lang="fr-CA" dirty="0"/>
              <a:t> hyperoxia</a:t>
            </a:r>
          </a:p>
          <a:p>
            <a:pPr lvl="2">
              <a:defRPr/>
            </a:pPr>
            <a:r>
              <a:rPr lang="fr-CA" dirty="0" err="1"/>
              <a:t>Nagatomo</a:t>
            </a:r>
            <a:r>
              <a:rPr lang="fr-CA" dirty="0"/>
              <a:t> T, et al. </a:t>
            </a:r>
            <a:r>
              <a:rPr lang="fr-CA" dirty="0" err="1"/>
              <a:t>Caffeine</a:t>
            </a:r>
            <a:r>
              <a:rPr lang="fr-CA" dirty="0"/>
              <a:t> </a:t>
            </a:r>
            <a:r>
              <a:rPr lang="fr-CA" dirty="0" err="1"/>
              <a:t>Prevents</a:t>
            </a:r>
            <a:r>
              <a:rPr lang="fr-CA" dirty="0"/>
              <a:t> Hyperoxia-</a:t>
            </a:r>
            <a:r>
              <a:rPr lang="fr-CA" dirty="0" err="1"/>
              <a:t>Induced</a:t>
            </a:r>
            <a:r>
              <a:rPr lang="fr-CA" dirty="0"/>
              <a:t> </a:t>
            </a:r>
            <a:r>
              <a:rPr lang="fr-CA" dirty="0" err="1"/>
              <a:t>Functional</a:t>
            </a:r>
            <a:r>
              <a:rPr lang="fr-CA" dirty="0"/>
              <a:t> and Structural Lung Damage in </a:t>
            </a:r>
            <a:r>
              <a:rPr lang="fr-CA" dirty="0" err="1"/>
              <a:t>Preterm</a:t>
            </a:r>
            <a:r>
              <a:rPr lang="fr-CA" dirty="0"/>
              <a:t> </a:t>
            </a:r>
            <a:r>
              <a:rPr lang="fr-CA" dirty="0" err="1"/>
              <a:t>Rabbits</a:t>
            </a:r>
            <a:r>
              <a:rPr lang="fr-CA" dirty="0"/>
              <a:t>. </a:t>
            </a:r>
            <a:r>
              <a:rPr lang="fr-CA" dirty="0" err="1"/>
              <a:t>Neonatology</a:t>
            </a:r>
            <a:r>
              <a:rPr lang="fr-CA" dirty="0"/>
              <a:t>. 2016;109(4):274-81.</a:t>
            </a:r>
          </a:p>
          <a:p>
            <a:pPr lvl="1">
              <a:defRPr/>
            </a:pPr>
            <a:endParaRPr lang="fr-CA" dirty="0"/>
          </a:p>
        </p:txBody>
      </p:sp>
      <p:pic>
        <p:nvPicPr>
          <p:cNvPr id="4710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939" y="381000"/>
            <a:ext cx="3017837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5084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Outline</a:t>
            </a:r>
            <a:r>
              <a:rPr lang="fr-CA" dirty="0"/>
              <a:t>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err="1"/>
              <a:t>Who</a:t>
            </a:r>
            <a:r>
              <a:rPr lang="fr-CA" dirty="0"/>
              <a:t> </a:t>
            </a:r>
            <a:r>
              <a:rPr lang="fr-CA" dirty="0" err="1"/>
              <a:t>should</a:t>
            </a:r>
            <a:r>
              <a:rPr lang="fr-CA" dirty="0"/>
              <a:t> </a:t>
            </a:r>
            <a:r>
              <a:rPr lang="fr-CA" dirty="0" err="1"/>
              <a:t>receive</a:t>
            </a:r>
            <a:r>
              <a:rPr lang="fr-CA" dirty="0"/>
              <a:t> </a:t>
            </a:r>
            <a:r>
              <a:rPr lang="fr-CA" dirty="0" err="1"/>
              <a:t>caffeine</a:t>
            </a:r>
            <a:r>
              <a:rPr lang="fr-CA" dirty="0"/>
              <a:t>?</a:t>
            </a:r>
          </a:p>
          <a:p>
            <a:r>
              <a:rPr lang="fr-CA" dirty="0" err="1"/>
              <a:t>When</a:t>
            </a:r>
            <a:r>
              <a:rPr lang="fr-CA" dirty="0"/>
              <a:t> </a:t>
            </a:r>
            <a:r>
              <a:rPr lang="fr-CA" dirty="0" err="1"/>
              <a:t>should</a:t>
            </a:r>
            <a:r>
              <a:rPr lang="fr-CA" dirty="0"/>
              <a:t> </a:t>
            </a:r>
            <a:r>
              <a:rPr lang="fr-CA" dirty="0" err="1"/>
              <a:t>it</a:t>
            </a:r>
            <a:r>
              <a:rPr lang="fr-CA" dirty="0"/>
              <a:t> </a:t>
            </a:r>
            <a:r>
              <a:rPr lang="fr-CA" dirty="0" err="1"/>
              <a:t>be</a:t>
            </a:r>
            <a:r>
              <a:rPr lang="fr-CA" dirty="0"/>
              <a:t> </a:t>
            </a:r>
            <a:r>
              <a:rPr lang="fr-CA" dirty="0" err="1"/>
              <a:t>started</a:t>
            </a:r>
            <a:r>
              <a:rPr lang="fr-CA" dirty="0"/>
              <a:t>?</a:t>
            </a:r>
          </a:p>
          <a:p>
            <a:r>
              <a:rPr lang="fr-CA" dirty="0" err="1"/>
              <a:t>When</a:t>
            </a:r>
            <a:r>
              <a:rPr lang="fr-CA" dirty="0"/>
              <a:t> </a:t>
            </a:r>
            <a:r>
              <a:rPr lang="fr-CA" dirty="0" err="1"/>
              <a:t>should</a:t>
            </a:r>
            <a:r>
              <a:rPr lang="fr-CA" dirty="0"/>
              <a:t> </a:t>
            </a:r>
            <a:r>
              <a:rPr lang="fr-CA" dirty="0" err="1"/>
              <a:t>it</a:t>
            </a:r>
            <a:r>
              <a:rPr lang="fr-CA" dirty="0"/>
              <a:t> </a:t>
            </a:r>
            <a:r>
              <a:rPr lang="fr-CA" dirty="0" err="1"/>
              <a:t>be</a:t>
            </a:r>
            <a:r>
              <a:rPr lang="fr-CA" dirty="0"/>
              <a:t> </a:t>
            </a:r>
            <a:r>
              <a:rPr lang="fr-CA" dirty="0" err="1"/>
              <a:t>stopped</a:t>
            </a:r>
            <a:r>
              <a:rPr lang="fr-CA" dirty="0"/>
              <a:t>?</a:t>
            </a:r>
          </a:p>
          <a:p>
            <a:r>
              <a:rPr lang="fr-CA" dirty="0" err="1"/>
              <a:t>What</a:t>
            </a:r>
            <a:r>
              <a:rPr lang="fr-CA" dirty="0"/>
              <a:t> dose </a:t>
            </a:r>
            <a:r>
              <a:rPr lang="fr-CA" dirty="0" err="1"/>
              <a:t>should</a:t>
            </a:r>
            <a:r>
              <a:rPr lang="fr-CA" dirty="0"/>
              <a:t> </a:t>
            </a:r>
            <a:r>
              <a:rPr lang="fr-CA" dirty="0" err="1"/>
              <a:t>we</a:t>
            </a:r>
            <a:r>
              <a:rPr lang="fr-CA" dirty="0"/>
              <a:t> </a:t>
            </a:r>
            <a:r>
              <a:rPr lang="fr-CA" dirty="0" err="1"/>
              <a:t>give</a:t>
            </a:r>
            <a:r>
              <a:rPr lang="fr-CA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18074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Who</a:t>
            </a:r>
            <a:r>
              <a:rPr lang="fr-CA" dirty="0"/>
              <a:t> </a:t>
            </a:r>
            <a:r>
              <a:rPr lang="fr-CA" dirty="0" err="1"/>
              <a:t>should</a:t>
            </a:r>
            <a:r>
              <a:rPr lang="fr-CA" dirty="0"/>
              <a:t> </a:t>
            </a:r>
            <a:r>
              <a:rPr lang="fr-CA" dirty="0" err="1"/>
              <a:t>receive</a:t>
            </a:r>
            <a:r>
              <a:rPr lang="fr-CA" dirty="0"/>
              <a:t> </a:t>
            </a:r>
            <a:r>
              <a:rPr lang="fr-CA" dirty="0" err="1"/>
              <a:t>caffeine</a:t>
            </a:r>
            <a:r>
              <a:rPr lang="fr-CA" dirty="0"/>
              <a:t>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A" dirty="0" err="1"/>
              <a:t>Outcomes</a:t>
            </a:r>
            <a:r>
              <a:rPr lang="fr-CA" dirty="0"/>
              <a:t> </a:t>
            </a:r>
            <a:r>
              <a:rPr lang="fr-CA" dirty="0" err="1"/>
              <a:t>were</a:t>
            </a:r>
            <a:r>
              <a:rPr lang="fr-CA" dirty="0"/>
              <a:t> all </a:t>
            </a:r>
            <a:r>
              <a:rPr lang="fr-CA" dirty="0" err="1"/>
              <a:t>improved</a:t>
            </a:r>
            <a:r>
              <a:rPr lang="fr-CA" dirty="0"/>
              <a:t> (or </a:t>
            </a:r>
            <a:r>
              <a:rPr lang="fr-CA" dirty="0" err="1"/>
              <a:t>unaffected</a:t>
            </a:r>
            <a:r>
              <a:rPr lang="fr-CA" dirty="0"/>
              <a:t>) in the CAP trial</a:t>
            </a:r>
          </a:p>
          <a:p>
            <a:r>
              <a:rPr lang="fr-CA" dirty="0"/>
              <a:t>No major adverse </a:t>
            </a:r>
            <a:r>
              <a:rPr lang="fr-CA" dirty="0" err="1"/>
              <a:t>effects</a:t>
            </a:r>
            <a:endParaRPr lang="fr-CA" dirty="0"/>
          </a:p>
          <a:p>
            <a:r>
              <a:rPr lang="fr-CA" dirty="0" err="1"/>
              <a:t>Some</a:t>
            </a:r>
            <a:r>
              <a:rPr lang="fr-CA" dirty="0"/>
              <a:t> </a:t>
            </a:r>
            <a:r>
              <a:rPr lang="fr-CA" dirty="0" err="1"/>
              <a:t>slowing</a:t>
            </a:r>
            <a:r>
              <a:rPr lang="fr-CA" dirty="0"/>
              <a:t> of </a:t>
            </a:r>
            <a:r>
              <a:rPr lang="fr-CA" dirty="0" err="1"/>
              <a:t>growth</a:t>
            </a:r>
            <a:r>
              <a:rPr lang="fr-CA" dirty="0"/>
              <a:t> </a:t>
            </a:r>
            <a:r>
              <a:rPr lang="fr-CA" dirty="0" err="1"/>
              <a:t>velocity</a:t>
            </a:r>
            <a:r>
              <a:rPr lang="fr-CA" dirty="0"/>
              <a:t>, </a:t>
            </a:r>
            <a:r>
              <a:rPr lang="fr-CA" dirty="0" err="1"/>
              <a:t>which</a:t>
            </a:r>
            <a:r>
              <a:rPr lang="fr-CA" dirty="0"/>
              <a:t> </a:t>
            </a:r>
            <a:r>
              <a:rPr lang="fr-CA" dirty="0" err="1"/>
              <a:t>caught</a:t>
            </a:r>
            <a:r>
              <a:rPr lang="fr-CA" dirty="0"/>
              <a:t> up </a:t>
            </a:r>
            <a:r>
              <a:rPr lang="fr-CA" dirty="0" err="1"/>
              <a:t>after</a:t>
            </a:r>
            <a:r>
              <a:rPr lang="fr-CA" dirty="0"/>
              <a:t> the </a:t>
            </a:r>
            <a:r>
              <a:rPr lang="fr-CA" dirty="0" err="1"/>
              <a:t>caffeine</a:t>
            </a:r>
            <a:r>
              <a:rPr lang="fr-CA" dirty="0"/>
              <a:t> </a:t>
            </a:r>
            <a:r>
              <a:rPr lang="fr-CA" dirty="0" err="1"/>
              <a:t>ended</a:t>
            </a:r>
            <a:endParaRPr lang="fr-CA" dirty="0"/>
          </a:p>
          <a:p>
            <a:endParaRPr lang="fr-CA" dirty="0"/>
          </a:p>
          <a:p>
            <a:r>
              <a:rPr lang="fr-CA" dirty="0" err="1"/>
              <a:t>Criteria</a:t>
            </a:r>
            <a:r>
              <a:rPr lang="fr-CA" dirty="0"/>
              <a:t> for trial entry</a:t>
            </a:r>
          </a:p>
          <a:p>
            <a:r>
              <a:rPr lang="fr-CA" dirty="0"/>
              <a:t>&lt; 1250 g </a:t>
            </a:r>
            <a:r>
              <a:rPr lang="fr-CA" dirty="0" err="1"/>
              <a:t>birth</a:t>
            </a:r>
            <a:r>
              <a:rPr lang="fr-CA" dirty="0"/>
              <a:t> </a:t>
            </a:r>
            <a:r>
              <a:rPr lang="fr-CA" dirty="0" err="1"/>
              <a:t>weight</a:t>
            </a:r>
            <a:endParaRPr lang="fr-CA" dirty="0"/>
          </a:p>
          <a:p>
            <a:r>
              <a:rPr lang="fr-CA" dirty="0"/>
              <a:t>&lt;10 </a:t>
            </a:r>
            <a:r>
              <a:rPr lang="fr-CA" dirty="0" err="1"/>
              <a:t>days</a:t>
            </a:r>
            <a:r>
              <a:rPr lang="fr-CA" dirty="0"/>
              <a:t> of </a:t>
            </a:r>
            <a:r>
              <a:rPr lang="fr-CA" dirty="0" err="1"/>
              <a:t>age</a:t>
            </a:r>
            <a:endParaRPr lang="fr-CA" dirty="0"/>
          </a:p>
          <a:p>
            <a:r>
              <a:rPr lang="fr-CA" dirty="0" err="1"/>
              <a:t>Considered</a:t>
            </a:r>
            <a:r>
              <a:rPr lang="fr-CA" dirty="0"/>
              <a:t> for </a:t>
            </a:r>
            <a:r>
              <a:rPr lang="fr-CA" dirty="0" err="1"/>
              <a:t>caffeine</a:t>
            </a:r>
            <a:r>
              <a:rPr lang="fr-CA" dirty="0"/>
              <a:t> </a:t>
            </a:r>
            <a:r>
              <a:rPr lang="fr-CA" dirty="0" err="1"/>
              <a:t>therapy</a:t>
            </a:r>
            <a:r>
              <a:rPr lang="fr-CA" dirty="0"/>
              <a:t> by the </a:t>
            </a:r>
            <a:r>
              <a:rPr lang="fr-CA" dirty="0" err="1"/>
              <a:t>attending</a:t>
            </a:r>
            <a:endParaRPr lang="fr-CA" dirty="0"/>
          </a:p>
          <a:p>
            <a:pPr lvl="2"/>
            <a:r>
              <a:rPr lang="fr-CA" dirty="0" err="1"/>
              <a:t>treatment</a:t>
            </a:r>
            <a:r>
              <a:rPr lang="fr-CA" dirty="0"/>
              <a:t> of </a:t>
            </a:r>
            <a:r>
              <a:rPr lang="fr-CA" dirty="0" err="1"/>
              <a:t>apnea</a:t>
            </a:r>
            <a:r>
              <a:rPr lang="fr-CA" dirty="0"/>
              <a:t>, </a:t>
            </a:r>
            <a:r>
              <a:rPr lang="fr-CA" dirty="0" err="1"/>
              <a:t>prophylaxis</a:t>
            </a:r>
            <a:r>
              <a:rPr lang="fr-CA" dirty="0"/>
              <a:t> of </a:t>
            </a:r>
            <a:r>
              <a:rPr lang="fr-CA" dirty="0" err="1"/>
              <a:t>apnea</a:t>
            </a:r>
            <a:r>
              <a:rPr lang="fr-CA" dirty="0"/>
              <a:t>, or to </a:t>
            </a:r>
            <a:r>
              <a:rPr lang="fr-CA" dirty="0" err="1"/>
              <a:t>aid</a:t>
            </a:r>
            <a:r>
              <a:rPr lang="fr-CA" dirty="0"/>
              <a:t> extubation</a:t>
            </a:r>
          </a:p>
          <a:p>
            <a:pPr lvl="2"/>
            <a:endParaRPr lang="fr-CA" dirty="0"/>
          </a:p>
          <a:p>
            <a:r>
              <a:rPr lang="fr-CA" dirty="0" err="1"/>
              <a:t>Outcomes</a:t>
            </a:r>
            <a:r>
              <a:rPr lang="fr-CA" dirty="0"/>
              <a:t> </a:t>
            </a:r>
            <a:r>
              <a:rPr lang="fr-CA" dirty="0" err="1"/>
              <a:t>improved</a:t>
            </a:r>
            <a:r>
              <a:rPr lang="fr-CA" dirty="0"/>
              <a:t> BPD, PDA ligation, and </a:t>
            </a:r>
            <a:r>
              <a:rPr lang="fr-CA" dirty="0" err="1"/>
              <a:t>severe</a:t>
            </a:r>
            <a:r>
              <a:rPr lang="fr-CA" dirty="0"/>
              <a:t> </a:t>
            </a:r>
            <a:r>
              <a:rPr lang="fr-CA" dirty="0" err="1"/>
              <a:t>retinopathy</a:t>
            </a:r>
            <a:r>
              <a:rPr lang="fr-CA" dirty="0"/>
              <a:t>. 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154329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937" y="647700"/>
            <a:ext cx="9382125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233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3"/>
          <p:cNvSpPr txBox="1">
            <a:spLocks noChangeArrowheads="1"/>
          </p:cNvSpPr>
          <p:nvPr/>
        </p:nvSpPr>
        <p:spPr bwMode="auto">
          <a:xfrm>
            <a:off x="1987731" y="519131"/>
            <a:ext cx="8343900" cy="904863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folHlin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fr-FR" sz="4400" b="1" dirty="0">
                <a:solidFill>
                  <a:srgbClr val="CC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CAP Study</a:t>
            </a:r>
            <a:endParaRPr lang="en-US" altLang="fr-FR" sz="4400" b="1" dirty="0">
              <a:solidFill>
                <a:srgbClr val="CC0000"/>
              </a:solidFill>
              <a:latin typeface="Tahoma" panose="020B0604030504040204" pitchFamily="34" charset="0"/>
            </a:endParaRPr>
          </a:p>
        </p:txBody>
      </p:sp>
      <p:sp>
        <p:nvSpPr>
          <p:cNvPr id="33796" name="Text Box 31"/>
          <p:cNvSpPr txBox="1">
            <a:spLocks noChangeArrowheads="1"/>
          </p:cNvSpPr>
          <p:nvPr/>
        </p:nvSpPr>
        <p:spPr bwMode="auto">
          <a:xfrm>
            <a:off x="2670176" y="1489075"/>
            <a:ext cx="5483225" cy="5794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fr-FR" sz="3200" b="1">
                <a:solidFill>
                  <a:srgbClr val="CC3300"/>
                </a:solidFill>
                <a:latin typeface="Arial" panose="020B0604020202020204" pitchFamily="34" charset="0"/>
              </a:rPr>
              <a:t>Incidence of Cerebral Palsy</a:t>
            </a:r>
          </a:p>
        </p:txBody>
      </p:sp>
      <p:grpSp>
        <p:nvGrpSpPr>
          <p:cNvPr id="160854" name="Group 86"/>
          <p:cNvGrpSpPr>
            <a:grpSpLocks/>
          </p:cNvGrpSpPr>
          <p:nvPr/>
        </p:nvGrpSpPr>
        <p:grpSpPr bwMode="auto">
          <a:xfrm>
            <a:off x="3136900" y="2667001"/>
            <a:ext cx="1739900" cy="3897313"/>
            <a:chOff x="1016" y="1680"/>
            <a:chExt cx="1096" cy="2455"/>
          </a:xfrm>
        </p:grpSpPr>
        <p:sp>
          <p:nvSpPr>
            <p:cNvPr id="33825" name="Rectangle 13"/>
            <p:cNvSpPr>
              <a:spLocks noChangeArrowheads="1"/>
            </p:cNvSpPr>
            <p:nvPr/>
          </p:nvSpPr>
          <p:spPr bwMode="auto">
            <a:xfrm flipH="1">
              <a:off x="1296" y="1981"/>
              <a:ext cx="537" cy="1757"/>
            </a:xfrm>
            <a:prstGeom prst="rect">
              <a:avLst/>
            </a:prstGeom>
            <a:gradFill rotWithShape="1">
              <a:gsLst>
                <a:gs pos="0">
                  <a:srgbClr val="009900"/>
                </a:gs>
                <a:gs pos="50000">
                  <a:srgbClr val="FFFFFF"/>
                </a:gs>
                <a:gs pos="100000">
                  <a:srgbClr val="009900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3826" name="Text Box 29"/>
            <p:cNvSpPr txBox="1">
              <a:spLocks noChangeArrowheads="1"/>
            </p:cNvSpPr>
            <p:nvPr/>
          </p:nvSpPr>
          <p:spPr bwMode="auto">
            <a:xfrm>
              <a:off x="1016" y="3770"/>
              <a:ext cx="1096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fr-FR" sz="3200" b="1">
                  <a:latin typeface="Arial" panose="020B0604020202020204" pitchFamily="34" charset="0"/>
                </a:rPr>
                <a:t>Placebo</a:t>
              </a:r>
            </a:p>
          </p:txBody>
        </p:sp>
        <p:sp>
          <p:nvSpPr>
            <p:cNvPr id="33827" name="Text Box 32"/>
            <p:cNvSpPr txBox="1">
              <a:spLocks noChangeArrowheads="1"/>
            </p:cNvSpPr>
            <p:nvPr/>
          </p:nvSpPr>
          <p:spPr bwMode="auto">
            <a:xfrm>
              <a:off x="1261" y="1680"/>
              <a:ext cx="60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fr-FR" b="1">
                  <a:latin typeface="Arial" panose="020B0604020202020204" pitchFamily="34" charset="0"/>
                </a:rPr>
                <a:t>7.3 %</a:t>
              </a:r>
            </a:p>
          </p:txBody>
        </p:sp>
      </p:grpSp>
      <p:grpSp>
        <p:nvGrpSpPr>
          <p:cNvPr id="160855" name="Group 87"/>
          <p:cNvGrpSpPr>
            <a:grpSpLocks/>
          </p:cNvGrpSpPr>
          <p:nvPr/>
        </p:nvGrpSpPr>
        <p:grpSpPr bwMode="auto">
          <a:xfrm>
            <a:off x="5334000" y="3810001"/>
            <a:ext cx="1784350" cy="2754313"/>
            <a:chOff x="2400" y="2400"/>
            <a:chExt cx="1124" cy="1735"/>
          </a:xfrm>
        </p:grpSpPr>
        <p:sp>
          <p:nvSpPr>
            <p:cNvPr id="33822" name="Rectangle 12"/>
            <p:cNvSpPr>
              <a:spLocks noChangeArrowheads="1"/>
            </p:cNvSpPr>
            <p:nvPr/>
          </p:nvSpPr>
          <p:spPr bwMode="auto">
            <a:xfrm flipH="1">
              <a:off x="2694" y="2673"/>
              <a:ext cx="537" cy="1065"/>
            </a:xfrm>
            <a:prstGeom prst="rect">
              <a:avLst/>
            </a:prstGeom>
            <a:gradFill rotWithShape="1">
              <a:gsLst>
                <a:gs pos="0">
                  <a:srgbClr val="CC3300"/>
                </a:gs>
                <a:gs pos="50000">
                  <a:srgbClr val="FFFFFF"/>
                </a:gs>
                <a:gs pos="100000">
                  <a:srgbClr val="CC3300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33823" name="Text Box 30"/>
            <p:cNvSpPr txBox="1">
              <a:spLocks noChangeArrowheads="1"/>
            </p:cNvSpPr>
            <p:nvPr/>
          </p:nvSpPr>
          <p:spPr bwMode="auto">
            <a:xfrm>
              <a:off x="2400" y="3770"/>
              <a:ext cx="1124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fr-FR" sz="3200" b="1">
                  <a:latin typeface="Arial" panose="020B0604020202020204" pitchFamily="34" charset="0"/>
                </a:rPr>
                <a:t>Caffeine</a:t>
              </a:r>
            </a:p>
          </p:txBody>
        </p:sp>
        <p:sp>
          <p:nvSpPr>
            <p:cNvPr id="33824" name="Text Box 33"/>
            <p:cNvSpPr txBox="1">
              <a:spLocks noChangeArrowheads="1"/>
            </p:cNvSpPr>
            <p:nvPr/>
          </p:nvSpPr>
          <p:spPr bwMode="auto">
            <a:xfrm>
              <a:off x="2659" y="2400"/>
              <a:ext cx="60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fr-FR" b="1">
                  <a:latin typeface="Arial" panose="020B0604020202020204" pitchFamily="34" charset="0"/>
                </a:rPr>
                <a:t>4.4 %</a:t>
              </a:r>
            </a:p>
          </p:txBody>
        </p:sp>
      </p:grpSp>
      <p:sp>
        <p:nvSpPr>
          <p:cNvPr id="160802" name="Text Box 34"/>
          <p:cNvSpPr txBox="1">
            <a:spLocks noChangeArrowheads="1"/>
          </p:cNvSpPr>
          <p:nvPr/>
        </p:nvSpPr>
        <p:spPr bwMode="auto">
          <a:xfrm>
            <a:off x="7162800" y="4071939"/>
            <a:ext cx="3425938" cy="978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lnSpc>
                <a:spcPct val="120000"/>
              </a:lnSpc>
            </a:pPr>
            <a:r>
              <a:rPr lang="en-US" altLang="fr-FR" b="1">
                <a:latin typeface="Arial" panose="020B0604020202020204" pitchFamily="34" charset="0"/>
              </a:rPr>
              <a:t>P = 0.009</a:t>
            </a:r>
          </a:p>
          <a:p>
            <a:pPr algn="l" eaLnBrk="1" hangingPunct="1">
              <a:lnSpc>
                <a:spcPct val="120000"/>
              </a:lnSpc>
            </a:pPr>
            <a:r>
              <a:rPr lang="en-US" altLang="fr-FR" b="1">
                <a:latin typeface="Arial" panose="020B0604020202020204" pitchFamily="34" charset="0"/>
              </a:rPr>
              <a:t>OR = 0.58 (0.39 – 0.87)</a:t>
            </a:r>
          </a:p>
        </p:txBody>
      </p:sp>
      <p:grpSp>
        <p:nvGrpSpPr>
          <p:cNvPr id="33800" name="Group 85"/>
          <p:cNvGrpSpPr>
            <a:grpSpLocks/>
          </p:cNvGrpSpPr>
          <p:nvPr/>
        </p:nvGrpSpPr>
        <p:grpSpPr bwMode="auto">
          <a:xfrm>
            <a:off x="1828800" y="2763838"/>
            <a:ext cx="5422900" cy="3332162"/>
            <a:chOff x="192" y="1741"/>
            <a:chExt cx="3416" cy="2099"/>
          </a:xfrm>
        </p:grpSpPr>
        <p:sp>
          <p:nvSpPr>
            <p:cNvPr id="33801" name="Line 21"/>
            <p:cNvSpPr>
              <a:spLocks noChangeShapeType="1"/>
            </p:cNvSpPr>
            <p:nvPr/>
          </p:nvSpPr>
          <p:spPr bwMode="auto">
            <a:xfrm>
              <a:off x="891" y="3738"/>
              <a:ext cx="2717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33802" name="Text Box 28"/>
            <p:cNvSpPr txBox="1">
              <a:spLocks noChangeArrowheads="1"/>
            </p:cNvSpPr>
            <p:nvPr/>
          </p:nvSpPr>
          <p:spPr bwMode="auto">
            <a:xfrm>
              <a:off x="192" y="2611"/>
              <a:ext cx="3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fr-FR" sz="3200" b="1"/>
                <a:t>%</a:t>
              </a:r>
            </a:p>
          </p:txBody>
        </p:sp>
        <p:sp>
          <p:nvSpPr>
            <p:cNvPr id="33803" name="Line 50"/>
            <p:cNvSpPr>
              <a:spLocks noChangeShapeType="1"/>
            </p:cNvSpPr>
            <p:nvPr/>
          </p:nvSpPr>
          <p:spPr bwMode="auto">
            <a:xfrm>
              <a:off x="911" y="1813"/>
              <a:ext cx="1" cy="192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33804" name="Line 51"/>
            <p:cNvSpPr>
              <a:spLocks noChangeShapeType="1"/>
            </p:cNvSpPr>
            <p:nvPr/>
          </p:nvSpPr>
          <p:spPr bwMode="auto">
            <a:xfrm>
              <a:off x="863" y="3739"/>
              <a:ext cx="4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33805" name="Line 52"/>
            <p:cNvSpPr>
              <a:spLocks noChangeShapeType="1"/>
            </p:cNvSpPr>
            <p:nvPr/>
          </p:nvSpPr>
          <p:spPr bwMode="auto">
            <a:xfrm>
              <a:off x="863" y="3499"/>
              <a:ext cx="4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33806" name="Line 53"/>
            <p:cNvSpPr>
              <a:spLocks noChangeShapeType="1"/>
            </p:cNvSpPr>
            <p:nvPr/>
          </p:nvSpPr>
          <p:spPr bwMode="auto">
            <a:xfrm>
              <a:off x="863" y="3259"/>
              <a:ext cx="4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33807" name="Line 54"/>
            <p:cNvSpPr>
              <a:spLocks noChangeShapeType="1"/>
            </p:cNvSpPr>
            <p:nvPr/>
          </p:nvSpPr>
          <p:spPr bwMode="auto">
            <a:xfrm>
              <a:off x="863" y="3019"/>
              <a:ext cx="4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33808" name="Line 55"/>
            <p:cNvSpPr>
              <a:spLocks noChangeShapeType="1"/>
            </p:cNvSpPr>
            <p:nvPr/>
          </p:nvSpPr>
          <p:spPr bwMode="auto">
            <a:xfrm>
              <a:off x="863" y="2779"/>
              <a:ext cx="4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33809" name="Line 56"/>
            <p:cNvSpPr>
              <a:spLocks noChangeShapeType="1"/>
            </p:cNvSpPr>
            <p:nvPr/>
          </p:nvSpPr>
          <p:spPr bwMode="auto">
            <a:xfrm>
              <a:off x="863" y="2533"/>
              <a:ext cx="4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33810" name="Line 57"/>
            <p:cNvSpPr>
              <a:spLocks noChangeShapeType="1"/>
            </p:cNvSpPr>
            <p:nvPr/>
          </p:nvSpPr>
          <p:spPr bwMode="auto">
            <a:xfrm>
              <a:off x="863" y="2293"/>
              <a:ext cx="4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33811" name="Line 58"/>
            <p:cNvSpPr>
              <a:spLocks noChangeShapeType="1"/>
            </p:cNvSpPr>
            <p:nvPr/>
          </p:nvSpPr>
          <p:spPr bwMode="auto">
            <a:xfrm>
              <a:off x="863" y="2053"/>
              <a:ext cx="4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33812" name="Line 59"/>
            <p:cNvSpPr>
              <a:spLocks noChangeShapeType="1"/>
            </p:cNvSpPr>
            <p:nvPr/>
          </p:nvSpPr>
          <p:spPr bwMode="auto">
            <a:xfrm>
              <a:off x="863" y="1813"/>
              <a:ext cx="4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33813" name="Rectangle 66"/>
            <p:cNvSpPr>
              <a:spLocks noChangeArrowheads="1"/>
            </p:cNvSpPr>
            <p:nvPr/>
          </p:nvSpPr>
          <p:spPr bwMode="auto">
            <a:xfrm>
              <a:off x="725" y="3667"/>
              <a:ext cx="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fr-FR" sz="1800" b="1">
                  <a:solidFill>
                    <a:srgbClr val="000000"/>
                  </a:solidFill>
                </a:rPr>
                <a:t>0</a:t>
              </a:r>
              <a:endParaRPr lang="en-US" altLang="fr-FR"/>
            </a:p>
          </p:txBody>
        </p:sp>
        <p:sp>
          <p:nvSpPr>
            <p:cNvPr id="33814" name="Rectangle 67"/>
            <p:cNvSpPr>
              <a:spLocks noChangeArrowheads="1"/>
            </p:cNvSpPr>
            <p:nvPr/>
          </p:nvSpPr>
          <p:spPr bwMode="auto">
            <a:xfrm>
              <a:off x="725" y="3427"/>
              <a:ext cx="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fr-FR" sz="1800" b="1">
                  <a:solidFill>
                    <a:srgbClr val="000000"/>
                  </a:solidFill>
                </a:rPr>
                <a:t>1</a:t>
              </a:r>
              <a:endParaRPr lang="en-US" altLang="fr-FR"/>
            </a:p>
          </p:txBody>
        </p:sp>
        <p:sp>
          <p:nvSpPr>
            <p:cNvPr id="33815" name="Rectangle 68"/>
            <p:cNvSpPr>
              <a:spLocks noChangeArrowheads="1"/>
            </p:cNvSpPr>
            <p:nvPr/>
          </p:nvSpPr>
          <p:spPr bwMode="auto">
            <a:xfrm>
              <a:off x="725" y="3187"/>
              <a:ext cx="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fr-FR" sz="1800" b="1">
                  <a:solidFill>
                    <a:srgbClr val="000000"/>
                  </a:solidFill>
                </a:rPr>
                <a:t>2</a:t>
              </a:r>
              <a:endParaRPr lang="en-US" altLang="fr-FR"/>
            </a:p>
          </p:txBody>
        </p:sp>
        <p:sp>
          <p:nvSpPr>
            <p:cNvPr id="33816" name="Rectangle 69"/>
            <p:cNvSpPr>
              <a:spLocks noChangeArrowheads="1"/>
            </p:cNvSpPr>
            <p:nvPr/>
          </p:nvSpPr>
          <p:spPr bwMode="auto">
            <a:xfrm>
              <a:off x="725" y="2947"/>
              <a:ext cx="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fr-FR" sz="1800" b="1">
                  <a:solidFill>
                    <a:srgbClr val="000000"/>
                  </a:solidFill>
                </a:rPr>
                <a:t>3</a:t>
              </a:r>
              <a:endParaRPr lang="en-US" altLang="fr-FR"/>
            </a:p>
          </p:txBody>
        </p:sp>
        <p:sp>
          <p:nvSpPr>
            <p:cNvPr id="33817" name="Rectangle 70"/>
            <p:cNvSpPr>
              <a:spLocks noChangeArrowheads="1"/>
            </p:cNvSpPr>
            <p:nvPr/>
          </p:nvSpPr>
          <p:spPr bwMode="auto">
            <a:xfrm>
              <a:off x="725" y="2707"/>
              <a:ext cx="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fr-FR" sz="1800" b="1">
                  <a:solidFill>
                    <a:srgbClr val="000000"/>
                  </a:solidFill>
                </a:rPr>
                <a:t>4</a:t>
              </a:r>
              <a:endParaRPr lang="en-US" altLang="fr-FR"/>
            </a:p>
          </p:txBody>
        </p:sp>
        <p:sp>
          <p:nvSpPr>
            <p:cNvPr id="33818" name="Rectangle 71"/>
            <p:cNvSpPr>
              <a:spLocks noChangeArrowheads="1"/>
            </p:cNvSpPr>
            <p:nvPr/>
          </p:nvSpPr>
          <p:spPr bwMode="auto">
            <a:xfrm>
              <a:off x="725" y="2461"/>
              <a:ext cx="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fr-FR" sz="1800" b="1">
                  <a:solidFill>
                    <a:srgbClr val="000000"/>
                  </a:solidFill>
                </a:rPr>
                <a:t>5</a:t>
              </a:r>
              <a:endParaRPr lang="en-US" altLang="fr-FR"/>
            </a:p>
          </p:txBody>
        </p:sp>
        <p:sp>
          <p:nvSpPr>
            <p:cNvPr id="33819" name="Rectangle 72"/>
            <p:cNvSpPr>
              <a:spLocks noChangeArrowheads="1"/>
            </p:cNvSpPr>
            <p:nvPr/>
          </p:nvSpPr>
          <p:spPr bwMode="auto">
            <a:xfrm>
              <a:off x="725" y="2221"/>
              <a:ext cx="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fr-FR" sz="1800" b="1">
                  <a:solidFill>
                    <a:srgbClr val="000000"/>
                  </a:solidFill>
                </a:rPr>
                <a:t>6</a:t>
              </a:r>
              <a:endParaRPr lang="en-US" altLang="fr-FR"/>
            </a:p>
          </p:txBody>
        </p:sp>
        <p:sp>
          <p:nvSpPr>
            <p:cNvPr id="33820" name="Rectangle 73"/>
            <p:cNvSpPr>
              <a:spLocks noChangeArrowheads="1"/>
            </p:cNvSpPr>
            <p:nvPr/>
          </p:nvSpPr>
          <p:spPr bwMode="auto">
            <a:xfrm>
              <a:off x="725" y="1981"/>
              <a:ext cx="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fr-FR" sz="1800" b="1">
                  <a:solidFill>
                    <a:srgbClr val="000000"/>
                  </a:solidFill>
                </a:rPr>
                <a:t>7</a:t>
              </a:r>
              <a:endParaRPr lang="en-US" altLang="fr-FR"/>
            </a:p>
          </p:txBody>
        </p:sp>
        <p:sp>
          <p:nvSpPr>
            <p:cNvPr id="33821" name="Rectangle 74"/>
            <p:cNvSpPr>
              <a:spLocks noChangeArrowheads="1"/>
            </p:cNvSpPr>
            <p:nvPr/>
          </p:nvSpPr>
          <p:spPr bwMode="auto">
            <a:xfrm>
              <a:off x="725" y="1741"/>
              <a:ext cx="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fr-FR" sz="1800" b="1">
                  <a:solidFill>
                    <a:srgbClr val="000000"/>
                  </a:solidFill>
                </a:rPr>
                <a:t>8</a:t>
              </a:r>
              <a:endParaRPr lang="en-US" altLang="fr-FR"/>
            </a:p>
          </p:txBody>
        </p:sp>
      </p:grpSp>
    </p:spTree>
    <p:extLst>
      <p:ext uri="{BB962C8B-B14F-4D97-AF65-F5344CB8AC3E}">
        <p14:creationId xmlns:p14="http://schemas.microsoft.com/office/powerpoint/2010/main" val="405507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0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0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0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80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3863"/>
          <a:stretch/>
        </p:blipFill>
        <p:spPr>
          <a:xfrm>
            <a:off x="850006" y="-32047"/>
            <a:ext cx="5705340" cy="688927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/>
          <a:srcRect t="76382"/>
          <a:stretch/>
        </p:blipFill>
        <p:spPr>
          <a:xfrm>
            <a:off x="6618017" y="1133437"/>
            <a:ext cx="5311970" cy="1989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193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7995" y="132506"/>
            <a:ext cx="7090326" cy="6047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6644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Outcome</a:t>
            </a:r>
            <a:r>
              <a:rPr lang="fr-CA" dirty="0"/>
              <a:t> at 5 </a:t>
            </a:r>
            <a:r>
              <a:rPr lang="fr-CA" dirty="0" err="1"/>
              <a:t>years</a:t>
            </a:r>
            <a:endParaRPr lang="fr-CA" dirty="0"/>
          </a:p>
        </p:txBody>
      </p:sp>
      <p:pic>
        <p:nvPicPr>
          <p:cNvPr id="4" name="Picture 13" descr="Cove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620" y="1828800"/>
            <a:ext cx="8811459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2897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5 </a:t>
            </a:r>
            <a:r>
              <a:rPr lang="fr-CA" dirty="0" err="1"/>
              <a:t>year</a:t>
            </a:r>
            <a:r>
              <a:rPr lang="fr-CA" dirty="0"/>
              <a:t> </a:t>
            </a:r>
            <a:r>
              <a:rPr lang="fr-CA" dirty="0" err="1"/>
              <a:t>outcomes</a:t>
            </a:r>
            <a:endParaRPr lang="fr-CA" dirty="0"/>
          </a:p>
        </p:txBody>
      </p:sp>
      <p:pic>
        <p:nvPicPr>
          <p:cNvPr id="4" name="Picture 13" descr="Cove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550" y="2075392"/>
            <a:ext cx="10515600" cy="385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41240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1849440" y="381640"/>
            <a:ext cx="84931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9pPr>
          </a:lstStyle>
          <a:p>
            <a:pPr algn="ctr"/>
            <a:r>
              <a:rPr lang="en-GB" sz="1500" b="1">
                <a:latin typeface="Arial" charset="0"/>
              </a:rPr>
              <a:t>Figure 2. Relationship Between Mental Development Index Scores at 18 Months and Gain in Cognitive Scores Between 18 Months and 5 Years.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8160" y="6041435"/>
            <a:ext cx="1100160" cy="424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560" y="979303"/>
            <a:ext cx="6559200" cy="4893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2818561" y="5972308"/>
            <a:ext cx="3918240" cy="231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9pPr>
          </a:lstStyle>
          <a:p>
            <a:r>
              <a:rPr lang="en-GB" sz="1100" b="1">
                <a:latin typeface="Arial" charset="0"/>
              </a:rPr>
              <a:t>Schmidt, B. et al. JAMA 2012;307:275-282</a:t>
            </a:r>
          </a:p>
        </p:txBody>
      </p:sp>
      <p:sp>
        <p:nvSpPr>
          <p:cNvPr id="2" name="Parallélogramme 1"/>
          <p:cNvSpPr/>
          <p:nvPr/>
        </p:nvSpPr>
        <p:spPr>
          <a:xfrm rot="5400000">
            <a:off x="3598516" y="1925736"/>
            <a:ext cx="3079385" cy="820722"/>
          </a:xfrm>
          <a:prstGeom prst="parallelogram">
            <a:avLst>
              <a:gd name="adj" fmla="val 7419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205727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Developmental</a:t>
            </a:r>
            <a:r>
              <a:rPr lang="fr-CA" dirty="0"/>
              <a:t> </a:t>
            </a:r>
            <a:r>
              <a:rPr lang="fr-CA" dirty="0" err="1"/>
              <a:t>Co-ordination</a:t>
            </a:r>
            <a:r>
              <a:rPr lang="fr-CA" dirty="0"/>
              <a:t> </a:t>
            </a:r>
            <a:r>
              <a:rPr lang="fr-CA" dirty="0" err="1"/>
              <a:t>disorder</a:t>
            </a:r>
            <a:r>
              <a:rPr lang="fr-CA" dirty="0"/>
              <a:t> at 5 y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1331579"/>
              </p:ext>
            </p:extLst>
          </p:nvPr>
        </p:nvGraphicFramePr>
        <p:xfrm>
          <a:off x="357727" y="2403566"/>
          <a:ext cx="11196865" cy="23862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39373">
                  <a:extLst>
                    <a:ext uri="{9D8B030D-6E8A-4147-A177-3AD203B41FA5}">
                      <a16:colId xmlns:a16="http://schemas.microsoft.com/office/drawing/2014/main" val="724358118"/>
                    </a:ext>
                  </a:extLst>
                </a:gridCol>
                <a:gridCol w="2239373">
                  <a:extLst>
                    <a:ext uri="{9D8B030D-6E8A-4147-A177-3AD203B41FA5}">
                      <a16:colId xmlns:a16="http://schemas.microsoft.com/office/drawing/2014/main" val="2636168157"/>
                    </a:ext>
                  </a:extLst>
                </a:gridCol>
                <a:gridCol w="2239373">
                  <a:extLst>
                    <a:ext uri="{9D8B030D-6E8A-4147-A177-3AD203B41FA5}">
                      <a16:colId xmlns:a16="http://schemas.microsoft.com/office/drawing/2014/main" val="3046523227"/>
                    </a:ext>
                  </a:extLst>
                </a:gridCol>
                <a:gridCol w="2239373">
                  <a:extLst>
                    <a:ext uri="{9D8B030D-6E8A-4147-A177-3AD203B41FA5}">
                      <a16:colId xmlns:a16="http://schemas.microsoft.com/office/drawing/2014/main" val="1500548880"/>
                    </a:ext>
                  </a:extLst>
                </a:gridCol>
                <a:gridCol w="2239373">
                  <a:extLst>
                    <a:ext uri="{9D8B030D-6E8A-4147-A177-3AD203B41FA5}">
                      <a16:colId xmlns:a16="http://schemas.microsoft.com/office/drawing/2014/main" val="4196966543"/>
                    </a:ext>
                  </a:extLst>
                </a:gridCol>
              </a:tblGrid>
              <a:tr h="7302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CA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2400">
                          <a:effectLst/>
                        </a:rPr>
                        <a:t>Caffeine</a:t>
                      </a:r>
                      <a:endParaRPr lang="fr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2400">
                          <a:effectLst/>
                        </a:rPr>
                        <a:t>Placebo</a:t>
                      </a:r>
                      <a:endParaRPr lang="fr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Adjusted for center OR (95% CI)</a:t>
                      </a:r>
                      <a:endParaRPr lang="fr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Adjusted for center and covariates</a:t>
                      </a:r>
                      <a:r>
                        <a:rPr lang="en-GB" sz="2400" u="sng" baseline="30000">
                          <a:effectLst/>
                          <a:hlinkClick r:id="rId2"/>
                        </a:rPr>
                        <a:t>∗</a:t>
                      </a:r>
                      <a:r>
                        <a:rPr lang="en-GB" sz="2400">
                          <a:effectLst/>
                        </a:rPr>
                        <a:t> OR (95% CI)</a:t>
                      </a:r>
                      <a:endParaRPr lang="fr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659887903"/>
                  </a:ext>
                </a:extLst>
              </a:tr>
              <a:tr h="7302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2400" dirty="0">
                          <a:effectLst/>
                        </a:rPr>
                        <a:t>DCD</a:t>
                      </a:r>
                      <a:r>
                        <a:rPr lang="fr-CA" sz="2400" u="sng" baseline="30000" dirty="0">
                          <a:effectLst/>
                          <a:hlinkClick r:id="rId3"/>
                        </a:rPr>
                        <a:t>†</a:t>
                      </a:r>
                      <a:endParaRPr lang="fr-CA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2400">
                          <a:effectLst/>
                        </a:rPr>
                        <a:t>83/735 (11.3%)</a:t>
                      </a:r>
                      <a:endParaRPr lang="fr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2400">
                          <a:effectLst/>
                        </a:rPr>
                        <a:t>106/698 (15.2%)</a:t>
                      </a:r>
                      <a:endParaRPr lang="fr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2400">
                          <a:effectLst/>
                        </a:rPr>
                        <a:t>0.70 (0.51,0.95)</a:t>
                      </a:r>
                      <a:br>
                        <a:rPr lang="fr-CA" sz="2400">
                          <a:effectLst/>
                        </a:rPr>
                      </a:br>
                      <a:r>
                        <a:rPr lang="fr-CA" sz="2400">
                          <a:effectLst/>
                        </a:rPr>
                        <a:t>P = .024</a:t>
                      </a:r>
                      <a:endParaRPr lang="fr-CA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2400" dirty="0">
                          <a:effectLst/>
                        </a:rPr>
                        <a:t>0.71 (0.52, 0.97)</a:t>
                      </a:r>
                      <a:br>
                        <a:rPr lang="fr-CA" sz="2400" dirty="0">
                          <a:effectLst/>
                        </a:rPr>
                      </a:br>
                      <a:r>
                        <a:rPr lang="fr-CA" sz="2400" dirty="0">
                          <a:effectLst/>
                        </a:rPr>
                        <a:t>P = .032</a:t>
                      </a:r>
                      <a:endParaRPr lang="fr-CA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139288242"/>
                  </a:ext>
                </a:extLst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1547949" y="1691322"/>
            <a:ext cx="8432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err="1"/>
              <a:t>Movement</a:t>
            </a:r>
            <a:r>
              <a:rPr lang="fr-CA" dirty="0"/>
              <a:t> ABC &lt; 5 %le </a:t>
            </a:r>
            <a:r>
              <a:rPr lang="fr-CA" dirty="0" err="1"/>
              <a:t>despite</a:t>
            </a:r>
            <a:r>
              <a:rPr lang="fr-CA" dirty="0"/>
              <a:t> IQ in the « normal » range</a:t>
            </a:r>
          </a:p>
        </p:txBody>
      </p:sp>
    </p:spTree>
    <p:extLst>
      <p:ext uri="{BB962C8B-B14F-4D97-AF65-F5344CB8AC3E}">
        <p14:creationId xmlns:p14="http://schemas.microsoft.com/office/powerpoint/2010/main" val="19834538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11 </a:t>
            </a:r>
            <a:r>
              <a:rPr lang="fr-CA" dirty="0" err="1"/>
              <a:t>year</a:t>
            </a:r>
            <a:r>
              <a:rPr lang="fr-CA" dirty="0"/>
              <a:t> </a:t>
            </a:r>
            <a:r>
              <a:rPr lang="fr-CA" dirty="0" err="1"/>
              <a:t>outcomes</a:t>
            </a:r>
            <a:r>
              <a:rPr lang="fr-CA" dirty="0"/>
              <a:t>, JAMA Pediatrics, </a:t>
            </a:r>
            <a:r>
              <a:rPr lang="fr-CA" dirty="0" err="1"/>
              <a:t>april</a:t>
            </a:r>
            <a:r>
              <a:rPr lang="fr-CA" dirty="0"/>
              <a:t> 2017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2972" y="1534510"/>
            <a:ext cx="9964335" cy="4679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3192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5809" y="275608"/>
            <a:ext cx="10515600" cy="1325562"/>
          </a:xfrm>
        </p:spPr>
        <p:txBody>
          <a:bodyPr/>
          <a:lstStyle/>
          <a:p>
            <a:r>
              <a:rPr lang="fr-CA" dirty="0"/>
              <a:t>11 </a:t>
            </a:r>
            <a:r>
              <a:rPr lang="fr-CA" dirty="0" err="1"/>
              <a:t>year</a:t>
            </a:r>
            <a:r>
              <a:rPr lang="fr-CA" dirty="0"/>
              <a:t> </a:t>
            </a:r>
            <a:r>
              <a:rPr lang="fr-CA" dirty="0" err="1"/>
              <a:t>outcomes</a:t>
            </a:r>
            <a:endParaRPr lang="fr-CA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68308" y="1343400"/>
            <a:ext cx="7495717" cy="538581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15166" y="3509493"/>
            <a:ext cx="7701566" cy="139735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425098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Who</a:t>
            </a:r>
            <a:r>
              <a:rPr lang="fr-CA" dirty="0"/>
              <a:t> </a:t>
            </a:r>
            <a:r>
              <a:rPr lang="fr-CA" dirty="0" err="1"/>
              <a:t>should</a:t>
            </a:r>
            <a:r>
              <a:rPr lang="fr-CA" dirty="0"/>
              <a:t> </a:t>
            </a:r>
            <a:r>
              <a:rPr lang="fr-CA" dirty="0" err="1"/>
              <a:t>receive</a:t>
            </a:r>
            <a:r>
              <a:rPr lang="fr-CA" dirty="0"/>
              <a:t> </a:t>
            </a:r>
            <a:r>
              <a:rPr lang="fr-CA" dirty="0" err="1"/>
              <a:t>caffeine</a:t>
            </a:r>
            <a:r>
              <a:rPr lang="fr-CA" dirty="0"/>
              <a:t>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A" dirty="0"/>
              <a:t>How to </a:t>
            </a:r>
            <a:r>
              <a:rPr lang="fr-CA" dirty="0" err="1"/>
              <a:t>apply</a:t>
            </a:r>
            <a:r>
              <a:rPr lang="fr-CA" dirty="0"/>
              <a:t> the </a:t>
            </a:r>
            <a:r>
              <a:rPr lang="fr-CA" dirty="0" err="1"/>
              <a:t>evidence</a:t>
            </a:r>
            <a:r>
              <a:rPr lang="fr-CA" dirty="0"/>
              <a:t> base to an </a:t>
            </a:r>
            <a:r>
              <a:rPr lang="fr-CA" dirty="0" err="1"/>
              <a:t>individual</a:t>
            </a:r>
            <a:r>
              <a:rPr lang="fr-CA" dirty="0"/>
              <a:t> patient?</a:t>
            </a:r>
          </a:p>
          <a:p>
            <a:endParaRPr lang="fr-CA" dirty="0"/>
          </a:p>
          <a:p>
            <a:r>
              <a:rPr lang="fr-CA" dirty="0"/>
              <a:t>Patients </a:t>
            </a:r>
            <a:r>
              <a:rPr lang="fr-CA" dirty="0" err="1"/>
              <a:t>who</a:t>
            </a:r>
            <a:r>
              <a:rPr lang="fr-CA" dirty="0"/>
              <a:t> fit </a:t>
            </a:r>
            <a:r>
              <a:rPr lang="fr-CA" dirty="0" err="1"/>
              <a:t>strictly</a:t>
            </a:r>
            <a:r>
              <a:rPr lang="fr-CA" dirty="0"/>
              <a:t> in the entry </a:t>
            </a:r>
            <a:r>
              <a:rPr lang="fr-CA" dirty="0" err="1"/>
              <a:t>criteria</a:t>
            </a:r>
            <a:r>
              <a:rPr lang="fr-CA" dirty="0"/>
              <a:t> of the pivotal trial?</a:t>
            </a:r>
          </a:p>
          <a:p>
            <a:r>
              <a:rPr lang="fr-CA" dirty="0"/>
              <a:t>Patients </a:t>
            </a:r>
            <a:r>
              <a:rPr lang="fr-CA" dirty="0" err="1"/>
              <a:t>who</a:t>
            </a:r>
            <a:r>
              <a:rPr lang="fr-CA" dirty="0"/>
              <a:t> fit </a:t>
            </a:r>
            <a:r>
              <a:rPr lang="fr-CA" dirty="0" err="1"/>
              <a:t>any</a:t>
            </a:r>
            <a:r>
              <a:rPr lang="fr-CA" dirty="0"/>
              <a:t> of the entry </a:t>
            </a:r>
            <a:r>
              <a:rPr lang="fr-CA" dirty="0" err="1"/>
              <a:t>criteria</a:t>
            </a:r>
            <a:r>
              <a:rPr lang="fr-CA" dirty="0"/>
              <a:t> in </a:t>
            </a:r>
            <a:r>
              <a:rPr lang="fr-CA" dirty="0" err="1"/>
              <a:t>any</a:t>
            </a:r>
            <a:r>
              <a:rPr lang="fr-CA" dirty="0"/>
              <a:t> positive trial?</a:t>
            </a:r>
          </a:p>
          <a:p>
            <a:r>
              <a:rPr lang="fr-CA" dirty="0" err="1"/>
              <a:t>Only</a:t>
            </a:r>
            <a:r>
              <a:rPr lang="fr-CA" dirty="0"/>
              <a:t> patients in </a:t>
            </a:r>
            <a:r>
              <a:rPr lang="fr-CA" dirty="0" err="1"/>
              <a:t>subgroups</a:t>
            </a:r>
            <a:r>
              <a:rPr lang="fr-CA" dirty="0"/>
              <a:t> of positive trials </a:t>
            </a:r>
            <a:r>
              <a:rPr lang="fr-CA" dirty="0" err="1"/>
              <a:t>that</a:t>
            </a:r>
            <a:r>
              <a:rPr lang="fr-CA" dirty="0"/>
              <a:t> </a:t>
            </a:r>
            <a:r>
              <a:rPr lang="fr-CA" dirty="0" err="1"/>
              <a:t>showed</a:t>
            </a:r>
            <a:r>
              <a:rPr lang="fr-CA" dirty="0"/>
              <a:t> </a:t>
            </a:r>
            <a:r>
              <a:rPr lang="fr-CA" dirty="0" err="1"/>
              <a:t>benefit</a:t>
            </a:r>
            <a:r>
              <a:rPr lang="fr-CA" dirty="0"/>
              <a:t>?</a:t>
            </a:r>
          </a:p>
          <a:p>
            <a:r>
              <a:rPr lang="fr-CA" dirty="0"/>
              <a:t>Patients in </a:t>
            </a:r>
            <a:r>
              <a:rPr lang="fr-CA" dirty="0" err="1"/>
              <a:t>subgroups</a:t>
            </a:r>
            <a:r>
              <a:rPr lang="fr-CA" dirty="0"/>
              <a:t> of </a:t>
            </a:r>
            <a:r>
              <a:rPr lang="fr-CA" dirty="0" err="1"/>
              <a:t>negative</a:t>
            </a:r>
            <a:r>
              <a:rPr lang="fr-CA" dirty="0"/>
              <a:t> trials </a:t>
            </a:r>
            <a:r>
              <a:rPr lang="fr-CA" dirty="0" err="1"/>
              <a:t>that</a:t>
            </a:r>
            <a:r>
              <a:rPr lang="fr-CA" dirty="0"/>
              <a:t> </a:t>
            </a:r>
            <a:r>
              <a:rPr lang="fr-CA" dirty="0" err="1"/>
              <a:t>showed</a:t>
            </a:r>
            <a:r>
              <a:rPr lang="fr-CA" dirty="0"/>
              <a:t> </a:t>
            </a:r>
            <a:r>
              <a:rPr lang="fr-CA" dirty="0" err="1"/>
              <a:t>benefit</a:t>
            </a:r>
            <a:r>
              <a:rPr lang="fr-CA" dirty="0"/>
              <a:t>?</a:t>
            </a:r>
          </a:p>
          <a:p>
            <a:endParaRPr lang="fr-CA" dirty="0"/>
          </a:p>
          <a:p>
            <a:r>
              <a:rPr lang="fr-CA" dirty="0"/>
              <a:t>Patients </a:t>
            </a:r>
            <a:r>
              <a:rPr lang="fr-CA" dirty="0" err="1"/>
              <a:t>sufficiently</a:t>
            </a:r>
            <a:r>
              <a:rPr lang="fr-CA" dirty="0"/>
              <a:t> </a:t>
            </a:r>
            <a:r>
              <a:rPr lang="fr-CA" dirty="0" err="1"/>
              <a:t>similar</a:t>
            </a:r>
            <a:r>
              <a:rPr lang="fr-CA" dirty="0"/>
              <a:t> to </a:t>
            </a:r>
            <a:r>
              <a:rPr lang="fr-CA" dirty="0" err="1"/>
              <a:t>those</a:t>
            </a:r>
            <a:r>
              <a:rPr lang="fr-CA" dirty="0"/>
              <a:t> in positive trials, and </a:t>
            </a:r>
            <a:r>
              <a:rPr lang="fr-CA" dirty="0" err="1"/>
              <a:t>who</a:t>
            </a:r>
            <a:r>
              <a:rPr lang="fr-CA" dirty="0"/>
              <a:t> are at </a:t>
            </a:r>
            <a:r>
              <a:rPr lang="fr-CA" dirty="0" err="1"/>
              <a:t>risk</a:t>
            </a:r>
            <a:r>
              <a:rPr lang="fr-CA" dirty="0"/>
              <a:t> of the adverse </a:t>
            </a:r>
            <a:r>
              <a:rPr lang="fr-CA" dirty="0" err="1"/>
              <a:t>outcomes</a:t>
            </a:r>
            <a:r>
              <a:rPr lang="fr-CA" dirty="0"/>
              <a:t> </a:t>
            </a:r>
            <a:r>
              <a:rPr lang="fr-CA" dirty="0" err="1"/>
              <a:t>which</a:t>
            </a:r>
            <a:r>
              <a:rPr lang="fr-CA" dirty="0"/>
              <a:t> </a:t>
            </a:r>
            <a:r>
              <a:rPr lang="fr-CA" dirty="0" err="1"/>
              <a:t>were</a:t>
            </a:r>
            <a:r>
              <a:rPr lang="fr-CA" dirty="0"/>
              <a:t> </a:t>
            </a:r>
            <a:r>
              <a:rPr lang="fr-CA" dirty="0" err="1"/>
              <a:t>improved</a:t>
            </a:r>
            <a:r>
              <a:rPr lang="fr-CA" dirty="0"/>
              <a:t> in </a:t>
            </a:r>
            <a:r>
              <a:rPr lang="fr-CA" dirty="0" err="1"/>
              <a:t>those</a:t>
            </a:r>
            <a:r>
              <a:rPr lang="fr-CA" dirty="0"/>
              <a:t> trials?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6966746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The patients in positive trials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Up to about 32 </a:t>
            </a:r>
            <a:r>
              <a:rPr lang="fr-CA" dirty="0" err="1"/>
              <a:t>weeks</a:t>
            </a:r>
            <a:r>
              <a:rPr lang="fr-CA" dirty="0"/>
              <a:t> gestation (CAP 27 </a:t>
            </a:r>
            <a:r>
              <a:rPr lang="fr-CA" u="sng" dirty="0"/>
              <a:t>+</a:t>
            </a:r>
            <a:r>
              <a:rPr lang="fr-CA" dirty="0"/>
              <a:t> 2, </a:t>
            </a:r>
            <a:r>
              <a:rPr lang="fr-CA" dirty="0" err="1"/>
              <a:t>weeks</a:t>
            </a:r>
            <a:r>
              <a:rPr lang="fr-CA" dirty="0"/>
              <a:t> 10% </a:t>
            </a:r>
            <a:r>
              <a:rPr lang="fr-CA" dirty="0" err="1"/>
              <a:t>were</a:t>
            </a:r>
            <a:r>
              <a:rPr lang="fr-CA" dirty="0"/>
              <a:t> SGA)</a:t>
            </a:r>
          </a:p>
          <a:p>
            <a:r>
              <a:rPr lang="fr-CA" dirty="0" err="1"/>
              <a:t>Receiving</a:t>
            </a:r>
            <a:r>
              <a:rPr lang="fr-CA" dirty="0"/>
              <a:t> </a:t>
            </a:r>
            <a:r>
              <a:rPr lang="fr-CA" dirty="0" err="1"/>
              <a:t>respiratory</a:t>
            </a:r>
            <a:r>
              <a:rPr lang="fr-CA" dirty="0"/>
              <a:t> support or not</a:t>
            </a:r>
          </a:p>
          <a:p>
            <a:r>
              <a:rPr lang="fr-CA" dirty="0" err="1"/>
              <a:t>Having</a:t>
            </a:r>
            <a:r>
              <a:rPr lang="fr-CA" dirty="0"/>
              <a:t> </a:t>
            </a:r>
            <a:r>
              <a:rPr lang="fr-CA" dirty="0" err="1"/>
              <a:t>apnea</a:t>
            </a:r>
            <a:r>
              <a:rPr lang="fr-CA" dirty="0"/>
              <a:t> or at </a:t>
            </a:r>
            <a:r>
              <a:rPr lang="fr-CA" dirty="0" err="1"/>
              <a:t>risk</a:t>
            </a:r>
            <a:r>
              <a:rPr lang="fr-CA" dirty="0"/>
              <a:t> of </a:t>
            </a:r>
            <a:r>
              <a:rPr lang="fr-CA" dirty="0" err="1"/>
              <a:t>apnea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7565432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When</a:t>
            </a:r>
            <a:r>
              <a:rPr lang="fr-CA" dirty="0"/>
              <a:t> </a:t>
            </a:r>
            <a:r>
              <a:rPr lang="fr-CA" dirty="0" err="1"/>
              <a:t>should</a:t>
            </a:r>
            <a:r>
              <a:rPr lang="fr-CA" dirty="0"/>
              <a:t> </a:t>
            </a:r>
            <a:r>
              <a:rPr lang="fr-CA" dirty="0" err="1"/>
              <a:t>caffeine</a:t>
            </a:r>
            <a:r>
              <a:rPr lang="fr-CA" dirty="0"/>
              <a:t> </a:t>
            </a:r>
            <a:r>
              <a:rPr lang="fr-CA" dirty="0" err="1"/>
              <a:t>be</a:t>
            </a:r>
            <a:r>
              <a:rPr lang="fr-CA" dirty="0"/>
              <a:t> </a:t>
            </a:r>
            <a:r>
              <a:rPr lang="fr-CA" dirty="0" err="1"/>
              <a:t>started</a:t>
            </a:r>
            <a:r>
              <a:rPr lang="fr-CA" dirty="0"/>
              <a:t>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dirty="0" err="1"/>
              <a:t>Some</a:t>
            </a:r>
            <a:r>
              <a:rPr lang="fr-CA" dirty="0"/>
              <a:t> of the </a:t>
            </a:r>
            <a:r>
              <a:rPr lang="fr-CA" dirty="0" err="1"/>
              <a:t>advantages</a:t>
            </a:r>
            <a:r>
              <a:rPr lang="fr-CA" dirty="0"/>
              <a:t> of </a:t>
            </a:r>
            <a:r>
              <a:rPr lang="fr-CA" dirty="0" err="1"/>
              <a:t>caffeine</a:t>
            </a:r>
            <a:r>
              <a:rPr lang="fr-CA" dirty="0"/>
              <a:t> in the CAP trial </a:t>
            </a:r>
            <a:r>
              <a:rPr lang="fr-CA" dirty="0" err="1"/>
              <a:t>were</a:t>
            </a:r>
            <a:r>
              <a:rPr lang="fr-CA" dirty="0"/>
              <a:t> more </a:t>
            </a:r>
            <a:r>
              <a:rPr lang="fr-CA" dirty="0" err="1"/>
              <a:t>evident</a:t>
            </a:r>
            <a:r>
              <a:rPr lang="fr-CA" dirty="0"/>
              <a:t> </a:t>
            </a:r>
            <a:r>
              <a:rPr lang="fr-CA" dirty="0" err="1"/>
              <a:t>when</a:t>
            </a:r>
            <a:r>
              <a:rPr lang="fr-CA" dirty="0"/>
              <a:t> </a:t>
            </a:r>
            <a:r>
              <a:rPr lang="fr-CA" dirty="0" err="1"/>
              <a:t>started</a:t>
            </a:r>
            <a:r>
              <a:rPr lang="fr-CA" dirty="0"/>
              <a:t> </a:t>
            </a:r>
            <a:r>
              <a:rPr lang="fr-CA" dirty="0" err="1"/>
              <a:t>early</a:t>
            </a:r>
            <a:r>
              <a:rPr lang="fr-CA" dirty="0"/>
              <a:t> &lt;72 </a:t>
            </a:r>
            <a:r>
              <a:rPr lang="fr-CA" dirty="0" err="1"/>
              <a:t>hours</a:t>
            </a:r>
            <a:endParaRPr lang="fr-CA" dirty="0"/>
          </a:p>
          <a:p>
            <a:r>
              <a:rPr lang="fr-CA" dirty="0"/>
              <a:t>No </a:t>
            </a:r>
            <a:r>
              <a:rPr lang="fr-CA" dirty="0" err="1"/>
              <a:t>outcomes</a:t>
            </a:r>
            <a:r>
              <a:rPr lang="fr-CA" dirty="0"/>
              <a:t> </a:t>
            </a:r>
            <a:r>
              <a:rPr lang="fr-CA" dirty="0" err="1"/>
              <a:t>were</a:t>
            </a:r>
            <a:r>
              <a:rPr lang="fr-CA" dirty="0"/>
              <a:t> </a:t>
            </a:r>
            <a:r>
              <a:rPr lang="fr-CA" dirty="0" err="1"/>
              <a:t>better</a:t>
            </a:r>
            <a:r>
              <a:rPr lang="fr-CA" dirty="0"/>
              <a:t> in the </a:t>
            </a:r>
            <a:r>
              <a:rPr lang="fr-CA" dirty="0" err="1"/>
              <a:t>later</a:t>
            </a:r>
            <a:r>
              <a:rPr lang="fr-CA" dirty="0"/>
              <a:t> use group</a:t>
            </a:r>
          </a:p>
          <a:p>
            <a:pPr lvl="2"/>
            <a:r>
              <a:rPr lang="fr-CA" dirty="0" err="1"/>
              <a:t>Subgroup</a:t>
            </a:r>
            <a:r>
              <a:rPr lang="fr-CA" dirty="0"/>
              <a:t> </a:t>
            </a:r>
            <a:r>
              <a:rPr lang="fr-CA" dirty="0" err="1"/>
              <a:t>analysis</a:t>
            </a:r>
            <a:r>
              <a:rPr lang="fr-CA" dirty="0"/>
              <a:t>, not </a:t>
            </a:r>
            <a:r>
              <a:rPr lang="fr-CA" dirty="0" err="1"/>
              <a:t>preplanned</a:t>
            </a:r>
            <a:endParaRPr lang="fr-CA" dirty="0"/>
          </a:p>
          <a:p>
            <a:pPr marL="114300" indent="0">
              <a:buNone/>
            </a:pPr>
            <a:endParaRPr lang="fr-CA" dirty="0"/>
          </a:p>
          <a:p>
            <a:pPr marL="114300" indent="0">
              <a:buNone/>
            </a:pP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9710349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CA" altLang="fr-FR" sz="1600">
                <a:latin typeface="Arial" panose="020B0604020202020204" pitchFamily="34" charset="0"/>
              </a:rPr>
              <a:t>Davis PG, et al. Caffeine for Apnea of Prematurity Trial: Benefits May Vary in Subgroups. The Journal of Pediatrics 2010</a:t>
            </a:r>
            <a:br>
              <a:rPr lang="fr-CA" altLang="fr-FR" sz="1600">
                <a:latin typeface="Arial" panose="020B0604020202020204" pitchFamily="34" charset="0"/>
              </a:rPr>
            </a:br>
            <a:endParaRPr lang="fr-CA" altLang="fr-FR" sz="1600"/>
          </a:p>
        </p:txBody>
      </p:sp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688"/>
          <a:stretch>
            <a:fillRect/>
          </a:stretch>
        </p:blipFill>
        <p:spPr bwMode="auto">
          <a:xfrm>
            <a:off x="2514601" y="1109664"/>
            <a:ext cx="6810375" cy="574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23255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58598" y="515007"/>
            <a:ext cx="5123858" cy="599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9527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When</a:t>
            </a:r>
            <a:r>
              <a:rPr lang="fr-CA" dirty="0"/>
              <a:t> </a:t>
            </a:r>
            <a:r>
              <a:rPr lang="fr-CA" dirty="0" err="1"/>
              <a:t>should</a:t>
            </a:r>
            <a:r>
              <a:rPr lang="fr-CA" dirty="0"/>
              <a:t> </a:t>
            </a:r>
            <a:r>
              <a:rPr lang="fr-CA" dirty="0" err="1"/>
              <a:t>caffeine</a:t>
            </a:r>
            <a:r>
              <a:rPr lang="fr-CA" dirty="0"/>
              <a:t> </a:t>
            </a:r>
            <a:r>
              <a:rPr lang="fr-CA" dirty="0" err="1"/>
              <a:t>be</a:t>
            </a:r>
            <a:r>
              <a:rPr lang="fr-CA" dirty="0"/>
              <a:t> </a:t>
            </a:r>
            <a:r>
              <a:rPr lang="fr-CA" dirty="0" err="1"/>
              <a:t>started</a:t>
            </a:r>
            <a:r>
              <a:rPr lang="fr-CA" dirty="0"/>
              <a:t>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very early treatment</a:t>
            </a:r>
          </a:p>
          <a:p>
            <a:r>
              <a:rPr lang="en-US" dirty="0"/>
              <a:t>Cardiac output appears to increase</a:t>
            </a:r>
          </a:p>
          <a:p>
            <a:pPr lvl="1"/>
            <a:r>
              <a:rPr lang="en-US" dirty="0"/>
              <a:t>Four studies with measurement of right ventricular output by echo after early caffeine (one controlled and blinded)</a:t>
            </a:r>
          </a:p>
          <a:p>
            <a:pPr lvl="1"/>
            <a:r>
              <a:rPr lang="en-US" dirty="0"/>
              <a:t>About a 25% increase in RVO after early caffeine</a:t>
            </a:r>
          </a:p>
          <a:p>
            <a:r>
              <a:rPr lang="en-US" dirty="0"/>
              <a:t>Improve rate of early extubation</a:t>
            </a:r>
          </a:p>
          <a:p>
            <a:r>
              <a:rPr lang="en-US" dirty="0"/>
              <a:t>Prevent intubation if on CPAP or non-invasive </a:t>
            </a:r>
            <a:r>
              <a:rPr lang="en-US" dirty="0" err="1"/>
              <a:t>ventrilation</a:t>
            </a:r>
            <a:endParaRPr lang="en-US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5330794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Lodha A, et al. Association of early caffeine administration and neonatal outcomes in very preterm neonates. JAMA </a:t>
            </a:r>
            <a:r>
              <a:rPr lang="en-US" sz="2400" dirty="0" err="1"/>
              <a:t>Pediatr</a:t>
            </a:r>
            <a:r>
              <a:rPr lang="en-US" sz="2400" dirty="0"/>
              <a:t>. 2015;169(1):33-8.</a:t>
            </a:r>
            <a:endParaRPr lang="fr-CA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CNN </a:t>
            </a:r>
            <a:r>
              <a:rPr lang="fr-CA" dirty="0" err="1"/>
              <a:t>analysis</a:t>
            </a:r>
            <a:endParaRPr lang="fr-CA" dirty="0"/>
          </a:p>
          <a:p>
            <a:r>
              <a:rPr lang="fr-CA" dirty="0"/>
              <a:t>&lt;31 </a:t>
            </a:r>
            <a:r>
              <a:rPr lang="fr-CA" dirty="0" err="1"/>
              <a:t>wk</a:t>
            </a:r>
            <a:r>
              <a:rPr lang="fr-CA" dirty="0"/>
              <a:t> GA</a:t>
            </a:r>
          </a:p>
          <a:p>
            <a:r>
              <a:rPr lang="fr-CA" dirty="0" err="1"/>
              <a:t>Received</a:t>
            </a:r>
            <a:r>
              <a:rPr lang="fr-CA" dirty="0"/>
              <a:t> </a:t>
            </a:r>
            <a:r>
              <a:rPr lang="fr-CA" dirty="0" err="1"/>
              <a:t>caffeine</a:t>
            </a:r>
            <a:endParaRPr lang="fr-CA" dirty="0"/>
          </a:p>
          <a:p>
            <a:r>
              <a:rPr lang="fr-CA" dirty="0"/>
              <a:t>&lt;48h vs &gt;48h</a:t>
            </a:r>
          </a:p>
        </p:txBody>
      </p:sp>
    </p:spTree>
    <p:extLst>
      <p:ext uri="{BB962C8B-B14F-4D97-AF65-F5344CB8AC3E}">
        <p14:creationId xmlns:p14="http://schemas.microsoft.com/office/powerpoint/2010/main" val="2103321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Text Placeholder 2"/>
          <p:cNvSpPr txBox="1">
            <a:spLocks/>
          </p:cNvSpPr>
          <p:nvPr/>
        </p:nvSpPr>
        <p:spPr bwMode="auto">
          <a:xfrm>
            <a:off x="1476704" y="205582"/>
            <a:ext cx="91440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4000" tIns="63500" rIns="12700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fr-FR" sz="1300" dirty="0">
                <a:latin typeface="Helvetica" panose="020B0604020202020204" pitchFamily="34" charset="0"/>
              </a:rPr>
              <a:t>From: </a:t>
            </a:r>
            <a:r>
              <a:rPr lang="en-US" altLang="fr-FR" sz="1300" b="1" dirty="0">
                <a:latin typeface="Helvetica" panose="020B0604020202020204" pitchFamily="34" charset="0"/>
              </a:rPr>
              <a:t>Association of Early Caffeine Administration and Neonatal Outcomes in Very Preterm Neonates, Lodha A et al</a:t>
            </a:r>
          </a:p>
        </p:txBody>
      </p:sp>
      <p:sp>
        <p:nvSpPr>
          <p:cNvPr id="16391" name="Text Placeholder 2"/>
          <p:cNvSpPr txBox="1">
            <a:spLocks/>
          </p:cNvSpPr>
          <p:nvPr/>
        </p:nvSpPr>
        <p:spPr bwMode="auto">
          <a:xfrm>
            <a:off x="1524000" y="781052"/>
            <a:ext cx="914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4000" tIns="0" rIns="127000" bIns="6350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fr-FR" sz="1200" dirty="0">
                <a:latin typeface="Helvetica" panose="020B0604020202020204" pitchFamily="34" charset="0"/>
              </a:rPr>
              <a:t>JAMA </a:t>
            </a:r>
            <a:r>
              <a:rPr lang="en-US" altLang="fr-FR" sz="1200" dirty="0" err="1">
                <a:latin typeface="Helvetica" panose="020B0604020202020204" pitchFamily="34" charset="0"/>
              </a:rPr>
              <a:t>Pediatr</a:t>
            </a:r>
            <a:r>
              <a:rPr lang="en-US" altLang="fr-FR" sz="1200" dirty="0">
                <a:latin typeface="Helvetica" panose="020B0604020202020204" pitchFamily="34" charset="0"/>
              </a:rPr>
              <a:t>. 2015;169(1):33-38. doi:10.1001/jamapediatrics.2014.2223</a:t>
            </a:r>
          </a:p>
        </p:txBody>
      </p:sp>
      <p:sp>
        <p:nvSpPr>
          <p:cNvPr id="16392" name="Text Placeholder 2"/>
          <p:cNvSpPr txBox="1">
            <a:spLocks/>
          </p:cNvSpPr>
          <p:nvPr/>
        </p:nvSpPr>
        <p:spPr bwMode="auto">
          <a:xfrm>
            <a:off x="1476704" y="6100818"/>
            <a:ext cx="9144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4000" tIns="0" rIns="0" bIns="6350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fr-FR" sz="1200" dirty="0">
                <a:latin typeface="Helvetica" panose="020B0604020202020204" pitchFamily="34" charset="0"/>
              </a:rPr>
              <a:t>Comparison of Outcomes Between Preterm Infants Administered Caffeine Either Within (Early Group) or After (Late Group) the First 2 Days of Life</a:t>
            </a:r>
          </a:p>
        </p:txBody>
      </p:sp>
      <p:pic>
        <p:nvPicPr>
          <p:cNvPr id="16397" name="Picture 13" descr="Co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821" y="1166022"/>
            <a:ext cx="9495289" cy="4549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63816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Text Placeholder 2"/>
          <p:cNvSpPr txBox="1">
            <a:spLocks/>
          </p:cNvSpPr>
          <p:nvPr/>
        </p:nvSpPr>
        <p:spPr bwMode="auto">
          <a:xfrm>
            <a:off x="1466193" y="205582"/>
            <a:ext cx="91440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4000" tIns="63500" rIns="12700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fr-FR" sz="1300">
                <a:latin typeface="Helvetica" panose="020B0604020202020204" pitchFamily="34" charset="0"/>
              </a:rPr>
              <a:t>From: </a:t>
            </a:r>
            <a:r>
              <a:rPr lang="en-US" altLang="fr-FR" sz="1300" b="1">
                <a:latin typeface="Helvetica" panose="020B0604020202020204" pitchFamily="34" charset="0"/>
              </a:rPr>
              <a:t>Association of Early Caffeine Administration and Neonatal Outcomes in Very Preterm Neonates</a:t>
            </a:r>
          </a:p>
        </p:txBody>
      </p:sp>
      <p:sp>
        <p:nvSpPr>
          <p:cNvPr id="16391" name="Text Placeholder 2"/>
          <p:cNvSpPr txBox="1">
            <a:spLocks/>
          </p:cNvSpPr>
          <p:nvPr/>
        </p:nvSpPr>
        <p:spPr bwMode="auto">
          <a:xfrm>
            <a:off x="1524000" y="631058"/>
            <a:ext cx="914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4000" tIns="0" rIns="127000" bIns="6350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fr-FR" sz="1200" dirty="0">
                <a:latin typeface="Helvetica" panose="020B0604020202020204" pitchFamily="34" charset="0"/>
              </a:rPr>
              <a:t>JAMA </a:t>
            </a:r>
            <a:r>
              <a:rPr lang="en-US" altLang="fr-FR" sz="1200" dirty="0" err="1">
                <a:latin typeface="Helvetica" panose="020B0604020202020204" pitchFamily="34" charset="0"/>
              </a:rPr>
              <a:t>Pediatr</a:t>
            </a:r>
            <a:r>
              <a:rPr lang="en-US" altLang="fr-FR" sz="1200" dirty="0">
                <a:latin typeface="Helvetica" panose="020B0604020202020204" pitchFamily="34" charset="0"/>
              </a:rPr>
              <a:t>. 2015;169(1):33-38. doi:10.1001/jamapediatrics.2014.2223</a:t>
            </a:r>
          </a:p>
        </p:txBody>
      </p:sp>
      <p:pic>
        <p:nvPicPr>
          <p:cNvPr id="16397" name="Picture 13" descr="Co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440" y="1647388"/>
            <a:ext cx="11122933" cy="3222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54822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What</a:t>
            </a:r>
            <a:r>
              <a:rPr lang="fr-CA" dirty="0"/>
              <a:t> dose to use?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dirty="0"/>
              <a:t>CAP trial </a:t>
            </a:r>
            <a:r>
              <a:rPr lang="fr-CA" dirty="0" err="1"/>
              <a:t>load</a:t>
            </a:r>
            <a:r>
              <a:rPr lang="fr-CA" dirty="0"/>
              <a:t> of 20 mg/kg of </a:t>
            </a:r>
            <a:r>
              <a:rPr lang="fr-CA" dirty="0" err="1"/>
              <a:t>caffeine</a:t>
            </a:r>
            <a:r>
              <a:rPr lang="fr-CA" dirty="0"/>
              <a:t> citrate </a:t>
            </a:r>
            <a:r>
              <a:rPr lang="fr-CA" dirty="0" err="1"/>
              <a:t>followed</a:t>
            </a:r>
            <a:r>
              <a:rPr lang="fr-CA" dirty="0"/>
              <a:t> by 5 mg/kg/</a:t>
            </a:r>
            <a:r>
              <a:rPr lang="fr-CA" dirty="0" err="1"/>
              <a:t>day</a:t>
            </a:r>
            <a:r>
              <a:rPr lang="fr-CA" dirty="0"/>
              <a:t>, </a:t>
            </a:r>
            <a:r>
              <a:rPr lang="fr-CA" dirty="0" err="1"/>
              <a:t>allowed</a:t>
            </a:r>
            <a:r>
              <a:rPr lang="fr-CA" dirty="0"/>
              <a:t> </a:t>
            </a:r>
            <a:r>
              <a:rPr lang="fr-CA" dirty="0" err="1"/>
              <a:t>increase</a:t>
            </a:r>
            <a:r>
              <a:rPr lang="fr-CA" dirty="0"/>
              <a:t> up to 10 mg/kg if </a:t>
            </a:r>
            <a:r>
              <a:rPr lang="fr-CA" dirty="0" err="1"/>
              <a:t>desired</a:t>
            </a:r>
            <a:r>
              <a:rPr lang="fr-CA" dirty="0"/>
              <a:t> by the </a:t>
            </a:r>
            <a:r>
              <a:rPr lang="fr-CA" dirty="0" err="1"/>
              <a:t>attending</a:t>
            </a:r>
            <a:endParaRPr lang="fr-CA" dirty="0"/>
          </a:p>
          <a:p>
            <a:r>
              <a:rPr lang="fr-CA" dirty="0" err="1"/>
              <a:t>Subgroup</a:t>
            </a:r>
            <a:r>
              <a:rPr lang="fr-CA" dirty="0"/>
              <a:t> </a:t>
            </a:r>
            <a:r>
              <a:rPr lang="fr-CA" dirty="0" err="1"/>
              <a:t>analysis</a:t>
            </a:r>
            <a:r>
              <a:rPr lang="fr-CA" dirty="0"/>
              <a:t> </a:t>
            </a:r>
            <a:r>
              <a:rPr lang="fr-CA" dirty="0" err="1"/>
              <a:t>showed</a:t>
            </a:r>
            <a:r>
              <a:rPr lang="fr-CA" dirty="0"/>
              <a:t> no </a:t>
            </a:r>
            <a:r>
              <a:rPr lang="fr-CA" dirty="0" err="1"/>
              <a:t>harm</a:t>
            </a:r>
            <a:r>
              <a:rPr lang="fr-CA" dirty="0"/>
              <a:t> in </a:t>
            </a:r>
            <a:r>
              <a:rPr lang="fr-CA" dirty="0" err="1"/>
              <a:t>those</a:t>
            </a:r>
            <a:r>
              <a:rPr lang="fr-CA" dirty="0"/>
              <a:t> </a:t>
            </a:r>
            <a:r>
              <a:rPr lang="fr-CA" dirty="0" err="1"/>
              <a:t>who</a:t>
            </a:r>
            <a:r>
              <a:rPr lang="fr-CA" dirty="0"/>
              <a:t> </a:t>
            </a:r>
            <a:r>
              <a:rPr lang="fr-CA" dirty="0" err="1"/>
              <a:t>had</a:t>
            </a:r>
            <a:r>
              <a:rPr lang="fr-CA" dirty="0"/>
              <a:t> a dose </a:t>
            </a:r>
            <a:r>
              <a:rPr lang="fr-CA" dirty="0" err="1"/>
              <a:t>increase</a:t>
            </a:r>
            <a:endParaRPr lang="fr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8749820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fr-FR"/>
              <a:t>CAP study dose effects</a:t>
            </a:r>
            <a:endParaRPr lang="fr-CA" altLang="fr-FR"/>
          </a:p>
        </p:txBody>
      </p:sp>
      <p:sp>
        <p:nvSpPr>
          <p:cNvPr id="36867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CA" altLang="fr-FR" dirty="0"/>
              <a:t>In a secondary analysis</a:t>
            </a:r>
          </a:p>
          <a:p>
            <a:r>
              <a:rPr lang="en-CA" altLang="fr-FR" dirty="0"/>
              <a:t>Babies who had an increase in the placebo dose had more cerebral palsy! 5.7% vs 8.5%  (but the interaction was not Statistically significant) </a:t>
            </a:r>
            <a:endParaRPr lang="fr-CA" altLang="fr-FR" dirty="0"/>
          </a:p>
          <a:p>
            <a:pPr eaLnBrk="1" hangingPunct="1"/>
            <a:r>
              <a:rPr lang="en-CA" altLang="fr-FR" dirty="0"/>
              <a:t>The benefits of caffeine were also seen in babies who had increased dose, 4.5% had CP</a:t>
            </a:r>
          </a:p>
        </p:txBody>
      </p:sp>
    </p:spTree>
    <p:extLst>
      <p:ext uri="{BB962C8B-B14F-4D97-AF65-F5344CB8AC3E}">
        <p14:creationId xmlns:p14="http://schemas.microsoft.com/office/powerpoint/2010/main" val="10518511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Total dose received</a:t>
            </a:r>
            <a:endParaRPr lang="fr-CA" dirty="0"/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2574260" y="1285861"/>
          <a:ext cx="7039478" cy="53149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SPW 6.0 Graph" r:id="rId3" imgW="5371920" imgH="4056840" progId="SigmaPlotGraphicObject.4">
                  <p:embed/>
                </p:oleObj>
              </mc:Choice>
              <mc:Fallback>
                <p:oleObj name="SPW 6.0 Graph" r:id="rId3" imgW="5371920" imgH="4056840" progId="SigmaPlotGraphicObject.4">
                  <p:embed/>
                  <p:pic>
                    <p:nvPicPr>
                      <p:cNvPr id="4198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4260" y="1285861"/>
                        <a:ext cx="7039478" cy="53149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4952992" y="5643578"/>
            <a:ext cx="1285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OR 1.00</a:t>
            </a:r>
          </a:p>
          <a:p>
            <a:r>
              <a:rPr lang="en-CA" sz="1400" dirty="0"/>
              <a:t>(0.49, 2.03)</a:t>
            </a:r>
            <a:endParaRPr lang="fr-CA" sz="1400" dirty="0"/>
          </a:p>
        </p:txBody>
      </p:sp>
      <p:sp>
        <p:nvSpPr>
          <p:cNvPr id="6" name="ZoneTexte 5"/>
          <p:cNvSpPr txBox="1"/>
          <p:nvPr/>
        </p:nvSpPr>
        <p:spPr>
          <a:xfrm>
            <a:off x="6881818" y="5643578"/>
            <a:ext cx="1285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OR 0.46</a:t>
            </a:r>
          </a:p>
          <a:p>
            <a:r>
              <a:rPr lang="en-CA" sz="1400" dirty="0"/>
              <a:t>(0.26, 0.81)</a:t>
            </a:r>
            <a:endParaRPr lang="fr-CA" sz="1400" dirty="0"/>
          </a:p>
        </p:txBody>
      </p:sp>
      <p:sp>
        <p:nvSpPr>
          <p:cNvPr id="7" name="ZoneTexte 6"/>
          <p:cNvSpPr txBox="1"/>
          <p:nvPr/>
        </p:nvSpPr>
        <p:spPr>
          <a:xfrm>
            <a:off x="5953124" y="3571876"/>
            <a:ext cx="3286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Interaction p=0.093</a:t>
            </a:r>
            <a:endParaRPr lang="fr-CA" sz="2000" dirty="0"/>
          </a:p>
        </p:txBody>
      </p:sp>
    </p:spTree>
    <p:extLst>
      <p:ext uri="{BB962C8B-B14F-4D97-AF65-F5344CB8AC3E}">
        <p14:creationId xmlns:p14="http://schemas.microsoft.com/office/powerpoint/2010/main" val="38367041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Results</a:t>
            </a:r>
            <a:r>
              <a:rPr lang="en-CA"/>
              <a:t>, other dosing </a:t>
            </a:r>
            <a:r>
              <a:rPr lang="en-CA" dirty="0"/>
              <a:t>metrics</a:t>
            </a:r>
            <a:endParaRPr lang="fr-CA" dirty="0"/>
          </a:p>
        </p:txBody>
      </p:sp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1738282" y="1500174"/>
          <a:ext cx="8631238" cy="430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Document" r:id="rId3" imgW="8631782" imgH="4311283" progId="Word.Document.12">
                  <p:embed/>
                </p:oleObj>
              </mc:Choice>
              <mc:Fallback>
                <p:oleObj name="Document" r:id="rId3" imgW="8631782" imgH="4311283" progId="Word.Document.12">
                  <p:embed/>
                  <p:pic>
                    <p:nvPicPr>
                      <p:cNvPr id="1638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8282" y="1500174"/>
                        <a:ext cx="8631238" cy="4306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27393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Higher</a:t>
            </a:r>
            <a:r>
              <a:rPr lang="fr-CA" dirty="0"/>
              <a:t> dose </a:t>
            </a:r>
            <a:r>
              <a:rPr lang="fr-CA" dirty="0" err="1"/>
              <a:t>may</a:t>
            </a:r>
            <a:r>
              <a:rPr lang="fr-CA" dirty="0"/>
              <a:t> </a:t>
            </a:r>
            <a:r>
              <a:rPr lang="fr-CA" dirty="0" err="1"/>
              <a:t>be</a:t>
            </a:r>
            <a:r>
              <a:rPr lang="fr-CA" dirty="0"/>
              <a:t> effective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Mohammed S, et al. High versus low-dose caffeine for apnea of prematurity: a randomized controlled trial. </a:t>
            </a:r>
            <a:r>
              <a:rPr lang="en-US" dirty="0" err="1"/>
              <a:t>Eur</a:t>
            </a:r>
            <a:r>
              <a:rPr lang="en-US" dirty="0"/>
              <a:t> J </a:t>
            </a:r>
            <a:r>
              <a:rPr lang="en-US" dirty="0" err="1"/>
              <a:t>Pediatr</a:t>
            </a:r>
            <a:r>
              <a:rPr lang="en-US" dirty="0"/>
              <a:t>. 2015;174(7):949-56.</a:t>
            </a:r>
          </a:p>
          <a:p>
            <a:pPr lvl="1"/>
            <a:r>
              <a:rPr lang="en-US" dirty="0"/>
              <a:t>RCT 40 per group, less apnea with 40 mg/kg load and 20 mg/kg/d </a:t>
            </a:r>
          </a:p>
          <a:p>
            <a:pPr lvl="1"/>
            <a:endParaRPr lang="en-US" dirty="0"/>
          </a:p>
          <a:p>
            <a:r>
              <a:rPr lang="en-US" dirty="0"/>
              <a:t>Steer P, et al. High dose caffeine citrate for extubation of preterm infants: a </a:t>
            </a:r>
            <a:r>
              <a:rPr lang="en-US" dirty="0" err="1"/>
              <a:t>randomised</a:t>
            </a:r>
            <a:r>
              <a:rPr lang="en-US" dirty="0"/>
              <a:t> controlled trial. Arch Dis Child Fetal Neonatal Ed. 2004;89(6):F499-503.</a:t>
            </a:r>
          </a:p>
          <a:p>
            <a:pPr lvl="1"/>
            <a:r>
              <a:rPr lang="en-US" dirty="0"/>
              <a:t>RCT, fewer extubation failures with 80 mg/kg load and 20 mg/kg/d </a:t>
            </a:r>
            <a:r>
              <a:rPr lang="en-US" dirty="0" err="1"/>
              <a:t>cf</a:t>
            </a:r>
            <a:r>
              <a:rPr lang="en-US" dirty="0"/>
              <a:t> 20 mg/kg load and 5 mg/kg/d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2796221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Higher</a:t>
            </a:r>
            <a:r>
              <a:rPr lang="fr-CA" dirty="0"/>
              <a:t> dose </a:t>
            </a:r>
            <a:r>
              <a:rPr lang="fr-CA" dirty="0" err="1"/>
              <a:t>may</a:t>
            </a:r>
            <a:r>
              <a:rPr lang="fr-CA" dirty="0"/>
              <a:t> not </a:t>
            </a:r>
            <a:r>
              <a:rPr lang="fr-CA" dirty="0" err="1"/>
              <a:t>be</a:t>
            </a:r>
            <a:r>
              <a:rPr lang="fr-CA" dirty="0"/>
              <a:t> </a:t>
            </a:r>
            <a:r>
              <a:rPr lang="fr-CA" dirty="0" err="1"/>
              <a:t>safe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McPherson C, et al. A pilot randomized trial of high-dose caffeine therapy in preterm infants. </a:t>
            </a:r>
            <a:r>
              <a:rPr lang="en-US" dirty="0" err="1"/>
              <a:t>Pediatr</a:t>
            </a:r>
            <a:r>
              <a:rPr lang="en-US" dirty="0"/>
              <a:t> Res. 2015;78(2):198-204.</a:t>
            </a:r>
          </a:p>
          <a:p>
            <a:pPr lvl="1"/>
            <a:r>
              <a:rPr lang="fr-CA" dirty="0"/>
              <a:t>RCT in 72 infants, </a:t>
            </a:r>
            <a:r>
              <a:rPr lang="fr-CA" dirty="0" err="1"/>
              <a:t>increased</a:t>
            </a:r>
            <a:r>
              <a:rPr lang="fr-CA" dirty="0"/>
              <a:t> </a:t>
            </a:r>
            <a:r>
              <a:rPr lang="fr-CA" dirty="0" err="1"/>
              <a:t>cerebellar</a:t>
            </a:r>
            <a:r>
              <a:rPr lang="fr-CA" dirty="0"/>
              <a:t> </a:t>
            </a:r>
            <a:r>
              <a:rPr lang="fr-CA" dirty="0" err="1"/>
              <a:t>hemorrhage</a:t>
            </a:r>
            <a:r>
              <a:rPr lang="fr-CA" dirty="0"/>
              <a:t> </a:t>
            </a:r>
            <a:r>
              <a:rPr lang="fr-CA" dirty="0" err="1"/>
              <a:t>with</a:t>
            </a:r>
            <a:r>
              <a:rPr lang="fr-CA" dirty="0"/>
              <a:t> 80 mg/kg </a:t>
            </a:r>
            <a:r>
              <a:rPr lang="fr-CA" dirty="0" err="1"/>
              <a:t>load</a:t>
            </a:r>
            <a:r>
              <a:rPr lang="fr-CA" dirty="0"/>
              <a:t> over 36 h or 30 mg/kg over 36 h, </a:t>
            </a:r>
            <a:r>
              <a:rPr lang="fr-CA" dirty="0" err="1"/>
              <a:t>followed</a:t>
            </a:r>
            <a:r>
              <a:rPr lang="fr-CA" dirty="0"/>
              <a:t> by 10 mg/kg/d</a:t>
            </a:r>
          </a:p>
          <a:p>
            <a:r>
              <a:rPr lang="en-US" dirty="0" err="1"/>
              <a:t>Vesoulis</a:t>
            </a:r>
            <a:r>
              <a:rPr lang="en-US" dirty="0"/>
              <a:t> ZA, et al. Early High-Dose Caffeine Increases Seizure Burden in Extremely Preterm Neonates: A Preliminary Study. Journal of Caffeine Research. 2016;6(3):101-7.</a:t>
            </a:r>
          </a:p>
          <a:p>
            <a:pPr lvl="1"/>
            <a:r>
              <a:rPr lang="fr-CA" dirty="0" err="1"/>
              <a:t>Same</a:t>
            </a:r>
            <a:r>
              <a:rPr lang="fr-CA" dirty="0"/>
              <a:t> trial </a:t>
            </a:r>
            <a:r>
              <a:rPr lang="fr-CA" dirty="0" err="1"/>
              <a:t>showed</a:t>
            </a:r>
            <a:r>
              <a:rPr lang="fr-CA" dirty="0"/>
              <a:t> </a:t>
            </a:r>
            <a:r>
              <a:rPr lang="fr-CA" dirty="0" err="1"/>
              <a:t>increased</a:t>
            </a:r>
            <a:r>
              <a:rPr lang="fr-CA" dirty="0"/>
              <a:t> </a:t>
            </a:r>
            <a:r>
              <a:rPr lang="fr-CA" dirty="0" err="1"/>
              <a:t>seizure</a:t>
            </a:r>
            <a:r>
              <a:rPr lang="fr-CA" dirty="0"/>
              <a:t> </a:t>
            </a:r>
            <a:r>
              <a:rPr lang="fr-CA" dirty="0" err="1"/>
              <a:t>burden</a:t>
            </a:r>
            <a:r>
              <a:rPr lang="fr-CA" dirty="0"/>
              <a:t> </a:t>
            </a:r>
            <a:r>
              <a:rPr lang="fr-CA" dirty="0" err="1"/>
              <a:t>with</a:t>
            </a:r>
            <a:r>
              <a:rPr lang="fr-CA" dirty="0"/>
              <a:t> </a:t>
            </a:r>
            <a:r>
              <a:rPr lang="fr-CA" dirty="0" err="1"/>
              <a:t>higher</a:t>
            </a:r>
            <a:r>
              <a:rPr lang="fr-CA" dirty="0"/>
              <a:t> dose</a:t>
            </a:r>
          </a:p>
          <a:p>
            <a:r>
              <a:rPr lang="en-US" dirty="0" err="1"/>
              <a:t>Hoecker</a:t>
            </a:r>
            <a:r>
              <a:rPr lang="en-US" dirty="0"/>
              <a:t> C, et al. Caffeine Impairs Cerebral and Intestinal Blood Flow Velocity in Preterm Infants. Pediatrics. 2002;109(5):784-7.</a:t>
            </a:r>
          </a:p>
          <a:p>
            <a:pPr lvl="1"/>
            <a:r>
              <a:rPr lang="fr-CA" dirty="0"/>
              <a:t>Observation of 50 mg/kg </a:t>
            </a:r>
            <a:r>
              <a:rPr lang="fr-CA" dirty="0" err="1"/>
              <a:t>load</a:t>
            </a:r>
            <a:r>
              <a:rPr lang="fr-CA" dirty="0"/>
              <a:t>, </a:t>
            </a:r>
            <a:r>
              <a:rPr lang="fr-CA" dirty="0" err="1"/>
              <a:t>decrease</a:t>
            </a:r>
            <a:r>
              <a:rPr lang="fr-CA" dirty="0"/>
              <a:t> in </a:t>
            </a:r>
            <a:r>
              <a:rPr lang="fr-CA" dirty="0" err="1"/>
              <a:t>cerebral</a:t>
            </a:r>
            <a:r>
              <a:rPr lang="fr-CA" dirty="0"/>
              <a:t> and intestinal </a:t>
            </a:r>
            <a:r>
              <a:rPr lang="fr-CA" dirty="0" err="1"/>
              <a:t>blood</a:t>
            </a:r>
            <a:r>
              <a:rPr lang="fr-CA" dirty="0"/>
              <a:t> flow </a:t>
            </a:r>
            <a:r>
              <a:rPr lang="fr-CA" dirty="0" err="1"/>
              <a:t>velocity</a:t>
            </a:r>
            <a:r>
              <a:rPr lang="fr-CA" dirty="0"/>
              <a:t> by doppler (n=16)</a:t>
            </a:r>
          </a:p>
        </p:txBody>
      </p:sp>
    </p:spTree>
    <p:extLst>
      <p:ext uri="{BB962C8B-B14F-4D97-AF65-F5344CB8AC3E}">
        <p14:creationId xmlns:p14="http://schemas.microsoft.com/office/powerpoint/2010/main" val="19081806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What</a:t>
            </a:r>
            <a:r>
              <a:rPr lang="fr-CA" dirty="0"/>
              <a:t> dose to use?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The CAP </a:t>
            </a:r>
            <a:r>
              <a:rPr lang="fr-CA" dirty="0" err="1"/>
              <a:t>dosing</a:t>
            </a:r>
            <a:r>
              <a:rPr lang="fr-CA" dirty="0"/>
              <a:t> </a:t>
            </a:r>
            <a:r>
              <a:rPr lang="fr-CA" dirty="0" err="1"/>
              <a:t>regime</a:t>
            </a:r>
            <a:r>
              <a:rPr lang="fr-CA" dirty="0"/>
              <a:t> </a:t>
            </a:r>
            <a:r>
              <a:rPr lang="fr-CA" dirty="0" err="1"/>
              <a:t>is</a:t>
            </a:r>
            <a:r>
              <a:rPr lang="fr-CA" dirty="0"/>
              <a:t> </a:t>
            </a:r>
            <a:r>
              <a:rPr lang="fr-CA" dirty="0" err="1"/>
              <a:t>safe</a:t>
            </a:r>
            <a:r>
              <a:rPr lang="fr-CA" dirty="0"/>
              <a:t> and effective</a:t>
            </a:r>
          </a:p>
          <a:p>
            <a:endParaRPr lang="fr-CA" dirty="0"/>
          </a:p>
          <a:p>
            <a:r>
              <a:rPr lang="fr-CA" dirty="0" err="1"/>
              <a:t>Some</a:t>
            </a:r>
            <a:r>
              <a:rPr lang="fr-CA" dirty="0"/>
              <a:t> </a:t>
            </a:r>
            <a:r>
              <a:rPr lang="fr-CA" dirty="0" err="1"/>
              <a:t>higher</a:t>
            </a:r>
            <a:r>
              <a:rPr lang="fr-CA" dirty="0"/>
              <a:t> </a:t>
            </a:r>
            <a:r>
              <a:rPr lang="fr-CA" dirty="0" err="1"/>
              <a:t>dosing</a:t>
            </a:r>
            <a:r>
              <a:rPr lang="fr-CA" dirty="0"/>
              <a:t> </a:t>
            </a:r>
            <a:r>
              <a:rPr lang="fr-CA" dirty="0" err="1"/>
              <a:t>regimes</a:t>
            </a:r>
            <a:r>
              <a:rPr lang="fr-CA" dirty="0"/>
              <a:t> </a:t>
            </a:r>
            <a:r>
              <a:rPr lang="fr-CA" dirty="0" err="1"/>
              <a:t>may</a:t>
            </a:r>
            <a:r>
              <a:rPr lang="fr-CA" dirty="0"/>
              <a:t> </a:t>
            </a:r>
            <a:r>
              <a:rPr lang="fr-CA" dirty="0" err="1"/>
              <a:t>increase</a:t>
            </a:r>
            <a:r>
              <a:rPr lang="fr-CA" dirty="0"/>
              <a:t> extubation </a:t>
            </a:r>
            <a:r>
              <a:rPr lang="fr-CA" dirty="0" err="1"/>
              <a:t>success</a:t>
            </a:r>
            <a:r>
              <a:rPr lang="fr-CA" dirty="0"/>
              <a:t> and </a:t>
            </a:r>
            <a:r>
              <a:rPr lang="fr-CA" dirty="0" err="1"/>
              <a:t>decrease</a:t>
            </a:r>
            <a:r>
              <a:rPr lang="fr-CA" dirty="0"/>
              <a:t> </a:t>
            </a:r>
            <a:r>
              <a:rPr lang="fr-CA" dirty="0" err="1"/>
              <a:t>apnea</a:t>
            </a:r>
            <a:r>
              <a:rPr lang="fr-CA" dirty="0"/>
              <a:t> </a:t>
            </a:r>
            <a:r>
              <a:rPr lang="fr-CA" dirty="0" err="1"/>
              <a:t>further</a:t>
            </a:r>
            <a:r>
              <a:rPr lang="fr-CA" dirty="0"/>
              <a:t>, but </a:t>
            </a:r>
            <a:r>
              <a:rPr lang="fr-CA" dirty="0" err="1"/>
              <a:t>may</a:t>
            </a:r>
            <a:r>
              <a:rPr lang="fr-CA" dirty="0"/>
              <a:t> not </a:t>
            </a:r>
            <a:r>
              <a:rPr lang="fr-CA" dirty="0" err="1"/>
              <a:t>be</a:t>
            </a:r>
            <a:r>
              <a:rPr lang="fr-CA" dirty="0"/>
              <a:t> </a:t>
            </a:r>
            <a:r>
              <a:rPr lang="fr-CA" dirty="0" err="1"/>
              <a:t>safe</a:t>
            </a:r>
            <a:r>
              <a:rPr lang="fr-C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826293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When</a:t>
            </a:r>
            <a:r>
              <a:rPr lang="fr-CA" dirty="0"/>
              <a:t> </a:t>
            </a:r>
            <a:r>
              <a:rPr lang="fr-CA" dirty="0" err="1"/>
              <a:t>should</a:t>
            </a:r>
            <a:r>
              <a:rPr lang="fr-CA" dirty="0"/>
              <a:t> </a:t>
            </a:r>
            <a:r>
              <a:rPr lang="fr-CA" dirty="0" err="1"/>
              <a:t>it</a:t>
            </a:r>
            <a:r>
              <a:rPr lang="fr-CA" dirty="0"/>
              <a:t> </a:t>
            </a:r>
            <a:r>
              <a:rPr lang="fr-CA" dirty="0" err="1"/>
              <a:t>be</a:t>
            </a:r>
            <a:r>
              <a:rPr lang="fr-CA" dirty="0"/>
              <a:t> </a:t>
            </a:r>
            <a:r>
              <a:rPr lang="fr-CA" dirty="0" err="1"/>
              <a:t>stopped</a:t>
            </a:r>
            <a:r>
              <a:rPr lang="fr-CA" dirty="0"/>
              <a:t>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A" dirty="0"/>
              <a:t>In the CAP trial </a:t>
            </a:r>
            <a:r>
              <a:rPr lang="fr-CA" dirty="0" err="1"/>
              <a:t>there</a:t>
            </a:r>
            <a:r>
              <a:rPr lang="fr-CA" dirty="0"/>
              <a:t> </a:t>
            </a:r>
            <a:r>
              <a:rPr lang="fr-CA" dirty="0" err="1"/>
              <a:t>were</a:t>
            </a:r>
            <a:r>
              <a:rPr lang="fr-CA" dirty="0"/>
              <a:t> no strict </a:t>
            </a:r>
            <a:r>
              <a:rPr lang="fr-CA" dirty="0" err="1"/>
              <a:t>criteria</a:t>
            </a:r>
            <a:endParaRPr lang="fr-CA" dirty="0"/>
          </a:p>
          <a:p>
            <a:r>
              <a:rPr lang="fr-CA" dirty="0" err="1"/>
              <a:t>When</a:t>
            </a:r>
            <a:r>
              <a:rPr lang="fr-CA" dirty="0"/>
              <a:t> the </a:t>
            </a:r>
            <a:r>
              <a:rPr lang="fr-CA" dirty="0" err="1"/>
              <a:t>attending</a:t>
            </a:r>
            <a:r>
              <a:rPr lang="fr-CA" dirty="0"/>
              <a:t> </a:t>
            </a:r>
            <a:r>
              <a:rPr lang="fr-CA" dirty="0" err="1"/>
              <a:t>thought</a:t>
            </a:r>
            <a:r>
              <a:rPr lang="fr-CA" dirty="0"/>
              <a:t> the infant no longer </a:t>
            </a:r>
            <a:r>
              <a:rPr lang="fr-CA" dirty="0" err="1"/>
              <a:t>needed</a:t>
            </a:r>
            <a:r>
              <a:rPr lang="fr-CA" dirty="0"/>
              <a:t> </a:t>
            </a:r>
            <a:r>
              <a:rPr lang="fr-CA" dirty="0" err="1"/>
              <a:t>it</a:t>
            </a:r>
            <a:r>
              <a:rPr lang="fr-CA" dirty="0"/>
              <a:t>, on </a:t>
            </a:r>
            <a:r>
              <a:rPr lang="fr-CA" dirty="0" err="1"/>
              <a:t>average</a:t>
            </a:r>
            <a:r>
              <a:rPr lang="fr-CA" dirty="0"/>
              <a:t> 34 </a:t>
            </a:r>
            <a:r>
              <a:rPr lang="fr-CA" dirty="0" err="1"/>
              <a:t>weeks</a:t>
            </a:r>
            <a:r>
              <a:rPr lang="fr-CA" dirty="0"/>
              <a:t>.</a:t>
            </a:r>
          </a:p>
          <a:p>
            <a:endParaRPr lang="fr-CA" dirty="0"/>
          </a:p>
          <a:p>
            <a:r>
              <a:rPr lang="fr-CA" dirty="0" err="1"/>
              <a:t>Many</a:t>
            </a:r>
            <a:r>
              <a:rPr lang="fr-CA" dirty="0"/>
              <a:t> </a:t>
            </a:r>
            <a:r>
              <a:rPr lang="fr-CA" dirty="0" err="1"/>
              <a:t>such</a:t>
            </a:r>
            <a:r>
              <a:rPr lang="fr-CA" dirty="0"/>
              <a:t> infants are </a:t>
            </a:r>
            <a:r>
              <a:rPr lang="fr-CA" dirty="0" err="1"/>
              <a:t>still</a:t>
            </a:r>
            <a:r>
              <a:rPr lang="fr-CA" dirty="0"/>
              <a:t> </a:t>
            </a:r>
            <a:r>
              <a:rPr lang="fr-CA" dirty="0" err="1"/>
              <a:t>having</a:t>
            </a:r>
            <a:r>
              <a:rPr lang="fr-CA" dirty="0"/>
              <a:t> </a:t>
            </a:r>
            <a:r>
              <a:rPr lang="fr-CA" dirty="0" err="1"/>
              <a:t>apnea</a:t>
            </a:r>
            <a:r>
              <a:rPr lang="fr-CA" dirty="0"/>
              <a:t>, </a:t>
            </a:r>
            <a:r>
              <a:rPr lang="fr-CA" dirty="0" err="1"/>
              <a:t>many</a:t>
            </a:r>
            <a:r>
              <a:rPr lang="fr-CA" dirty="0"/>
              <a:t> are </a:t>
            </a:r>
            <a:r>
              <a:rPr lang="fr-CA" dirty="0" err="1"/>
              <a:t>still</a:t>
            </a:r>
            <a:r>
              <a:rPr lang="fr-CA" dirty="0"/>
              <a:t> </a:t>
            </a:r>
            <a:r>
              <a:rPr lang="fr-CA" dirty="0" err="1"/>
              <a:t>having</a:t>
            </a:r>
            <a:r>
              <a:rPr lang="fr-CA" dirty="0"/>
              <a:t> intermittent </a:t>
            </a:r>
            <a:r>
              <a:rPr lang="fr-CA" dirty="0" err="1"/>
              <a:t>hypoxia</a:t>
            </a:r>
            <a:r>
              <a:rPr lang="fr-CA" dirty="0"/>
              <a:t> (</a:t>
            </a:r>
            <a:r>
              <a:rPr lang="fr-CA" dirty="0" err="1"/>
              <a:t>probably</a:t>
            </a:r>
            <a:r>
              <a:rPr lang="fr-CA" dirty="0"/>
              <a:t> </a:t>
            </a:r>
            <a:r>
              <a:rPr lang="fr-CA" dirty="0" err="1"/>
              <a:t>mostly</a:t>
            </a:r>
            <a:r>
              <a:rPr lang="fr-CA" dirty="0"/>
              <a:t> </a:t>
            </a:r>
            <a:r>
              <a:rPr lang="fr-CA" dirty="0" err="1"/>
              <a:t>related</a:t>
            </a:r>
            <a:r>
              <a:rPr lang="fr-CA" dirty="0"/>
              <a:t> to </a:t>
            </a:r>
            <a:r>
              <a:rPr lang="fr-CA" dirty="0" err="1"/>
              <a:t>apnea</a:t>
            </a:r>
            <a:r>
              <a:rPr lang="fr-CA" dirty="0"/>
              <a:t>)</a:t>
            </a:r>
          </a:p>
          <a:p>
            <a:r>
              <a:rPr lang="fr-CA" dirty="0" err="1"/>
              <a:t>Caffeine</a:t>
            </a:r>
            <a:r>
              <a:rPr lang="fr-CA" dirty="0"/>
              <a:t> </a:t>
            </a:r>
            <a:r>
              <a:rPr lang="fr-CA" dirty="0" err="1"/>
              <a:t>reduces</a:t>
            </a:r>
            <a:r>
              <a:rPr lang="fr-CA" dirty="0"/>
              <a:t> intermittent </a:t>
            </a:r>
            <a:r>
              <a:rPr lang="fr-CA" dirty="0" err="1"/>
              <a:t>hypoxia</a:t>
            </a:r>
            <a:r>
              <a:rPr lang="fr-CA" dirty="0"/>
              <a:t> close to </a:t>
            </a:r>
            <a:r>
              <a:rPr lang="fr-CA" dirty="0" err="1"/>
              <a:t>term</a:t>
            </a:r>
            <a:endParaRPr lang="fr-CA" dirty="0"/>
          </a:p>
          <a:p>
            <a:r>
              <a:rPr lang="fr-CA" dirty="0" err="1"/>
              <a:t>Apnea</a:t>
            </a:r>
            <a:r>
              <a:rPr lang="fr-CA" dirty="0"/>
              <a:t> at </a:t>
            </a:r>
            <a:r>
              <a:rPr lang="fr-CA" dirty="0" err="1"/>
              <a:t>discharge</a:t>
            </a:r>
            <a:r>
              <a:rPr lang="fr-CA" dirty="0"/>
              <a:t> </a:t>
            </a:r>
            <a:r>
              <a:rPr lang="fr-CA" dirty="0" err="1"/>
              <a:t>associated</a:t>
            </a:r>
            <a:r>
              <a:rPr lang="fr-CA" dirty="0"/>
              <a:t> </a:t>
            </a:r>
            <a:r>
              <a:rPr lang="fr-CA" dirty="0" err="1"/>
              <a:t>with</a:t>
            </a:r>
            <a:r>
              <a:rPr lang="fr-CA" dirty="0"/>
              <a:t> </a:t>
            </a:r>
            <a:r>
              <a:rPr lang="fr-CA" dirty="0" err="1"/>
              <a:t>worse</a:t>
            </a:r>
            <a:r>
              <a:rPr lang="fr-CA" dirty="0"/>
              <a:t> </a:t>
            </a:r>
            <a:r>
              <a:rPr lang="fr-CA" dirty="0" err="1"/>
              <a:t>outcomes</a:t>
            </a:r>
            <a:endParaRPr lang="fr-CA" dirty="0"/>
          </a:p>
          <a:p>
            <a:r>
              <a:rPr lang="fr-CA" dirty="0" err="1"/>
              <a:t>Apnea</a:t>
            </a:r>
            <a:r>
              <a:rPr lang="fr-CA" dirty="0"/>
              <a:t> </a:t>
            </a:r>
            <a:r>
              <a:rPr lang="fr-CA" dirty="0" err="1"/>
              <a:t>after</a:t>
            </a:r>
            <a:r>
              <a:rPr lang="fr-CA" dirty="0"/>
              <a:t> </a:t>
            </a:r>
            <a:r>
              <a:rPr lang="fr-CA" dirty="0" err="1"/>
              <a:t>discharge</a:t>
            </a:r>
            <a:r>
              <a:rPr lang="fr-CA" dirty="0"/>
              <a:t> </a:t>
            </a:r>
            <a:r>
              <a:rPr lang="fr-CA" dirty="0" err="1"/>
              <a:t>associated</a:t>
            </a:r>
            <a:r>
              <a:rPr lang="fr-CA" dirty="0"/>
              <a:t> </a:t>
            </a:r>
            <a:r>
              <a:rPr lang="fr-CA" dirty="0" err="1"/>
              <a:t>with</a:t>
            </a:r>
            <a:r>
              <a:rPr lang="fr-CA" dirty="0"/>
              <a:t> </a:t>
            </a:r>
            <a:r>
              <a:rPr lang="fr-CA" dirty="0" err="1"/>
              <a:t>worse</a:t>
            </a:r>
            <a:r>
              <a:rPr lang="fr-CA" dirty="0"/>
              <a:t> </a:t>
            </a:r>
            <a:r>
              <a:rPr lang="fr-CA" dirty="0" err="1"/>
              <a:t>outcomes</a:t>
            </a:r>
            <a:endParaRPr lang="fr-CA" dirty="0"/>
          </a:p>
          <a:p>
            <a:endParaRPr lang="fr-CA" dirty="0"/>
          </a:p>
          <a:p>
            <a:r>
              <a:rPr lang="fr-CA" dirty="0" err="1"/>
              <a:t>Should</a:t>
            </a:r>
            <a:r>
              <a:rPr lang="fr-CA" dirty="0"/>
              <a:t> </a:t>
            </a:r>
            <a:r>
              <a:rPr lang="fr-CA" dirty="0" err="1"/>
              <a:t>we</a:t>
            </a:r>
            <a:r>
              <a:rPr lang="fr-CA" dirty="0"/>
              <a:t> </a:t>
            </a:r>
            <a:r>
              <a:rPr lang="fr-CA" dirty="0" err="1"/>
              <a:t>be</a:t>
            </a:r>
            <a:r>
              <a:rPr lang="fr-CA" dirty="0"/>
              <a:t> </a:t>
            </a:r>
            <a:r>
              <a:rPr lang="fr-CA" dirty="0" err="1"/>
              <a:t>continuing</a:t>
            </a:r>
            <a:r>
              <a:rPr lang="fr-CA" dirty="0"/>
              <a:t> </a:t>
            </a:r>
            <a:r>
              <a:rPr lang="fr-CA" dirty="0" err="1"/>
              <a:t>caffeine</a:t>
            </a:r>
            <a:r>
              <a:rPr lang="fr-CA" dirty="0"/>
              <a:t> </a:t>
            </a:r>
            <a:r>
              <a:rPr lang="fr-CA" dirty="0" err="1"/>
              <a:t>much</a:t>
            </a:r>
            <a:r>
              <a:rPr lang="fr-CA" dirty="0"/>
              <a:t> longer </a:t>
            </a:r>
            <a:r>
              <a:rPr lang="fr-CA" dirty="0" err="1"/>
              <a:t>than</a:t>
            </a:r>
            <a:r>
              <a:rPr lang="fr-CA" dirty="0"/>
              <a:t> </a:t>
            </a:r>
            <a:r>
              <a:rPr lang="fr-CA" dirty="0" err="1"/>
              <a:t>we</a:t>
            </a:r>
            <a:r>
              <a:rPr lang="fr-CA" dirty="0"/>
              <a:t> </a:t>
            </a:r>
            <a:r>
              <a:rPr lang="fr-CA" dirty="0" err="1"/>
              <a:t>now</a:t>
            </a:r>
            <a:r>
              <a:rPr lang="fr-CA" dirty="0"/>
              <a:t> do?</a:t>
            </a:r>
          </a:p>
        </p:txBody>
      </p:sp>
    </p:spTree>
    <p:extLst>
      <p:ext uri="{BB962C8B-B14F-4D97-AF65-F5344CB8AC3E}">
        <p14:creationId xmlns:p14="http://schemas.microsoft.com/office/powerpoint/2010/main" val="20389954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"/>
          </p:nvPr>
        </p:nvSpPr>
        <p:spPr>
          <a:xfrm>
            <a:off x="838200" y="1423851"/>
            <a:ext cx="10515600" cy="4351337"/>
          </a:xfrm>
        </p:spPr>
        <p:txBody>
          <a:bodyPr/>
          <a:lstStyle/>
          <a:p>
            <a:r>
              <a:rPr lang="en-CA" dirty="0"/>
              <a:t>Postmenstrual age of last caffeine dose</a:t>
            </a:r>
            <a:endParaRPr lang="fr-CA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Caffeine dose response</a:t>
            </a:r>
            <a:endParaRPr lang="fr-CA" dirty="0"/>
          </a:p>
        </p:txBody>
      </p:sp>
      <p:graphicFrame>
        <p:nvGraphicFramePr>
          <p:cNvPr id="54274" name="Object 2"/>
          <p:cNvGraphicFramePr>
            <a:graphicFrameLocks noChangeAspect="1"/>
          </p:cNvGraphicFramePr>
          <p:nvPr/>
        </p:nvGraphicFramePr>
        <p:xfrm>
          <a:off x="4167174" y="1949723"/>
          <a:ext cx="6500826" cy="49082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" name="SPW 6.0 Graph" r:id="rId3" imgW="5371920" imgH="4056840" progId="SigmaPlotGraphicObject.4">
                  <p:embed/>
                </p:oleObj>
              </mc:Choice>
              <mc:Fallback>
                <p:oleObj name="SPW 6.0 Graph" r:id="rId3" imgW="5371920" imgH="4056840" progId="SigmaPlotGraphicObject.4">
                  <p:embed/>
                  <p:pic>
                    <p:nvPicPr>
                      <p:cNvPr id="5427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7174" y="1949723"/>
                        <a:ext cx="6500826" cy="49082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5953124" y="4214819"/>
            <a:ext cx="2000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OR 0.72 (0.54, 0.96)</a:t>
            </a:r>
            <a:endParaRPr lang="fr-CA" sz="1400" dirty="0"/>
          </a:p>
        </p:txBody>
      </p:sp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5554826" y="105490"/>
            <a:ext cx="108234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CA" sz="1000">
                <a:latin typeface="Arial" pitchFamily="34" charset="0"/>
                <a:ea typeface="Times New Roman" pitchFamily="18" charset="0"/>
                <a:cs typeface="Arial" pitchFamily="34" charset="0"/>
              </a:rPr>
              <a:t>0.72 (0.54,0.96)</a:t>
            </a:r>
            <a:endParaRPr lang="en-CA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881950" y="3786191"/>
            <a:ext cx="20717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OR 0.87 (0.65, 1.16)</a:t>
            </a:r>
            <a:endParaRPr lang="fr-CA" sz="1400" dirty="0"/>
          </a:p>
        </p:txBody>
      </p:sp>
      <p:sp>
        <p:nvSpPr>
          <p:cNvPr id="8" name="ZoneTexte 7"/>
          <p:cNvSpPr txBox="1"/>
          <p:nvPr/>
        </p:nvSpPr>
        <p:spPr>
          <a:xfrm>
            <a:off x="6953256" y="5000636"/>
            <a:ext cx="2786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Interaction, p=0.38</a:t>
            </a:r>
            <a:endParaRPr lang="fr-CA" sz="2000" dirty="0"/>
          </a:p>
        </p:txBody>
      </p:sp>
    </p:spTree>
    <p:extLst>
      <p:ext uri="{BB962C8B-B14F-4D97-AF65-F5344CB8AC3E}">
        <p14:creationId xmlns:p14="http://schemas.microsoft.com/office/powerpoint/2010/main" val="13088409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"/>
          <p:cNvSpPr>
            <a:spLocks noChangeArrowheads="1"/>
          </p:cNvSpPr>
          <p:nvPr/>
        </p:nvSpPr>
        <p:spPr bwMode="auto">
          <a:xfrm>
            <a:off x="1524000" y="303213"/>
            <a:ext cx="9144000" cy="914400"/>
          </a:xfrm>
          <a:prstGeom prst="rect">
            <a:avLst/>
          </a:prstGeom>
          <a:solidFill>
            <a:srgbClr val="EEEEE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fr-FR" altLang="fr-FR">
              <a:solidFill>
                <a:srgbClr val="FFFFFF"/>
              </a:solidFill>
            </a:endParaRPr>
          </a:p>
        </p:txBody>
      </p:sp>
      <p:sp>
        <p:nvSpPr>
          <p:cNvPr id="16387" name="Date Placeholder 3"/>
          <p:cNvSpPr txBox="1">
            <a:spLocks noGrp="1"/>
          </p:cNvSpPr>
          <p:nvPr/>
        </p:nvSpPr>
        <p:spPr bwMode="auto">
          <a:xfrm>
            <a:off x="1524000" y="6223000"/>
            <a:ext cx="2540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4000" tIns="63500" rIns="127000" bIns="635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fr-FR" sz="1100" dirty="0">
              <a:solidFill>
                <a:srgbClr val="999999"/>
              </a:solidFill>
              <a:latin typeface="Helvetica" panose="020B0604020202020204" pitchFamily="34" charset="0"/>
            </a:endParaRPr>
          </a:p>
        </p:txBody>
      </p:sp>
      <p:sp>
        <p:nvSpPr>
          <p:cNvPr id="16388" name="Footer Placeholder 4"/>
          <p:cNvSpPr txBox="1">
            <a:spLocks noGrp="1"/>
          </p:cNvSpPr>
          <p:nvPr/>
        </p:nvSpPr>
        <p:spPr bwMode="auto">
          <a:xfrm>
            <a:off x="4495800" y="6223000"/>
            <a:ext cx="32004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fr-FR" sz="1100" dirty="0">
              <a:solidFill>
                <a:srgbClr val="999999"/>
              </a:solidFill>
              <a:latin typeface="Helvetica" panose="020B0604020202020204" pitchFamily="34" charset="0"/>
            </a:endParaRPr>
          </a:p>
        </p:txBody>
      </p:sp>
      <p:sp>
        <p:nvSpPr>
          <p:cNvPr id="16389" name="Text Placeholder 2"/>
          <p:cNvSpPr txBox="1">
            <a:spLocks/>
          </p:cNvSpPr>
          <p:nvPr/>
        </p:nvSpPr>
        <p:spPr bwMode="auto">
          <a:xfrm>
            <a:off x="1524000" y="692150"/>
            <a:ext cx="91440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4000" tIns="63500" rIns="12700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fr-FR" sz="1300" dirty="0">
                <a:latin typeface="Helvetica" panose="020B0604020202020204" pitchFamily="34" charset="0"/>
              </a:rPr>
              <a:t>From: </a:t>
            </a:r>
            <a:r>
              <a:rPr lang="en-US" altLang="fr-FR" sz="1300" b="1" dirty="0">
                <a:latin typeface="Helvetica" panose="020B0604020202020204" pitchFamily="34" charset="0"/>
              </a:rPr>
              <a:t>Effects of Caffeine on Intermittent Hypoxia in Infants Born </a:t>
            </a:r>
            <a:r>
              <a:rPr lang="en-US" altLang="fr-FR" sz="1300" b="1" dirty="0" err="1">
                <a:latin typeface="Helvetica" panose="020B0604020202020204" pitchFamily="34" charset="0"/>
              </a:rPr>
              <a:t>PrematurelyA</a:t>
            </a:r>
            <a:r>
              <a:rPr lang="en-US" altLang="fr-FR" sz="1300" b="1" dirty="0">
                <a:latin typeface="Helvetica" panose="020B0604020202020204" pitchFamily="34" charset="0"/>
              </a:rPr>
              <a:t> Randomized Clinical Trial</a:t>
            </a:r>
          </a:p>
        </p:txBody>
      </p:sp>
      <p:cxnSp>
        <p:nvCxnSpPr>
          <p:cNvPr id="16390" name="Straight Connector 8"/>
          <p:cNvCxnSpPr>
            <a:cxnSpLocks noChangeShapeType="1"/>
          </p:cNvCxnSpPr>
          <p:nvPr/>
        </p:nvCxnSpPr>
        <p:spPr bwMode="auto">
          <a:xfrm flipV="1">
            <a:off x="1524000" y="6215064"/>
            <a:ext cx="9144000" cy="7937"/>
          </a:xfrm>
          <a:prstGeom prst="line">
            <a:avLst/>
          </a:prstGeom>
          <a:noFill/>
          <a:ln w="12700" algn="ctr">
            <a:solidFill>
              <a:srgbClr val="99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391" name="Text Placeholder 2"/>
          <p:cNvSpPr txBox="1">
            <a:spLocks/>
          </p:cNvSpPr>
          <p:nvPr/>
        </p:nvSpPr>
        <p:spPr bwMode="auto">
          <a:xfrm>
            <a:off x="1576252" y="1017316"/>
            <a:ext cx="914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4000" tIns="0" rIns="127000" bIns="6350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fr-FR" sz="1200" dirty="0">
                <a:latin typeface="Helvetica" panose="020B0604020202020204" pitchFamily="34" charset="0"/>
              </a:rPr>
              <a:t>JAMA </a:t>
            </a:r>
            <a:r>
              <a:rPr lang="en-US" altLang="fr-FR" sz="1200" dirty="0" err="1">
                <a:latin typeface="Helvetica" panose="020B0604020202020204" pitchFamily="34" charset="0"/>
              </a:rPr>
              <a:t>Pediatr</a:t>
            </a:r>
            <a:r>
              <a:rPr lang="en-US" altLang="fr-FR" sz="1200" dirty="0">
                <a:latin typeface="Helvetica" panose="020B0604020202020204" pitchFamily="34" charset="0"/>
              </a:rPr>
              <a:t>. 2014;168(3):250-257. doi:10.1001/jamapediatrics.2013.4371</a:t>
            </a:r>
          </a:p>
        </p:txBody>
      </p:sp>
      <p:sp>
        <p:nvSpPr>
          <p:cNvPr id="16392" name="Text Placeholder 2"/>
          <p:cNvSpPr txBox="1">
            <a:spLocks/>
          </p:cNvSpPr>
          <p:nvPr/>
        </p:nvSpPr>
        <p:spPr bwMode="auto">
          <a:xfrm>
            <a:off x="1471749" y="6251351"/>
            <a:ext cx="9144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4000" tIns="0" rIns="0" bIns="6350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fr-FR" sz="1200" dirty="0">
                <a:latin typeface="Helvetica" panose="020B0604020202020204" pitchFamily="34" charset="0"/>
              </a:rPr>
              <a:t>With extended caffeine treatment, intermittent hypoxia at the less-than-80% threshold was decreased by 64% at 35 weeks’ PMA (P = .002), but the 45% decrease at 36 weeks’ PMA was only borderline significant (P = .051).
</a:t>
            </a:r>
          </a:p>
        </p:txBody>
      </p:sp>
      <p:cxnSp>
        <p:nvCxnSpPr>
          <p:cNvPr id="16394" name="Straight Connector 5"/>
          <p:cNvCxnSpPr>
            <a:cxnSpLocks noChangeShapeType="1"/>
          </p:cNvCxnSpPr>
          <p:nvPr/>
        </p:nvCxnSpPr>
        <p:spPr bwMode="auto">
          <a:xfrm>
            <a:off x="1524000" y="666750"/>
            <a:ext cx="9144000" cy="0"/>
          </a:xfrm>
          <a:prstGeom prst="line">
            <a:avLst/>
          </a:prstGeom>
          <a:noFill/>
          <a:ln w="38100" algn="ctr">
            <a:solidFill>
              <a:srgbClr val="99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6397" name="Picture 13" descr="Co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762" y="1525316"/>
            <a:ext cx="8366230" cy="4418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73981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150" y="371475"/>
            <a:ext cx="9029700" cy="611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1078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8943" y="404949"/>
            <a:ext cx="9589674" cy="610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7932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Duration of </a:t>
            </a:r>
            <a:r>
              <a:rPr lang="fr-CA" dirty="0" err="1"/>
              <a:t>caffeine</a:t>
            </a:r>
            <a:r>
              <a:rPr lang="fr-CA" dirty="0"/>
              <a:t> </a:t>
            </a:r>
            <a:r>
              <a:rPr lang="fr-CA" dirty="0" err="1"/>
              <a:t>therapy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There </a:t>
            </a:r>
            <a:r>
              <a:rPr lang="fr-CA" dirty="0" err="1"/>
              <a:t>is</a:t>
            </a:r>
            <a:r>
              <a:rPr lang="fr-CA" dirty="0"/>
              <a:t> a </a:t>
            </a:r>
            <a:r>
              <a:rPr lang="fr-CA" dirty="0" err="1"/>
              <a:t>need</a:t>
            </a:r>
            <a:r>
              <a:rPr lang="fr-CA" dirty="0"/>
              <a:t> for trials of </a:t>
            </a:r>
            <a:r>
              <a:rPr lang="fr-CA" dirty="0" err="1"/>
              <a:t>caffeine</a:t>
            </a:r>
            <a:r>
              <a:rPr lang="fr-CA" dirty="0"/>
              <a:t> prolongation, </a:t>
            </a:r>
            <a:r>
              <a:rPr lang="fr-CA" dirty="0" err="1"/>
              <a:t>that</a:t>
            </a:r>
            <a:r>
              <a:rPr lang="fr-CA" dirty="0"/>
              <a:t> </a:t>
            </a:r>
            <a:r>
              <a:rPr lang="fr-CA" dirty="0" err="1"/>
              <a:t>should</a:t>
            </a:r>
            <a:r>
              <a:rPr lang="fr-CA" dirty="0"/>
              <a:t> </a:t>
            </a:r>
            <a:r>
              <a:rPr lang="fr-CA" dirty="0" err="1"/>
              <a:t>probably</a:t>
            </a:r>
            <a:r>
              <a:rPr lang="fr-CA" dirty="0"/>
              <a:t> continue to 42 to 44 </a:t>
            </a:r>
            <a:r>
              <a:rPr lang="fr-CA" dirty="0" err="1"/>
              <a:t>weeks</a:t>
            </a:r>
            <a:r>
              <a:rPr lang="fr-CA" dirty="0"/>
              <a:t> PMA</a:t>
            </a:r>
          </a:p>
          <a:p>
            <a:endParaRPr lang="fr-CA" dirty="0"/>
          </a:p>
          <a:p>
            <a:r>
              <a:rPr lang="fr-CA" dirty="0"/>
              <a:t>May </a:t>
            </a:r>
            <a:r>
              <a:rPr lang="fr-CA" dirty="0" err="1"/>
              <a:t>decrease</a:t>
            </a:r>
            <a:r>
              <a:rPr lang="fr-CA" dirty="0"/>
              <a:t> </a:t>
            </a:r>
            <a:r>
              <a:rPr lang="fr-CA" dirty="0" err="1"/>
              <a:t>apnea</a:t>
            </a:r>
            <a:r>
              <a:rPr lang="fr-CA" dirty="0"/>
              <a:t>/intermittent </a:t>
            </a:r>
            <a:r>
              <a:rPr lang="fr-CA" dirty="0" err="1"/>
              <a:t>hypoxia</a:t>
            </a:r>
            <a:endParaRPr lang="fr-CA" dirty="0"/>
          </a:p>
          <a:p>
            <a:r>
              <a:rPr lang="fr-CA" dirty="0"/>
              <a:t>May </a:t>
            </a:r>
            <a:r>
              <a:rPr lang="fr-CA" dirty="0" err="1"/>
              <a:t>further</a:t>
            </a:r>
            <a:r>
              <a:rPr lang="fr-CA" dirty="0"/>
              <a:t> </a:t>
            </a:r>
            <a:r>
              <a:rPr lang="fr-CA" dirty="0" err="1"/>
              <a:t>improve</a:t>
            </a:r>
            <a:r>
              <a:rPr lang="fr-CA" dirty="0"/>
              <a:t> long </a:t>
            </a:r>
            <a:r>
              <a:rPr lang="fr-CA" dirty="0" err="1"/>
              <a:t>term</a:t>
            </a:r>
            <a:r>
              <a:rPr lang="fr-CA" dirty="0"/>
              <a:t> </a:t>
            </a:r>
            <a:r>
              <a:rPr lang="fr-CA" dirty="0" err="1"/>
              <a:t>outcomes</a:t>
            </a:r>
            <a:endParaRPr lang="fr-CA" dirty="0"/>
          </a:p>
          <a:p>
            <a:r>
              <a:rPr lang="fr-CA" dirty="0"/>
              <a:t>Safe to discontinue </a:t>
            </a:r>
            <a:r>
              <a:rPr lang="fr-CA" dirty="0" err="1"/>
              <a:t>caffeine</a:t>
            </a:r>
            <a:r>
              <a:rPr lang="fr-CA" dirty="0"/>
              <a:t> at home?</a:t>
            </a:r>
          </a:p>
        </p:txBody>
      </p:sp>
    </p:spTree>
    <p:extLst>
      <p:ext uri="{BB962C8B-B14F-4D97-AF65-F5344CB8AC3E}">
        <p14:creationId xmlns:p14="http://schemas.microsoft.com/office/powerpoint/2010/main" val="35005931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5" name="Espace réservé du contenu 4" descr="Une image contenant terrain, extérieur, herbe, sport&#10;&#10;Description générée avec un niveau de confiance très élevé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1690" y="243270"/>
            <a:ext cx="9607769" cy="6405179"/>
          </a:xfrm>
        </p:spPr>
      </p:pic>
    </p:spTree>
    <p:extLst>
      <p:ext uri="{BB962C8B-B14F-4D97-AF65-F5344CB8AC3E}">
        <p14:creationId xmlns:p14="http://schemas.microsoft.com/office/powerpoint/2010/main" val="1710062666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TM02900743[[fn=Organique]]</Template>
  <TotalTime>351</TotalTime>
  <Words>1645</Words>
  <Application>Microsoft Office PowerPoint</Application>
  <PresentationFormat>Grand écran</PresentationFormat>
  <Paragraphs>173</Paragraphs>
  <Slides>42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42</vt:i4>
      </vt:variant>
    </vt:vector>
  </HeadingPairs>
  <TitlesOfParts>
    <vt:vector size="55" baseType="lpstr">
      <vt:lpstr>ＭＳ Ｐゴシック</vt:lpstr>
      <vt:lpstr>Arial</vt:lpstr>
      <vt:lpstr>Calibri</vt:lpstr>
      <vt:lpstr>Calibri Light</vt:lpstr>
      <vt:lpstr>Helvetica</vt:lpstr>
      <vt:lpstr>msgothic</vt:lpstr>
      <vt:lpstr>Tahoma</vt:lpstr>
      <vt:lpstr>Times New Roman</vt:lpstr>
      <vt:lpstr>Wingdings</vt:lpstr>
      <vt:lpstr>Wingdings 2</vt:lpstr>
      <vt:lpstr>HDOfficeLightV0</vt:lpstr>
      <vt:lpstr>SPW 6.0 Graph</vt:lpstr>
      <vt:lpstr>Document</vt:lpstr>
      <vt:lpstr>Early Caffeine treatment in the preterm and outcomes</vt:lpstr>
      <vt:lpstr>Présentation PowerPoint</vt:lpstr>
      <vt:lpstr>Présentation PowerPoint</vt:lpstr>
      <vt:lpstr>Caffeine</vt:lpstr>
      <vt:lpstr>Caffeine actions</vt:lpstr>
      <vt:lpstr>Caffeine impacts</vt:lpstr>
      <vt:lpstr>Caffeine impacts</vt:lpstr>
      <vt:lpstr>Outline </vt:lpstr>
      <vt:lpstr>Who should receive caffeine?</vt:lpstr>
      <vt:lpstr>Présentation PowerPoint</vt:lpstr>
      <vt:lpstr>Présentation PowerPoint</vt:lpstr>
      <vt:lpstr>Présentation PowerPoint</vt:lpstr>
      <vt:lpstr>Présentation PowerPoint</vt:lpstr>
      <vt:lpstr>Outcome at 5 years</vt:lpstr>
      <vt:lpstr>5 year outcomes</vt:lpstr>
      <vt:lpstr>Présentation PowerPoint</vt:lpstr>
      <vt:lpstr>Developmental Co-ordination disorder at 5 y</vt:lpstr>
      <vt:lpstr>11 year outcomes, JAMA Pediatrics, april 2017</vt:lpstr>
      <vt:lpstr>11 year outcomes</vt:lpstr>
      <vt:lpstr>Who should receive caffeine?</vt:lpstr>
      <vt:lpstr>The patients in positive trials</vt:lpstr>
      <vt:lpstr>When should caffeine be started?</vt:lpstr>
      <vt:lpstr>Davis PG, et al. Caffeine for Apnea of Prematurity Trial: Benefits May Vary in Subgroups. The Journal of Pediatrics 2010 </vt:lpstr>
      <vt:lpstr>Présentation PowerPoint</vt:lpstr>
      <vt:lpstr>When should caffeine be started?</vt:lpstr>
      <vt:lpstr>Lodha A, et al. Association of early caffeine administration and neonatal outcomes in very preterm neonates. JAMA Pediatr. 2015;169(1):33-8.</vt:lpstr>
      <vt:lpstr>Présentation PowerPoint</vt:lpstr>
      <vt:lpstr>Présentation PowerPoint</vt:lpstr>
      <vt:lpstr>What dose to use?</vt:lpstr>
      <vt:lpstr>CAP study dose effects</vt:lpstr>
      <vt:lpstr>Total dose received</vt:lpstr>
      <vt:lpstr>Results, other dosing metrics</vt:lpstr>
      <vt:lpstr>Higher dose may be effective</vt:lpstr>
      <vt:lpstr>Higher dose may not be safe</vt:lpstr>
      <vt:lpstr>What dose to use?</vt:lpstr>
      <vt:lpstr>When should it be stopped?</vt:lpstr>
      <vt:lpstr>Caffeine dose response</vt:lpstr>
      <vt:lpstr>Présentation PowerPoint</vt:lpstr>
      <vt:lpstr>Présentation PowerPoint</vt:lpstr>
      <vt:lpstr>Présentation PowerPoint</vt:lpstr>
      <vt:lpstr>Duration of caffeine therapy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Early Caffeine treatment in the preterm and outcomes</dc:title>
  <dc:creator>Keith Barrington</dc:creator>
  <cp:lastModifiedBy>Keith Barrington</cp:lastModifiedBy>
  <cp:revision>31</cp:revision>
  <dcterms:created xsi:type="dcterms:W3CDTF">2017-05-29T21:31:44Z</dcterms:created>
  <dcterms:modified xsi:type="dcterms:W3CDTF">2017-06-01T17:19:45Z</dcterms:modified>
</cp:coreProperties>
</file>