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9" r:id="rId1"/>
  </p:sldMasterIdLst>
  <p:notesMasterIdLst>
    <p:notesMasterId r:id="rId64"/>
  </p:notesMasterIdLst>
  <p:handoutMasterIdLst>
    <p:handoutMasterId r:id="rId65"/>
  </p:handoutMasterIdLst>
  <p:sldIdLst>
    <p:sldId id="256" r:id="rId2"/>
    <p:sldId id="412" r:id="rId3"/>
    <p:sldId id="410" r:id="rId4"/>
    <p:sldId id="366" r:id="rId5"/>
    <p:sldId id="403" r:id="rId6"/>
    <p:sldId id="355" r:id="rId7"/>
    <p:sldId id="356" r:id="rId8"/>
    <p:sldId id="405" r:id="rId9"/>
    <p:sldId id="409" r:id="rId10"/>
    <p:sldId id="367" r:id="rId11"/>
    <p:sldId id="363" r:id="rId12"/>
    <p:sldId id="270" r:id="rId13"/>
    <p:sldId id="271" r:id="rId14"/>
    <p:sldId id="370" r:id="rId15"/>
    <p:sldId id="372" r:id="rId16"/>
    <p:sldId id="357" r:id="rId17"/>
    <p:sldId id="413" r:id="rId18"/>
    <p:sldId id="358" r:id="rId19"/>
    <p:sldId id="349" r:id="rId20"/>
    <p:sldId id="371" r:id="rId21"/>
    <p:sldId id="283" r:id="rId22"/>
    <p:sldId id="411" r:id="rId23"/>
    <p:sldId id="347" r:id="rId24"/>
    <p:sldId id="377" r:id="rId25"/>
    <p:sldId id="378" r:id="rId26"/>
    <p:sldId id="406" r:id="rId27"/>
    <p:sldId id="380" r:id="rId28"/>
    <p:sldId id="267" r:id="rId29"/>
    <p:sldId id="383" r:id="rId30"/>
    <p:sldId id="384" r:id="rId31"/>
    <p:sldId id="353" r:id="rId32"/>
    <p:sldId id="343" r:id="rId33"/>
    <p:sldId id="341" r:id="rId34"/>
    <p:sldId id="352" r:id="rId35"/>
    <p:sldId id="414" r:id="rId36"/>
    <p:sldId id="434" r:id="rId37"/>
    <p:sldId id="415" r:id="rId38"/>
    <p:sldId id="387" r:id="rId39"/>
    <p:sldId id="364" r:id="rId40"/>
    <p:sldId id="388" r:id="rId41"/>
    <p:sldId id="381" r:id="rId42"/>
    <p:sldId id="334" r:id="rId43"/>
    <p:sldId id="375" r:id="rId44"/>
    <p:sldId id="374" r:id="rId45"/>
    <p:sldId id="416" r:id="rId46"/>
    <p:sldId id="417" r:id="rId47"/>
    <p:sldId id="418" r:id="rId48"/>
    <p:sldId id="419" r:id="rId49"/>
    <p:sldId id="420" r:id="rId50"/>
    <p:sldId id="421" r:id="rId51"/>
    <p:sldId id="422" r:id="rId52"/>
    <p:sldId id="423" r:id="rId53"/>
    <p:sldId id="424" r:id="rId54"/>
    <p:sldId id="425" r:id="rId55"/>
    <p:sldId id="426" r:id="rId56"/>
    <p:sldId id="427" r:id="rId57"/>
    <p:sldId id="428" r:id="rId58"/>
    <p:sldId id="429" r:id="rId59"/>
    <p:sldId id="430" r:id="rId60"/>
    <p:sldId id="432" r:id="rId61"/>
    <p:sldId id="433" r:id="rId62"/>
    <p:sldId id="376" r:id="rId6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72" autoAdjust="0"/>
    <p:restoredTop sz="94664" autoAdjust="0"/>
  </p:normalViewPr>
  <p:slideViewPr>
    <p:cSldViewPr>
      <p:cViewPr varScale="1">
        <p:scale>
          <a:sx n="116" d="100"/>
          <a:sy n="116" d="100"/>
        </p:scale>
        <p:origin x="411" y="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4" d="100"/>
          <a:sy n="74" d="100"/>
        </p:scale>
        <p:origin x="-2676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microsoft.com/office/2015/10/relationships/revisionInfo" Target="revisionInfo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C49C663D-AFFE-4292-A76F-7A0EA3C85B59}" type="datetimeFigureOut">
              <a:rPr lang="fr-CA"/>
              <a:pPr>
                <a:defRPr/>
              </a:pPr>
              <a:t>2017-06-01</a:t>
            </a:fld>
            <a:endParaRPr lang="fr-CA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CA73F38-AE54-40E6-AF64-7477393D0613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6658317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563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8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CA" noProof="0"/>
              <a:t>Cliquez pour modifier les styles du texte du masque</a:t>
            </a:r>
          </a:p>
          <a:p>
            <a:pPr lvl="1"/>
            <a:r>
              <a:rPr lang="fr-CA" noProof="0"/>
              <a:t>Deuxième niveau</a:t>
            </a:r>
          </a:p>
          <a:p>
            <a:pPr lvl="2"/>
            <a:r>
              <a:rPr lang="fr-CA" noProof="0"/>
              <a:t>Troisième niveau</a:t>
            </a:r>
          </a:p>
          <a:p>
            <a:pPr lvl="3"/>
            <a:r>
              <a:rPr lang="fr-CA" noProof="0"/>
              <a:t>Quatrième niveau</a:t>
            </a:r>
          </a:p>
          <a:p>
            <a:pPr lvl="4"/>
            <a:r>
              <a:rPr lang="fr-CA" noProof="0"/>
              <a:t>Cinquième niveau</a:t>
            </a:r>
          </a:p>
        </p:txBody>
      </p:sp>
      <p:sp>
        <p:nvSpPr>
          <p:cNvPr id="778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778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82F10135-D816-4885-8CBC-C212E9A5BFC0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1019735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Text Box 1"/>
          <p:cNvSpPr txBox="1">
            <a:spLocks noChangeArrowheads="1"/>
          </p:cNvSpPr>
          <p:nvPr/>
        </p:nvSpPr>
        <p:spPr bwMode="auto">
          <a:xfrm>
            <a:off x="1400736" y="914977"/>
            <a:ext cx="4055129" cy="3134591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2058" tIns="41029" rIns="82058" bIns="41029" anchor="ctr"/>
          <a:lstStyle/>
          <a:p>
            <a:endParaRPr lang="fr-CA"/>
          </a:p>
        </p:txBody>
      </p:sp>
      <p:sp>
        <p:nvSpPr>
          <p:cNvPr id="4098" name="Text Box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1046350" y="4352637"/>
            <a:ext cx="4770904" cy="347806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85725" indent="-85725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SzPct val="45000"/>
              <a:buFont typeface="Wingdings" charset="2"/>
              <a:buNone/>
            </a:pPr>
            <a:r>
              <a:rPr lang="en-GB">
                <a:latin typeface="Arial" charset="0"/>
                <a:ea typeface="msgothic" charset="0"/>
                <a:cs typeface="msgothic" charset="0"/>
              </a:rPr>
              <a:t>Center variation in the rate of antihypotensive therapy administration, frequency of low BP, and incidence of hospital survival.</a:t>
            </a:r>
          </a:p>
        </p:txBody>
      </p:sp>
    </p:spTree>
    <p:extLst>
      <p:ext uri="{BB962C8B-B14F-4D97-AF65-F5344CB8AC3E}">
        <p14:creationId xmlns:p14="http://schemas.microsoft.com/office/powerpoint/2010/main" val="9185146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7DB7F857-735A-479E-A76E-92A662A2016B}" type="slidenum">
              <a:rPr lang="fr-CA" sz="1200" smtClean="0">
                <a:latin typeface="Arial" pitchFamily="34" charset="0"/>
              </a:rPr>
              <a:pPr eaLnBrk="1" hangingPunct="1"/>
              <a:t>11</a:t>
            </a:fld>
            <a:endParaRPr lang="fr-CA" sz="1200">
              <a:latin typeface="Arial" pitchFamily="34" charset="0"/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fr-CA">
                <a:latin typeface="Arial" pitchFamily="34" charset="0"/>
              </a:rPr>
              <a:t>Le Dr Watkins et al développaient les dixième pourcentiles de la TA moyenne pour chaque cent grammes tranche de poids à la naissance. Ils démontraient que les TA montent toutes les 12 heures, et que les enfants qui ont une TA moins que les dixième pourcentiles pour plus de 2 heures ont une fréquence élevée d’hémorragies cérébrales.</a:t>
            </a:r>
            <a:endParaRPr lang="en-CA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42798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38263" y="914400"/>
            <a:ext cx="4179887" cy="3135313"/>
          </a:xfrm>
          <a:solidFill>
            <a:srgbClr val="FFFFFF"/>
          </a:solidFill>
          <a:ln/>
        </p:spPr>
      </p:sp>
      <p:sp>
        <p:nvSpPr>
          <p:cNvPr id="60419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1046163" y="4352925"/>
            <a:ext cx="4770437" cy="5207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marL="76200" indent="-76200">
              <a:lnSpc>
                <a:spcPct val="94000"/>
              </a:lnSpc>
              <a:spcBef>
                <a:spcPts val="400"/>
              </a:spcBef>
              <a:buSzPct val="45000"/>
              <a:tabLst>
                <a:tab pos="649288" algn="l"/>
                <a:tab pos="1298575" algn="l"/>
                <a:tab pos="1947863" algn="l"/>
                <a:tab pos="2597150" algn="l"/>
                <a:tab pos="3248025" algn="l"/>
                <a:tab pos="3897313" algn="l"/>
                <a:tab pos="4546600" algn="l"/>
              </a:tabLst>
            </a:pPr>
            <a:r>
              <a:rPr lang="en-GB">
                <a:latin typeface="Arial" pitchFamily="34" charset="0"/>
                <a:ea typeface="HG Mincho Light J"/>
                <a:cs typeface="HG Mincho Light J"/>
              </a:rPr>
              <a:t> Plots of blood volume against each of the potential explanatory variables. c-pT, Core-peripheral temperature difference; MAP, mean arterial pressure; PCV, packed cell volume.</a:t>
            </a:r>
          </a:p>
        </p:txBody>
      </p:sp>
    </p:spTree>
    <p:extLst>
      <p:ext uri="{BB962C8B-B14F-4D97-AF65-F5344CB8AC3E}">
        <p14:creationId xmlns:p14="http://schemas.microsoft.com/office/powerpoint/2010/main" val="38516813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C1C54ACF-F71D-4A04-9856-3FEBC982B116}" type="slidenum">
              <a:rPr lang="fr-CA" sz="1200" smtClean="0">
                <a:latin typeface="Arial" pitchFamily="34" charset="0"/>
              </a:rPr>
              <a:pPr eaLnBrk="1" hangingPunct="1"/>
              <a:t>19</a:t>
            </a:fld>
            <a:endParaRPr lang="fr-CA" sz="1200">
              <a:latin typeface="Arial" pitchFamily="34" charset="0"/>
            </a:endParaRPr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38263" y="914400"/>
            <a:ext cx="4179887" cy="3135313"/>
          </a:xfrm>
          <a:solidFill>
            <a:srgbClr val="FFFFFF"/>
          </a:solidFill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46163" y="4352925"/>
            <a:ext cx="4770437" cy="3479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fr-CA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56216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Text Box 1"/>
          <p:cNvSpPr txBox="1">
            <a:spLocks noChangeArrowheads="1"/>
          </p:cNvSpPr>
          <p:nvPr/>
        </p:nvSpPr>
        <p:spPr bwMode="auto">
          <a:xfrm>
            <a:off x="1400736" y="914977"/>
            <a:ext cx="4055129" cy="3134591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2058" tIns="41029" rIns="82058" bIns="41029" anchor="ctr"/>
          <a:lstStyle/>
          <a:p>
            <a:endParaRPr lang="fr-CA"/>
          </a:p>
        </p:txBody>
      </p:sp>
      <p:sp>
        <p:nvSpPr>
          <p:cNvPr id="4098" name="Text Box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1046350" y="4352637"/>
            <a:ext cx="4770904" cy="347806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85725" indent="-85725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SzPct val="45000"/>
              <a:buFont typeface="Wingdings" charset="2"/>
              <a:buNone/>
            </a:pPr>
            <a:r>
              <a:rPr lang="en-GB">
                <a:latin typeface="Arial" charset="0"/>
                <a:ea typeface="msgothic" charset="0"/>
                <a:cs typeface="msgothic" charset="0"/>
              </a:rPr>
              <a:t>Three-day serum levels of (A) thyroid stimulating hormone (TSH), (B) total thyroxine (T4), (C) prolaction (PRL) and (D) growth hormone (GH) in the two study groups (dopamine group, n = 18; dobutamine group, n = 17). *p&lt;0.01.</a:t>
            </a:r>
          </a:p>
        </p:txBody>
      </p:sp>
    </p:spTree>
    <p:extLst>
      <p:ext uri="{BB962C8B-B14F-4D97-AF65-F5344CB8AC3E}">
        <p14:creationId xmlns:p14="http://schemas.microsoft.com/office/powerpoint/2010/main" val="6460717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Text Box 1"/>
          <p:cNvSpPr txBox="1">
            <a:spLocks noChangeArrowheads="1"/>
          </p:cNvSpPr>
          <p:nvPr/>
        </p:nvSpPr>
        <p:spPr bwMode="auto">
          <a:xfrm>
            <a:off x="1400736" y="914977"/>
            <a:ext cx="4055129" cy="3134591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82058" tIns="41029" rIns="82058" bIns="41029" anchor="ctr"/>
          <a:lstStyle/>
          <a:p>
            <a:endParaRPr lang="fr-CA"/>
          </a:p>
        </p:txBody>
      </p:sp>
      <p:sp>
        <p:nvSpPr>
          <p:cNvPr id="4098" name="Text Box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1046350" y="4352637"/>
            <a:ext cx="4770904" cy="3478068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lIns="0" tIns="0" rIns="0" bIns="0"/>
          <a:lstStyle/>
          <a:p>
            <a:pPr marL="76930" indent="-76930">
              <a:lnSpc>
                <a:spcPct val="93000"/>
              </a:lnSpc>
              <a:spcBef>
                <a:spcPct val="0"/>
              </a:spcBef>
              <a:buSzPct val="45000"/>
              <a:tabLst>
                <a:tab pos="649628" algn="l"/>
                <a:tab pos="1299256" algn="l"/>
                <a:tab pos="1948884" algn="l"/>
                <a:tab pos="2598511" algn="l"/>
                <a:tab pos="3248139" algn="l"/>
                <a:tab pos="3897767" algn="l"/>
                <a:tab pos="4547395" algn="l"/>
              </a:tabLst>
            </a:pPr>
            <a:r>
              <a:rPr lang="en-GB" dirty="0">
                <a:latin typeface="Arial" charset="0"/>
                <a:ea typeface="msgothic" charset="0"/>
                <a:cs typeface="msgothic" charset="0"/>
              </a:rPr>
              <a:t>Scatter plot of capillary refill time against superior vena cava (SVC) flow for all observations. Reference lines represent SVC flow of 41 ml/kg/min and capillary refill time of three seconds.</a:t>
            </a:r>
          </a:p>
        </p:txBody>
      </p:sp>
    </p:spTree>
    <p:extLst>
      <p:ext uri="{BB962C8B-B14F-4D97-AF65-F5344CB8AC3E}">
        <p14:creationId xmlns:p14="http://schemas.microsoft.com/office/powerpoint/2010/main" val="5180478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Text Box 1"/>
          <p:cNvSpPr txBox="1">
            <a:spLocks noChangeArrowheads="1"/>
          </p:cNvSpPr>
          <p:nvPr/>
        </p:nvSpPr>
        <p:spPr bwMode="auto">
          <a:xfrm>
            <a:off x="1400736" y="914977"/>
            <a:ext cx="4055129" cy="3134591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2058" tIns="41029" rIns="82058" bIns="41029" anchor="ctr"/>
          <a:lstStyle/>
          <a:p>
            <a:endParaRPr lang="fr-CA"/>
          </a:p>
        </p:txBody>
      </p:sp>
      <p:sp>
        <p:nvSpPr>
          <p:cNvPr id="4098" name="Text Box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1046350" y="4352637"/>
            <a:ext cx="4770904" cy="347806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85725" indent="-85725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SzPct val="45000"/>
              <a:buFont typeface="Wingdings" charset="2"/>
              <a:buNone/>
            </a:pPr>
            <a:r>
              <a:rPr lang="en-GB">
                <a:latin typeface="Arial" charset="0"/>
                <a:ea typeface="msgothic" charset="0"/>
                <a:cs typeface="msgothic" charset="0"/>
              </a:rPr>
              <a:t>Figure 1. The course of rcSO2 (A), FTOE (B), and tcSaO2 (C) in preterm infants with GMH-IVH or PVHI versus a preterm control group. Data are shown in box and whisker plots. Dots and stars represent outliers. Significant differences between the 2 groups are marked in the top of the figure by asterisks (*≤0.05, **≤0.005, ***≤0.001, GMH-IVH or PVHI versus control subjects).</a:t>
            </a:r>
          </a:p>
        </p:txBody>
      </p:sp>
    </p:spTree>
    <p:extLst>
      <p:ext uri="{BB962C8B-B14F-4D97-AF65-F5344CB8AC3E}">
        <p14:creationId xmlns:p14="http://schemas.microsoft.com/office/powerpoint/2010/main" val="22995358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C1E3E4-599B-4F3C-ABAE-4CCDBEDC509E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338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C09EC7-DD3B-4F28-B00B-CC3019524FAE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5280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634F9D-BDDC-4E15-9912-FE80BE9DF6DA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1507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BF8E74-2F98-4CCF-9970-E34EABE08606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1643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E617C2-2BE3-4D80-AF8C-13F155E88A87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1530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C5C17F-0A41-42E2-B153-879971D6F4F6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472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ACD821-7C33-4AB8-9B06-B939741EE16A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047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579869-523D-45E5-BD92-EB84479DE7C0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405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CA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CF533C-D35E-493C-B164-BDB4C18B9403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099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FE32BA-D79A-4FB0-A850-E73432E2C093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0237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824A11-0117-455F-9B82-608EEA24F2EC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4925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re et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05000" y="228600"/>
            <a:ext cx="7086600" cy="1447800"/>
          </a:xfrm>
        </p:spPr>
        <p:txBody>
          <a:bodyPr/>
          <a:lstStyle/>
          <a:p>
            <a:r>
              <a:rPr lang="fr-FR"/>
              <a:t>Cliquez pour modifier le style du titre</a:t>
            </a:r>
            <a:endParaRPr lang="fr-CA"/>
          </a:p>
        </p:txBody>
      </p:sp>
      <p:sp>
        <p:nvSpPr>
          <p:cNvPr id="3" name="Espace réservé du tableau 2"/>
          <p:cNvSpPr>
            <a:spLocks noGrp="1"/>
          </p:cNvSpPr>
          <p:nvPr>
            <p:ph type="tbl" idx="1"/>
          </p:nvPr>
        </p:nvSpPr>
        <p:spPr>
          <a:xfrm>
            <a:off x="661988" y="1905000"/>
            <a:ext cx="7772400" cy="4114800"/>
          </a:xfrm>
        </p:spPr>
        <p:txBody>
          <a:bodyPr rtlCol="0">
            <a:normAutofit/>
          </a:bodyPr>
          <a:lstStyle/>
          <a:p>
            <a:pPr lvl="0"/>
            <a:endParaRPr lang="fr-CA" noProof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480A58-408D-415D-A9AD-3880E652B62C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6246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Modifiez le style du titre</a:t>
            </a:r>
            <a:endParaRPr lang="fr-CA"/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6B7C25A-8F5E-42EF-9353-2CE9227FEACC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0" r:id="rId1"/>
    <p:sldLayoutId id="2147483931" r:id="rId2"/>
    <p:sldLayoutId id="2147483932" r:id="rId3"/>
    <p:sldLayoutId id="2147483933" r:id="rId4"/>
    <p:sldLayoutId id="2147483934" r:id="rId5"/>
    <p:sldLayoutId id="2147483935" r:id="rId6"/>
    <p:sldLayoutId id="2147483936" r:id="rId7"/>
    <p:sldLayoutId id="2147483937" r:id="rId8"/>
    <p:sldLayoutId id="2147483938" r:id="rId9"/>
    <p:sldLayoutId id="2147483939" r:id="rId10"/>
    <p:sldLayoutId id="2147483940" r:id="rId11"/>
    <p:sldLayoutId id="2147483941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pediatrics.aappublications.org/content/131/6/e1865/T2.expansion.html#fn-6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1.bin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://www.sciencedirect.com/science/article/B6WKR-4THS3PK-2/2/ef7f3f5eb920d6e24e174f107f7d0283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4.png"/><Relationship Id="rId4" Type="http://schemas.openxmlformats.org/officeDocument/2006/relationships/image" Target="../media/image23.wmf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8600" y="3048000"/>
            <a:ext cx="7772400" cy="677863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CA" sz="4000" dirty="0" err="1"/>
              <a:t>Treating</a:t>
            </a:r>
            <a:r>
              <a:rPr lang="fr-CA" sz="4000" dirty="0"/>
              <a:t> Hypotension in the </a:t>
            </a:r>
            <a:r>
              <a:rPr lang="fr-CA" sz="4000" dirty="0" err="1"/>
              <a:t>Preterm</a:t>
            </a:r>
            <a:r>
              <a:rPr lang="fr-CA" sz="4000" dirty="0"/>
              <a:t> Newborn:</a:t>
            </a:r>
            <a:br>
              <a:rPr lang="fr-CA" sz="4000" dirty="0"/>
            </a:br>
            <a:br>
              <a:rPr lang="fr-CA" sz="4000" dirty="0"/>
            </a:br>
            <a:endParaRPr lang="en-US" sz="4000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33400" y="4495800"/>
            <a:ext cx="7772400" cy="17526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fr-CA" dirty="0"/>
              <a:t>Keith J Barrington</a:t>
            </a:r>
          </a:p>
          <a:p>
            <a:pPr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fr-CA" dirty="0"/>
              <a:t> CHU Ste Justine</a:t>
            </a:r>
          </a:p>
          <a:p>
            <a:pPr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CA" dirty="0"/>
              <a:t>Montréal</a:t>
            </a:r>
            <a:endParaRPr lang="en-US" dirty="0"/>
          </a:p>
        </p:txBody>
      </p:sp>
      <p:pic>
        <p:nvPicPr>
          <p:cNvPr id="2052" name="Picture 1" descr="Logo_CHU_gif_francais"/>
          <p:cNvPicPr>
            <a:picLocks noChangeAspect="1" noChangeArrowheads="1"/>
          </p:cNvPicPr>
          <p:nvPr/>
        </p:nvPicPr>
        <p:blipFill>
          <a:blip r:embed="rId2">
            <a:lum brigh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2400" y="3501982"/>
            <a:ext cx="2667000" cy="3376612"/>
          </a:xfrm>
          <a:prstGeom prst="rect">
            <a:avLst/>
          </a:prstGeom>
          <a:solidFill>
            <a:schemeClr val="accent1">
              <a:alpha val="1961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813" y="838200"/>
            <a:ext cx="7966075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730471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CA"/>
              <a:t>Hypotension in Preterm Infants</a:t>
            </a:r>
            <a:endParaRPr lang="en-US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fr-CA" sz="2800" dirty="0"/>
              <a:t>Common practice in the NICU, to </a:t>
            </a:r>
            <a:r>
              <a:rPr lang="fr-CA" sz="2800" dirty="0" err="1"/>
              <a:t>treat</a:t>
            </a:r>
            <a:r>
              <a:rPr lang="fr-CA" sz="2800" dirty="0"/>
              <a:t> </a:t>
            </a:r>
            <a:r>
              <a:rPr lang="fr-CA" sz="2800" dirty="0" err="1"/>
              <a:t>preterm</a:t>
            </a:r>
            <a:r>
              <a:rPr lang="fr-CA" sz="2800" dirty="0"/>
              <a:t> infants </a:t>
            </a:r>
            <a:r>
              <a:rPr lang="fr-CA" sz="2800" dirty="0" err="1"/>
              <a:t>with</a:t>
            </a:r>
            <a:r>
              <a:rPr lang="fr-CA" sz="2800" dirty="0"/>
              <a:t> a </a:t>
            </a:r>
            <a:r>
              <a:rPr lang="fr-CA" sz="2800" dirty="0" err="1"/>
              <a:t>mean</a:t>
            </a:r>
            <a:r>
              <a:rPr lang="fr-CA" sz="2800" dirty="0"/>
              <a:t> </a:t>
            </a:r>
            <a:r>
              <a:rPr lang="fr-CA" sz="2800" dirty="0" err="1"/>
              <a:t>arterial</a:t>
            </a:r>
            <a:r>
              <a:rPr lang="fr-CA" sz="2800" dirty="0"/>
              <a:t> </a:t>
            </a:r>
            <a:r>
              <a:rPr lang="fr-CA" sz="2800" dirty="0" err="1"/>
              <a:t>blood</a:t>
            </a:r>
            <a:r>
              <a:rPr lang="fr-CA" sz="2800" dirty="0"/>
              <a:t> pressure in </a:t>
            </a:r>
            <a:r>
              <a:rPr lang="fr-CA" sz="2800" dirty="0" err="1"/>
              <a:t>mmHg</a:t>
            </a:r>
            <a:r>
              <a:rPr lang="fr-CA" sz="2800" dirty="0"/>
              <a:t> </a:t>
            </a:r>
            <a:r>
              <a:rPr lang="en-CA" sz="2800" dirty="0"/>
              <a:t>&lt;</a:t>
            </a:r>
            <a:r>
              <a:rPr lang="fr-CA" sz="2800" dirty="0"/>
              <a:t> </a:t>
            </a:r>
            <a:r>
              <a:rPr lang="fr-CA" sz="2800" dirty="0" err="1"/>
              <a:t>gestational</a:t>
            </a:r>
            <a:r>
              <a:rPr lang="fr-CA" sz="2800" dirty="0"/>
              <a:t> </a:t>
            </a:r>
            <a:r>
              <a:rPr lang="fr-CA" sz="2800" dirty="0" err="1"/>
              <a:t>age</a:t>
            </a:r>
            <a:r>
              <a:rPr lang="fr-CA" sz="2800" dirty="0"/>
              <a:t> in </a:t>
            </a:r>
            <a:r>
              <a:rPr lang="fr-CA" sz="2800" dirty="0" err="1"/>
              <a:t>weeks</a:t>
            </a:r>
            <a:r>
              <a:rPr lang="fr-CA" sz="2800" dirty="0"/>
              <a:t>, </a:t>
            </a:r>
            <a:r>
              <a:rPr lang="fr-CA" sz="2800" dirty="0" err="1"/>
              <a:t>regardless</a:t>
            </a:r>
            <a:r>
              <a:rPr lang="fr-CA" sz="2800" dirty="0"/>
              <a:t> of </a:t>
            </a:r>
            <a:r>
              <a:rPr lang="fr-CA" sz="2800" dirty="0" err="1"/>
              <a:t>clinical</a:t>
            </a:r>
            <a:r>
              <a:rPr lang="fr-CA" sz="2800" dirty="0"/>
              <a:t> </a:t>
            </a:r>
            <a:r>
              <a:rPr lang="fr-CA" sz="2800" dirty="0" err="1"/>
              <a:t>signs</a:t>
            </a:r>
            <a:r>
              <a:rPr lang="fr-CA" sz="2800" dirty="0"/>
              <a:t>, </a:t>
            </a:r>
            <a:r>
              <a:rPr lang="fr-CA" sz="2800" dirty="0" err="1"/>
              <a:t>regardless</a:t>
            </a:r>
            <a:r>
              <a:rPr lang="fr-CA" sz="2800" dirty="0"/>
              <a:t> of </a:t>
            </a:r>
            <a:r>
              <a:rPr lang="fr-CA" sz="2800" dirty="0" err="1"/>
              <a:t>any</a:t>
            </a:r>
            <a:r>
              <a:rPr lang="fr-CA" sz="2800" dirty="0"/>
              <a:t> indication of </a:t>
            </a:r>
            <a:r>
              <a:rPr lang="fr-CA" sz="2800" dirty="0" err="1"/>
              <a:t>poor</a:t>
            </a:r>
            <a:r>
              <a:rPr lang="fr-CA" sz="2800" dirty="0"/>
              <a:t> perfusion</a:t>
            </a:r>
          </a:p>
          <a:p>
            <a:pPr eaLnBrk="1" hangingPunct="1"/>
            <a:r>
              <a:rPr lang="fr-CA" sz="2800" dirty="0" err="1"/>
              <a:t>Many</a:t>
            </a:r>
            <a:r>
              <a:rPr lang="fr-CA" sz="2800" dirty="0"/>
              <a:t> </a:t>
            </a:r>
            <a:r>
              <a:rPr lang="fr-CA" sz="2800" dirty="0" err="1"/>
              <a:t>receive</a:t>
            </a:r>
            <a:r>
              <a:rPr lang="fr-CA" sz="2800" dirty="0"/>
              <a:t> a </a:t>
            </a:r>
            <a:r>
              <a:rPr lang="fr-CA" sz="2800" dirty="0" err="1"/>
              <a:t>fluid</a:t>
            </a:r>
            <a:r>
              <a:rPr lang="fr-CA" sz="2800" dirty="0"/>
              <a:t> bolus (or 2 or 3 or 4) and </a:t>
            </a:r>
            <a:r>
              <a:rPr lang="fr-CA" sz="2800" dirty="0" err="1"/>
              <a:t>then</a:t>
            </a:r>
            <a:r>
              <a:rPr lang="fr-CA" sz="2800" dirty="0"/>
              <a:t> dopamine.</a:t>
            </a:r>
          </a:p>
          <a:p>
            <a:pPr eaLnBrk="1" hangingPunct="1"/>
            <a:r>
              <a:rPr lang="fr-CA" sz="2800" dirty="0"/>
              <a:t>If the </a:t>
            </a:r>
            <a:r>
              <a:rPr lang="fr-CA" sz="2800" dirty="0" err="1"/>
              <a:t>blood</a:t>
            </a:r>
            <a:r>
              <a:rPr lang="fr-CA" sz="2800" dirty="0"/>
              <a:t> pressure </a:t>
            </a:r>
            <a:r>
              <a:rPr lang="fr-CA" sz="2800" dirty="0" err="1"/>
              <a:t>remains</a:t>
            </a:r>
            <a:r>
              <a:rPr lang="fr-CA" sz="2800" dirty="0"/>
              <a:t> « </a:t>
            </a:r>
            <a:r>
              <a:rPr lang="fr-CA" sz="2800" dirty="0" err="1"/>
              <a:t>low</a:t>
            </a:r>
            <a:r>
              <a:rPr lang="fr-CA" sz="2800" dirty="0"/>
              <a:t> » </a:t>
            </a:r>
            <a:r>
              <a:rPr lang="fr-CA" sz="2800" dirty="0" err="1"/>
              <a:t>then</a:t>
            </a:r>
            <a:r>
              <a:rPr lang="fr-CA" sz="2800" dirty="0"/>
              <a:t> </a:t>
            </a:r>
            <a:r>
              <a:rPr lang="fr-CA" sz="2800" dirty="0" err="1"/>
              <a:t>dobutamine</a:t>
            </a:r>
            <a:r>
              <a:rPr lang="fr-CA" sz="2800" dirty="0"/>
              <a:t> </a:t>
            </a:r>
            <a:r>
              <a:rPr lang="fr-CA" sz="2800" dirty="0" err="1"/>
              <a:t>is</a:t>
            </a:r>
            <a:r>
              <a:rPr lang="fr-CA" sz="2800" dirty="0"/>
              <a:t> </a:t>
            </a:r>
            <a:r>
              <a:rPr lang="fr-CA" sz="2800" dirty="0" err="1"/>
              <a:t>added</a:t>
            </a:r>
            <a:r>
              <a:rPr lang="fr-CA" sz="2800" dirty="0"/>
              <a:t>, and/or hydrocortisone.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42546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CA"/>
              <a:t>Hypotension in Preterm Infants</a:t>
            </a:r>
          </a:p>
        </p:txBody>
      </p:sp>
      <p:sp>
        <p:nvSpPr>
          <p:cNvPr id="13315" name="Espace réservé du contenu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CA"/>
              <a:t>What is hypotension?</a:t>
            </a:r>
            <a:endParaRPr lang="fr-CA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CA"/>
              <a:t>Why do we worry about it?</a:t>
            </a:r>
            <a:endParaRPr lang="fr-CA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CA"/>
              <a:t>Why are babies hypotensive?</a:t>
            </a:r>
            <a:endParaRPr lang="fr-CA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CA"/>
              <a:t>Is there evidence that hypotension needs treating?</a:t>
            </a:r>
            <a:endParaRPr lang="fr-CA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CA"/>
              <a:t>Do we know what to treat it with?</a:t>
            </a:r>
            <a:endParaRPr lang="fr-CA"/>
          </a:p>
          <a:p>
            <a:pPr eaLnBrk="1" fontAlgn="auto" hangingPunct="1">
              <a:spcAft>
                <a:spcPts val="0"/>
              </a:spcAft>
              <a:defRPr/>
            </a:pPr>
            <a:endParaRPr lang="en-CA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CA"/>
              <a:t>How are we going to answer these questions?</a:t>
            </a:r>
            <a:endParaRPr lang="fr-CA"/>
          </a:p>
          <a:p>
            <a:pPr eaLnBrk="1" fontAlgn="auto" hangingPunct="1">
              <a:spcAft>
                <a:spcPts val="0"/>
              </a:spcAft>
              <a:defRPr/>
            </a:pPr>
            <a:endParaRPr lang="fr-CA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CA"/>
              <a:t>Laughon et al: the ELGAN study</a:t>
            </a:r>
          </a:p>
        </p:txBody>
      </p:sp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571500" y="428625"/>
            <a:ext cx="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lIns="0" tIns="0" rIns="0" bIns="0" anchor="b">
            <a:spAutoFit/>
          </a:bodyPr>
          <a:lstStyle/>
          <a:p>
            <a:pPr algn="ctr" fontAlgn="ctr"/>
            <a:br>
              <a:rPr lang="en-US" sz="1800">
                <a:latin typeface="Arial" pitchFamily="34" charset="0"/>
              </a:rPr>
            </a:br>
            <a:endParaRPr lang="en-US" sz="1800">
              <a:latin typeface="Arial" pitchFamily="34" charset="0"/>
            </a:endParaRPr>
          </a:p>
        </p:txBody>
      </p:sp>
      <p:graphicFrame>
        <p:nvGraphicFramePr>
          <p:cNvPr id="159748" name="Group 4"/>
          <p:cNvGraphicFramePr>
            <a:graphicFrameLocks noGrp="1"/>
          </p:cNvGraphicFramePr>
          <p:nvPr/>
        </p:nvGraphicFramePr>
        <p:xfrm>
          <a:off x="0" y="1905000"/>
          <a:ext cx="9293224" cy="4419600"/>
        </p:xfrm>
        <a:graphic>
          <a:graphicData uri="http://schemas.openxmlformats.org/drawingml/2006/table">
            <a:tbl>
              <a:tblPr/>
              <a:tblGrid>
                <a:gridCol w="12953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86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24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810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1916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826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0826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CA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1434" marR="9143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Total n</a:t>
                      </a:r>
                    </a:p>
                  </a:txBody>
                  <a:tcPr marL="91434" marR="9143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No Treatment n=249</a:t>
                      </a:r>
                    </a:p>
                  </a:txBody>
                  <a:tcPr marL="91434" marR="9143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Any Treatment </a:t>
                      </a:r>
                      <a:r>
                        <a:rPr kumimoji="0" lang="en-US" sz="18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n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= 1138</a:t>
                      </a:r>
                    </a:p>
                  </a:txBody>
                  <a:tcPr marL="91434" marR="9143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Vasopressor Treatment </a:t>
                      </a:r>
                    </a:p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n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= 470</a:t>
                      </a:r>
                    </a:p>
                  </a:txBody>
                  <a:tcPr marL="91434" marR="9143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CA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1434" marR="9143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CA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1434" marR="91434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Gestnl age, wk</a:t>
                      </a:r>
                    </a:p>
                  </a:txBody>
                  <a:tcPr marL="91434" marR="9143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CA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1434" marR="9143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Proportion of Infants, %</a:t>
                      </a:r>
                      <a:endParaRPr kumimoji="0" lang="fr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1434" marR="9143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P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= .001</a:t>
                      </a:r>
                    </a:p>
                  </a:txBody>
                  <a:tcPr marL="91434" marR="9143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P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  </a:t>
                      </a:r>
                      <a:r>
                        <a:rPr kumimoji="0" lang="en-US" sz="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 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  .0005</a:t>
                      </a:r>
                    </a:p>
                  </a:txBody>
                  <a:tcPr marL="91434" marR="9143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CA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1434" marR="9143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CA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1434" marR="91434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    23</a:t>
                      </a:r>
                    </a:p>
                  </a:txBody>
                  <a:tcPr marL="91434" marR="9143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85</a:t>
                      </a:r>
                    </a:p>
                  </a:txBody>
                  <a:tcPr marL="91434" marR="9143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7</a:t>
                      </a:r>
                    </a:p>
                  </a:txBody>
                  <a:tcPr marL="91434" marR="9143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93</a:t>
                      </a:r>
                    </a:p>
                  </a:txBody>
                  <a:tcPr marL="91434" marR="9143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52</a:t>
                      </a:r>
                    </a:p>
                  </a:txBody>
                  <a:tcPr marL="91434" marR="9143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CA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1434" marR="9143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CA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1434" marR="91434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    24</a:t>
                      </a:r>
                    </a:p>
                  </a:txBody>
                  <a:tcPr marL="91434" marR="9143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246</a:t>
                      </a:r>
                    </a:p>
                  </a:txBody>
                  <a:tcPr marL="91434" marR="9143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10</a:t>
                      </a:r>
                    </a:p>
                  </a:txBody>
                  <a:tcPr marL="91434" marR="9143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90</a:t>
                      </a:r>
                    </a:p>
                  </a:txBody>
                  <a:tcPr marL="91434" marR="9143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47</a:t>
                      </a:r>
                    </a:p>
                  </a:txBody>
                  <a:tcPr marL="91434" marR="9143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CA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1434" marR="9143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CA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1434" marR="91434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    25</a:t>
                      </a:r>
                    </a:p>
                  </a:txBody>
                  <a:tcPr marL="91434" marR="9143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289</a:t>
                      </a:r>
                    </a:p>
                  </a:txBody>
                  <a:tcPr marL="91434" marR="9143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16</a:t>
                      </a:r>
                    </a:p>
                  </a:txBody>
                  <a:tcPr marL="91434" marR="9143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84</a:t>
                      </a:r>
                    </a:p>
                  </a:txBody>
                  <a:tcPr marL="91434" marR="9143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34</a:t>
                      </a:r>
                    </a:p>
                  </a:txBody>
                  <a:tcPr marL="91434" marR="9143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CA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1434" marR="9143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CA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1434" marR="91434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    26</a:t>
                      </a:r>
                    </a:p>
                  </a:txBody>
                  <a:tcPr marL="91434" marR="9143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338</a:t>
                      </a:r>
                    </a:p>
                  </a:txBody>
                  <a:tcPr marL="91434" marR="9143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18</a:t>
                      </a:r>
                    </a:p>
                  </a:txBody>
                  <a:tcPr marL="91434" marR="9143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82</a:t>
                      </a:r>
                    </a:p>
                  </a:txBody>
                  <a:tcPr marL="91434" marR="9143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32</a:t>
                      </a:r>
                    </a:p>
                  </a:txBody>
                  <a:tcPr marL="91434" marR="9143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CA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1434" marR="9143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CA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1434" marR="91434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    27</a:t>
                      </a:r>
                    </a:p>
                  </a:txBody>
                  <a:tcPr marL="91434" marR="9143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429</a:t>
                      </a:r>
                    </a:p>
                  </a:txBody>
                  <a:tcPr marL="91434" marR="9143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27</a:t>
                      </a:r>
                    </a:p>
                  </a:txBody>
                  <a:tcPr marL="91434" marR="9143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73</a:t>
                      </a:r>
                    </a:p>
                  </a:txBody>
                  <a:tcPr marL="91434" marR="9143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25</a:t>
                      </a:r>
                    </a:p>
                  </a:txBody>
                  <a:tcPr marL="91434" marR="9143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CA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1434" marR="9143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CA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1434" marR="91434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13380" name="Picture 71" descr="≤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6213" y="2703513"/>
            <a:ext cx="66675" cy="9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97650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333375"/>
            <a:ext cx="7772400" cy="1143000"/>
          </a:xfrm>
        </p:spPr>
        <p:txBody>
          <a:bodyPr/>
          <a:lstStyle/>
          <a:p>
            <a:pPr eaLnBrk="1" hangingPunct="1"/>
            <a:r>
              <a:rPr lang="fr-CA"/>
              <a:t>Variability in « any » Rx</a:t>
            </a:r>
          </a:p>
        </p:txBody>
      </p:sp>
      <p:graphicFrame>
        <p:nvGraphicFramePr>
          <p:cNvPr id="160771" name="Group 3"/>
          <p:cNvGraphicFramePr>
            <a:graphicFrameLocks noGrp="1"/>
          </p:cNvGraphicFramePr>
          <p:nvPr>
            <p:ph type="tbl" idx="1"/>
          </p:nvPr>
        </p:nvGraphicFramePr>
        <p:xfrm>
          <a:off x="661988" y="2133600"/>
          <a:ext cx="8177214" cy="4775205"/>
        </p:xfrm>
        <a:graphic>
          <a:graphicData uri="http://schemas.openxmlformats.org/drawingml/2006/table">
            <a:tbl>
              <a:tblPr/>
              <a:tblGrid>
                <a:gridCol w="11674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91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74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691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674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6912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6745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598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A</a:t>
                      </a:r>
                      <a:endParaRPr kumimoji="0" lang="en-CA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29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28</a:t>
                      </a:r>
                      <a:endParaRPr kumimoji="0" lang="en-CA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1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1c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32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B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46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27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2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(1–4)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3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(1–6)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32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C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61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20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4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(2–7)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5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(2–10)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32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D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69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24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5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(3–9)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9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(5–18)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532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E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80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25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9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(5–20)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33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(14–80)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532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F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85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24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13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(6–27)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25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(11–56)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532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G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91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23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24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(11–50)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44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(19–102)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532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H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92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23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26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(13–52)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54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(25–118)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532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I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93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23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32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(7–145)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84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(17–404)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532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J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93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25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34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(15–78)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80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(32–203)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532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K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94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22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37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(16–82)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58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(24–140)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532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L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94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23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39</a:t>
                      </a:r>
                      <a:endParaRPr kumimoji="0" lang="en-CA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(14–106)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92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(31–275)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532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M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96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26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65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(19–225)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105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(29–385)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532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N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98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23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116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(27–504)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299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(65–1383)</a:t>
                      </a:r>
                      <a:endParaRPr kumimoji="0" lang="en-CA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9341" name="Text Box 125"/>
          <p:cNvSpPr txBox="1">
            <a:spLocks noChangeArrowheads="1"/>
          </p:cNvSpPr>
          <p:nvPr/>
        </p:nvSpPr>
        <p:spPr bwMode="auto">
          <a:xfrm>
            <a:off x="533400" y="1600200"/>
            <a:ext cx="75660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CA" sz="1600"/>
              <a:t>Center         % Treated Lowest MAP d1   OR          (95% CI)       Adjusted OR     (95% CI)</a:t>
            </a:r>
            <a:endParaRPr lang="fr-CA" sz="1600"/>
          </a:p>
        </p:txBody>
      </p:sp>
      <p:sp>
        <p:nvSpPr>
          <p:cNvPr id="5" name="Ellipse 4"/>
          <p:cNvSpPr/>
          <p:nvPr/>
        </p:nvSpPr>
        <p:spPr>
          <a:xfrm>
            <a:off x="1066800" y="2133600"/>
            <a:ext cx="4343400" cy="38100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CA"/>
          </a:p>
        </p:txBody>
      </p:sp>
      <p:sp>
        <p:nvSpPr>
          <p:cNvPr id="6" name="Ellipse 5"/>
          <p:cNvSpPr/>
          <p:nvPr/>
        </p:nvSpPr>
        <p:spPr>
          <a:xfrm>
            <a:off x="1066800" y="6553200"/>
            <a:ext cx="4343400" cy="30480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CA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260350"/>
            <a:ext cx="7772400" cy="1143000"/>
          </a:xfrm>
        </p:spPr>
        <p:txBody>
          <a:bodyPr/>
          <a:lstStyle/>
          <a:p>
            <a:pPr eaLnBrk="1" hangingPunct="1"/>
            <a:r>
              <a:rPr lang="fr-CA"/>
              <a:t>Variability in inotrope Rx</a:t>
            </a:r>
          </a:p>
        </p:txBody>
      </p:sp>
      <p:graphicFrame>
        <p:nvGraphicFramePr>
          <p:cNvPr id="161795" name="Group 3"/>
          <p:cNvGraphicFramePr>
            <a:graphicFrameLocks noGrp="1"/>
          </p:cNvGraphicFramePr>
          <p:nvPr>
            <p:ph type="tbl" idx="1"/>
          </p:nvPr>
        </p:nvGraphicFramePr>
        <p:xfrm>
          <a:off x="661988" y="2209800"/>
          <a:ext cx="7772400" cy="4698996"/>
        </p:xfrm>
        <a:graphic>
          <a:graphicData uri="http://schemas.openxmlformats.org/drawingml/2006/table">
            <a:tbl>
              <a:tblPr/>
              <a:tblGrid>
                <a:gridCol w="11096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1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96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112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96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112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0966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39771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A</a:t>
                      </a:r>
                      <a:endParaRPr kumimoji="0" lang="en-CA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6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19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1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1c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32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N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12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20</a:t>
                      </a:r>
                      <a:endParaRPr kumimoji="0" lang="en-CA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2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(1–6)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3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(1–9)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32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F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15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21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3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(1–7)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3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(1–10)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32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M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18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25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3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(1–9)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4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(2–12)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532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D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20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22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4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(1–10)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5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(2–14)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532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B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27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37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6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(2–15)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8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(3–22)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532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H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32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21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7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(3–17)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12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(5–30)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532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K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38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21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9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(4–22)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11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(4–27)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532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C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44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19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12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(4–30)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19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(7–52)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532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J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46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23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13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(5–31)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25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(10–65)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532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I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48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25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14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(5–42)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34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(11–107)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532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E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52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24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16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(6–42)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48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(17–132)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532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G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60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23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22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(9–54)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35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(14–91)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532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L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64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24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26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(10–67)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61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MyriadPro-LightSemiCn" charset="0"/>
                        </a:rPr>
                        <a:t>(23–165)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MyriadPro-LightSemiC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365" name="Text Box 125"/>
          <p:cNvSpPr txBox="1">
            <a:spLocks noChangeArrowheads="1"/>
          </p:cNvSpPr>
          <p:nvPr/>
        </p:nvSpPr>
        <p:spPr bwMode="auto">
          <a:xfrm>
            <a:off x="533400" y="1600200"/>
            <a:ext cx="75660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CA" sz="1600"/>
              <a:t>Center         % Treated Lowest MAP d1   OR          (95% CI)       Adjusted OR     (95% CI)</a:t>
            </a:r>
            <a:endParaRPr lang="fr-CA" sz="1600"/>
          </a:p>
        </p:txBody>
      </p:sp>
      <p:sp>
        <p:nvSpPr>
          <p:cNvPr id="5" name="Ellipse 4"/>
          <p:cNvSpPr/>
          <p:nvPr/>
        </p:nvSpPr>
        <p:spPr>
          <a:xfrm>
            <a:off x="1066800" y="2209800"/>
            <a:ext cx="4343400" cy="30480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CA"/>
          </a:p>
        </p:txBody>
      </p:sp>
      <p:sp>
        <p:nvSpPr>
          <p:cNvPr id="6" name="Ellipse 5"/>
          <p:cNvSpPr/>
          <p:nvPr/>
        </p:nvSpPr>
        <p:spPr>
          <a:xfrm>
            <a:off x="1066800" y="2514600"/>
            <a:ext cx="4343400" cy="38100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CA"/>
          </a:p>
        </p:txBody>
      </p:sp>
      <p:sp>
        <p:nvSpPr>
          <p:cNvPr id="7" name="Ellipse 6"/>
          <p:cNvSpPr/>
          <p:nvPr/>
        </p:nvSpPr>
        <p:spPr>
          <a:xfrm>
            <a:off x="914400" y="6553200"/>
            <a:ext cx="4343400" cy="30480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CA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Text Box 1"/>
          <p:cNvSpPr txBox="1">
            <a:spLocks noChangeArrowheads="1"/>
          </p:cNvSpPr>
          <p:nvPr/>
        </p:nvSpPr>
        <p:spPr bwMode="auto">
          <a:xfrm>
            <a:off x="325440" y="381640"/>
            <a:ext cx="84931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5pPr>
            <a:lvl6pPr marL="15367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6pPr>
            <a:lvl7pPr marL="19939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7pPr>
            <a:lvl8pPr marL="24511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8pPr>
            <a:lvl9pPr marL="29083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9pPr>
          </a:lstStyle>
          <a:p>
            <a:pPr algn="ctr"/>
            <a:r>
              <a:rPr lang="en-GB" sz="1500" b="1">
                <a:latin typeface="Arial" charset="0"/>
              </a:rPr>
              <a:t>Center variation in the rate of antihypotensive therapy administration, frequency of low BP, and incidence of hospital survival.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1201" y="6107682"/>
            <a:ext cx="3591360" cy="65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280" y="979303"/>
            <a:ext cx="7528320" cy="4893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809280" y="5972308"/>
            <a:ext cx="3918240" cy="231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5pPr>
            <a:lvl6pPr marL="15367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6pPr>
            <a:lvl7pPr marL="19939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7pPr>
            <a:lvl8pPr marL="24511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8pPr>
            <a:lvl9pPr marL="29083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9pPr>
          </a:lstStyle>
          <a:p>
            <a:r>
              <a:rPr lang="en-GB" sz="1100" b="1" dirty="0" err="1">
                <a:latin typeface="Arial" charset="0"/>
              </a:rPr>
              <a:t>Batton</a:t>
            </a:r>
            <a:r>
              <a:rPr lang="en-GB" sz="1100" b="1" dirty="0">
                <a:latin typeface="Arial" charset="0"/>
              </a:rPr>
              <a:t> B et al. </a:t>
            </a:r>
            <a:r>
              <a:rPr lang="en-GB" sz="1100" b="1" dirty="0" err="1">
                <a:latin typeface="Arial" charset="0"/>
              </a:rPr>
              <a:t>Pediatrics</a:t>
            </a:r>
            <a:r>
              <a:rPr lang="en-GB" sz="1100" b="1" dirty="0">
                <a:latin typeface="Arial" charset="0"/>
              </a:rPr>
              <a:t> 2013;131:e1865-e1873</a:t>
            </a:r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424800" y="6613175"/>
            <a:ext cx="4930560" cy="3470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85725" indent="-85725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5pPr>
            <a:lvl6pPr marL="15367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6pPr>
            <a:lvl7pPr marL="19939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7pPr>
            <a:lvl8pPr marL="24511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8pPr>
            <a:lvl9pPr marL="29083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9pPr>
          </a:lstStyle>
          <a:p>
            <a:r>
              <a:rPr lang="en-GB" sz="900">
                <a:latin typeface="Arial" charset="0"/>
              </a:rPr>
              <a:t>©2013 by American Academy of Pediatrics</a:t>
            </a:r>
          </a:p>
        </p:txBody>
      </p:sp>
    </p:spTree>
    <p:extLst>
      <p:ext uri="{BB962C8B-B14F-4D97-AF65-F5344CB8AC3E}">
        <p14:creationId xmlns:p14="http://schemas.microsoft.com/office/powerpoint/2010/main" val="141571719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fr-CA" sz="2800" dirty="0"/>
            </a:br>
            <a:r>
              <a:rPr lang="fr-CA" sz="2800" dirty="0"/>
              <a:t>In-</a:t>
            </a:r>
            <a:r>
              <a:rPr lang="fr-CA" sz="2800" dirty="0" err="1"/>
              <a:t>hospital</a:t>
            </a:r>
            <a:r>
              <a:rPr lang="fr-CA" sz="2800" dirty="0"/>
              <a:t> </a:t>
            </a:r>
            <a:r>
              <a:rPr lang="fr-CA" sz="2800" dirty="0" err="1"/>
              <a:t>Outcomes</a:t>
            </a:r>
            <a:r>
              <a:rPr lang="fr-CA" sz="2800" dirty="0"/>
              <a:t> for Infants </a:t>
            </a:r>
            <a:r>
              <a:rPr lang="fr-CA" sz="2800" dirty="0" err="1"/>
              <a:t>Who</a:t>
            </a:r>
            <a:r>
              <a:rPr lang="fr-CA" sz="2800" dirty="0"/>
              <a:t> </a:t>
            </a:r>
            <a:r>
              <a:rPr lang="fr-CA" sz="2800" dirty="0" err="1"/>
              <a:t>Did</a:t>
            </a:r>
            <a:r>
              <a:rPr lang="fr-CA" sz="2800" dirty="0"/>
              <a:t> or </a:t>
            </a:r>
            <a:r>
              <a:rPr lang="fr-CA" sz="2800" dirty="0" err="1"/>
              <a:t>Did</a:t>
            </a:r>
            <a:r>
              <a:rPr lang="fr-CA" sz="2800" dirty="0"/>
              <a:t> Not </a:t>
            </a:r>
            <a:r>
              <a:rPr lang="fr-CA" sz="2800" dirty="0" err="1"/>
              <a:t>Receive</a:t>
            </a:r>
            <a:r>
              <a:rPr lang="fr-CA" sz="2800" dirty="0"/>
              <a:t> </a:t>
            </a:r>
            <a:r>
              <a:rPr lang="fr-CA" sz="2800" dirty="0" err="1"/>
              <a:t>Antihypotensive</a:t>
            </a:r>
            <a:r>
              <a:rPr lang="fr-CA" sz="2800" dirty="0"/>
              <a:t> </a:t>
            </a:r>
            <a:r>
              <a:rPr lang="fr-CA" sz="2800" dirty="0" err="1"/>
              <a:t>Therapy</a:t>
            </a:r>
            <a:r>
              <a:rPr lang="fr-CA" sz="2800" dirty="0"/>
              <a:t> in the First 24 </a:t>
            </a:r>
            <a:r>
              <a:rPr lang="fr-CA" sz="2800" dirty="0" err="1"/>
              <a:t>Hours</a:t>
            </a:r>
            <a:br>
              <a:rPr lang="fr-CA" sz="2800" dirty="0"/>
            </a:br>
            <a:endParaRPr lang="fr-CA" sz="2800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</p:nvPr>
        </p:nvGraphicFramePr>
        <p:xfrm>
          <a:off x="1095442" y="1600200"/>
          <a:ext cx="6953116" cy="4525962"/>
        </p:xfrm>
        <a:graphic>
          <a:graphicData uri="http://schemas.openxmlformats.org/drawingml/2006/table">
            <a:tbl>
              <a:tblPr/>
              <a:tblGrid>
                <a:gridCol w="30141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49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23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816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27502">
                <a:tc>
                  <a:txBody>
                    <a:bodyPr/>
                    <a:lstStyle/>
                    <a:p>
                      <a:pPr algn="ctr" fontAlgn="base"/>
                      <a:r>
                        <a:rPr lang="fr-CA" sz="1500" b="1">
                          <a:effectLst/>
                          <a:latin typeface="Verdana"/>
                        </a:rPr>
                        <a:t>In-hospital Outcomes</a:t>
                      </a:r>
                    </a:p>
                  </a:txBody>
                  <a:tcPr marL="32190" marR="32190" marT="16095" marB="16095" anchor="b">
                    <a:lnL w="9525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fr-CA" sz="1500" b="1">
                          <a:effectLst/>
                          <a:latin typeface="Verdana"/>
                        </a:rPr>
                        <a:t>No Therapy (</a:t>
                      </a:r>
                      <a:r>
                        <a:rPr lang="fr-CA" sz="1500" b="1" i="1">
                          <a:effectLst/>
                          <a:latin typeface="inherit"/>
                        </a:rPr>
                        <a:t>n</a:t>
                      </a:r>
                      <a:r>
                        <a:rPr lang="fr-CA" sz="1500" b="1">
                          <a:effectLst/>
                          <a:latin typeface="Verdana"/>
                        </a:rPr>
                        <a:t>= 164)</a:t>
                      </a:r>
                    </a:p>
                  </a:txBody>
                  <a:tcPr marL="32190" marR="32190" marT="16095" marB="16095" anchor="b">
                    <a:lnL w="9525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fr-CA" sz="1500" b="1">
                          <a:effectLst/>
                          <a:latin typeface="Verdana"/>
                        </a:rPr>
                        <a:t>Administered Therapy (</a:t>
                      </a:r>
                      <a:r>
                        <a:rPr lang="fr-CA" sz="1500" b="1" i="1">
                          <a:effectLst/>
                          <a:latin typeface="inherit"/>
                        </a:rPr>
                        <a:t>n</a:t>
                      </a:r>
                      <a:r>
                        <a:rPr lang="fr-CA" sz="1500" b="1">
                          <a:effectLst/>
                          <a:latin typeface="Verdana"/>
                        </a:rPr>
                        <a:t> = 203)</a:t>
                      </a:r>
                    </a:p>
                  </a:txBody>
                  <a:tcPr marL="32190" marR="32190" marT="16095" marB="16095" anchor="b">
                    <a:lnL w="9525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fr-CA" sz="1500" b="1" i="1">
                          <a:effectLst/>
                          <a:latin typeface="inherit"/>
                        </a:rPr>
                        <a:t>P</a:t>
                      </a:r>
                      <a:r>
                        <a:rPr lang="fr-CA" sz="1500" b="1">
                          <a:effectLst/>
                          <a:latin typeface="Verdana"/>
                        </a:rPr>
                        <a:t> Value</a:t>
                      </a:r>
                    </a:p>
                  </a:txBody>
                  <a:tcPr marL="32190" marR="32190" marT="16095" marB="16095" anchor="b">
                    <a:lnL w="9525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5731">
                <a:tc>
                  <a:txBody>
                    <a:bodyPr/>
                    <a:lstStyle/>
                    <a:p>
                      <a:pPr algn="l" fontAlgn="t"/>
                      <a:r>
                        <a:rPr lang="pt-BR" sz="1500" b="0">
                          <a:effectLst/>
                          <a:latin typeface="Verdana"/>
                        </a:rPr>
                        <a:t>Necrotizing enterocolitis requiring surgery, </a:t>
                      </a:r>
                      <a:r>
                        <a:rPr lang="pt-BR" sz="1500" b="0" i="1">
                          <a:effectLst/>
                          <a:latin typeface="inherit"/>
                        </a:rPr>
                        <a:t>n</a:t>
                      </a:r>
                      <a:r>
                        <a:rPr lang="pt-BR" sz="1500" b="0">
                          <a:effectLst/>
                          <a:latin typeface="Verdana"/>
                        </a:rPr>
                        <a:t> (%)</a:t>
                      </a:r>
                    </a:p>
                  </a:txBody>
                  <a:tcPr marL="32190" marR="32190" marT="16095" marB="16095">
                    <a:lnL w="9525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r-CA" sz="1500" b="0">
                          <a:effectLst/>
                          <a:latin typeface="Verdana"/>
                        </a:rPr>
                        <a:t>11 (7)</a:t>
                      </a:r>
                    </a:p>
                  </a:txBody>
                  <a:tcPr marL="32190" marR="32190" marT="16095" marB="16095">
                    <a:lnL w="9525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r-CA" sz="1500" b="0">
                          <a:effectLst/>
                          <a:latin typeface="Verdana"/>
                        </a:rPr>
                        <a:t>16 (8)</a:t>
                      </a:r>
                    </a:p>
                  </a:txBody>
                  <a:tcPr marL="32190" marR="32190" marT="16095" marB="16095">
                    <a:lnL w="9525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r-CA" sz="1500" b="0">
                          <a:effectLst/>
                          <a:latin typeface="Verdana"/>
                        </a:rPr>
                        <a:t>.92</a:t>
                      </a:r>
                    </a:p>
                  </a:txBody>
                  <a:tcPr marL="32190" marR="32190" marT="16095" marB="16095">
                    <a:lnL w="9525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5731">
                <a:tc>
                  <a:txBody>
                    <a:bodyPr/>
                    <a:lstStyle/>
                    <a:p>
                      <a:pPr algn="l" fontAlgn="t"/>
                      <a:r>
                        <a:rPr lang="fr-CA" sz="1500" b="0">
                          <a:effectLst/>
                          <a:latin typeface="Verdana"/>
                        </a:rPr>
                        <a:t>Bronchopulmonary dysplasia, </a:t>
                      </a:r>
                      <a:r>
                        <a:rPr lang="fr-CA" sz="1500" b="0" i="1">
                          <a:effectLst/>
                          <a:latin typeface="inherit"/>
                        </a:rPr>
                        <a:t>n</a:t>
                      </a:r>
                      <a:r>
                        <a:rPr lang="fr-CA" sz="1500" b="0">
                          <a:effectLst/>
                          <a:latin typeface="Verdana"/>
                        </a:rPr>
                        <a:t> (%)</a:t>
                      </a:r>
                    </a:p>
                  </a:txBody>
                  <a:tcPr marL="32190" marR="32190" marT="16095" marB="16095">
                    <a:lnL w="9525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r-CA" sz="1500" b="0">
                          <a:effectLst/>
                          <a:latin typeface="Verdana"/>
                        </a:rPr>
                        <a:t>75 (46)</a:t>
                      </a:r>
                    </a:p>
                  </a:txBody>
                  <a:tcPr marL="32190" marR="32190" marT="16095" marB="16095">
                    <a:lnL w="9525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r-CA" sz="1500" b="0">
                          <a:effectLst/>
                          <a:latin typeface="Verdana"/>
                        </a:rPr>
                        <a:t>92 (45)</a:t>
                      </a:r>
                    </a:p>
                  </a:txBody>
                  <a:tcPr marL="32190" marR="32190" marT="16095" marB="16095">
                    <a:lnL w="9525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r-CA" sz="1500" b="0">
                          <a:effectLst/>
                          <a:latin typeface="Verdana"/>
                        </a:rPr>
                        <a:t>.26</a:t>
                      </a:r>
                    </a:p>
                  </a:txBody>
                  <a:tcPr marL="32190" marR="32190" marT="16095" marB="16095">
                    <a:lnL w="9525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5731">
                <a:tc>
                  <a:txBody>
                    <a:bodyPr/>
                    <a:lstStyle/>
                    <a:p>
                      <a:pPr algn="l" fontAlgn="t"/>
                      <a:r>
                        <a:rPr lang="fr-CA" sz="1500" b="0">
                          <a:effectLst/>
                          <a:latin typeface="Verdana"/>
                        </a:rPr>
                        <a:t>Cystic periventricular leukomalacia,</a:t>
                      </a:r>
                      <a:r>
                        <a:rPr lang="fr-CA" sz="1500" b="0" i="1">
                          <a:effectLst/>
                          <a:latin typeface="inherit"/>
                        </a:rPr>
                        <a:t>n</a:t>
                      </a:r>
                      <a:r>
                        <a:rPr lang="fr-CA" sz="1500" b="0">
                          <a:effectLst/>
                          <a:latin typeface="Verdana"/>
                        </a:rPr>
                        <a:t> (%)</a:t>
                      </a:r>
                    </a:p>
                  </a:txBody>
                  <a:tcPr marL="32190" marR="32190" marT="16095" marB="16095">
                    <a:lnL w="9525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r-CA" sz="1500" b="0">
                          <a:effectLst/>
                          <a:latin typeface="Verdana"/>
                        </a:rPr>
                        <a:t>7 (4)</a:t>
                      </a:r>
                    </a:p>
                  </a:txBody>
                  <a:tcPr marL="32190" marR="32190" marT="16095" marB="16095">
                    <a:lnL w="9525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r-CA" sz="1500" b="0">
                          <a:effectLst/>
                          <a:latin typeface="Verdana"/>
                        </a:rPr>
                        <a:t>11 (5)</a:t>
                      </a:r>
                    </a:p>
                  </a:txBody>
                  <a:tcPr marL="32190" marR="32190" marT="16095" marB="16095">
                    <a:lnL w="9525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r-CA" sz="1500" b="0">
                          <a:effectLst/>
                          <a:latin typeface="Verdana"/>
                        </a:rPr>
                        <a:t>.60</a:t>
                      </a:r>
                    </a:p>
                  </a:txBody>
                  <a:tcPr marL="32190" marR="32190" marT="16095" marB="16095">
                    <a:lnL w="9525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3961">
                <a:tc>
                  <a:txBody>
                    <a:bodyPr/>
                    <a:lstStyle/>
                    <a:p>
                      <a:pPr algn="l" fontAlgn="t"/>
                      <a:r>
                        <a:rPr lang="fr-CA" sz="1500" b="0">
                          <a:effectLst/>
                          <a:latin typeface="Verdana"/>
                        </a:rPr>
                        <a:t>Intervention for ROP, </a:t>
                      </a:r>
                      <a:r>
                        <a:rPr lang="fr-CA" sz="1500" b="0" i="1">
                          <a:effectLst/>
                          <a:latin typeface="inherit"/>
                        </a:rPr>
                        <a:t>n</a:t>
                      </a:r>
                      <a:r>
                        <a:rPr lang="fr-CA" sz="1500" b="0">
                          <a:effectLst/>
                          <a:latin typeface="Verdana"/>
                        </a:rPr>
                        <a:t> (%)</a:t>
                      </a:r>
                    </a:p>
                  </a:txBody>
                  <a:tcPr marL="32190" marR="32190" marT="16095" marB="16095">
                    <a:lnL w="9525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r-CA" sz="1500" b="0">
                          <a:effectLst/>
                          <a:latin typeface="Verdana"/>
                        </a:rPr>
                        <a:t>13 (8)</a:t>
                      </a:r>
                    </a:p>
                  </a:txBody>
                  <a:tcPr marL="32190" marR="32190" marT="16095" marB="16095">
                    <a:lnL w="9525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r-CA" sz="1500" b="0">
                          <a:effectLst/>
                          <a:latin typeface="Verdana"/>
                        </a:rPr>
                        <a:t>31 (15)</a:t>
                      </a:r>
                    </a:p>
                  </a:txBody>
                  <a:tcPr marL="32190" marR="32190" marT="16095" marB="16095">
                    <a:lnL w="9525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r-CA" sz="1500" b="0">
                          <a:effectLst/>
                          <a:latin typeface="Verdana"/>
                        </a:rPr>
                        <a:t>.03</a:t>
                      </a:r>
                    </a:p>
                  </a:txBody>
                  <a:tcPr marL="32190" marR="32190" marT="16095" marB="16095">
                    <a:lnL w="9525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3961">
                <a:tc>
                  <a:txBody>
                    <a:bodyPr/>
                    <a:lstStyle/>
                    <a:p>
                      <a:pPr algn="l" fontAlgn="t"/>
                      <a:r>
                        <a:rPr lang="fr-CA" sz="1500" b="0">
                          <a:effectLst/>
                          <a:latin typeface="Verdana"/>
                        </a:rPr>
                        <a:t>(Any) IVH, </a:t>
                      </a:r>
                      <a:r>
                        <a:rPr lang="fr-CA" sz="1500" b="0" i="1">
                          <a:effectLst/>
                          <a:latin typeface="inherit"/>
                        </a:rPr>
                        <a:t>n</a:t>
                      </a:r>
                      <a:r>
                        <a:rPr lang="fr-CA" sz="1500" b="0">
                          <a:effectLst/>
                          <a:latin typeface="Verdana"/>
                        </a:rPr>
                        <a:t> (%)</a:t>
                      </a:r>
                    </a:p>
                  </a:txBody>
                  <a:tcPr marL="32190" marR="32190" marT="16095" marB="16095">
                    <a:lnL w="9525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r-CA" sz="1500" b="0">
                          <a:effectLst/>
                          <a:latin typeface="Verdana"/>
                        </a:rPr>
                        <a:t>43 (26)</a:t>
                      </a:r>
                    </a:p>
                  </a:txBody>
                  <a:tcPr marL="32190" marR="32190" marT="16095" marB="16095">
                    <a:lnL w="9525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r-CA" sz="1500" b="0">
                          <a:effectLst/>
                          <a:latin typeface="Verdana"/>
                        </a:rPr>
                        <a:t>83 (41)</a:t>
                      </a:r>
                    </a:p>
                  </a:txBody>
                  <a:tcPr marL="32190" marR="32190" marT="16095" marB="16095">
                    <a:lnL w="9525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r-CA" sz="1500" b="0">
                          <a:effectLst/>
                          <a:latin typeface="Verdana"/>
                        </a:rPr>
                        <a:t>&lt;.01</a:t>
                      </a:r>
                    </a:p>
                  </a:txBody>
                  <a:tcPr marL="32190" marR="32190" marT="16095" marB="16095">
                    <a:lnL w="9525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3961">
                <a:tc>
                  <a:txBody>
                    <a:bodyPr/>
                    <a:lstStyle/>
                    <a:p>
                      <a:pPr algn="l" fontAlgn="t"/>
                      <a:r>
                        <a:rPr lang="fr-CA" sz="1500" b="0">
                          <a:effectLst/>
                          <a:latin typeface="Verdana"/>
                        </a:rPr>
                        <a:t>Grade 3/4 IVH, </a:t>
                      </a:r>
                      <a:r>
                        <a:rPr lang="fr-CA" sz="1500" b="0" i="1">
                          <a:effectLst/>
                          <a:latin typeface="inherit"/>
                        </a:rPr>
                        <a:t>n</a:t>
                      </a:r>
                      <a:r>
                        <a:rPr lang="fr-CA" sz="1500" b="0">
                          <a:effectLst/>
                          <a:latin typeface="Verdana"/>
                        </a:rPr>
                        <a:t> (%)</a:t>
                      </a:r>
                    </a:p>
                  </a:txBody>
                  <a:tcPr marL="32190" marR="32190" marT="16095" marB="16095">
                    <a:lnL w="9525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r-CA" sz="1500" b="0">
                          <a:effectLst/>
                          <a:latin typeface="Verdana"/>
                        </a:rPr>
                        <a:t>18 (11)</a:t>
                      </a:r>
                    </a:p>
                  </a:txBody>
                  <a:tcPr marL="32190" marR="32190" marT="16095" marB="16095">
                    <a:lnL w="9525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r-CA" sz="1500" b="0">
                          <a:effectLst/>
                          <a:latin typeface="Verdana"/>
                        </a:rPr>
                        <a:t>44 (22)</a:t>
                      </a:r>
                    </a:p>
                  </a:txBody>
                  <a:tcPr marL="32190" marR="32190" marT="16095" marB="16095">
                    <a:lnL w="9525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r-CA" sz="1500" b="0">
                          <a:effectLst/>
                          <a:latin typeface="Verdana"/>
                        </a:rPr>
                        <a:t>&lt;.01</a:t>
                      </a:r>
                    </a:p>
                  </a:txBody>
                  <a:tcPr marL="32190" marR="32190" marT="16095" marB="16095">
                    <a:lnL w="9525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3961">
                <a:tc>
                  <a:txBody>
                    <a:bodyPr/>
                    <a:lstStyle/>
                    <a:p>
                      <a:pPr algn="l" fontAlgn="t"/>
                      <a:r>
                        <a:rPr lang="fr-CA" sz="1500" b="0">
                          <a:effectLst/>
                          <a:latin typeface="Verdana"/>
                        </a:rPr>
                        <a:t>Survived 24 h, </a:t>
                      </a:r>
                      <a:r>
                        <a:rPr lang="fr-CA" sz="1500" b="0" i="1">
                          <a:effectLst/>
                          <a:latin typeface="inherit"/>
                        </a:rPr>
                        <a:t>n</a:t>
                      </a:r>
                      <a:r>
                        <a:rPr lang="fr-CA" sz="1500" b="0">
                          <a:effectLst/>
                          <a:latin typeface="Verdana"/>
                        </a:rPr>
                        <a:t> (%)</a:t>
                      </a:r>
                    </a:p>
                  </a:txBody>
                  <a:tcPr marL="32190" marR="32190" marT="16095" marB="16095">
                    <a:lnL w="9525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r-CA" sz="1500" b="0">
                          <a:effectLst/>
                          <a:latin typeface="Verdana"/>
                        </a:rPr>
                        <a:t>156 (95)</a:t>
                      </a:r>
                    </a:p>
                  </a:txBody>
                  <a:tcPr marL="32190" marR="32190" marT="16095" marB="16095">
                    <a:lnL w="9525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r-CA" sz="1500" b="0">
                          <a:effectLst/>
                          <a:latin typeface="Verdana"/>
                        </a:rPr>
                        <a:t>186 (92)</a:t>
                      </a:r>
                    </a:p>
                  </a:txBody>
                  <a:tcPr marL="32190" marR="32190" marT="16095" marB="16095">
                    <a:lnL w="9525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r-CA" sz="1500" b="0">
                          <a:effectLst/>
                          <a:latin typeface="Verdana"/>
                        </a:rPr>
                        <a:t>.19</a:t>
                      </a:r>
                    </a:p>
                  </a:txBody>
                  <a:tcPr marL="32190" marR="32190" marT="16095" marB="16095">
                    <a:lnL w="9525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3961">
                <a:tc>
                  <a:txBody>
                    <a:bodyPr/>
                    <a:lstStyle/>
                    <a:p>
                      <a:pPr algn="l" fontAlgn="t"/>
                      <a:r>
                        <a:rPr lang="fr-CA" sz="1500" b="0">
                          <a:effectLst/>
                          <a:latin typeface="Verdana"/>
                        </a:rPr>
                        <a:t>Survived ≥1 week, </a:t>
                      </a:r>
                      <a:r>
                        <a:rPr lang="fr-CA" sz="1500" b="0" i="1">
                          <a:effectLst/>
                          <a:latin typeface="inherit"/>
                        </a:rPr>
                        <a:t>n</a:t>
                      </a:r>
                      <a:r>
                        <a:rPr lang="fr-CA" sz="1500" b="0">
                          <a:effectLst/>
                          <a:latin typeface="Verdana"/>
                        </a:rPr>
                        <a:t> (%)</a:t>
                      </a:r>
                    </a:p>
                  </a:txBody>
                  <a:tcPr marL="32190" marR="32190" marT="16095" marB="16095">
                    <a:lnL w="9525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r-CA" sz="1500" b="0">
                          <a:effectLst/>
                          <a:latin typeface="Verdana"/>
                        </a:rPr>
                        <a:t>146 (89)</a:t>
                      </a:r>
                    </a:p>
                  </a:txBody>
                  <a:tcPr marL="32190" marR="32190" marT="16095" marB="16095">
                    <a:lnL w="9525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r-CA" sz="1500" b="0">
                          <a:effectLst/>
                          <a:latin typeface="Verdana"/>
                        </a:rPr>
                        <a:t>174 (86)</a:t>
                      </a:r>
                    </a:p>
                  </a:txBody>
                  <a:tcPr marL="32190" marR="32190" marT="16095" marB="16095">
                    <a:lnL w="9525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r-CA" sz="1500" b="0">
                          <a:effectLst/>
                          <a:latin typeface="Verdana"/>
                        </a:rPr>
                        <a:t>.20</a:t>
                      </a:r>
                    </a:p>
                  </a:txBody>
                  <a:tcPr marL="32190" marR="32190" marT="16095" marB="16095">
                    <a:lnL w="9525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95731">
                <a:tc>
                  <a:txBody>
                    <a:bodyPr/>
                    <a:lstStyle/>
                    <a:p>
                      <a:pPr algn="l" fontAlgn="t"/>
                      <a:r>
                        <a:rPr lang="en-US" sz="1500" b="0">
                          <a:effectLst/>
                          <a:latin typeface="Verdana"/>
                        </a:rPr>
                        <a:t>Survived to hospital discharge, </a:t>
                      </a:r>
                      <a:r>
                        <a:rPr lang="en-US" sz="1500" b="0" i="1">
                          <a:effectLst/>
                          <a:latin typeface="inherit"/>
                        </a:rPr>
                        <a:t>n</a:t>
                      </a:r>
                      <a:r>
                        <a:rPr lang="en-US" sz="1500" b="0">
                          <a:effectLst/>
                          <a:latin typeface="Verdana"/>
                        </a:rPr>
                        <a:t>(%)</a:t>
                      </a:r>
                    </a:p>
                  </a:txBody>
                  <a:tcPr marL="32190" marR="32190" marT="16095" marB="16095">
                    <a:lnL w="9525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r-CA" sz="1500" b="0">
                          <a:effectLst/>
                          <a:latin typeface="Verdana"/>
                        </a:rPr>
                        <a:t>128 (78)</a:t>
                      </a:r>
                    </a:p>
                  </a:txBody>
                  <a:tcPr marL="32190" marR="32190" marT="16095" marB="16095">
                    <a:lnL w="9525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r-CA" sz="1500" b="0">
                          <a:effectLst/>
                          <a:latin typeface="Verdana"/>
                        </a:rPr>
                        <a:t>137 (67)</a:t>
                      </a:r>
                    </a:p>
                  </a:txBody>
                  <a:tcPr marL="32190" marR="32190" marT="16095" marB="16095">
                    <a:lnL w="9525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r-CA" sz="1500" b="0">
                          <a:effectLst/>
                          <a:latin typeface="Verdana"/>
                        </a:rPr>
                        <a:t>.02</a:t>
                      </a:r>
                    </a:p>
                  </a:txBody>
                  <a:tcPr marL="32190" marR="32190" marT="16095" marB="16095">
                    <a:lnL w="9525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95731">
                <a:tc>
                  <a:txBody>
                    <a:bodyPr/>
                    <a:lstStyle/>
                    <a:p>
                      <a:pPr algn="l" fontAlgn="t"/>
                      <a:r>
                        <a:rPr lang="fr-CA" sz="1500" b="0">
                          <a:effectLst/>
                          <a:latin typeface="Verdana"/>
                        </a:rPr>
                        <a:t>Morbidity-free survival,</a:t>
                      </a:r>
                      <a:r>
                        <a:rPr lang="fr-CA" sz="1500" b="0" u="none" strike="noStrike" baseline="30000">
                          <a:solidFill>
                            <a:srgbClr val="055B64"/>
                          </a:solidFill>
                          <a:effectLst/>
                          <a:latin typeface="inherit"/>
                          <a:hlinkClick r:id="rId2"/>
                        </a:rPr>
                        <a:t>a</a:t>
                      </a:r>
                      <a:r>
                        <a:rPr lang="fr-CA" sz="1500" b="0">
                          <a:effectLst/>
                          <a:latin typeface="Verdana"/>
                        </a:rPr>
                        <a:t> </a:t>
                      </a:r>
                      <a:r>
                        <a:rPr lang="fr-CA" sz="1500" b="0" i="1">
                          <a:effectLst/>
                          <a:latin typeface="inherit"/>
                        </a:rPr>
                        <a:t>n</a:t>
                      </a:r>
                      <a:r>
                        <a:rPr lang="fr-CA" sz="1500" b="0">
                          <a:effectLst/>
                          <a:latin typeface="Verdana"/>
                        </a:rPr>
                        <a:t> (%)</a:t>
                      </a:r>
                    </a:p>
                  </a:txBody>
                  <a:tcPr marL="32190" marR="32190" marT="16095" marB="16095">
                    <a:lnL w="9525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r-CA" sz="1500" b="0">
                          <a:effectLst/>
                          <a:latin typeface="Verdana"/>
                        </a:rPr>
                        <a:t>24 (15)</a:t>
                      </a:r>
                    </a:p>
                  </a:txBody>
                  <a:tcPr marL="32190" marR="32190" marT="16095" marB="16095">
                    <a:lnL w="9525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r-CA" sz="1500" b="0">
                          <a:effectLst/>
                          <a:latin typeface="Verdana"/>
                        </a:rPr>
                        <a:t>11 (5)</a:t>
                      </a:r>
                    </a:p>
                  </a:txBody>
                  <a:tcPr marL="32190" marR="32190" marT="16095" marB="16095">
                    <a:lnL w="9525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r-CA" sz="1500" b="0" dirty="0">
                          <a:effectLst/>
                          <a:latin typeface="Verdana"/>
                        </a:rPr>
                        <a:t>&lt;.01</a:t>
                      </a:r>
                    </a:p>
                  </a:txBody>
                  <a:tcPr marL="32190" marR="32190" marT="16095" marB="16095">
                    <a:lnL w="9525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095375" y="1392451"/>
            <a:ext cx="32060" cy="41549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900" b="0" i="0" u="none" strike="noStrike" cap="none" normalizeH="0" baseline="0" dirty="0">
                <a:ln>
                  <a:noFill/>
                </a:ln>
                <a:solidFill>
                  <a:srgbClr val="403838"/>
                </a:solidFill>
                <a:effectLst/>
                <a:latin typeface="inherit"/>
                <a:cs typeface="Lucida Sans Unicode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01138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CA"/>
              <a:t>What is hypotension?</a:t>
            </a:r>
          </a:p>
        </p:txBody>
      </p:sp>
      <p:sp>
        <p:nvSpPr>
          <p:cNvPr id="13315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fr-CA"/>
              <a:t>Could define </a:t>
            </a:r>
          </a:p>
          <a:p>
            <a:pPr lvl="1" eaLnBrk="1" hangingPunct="1"/>
            <a:r>
              <a:rPr lang="fr-CA"/>
              <a:t>Statistically, according to a predefined percentile</a:t>
            </a:r>
          </a:p>
          <a:p>
            <a:pPr lvl="1" eaLnBrk="1" hangingPunct="1"/>
            <a:r>
              <a:rPr lang="fr-CA"/>
              <a:t>Physiologically, according to a limit shown to be associated with poorer outcomes</a:t>
            </a:r>
          </a:p>
          <a:p>
            <a:pPr lvl="1" eaLnBrk="1" hangingPunct="1"/>
            <a:r>
              <a:rPr lang="fr-CA"/>
              <a:t>Operationally, according to a limit below which treatment improves outcomes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338" name="Object 2"/>
          <p:cNvGraphicFramePr>
            <a:graphicFrameLocks noChangeAspect="1"/>
          </p:cNvGraphicFramePr>
          <p:nvPr/>
        </p:nvGraphicFramePr>
        <p:xfrm>
          <a:off x="533400" y="533400"/>
          <a:ext cx="8202613" cy="612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64" name="Chart" r:id="rId4" imgW="11587680" imgH="10192680" progId="Excel.Chart.8">
                  <p:embed/>
                </p:oleObj>
              </mc:Choice>
              <mc:Fallback>
                <p:oleObj name="Chart" r:id="rId4" imgW="11587680" imgH="10192680" progId="Excel.Char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533400"/>
                        <a:ext cx="8202613" cy="6121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8343900" cy="97155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CA" sz="4000" dirty="0"/>
              <a:t>A </a:t>
            </a:r>
            <a:r>
              <a:rPr lang="fr-CA" sz="4000" dirty="0" err="1"/>
              <a:t>physiologic</a:t>
            </a:r>
            <a:r>
              <a:rPr lang="fr-CA" sz="4000" dirty="0"/>
              <a:t> </a:t>
            </a:r>
            <a:r>
              <a:rPr lang="fr-CA" sz="4000" dirty="0" err="1"/>
              <a:t>definition</a:t>
            </a:r>
            <a:r>
              <a:rPr lang="fr-CA" sz="4000" dirty="0"/>
              <a:t>: Is hypotension </a:t>
            </a:r>
            <a:r>
              <a:rPr lang="fr-CA" sz="4000" dirty="0" err="1"/>
              <a:t>related</a:t>
            </a:r>
            <a:r>
              <a:rPr lang="fr-CA" sz="4000" dirty="0"/>
              <a:t> to </a:t>
            </a:r>
            <a:r>
              <a:rPr lang="fr-CA" sz="4000" dirty="0" err="1"/>
              <a:t>survival</a:t>
            </a:r>
            <a:r>
              <a:rPr lang="fr-CA" sz="4000" dirty="0"/>
              <a:t> or long </a:t>
            </a:r>
            <a:r>
              <a:rPr lang="fr-CA" sz="4000" dirty="0" err="1"/>
              <a:t>term</a:t>
            </a:r>
            <a:r>
              <a:rPr lang="fr-CA" sz="4000" dirty="0"/>
              <a:t> </a:t>
            </a:r>
            <a:r>
              <a:rPr lang="fr-CA" sz="4000" dirty="0" err="1"/>
              <a:t>outcomes</a:t>
            </a:r>
            <a:r>
              <a:rPr lang="fr-CA" sz="4000" dirty="0"/>
              <a:t>?</a:t>
            </a:r>
            <a:endParaRPr lang="en-US" sz="4000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CA" sz="2400"/>
              <a:t>Systematic review of the literature, found 16 studies that looked carefully at this issue</a:t>
            </a:r>
          </a:p>
          <a:p>
            <a:pPr eaLnBrk="1" hangingPunct="1">
              <a:lnSpc>
                <a:spcPct val="80000"/>
              </a:lnSpc>
            </a:pPr>
            <a:r>
              <a:rPr lang="en-CA" sz="2400"/>
              <a:t>The answer…</a:t>
            </a:r>
          </a:p>
          <a:p>
            <a:pPr eaLnBrk="1" hangingPunct="1">
              <a:lnSpc>
                <a:spcPct val="80000"/>
              </a:lnSpc>
            </a:pPr>
            <a:r>
              <a:rPr lang="en-CA" sz="2400"/>
              <a:t>Unclear!</a:t>
            </a:r>
          </a:p>
          <a:p>
            <a:pPr eaLnBrk="1" hangingPunct="1">
              <a:lnSpc>
                <a:spcPct val="80000"/>
              </a:lnSpc>
            </a:pPr>
            <a:r>
              <a:rPr lang="en-CA" sz="2400"/>
              <a:t>The majority of studies have shown some correlation between lower BP and poor outcomes BUT</a:t>
            </a:r>
          </a:p>
          <a:p>
            <a:pPr lvl="1" eaLnBrk="1" hangingPunct="1">
              <a:lnSpc>
                <a:spcPct val="80000"/>
              </a:lnSpc>
            </a:pPr>
            <a:r>
              <a:rPr lang="en-CA" sz="2100"/>
              <a:t>Many excluded the treated infants from the cohort defining norms then included them when determining harm...</a:t>
            </a:r>
          </a:p>
          <a:p>
            <a:pPr lvl="1" eaLnBrk="1" hangingPunct="1">
              <a:lnSpc>
                <a:spcPct val="80000"/>
              </a:lnSpc>
            </a:pPr>
            <a:r>
              <a:rPr lang="en-CA" sz="2100"/>
              <a:t>Impossible to determine a threshold for treatment AND</a:t>
            </a:r>
          </a:p>
          <a:p>
            <a:pPr lvl="1" eaLnBrk="1" hangingPunct="1">
              <a:lnSpc>
                <a:spcPct val="80000"/>
              </a:lnSpc>
            </a:pPr>
            <a:r>
              <a:rPr lang="en-CA" sz="2100"/>
              <a:t>Systematic biases in many of them:</a:t>
            </a:r>
          </a:p>
          <a:p>
            <a:pPr lvl="2" eaLnBrk="1" hangingPunct="1">
              <a:lnSpc>
                <a:spcPct val="80000"/>
              </a:lnSpc>
            </a:pPr>
            <a:r>
              <a:rPr lang="en-CA" sz="1700"/>
              <a:t>For example: same BP used as threshold for all infants (Miall-Allen et al 30 mmHg)</a:t>
            </a:r>
          </a:p>
          <a:p>
            <a:pPr lvl="2" eaLnBrk="1" hangingPunct="1">
              <a:lnSpc>
                <a:spcPct val="80000"/>
              </a:lnSpc>
            </a:pPr>
            <a:r>
              <a:rPr lang="en-CA" sz="1700"/>
              <a:t>If you use the same threshold for everyone, the more immature babies will be more likely hypotensive, and they have the worse outcomes</a:t>
            </a:r>
            <a:endParaRPr lang="en-US" sz="17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648700" cy="97155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CA" sz="4000" dirty="0" err="1"/>
              <a:t>Operational</a:t>
            </a:r>
            <a:r>
              <a:rPr lang="fr-CA" sz="4000" dirty="0"/>
              <a:t> </a:t>
            </a:r>
            <a:r>
              <a:rPr lang="fr-CA" sz="4000" dirty="0" err="1"/>
              <a:t>definition</a:t>
            </a:r>
            <a:r>
              <a:rPr lang="fr-CA" sz="4000" dirty="0"/>
              <a:t>: Is </a:t>
            </a:r>
            <a:r>
              <a:rPr lang="fr-CA" sz="4000" dirty="0" err="1"/>
              <a:t>there</a:t>
            </a:r>
            <a:r>
              <a:rPr lang="fr-CA" sz="4000" dirty="0"/>
              <a:t> </a:t>
            </a:r>
            <a:r>
              <a:rPr lang="fr-CA" sz="4000" dirty="0" err="1"/>
              <a:t>evidence</a:t>
            </a:r>
            <a:r>
              <a:rPr lang="fr-CA" sz="4000" dirty="0"/>
              <a:t> </a:t>
            </a:r>
            <a:r>
              <a:rPr lang="fr-CA" sz="4000" dirty="0" err="1"/>
              <a:t>that</a:t>
            </a:r>
            <a:r>
              <a:rPr lang="fr-CA" sz="4000" dirty="0"/>
              <a:t> </a:t>
            </a:r>
            <a:r>
              <a:rPr lang="fr-CA" sz="4000" dirty="0" err="1"/>
              <a:t>treating</a:t>
            </a:r>
            <a:r>
              <a:rPr lang="fr-CA" sz="4000" dirty="0"/>
              <a:t> hypotension </a:t>
            </a:r>
            <a:r>
              <a:rPr lang="fr-CA" sz="4000" dirty="0" err="1"/>
              <a:t>improves</a:t>
            </a:r>
            <a:r>
              <a:rPr lang="fr-CA" sz="4000" dirty="0"/>
              <a:t> </a:t>
            </a:r>
            <a:r>
              <a:rPr lang="fr-CA" sz="4000" dirty="0" err="1"/>
              <a:t>outcomes</a:t>
            </a:r>
            <a:r>
              <a:rPr lang="fr-CA" sz="4000" dirty="0"/>
              <a:t>?</a:t>
            </a:r>
            <a:endParaRPr lang="en-US" sz="4000" dirty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CA" sz="2800" dirty="0"/>
              <a:t>Fluid Boluses compared to no intervention</a:t>
            </a:r>
          </a:p>
          <a:p>
            <a:pPr marL="766762" lvl="1" indent="-342900" eaLnBrk="1" hangingPunct="1">
              <a:lnSpc>
                <a:spcPct val="80000"/>
              </a:lnSpc>
              <a:buFont typeface="Arial" pitchFamily="34" charset="0"/>
              <a:buChar char="•"/>
              <a:defRPr/>
            </a:pPr>
            <a:r>
              <a:rPr lang="en-CA" sz="2500" dirty="0"/>
              <a:t>Never studied in hypotensive preterm infants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CA" sz="2800" dirty="0"/>
              <a:t>Inotrope/</a:t>
            </a:r>
            <a:r>
              <a:rPr lang="en-CA" sz="2800" dirty="0" err="1"/>
              <a:t>Pressors</a:t>
            </a:r>
            <a:r>
              <a:rPr lang="en-CA" sz="2800" dirty="0"/>
              <a:t> compared to no intervention</a:t>
            </a:r>
          </a:p>
          <a:p>
            <a:pPr marL="766762" lvl="1" indent="-342900" eaLnBrk="1" hangingPunct="1">
              <a:lnSpc>
                <a:spcPct val="80000"/>
              </a:lnSpc>
              <a:buFont typeface="Arial" pitchFamily="34" charset="0"/>
              <a:buChar char="•"/>
              <a:defRPr/>
            </a:pPr>
            <a:r>
              <a:rPr lang="en-CA" sz="2500" dirty="0"/>
              <a:t>Never studied in hypotensive preterm infants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CA" sz="2800" dirty="0"/>
              <a:t>Steroids compared to no intervention</a:t>
            </a:r>
          </a:p>
          <a:p>
            <a:pPr marL="766762" lvl="1" indent="-342900" eaLnBrk="1" hangingPunct="1">
              <a:lnSpc>
                <a:spcPct val="80000"/>
              </a:lnSpc>
              <a:buFont typeface="Arial" pitchFamily="34" charset="0"/>
              <a:buChar char="•"/>
              <a:defRPr/>
            </a:pPr>
            <a:r>
              <a:rPr lang="en-CA" sz="2500" dirty="0"/>
              <a:t>Never studied in hypotensive preterm infants</a:t>
            </a:r>
          </a:p>
          <a:p>
            <a:pPr lvl="1" indent="-319088" eaLnBrk="1" hangingPunct="1">
              <a:lnSpc>
                <a:spcPct val="80000"/>
              </a:lnSpc>
              <a:buFont typeface="Wingdings" pitchFamily="2" charset="2"/>
              <a:buChar char=""/>
              <a:defRPr/>
            </a:pPr>
            <a:endParaRPr lang="en-CA" sz="2500" dirty="0"/>
          </a:p>
          <a:p>
            <a:pPr eaLnBrk="1" hangingPunct="1">
              <a:lnSpc>
                <a:spcPct val="80000"/>
              </a:lnSpc>
              <a:defRPr/>
            </a:pPr>
            <a:r>
              <a:rPr lang="en-CA" sz="2800" dirty="0"/>
              <a:t>No level 1 or 2 evidence of benefit, level 3 evidence of harm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CA"/>
              <a:t>Do we know what to treat it with?</a:t>
            </a:r>
          </a:p>
        </p:txBody>
      </p:sp>
      <p:sp>
        <p:nvSpPr>
          <p:cNvPr id="30723" name="Espace réservé du contenu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CA" dirty="0"/>
              <a:t>Dopamine versus </a:t>
            </a:r>
            <a:r>
              <a:rPr lang="en-CA" dirty="0" err="1"/>
              <a:t>dobutamine</a:t>
            </a:r>
            <a:r>
              <a:rPr lang="en-CA" dirty="0"/>
              <a:t>, 5 trials</a:t>
            </a:r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CA" dirty="0"/>
              <a:t>Dopamine more likely to increase BP than </a:t>
            </a:r>
            <a:r>
              <a:rPr lang="en-CA" dirty="0" err="1"/>
              <a:t>dobutamine</a:t>
            </a:r>
            <a:endParaRPr lang="fr-CA" dirty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fr-CA" dirty="0" err="1"/>
              <a:t>Crystalloid</a:t>
            </a:r>
            <a:r>
              <a:rPr lang="fr-CA" dirty="0"/>
              <a:t> versus </a:t>
            </a:r>
            <a:r>
              <a:rPr lang="fr-CA" dirty="0" err="1"/>
              <a:t>colloid</a:t>
            </a:r>
            <a:r>
              <a:rPr lang="fr-CA" dirty="0"/>
              <a:t>, 3 trials.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fr-CA" dirty="0"/>
              <a:t>FFP versus </a:t>
            </a:r>
            <a:r>
              <a:rPr lang="fr-CA" dirty="0" err="1"/>
              <a:t>albumin</a:t>
            </a:r>
            <a:r>
              <a:rPr lang="fr-CA" dirty="0"/>
              <a:t>, 1 trial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r>
              <a:rPr lang="fr-CA" dirty="0"/>
              <a:t>D</a:t>
            </a:r>
            <a:r>
              <a:rPr lang="en-CA" dirty="0" err="1"/>
              <a:t>opamine</a:t>
            </a:r>
            <a:r>
              <a:rPr lang="en-CA" dirty="0"/>
              <a:t> versus albumin, 2 trials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r>
              <a:rPr lang="en-CA" dirty="0"/>
              <a:t>Dopamine versus hydrocortisone,1 trial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endParaRPr lang="en-CA" dirty="0"/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r>
              <a:rPr lang="fr-CA" dirty="0"/>
              <a:t>All </a:t>
            </a:r>
            <a:r>
              <a:rPr lang="fr-CA" dirty="0" err="1"/>
              <a:t>were</a:t>
            </a:r>
            <a:r>
              <a:rPr lang="fr-CA" dirty="0"/>
              <a:t> </a:t>
            </a:r>
            <a:r>
              <a:rPr lang="fr-CA" dirty="0" err="1"/>
              <a:t>much</a:t>
            </a:r>
            <a:r>
              <a:rPr lang="fr-CA" dirty="0"/>
              <a:t> </a:t>
            </a:r>
            <a:r>
              <a:rPr lang="fr-CA" dirty="0" err="1"/>
              <a:t>too</a:t>
            </a:r>
            <a:r>
              <a:rPr lang="fr-CA" dirty="0"/>
              <a:t> </a:t>
            </a:r>
            <a:r>
              <a:rPr lang="fr-CA" dirty="0" err="1"/>
              <a:t>small</a:t>
            </a:r>
            <a:r>
              <a:rPr lang="fr-CA" dirty="0"/>
              <a:t> to show a </a:t>
            </a:r>
            <a:r>
              <a:rPr lang="fr-CA" dirty="0" err="1"/>
              <a:t>clinically</a:t>
            </a:r>
            <a:r>
              <a:rPr lang="fr-CA" dirty="0"/>
              <a:t> important </a:t>
            </a:r>
            <a:r>
              <a:rPr lang="fr-CA" dirty="0" err="1"/>
              <a:t>difference</a:t>
            </a:r>
            <a:r>
              <a:rPr lang="fr-CA" dirty="0"/>
              <a:t> in </a:t>
            </a:r>
            <a:r>
              <a:rPr lang="fr-CA" dirty="0" err="1"/>
              <a:t>survival</a:t>
            </a:r>
            <a:r>
              <a:rPr lang="fr-CA" dirty="0"/>
              <a:t> or </a:t>
            </a:r>
            <a:r>
              <a:rPr lang="fr-CA" dirty="0" err="1"/>
              <a:t>other</a:t>
            </a:r>
            <a:r>
              <a:rPr lang="fr-CA" dirty="0"/>
              <a:t> complications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r>
              <a:rPr lang="fr-CA" dirty="0" err="1"/>
              <a:t>Commonly</a:t>
            </a:r>
            <a:r>
              <a:rPr lang="fr-CA" dirty="0"/>
              <a:t> NO REPORT of </a:t>
            </a:r>
            <a:r>
              <a:rPr lang="fr-CA" dirty="0" err="1"/>
              <a:t>clinically</a:t>
            </a:r>
            <a:r>
              <a:rPr lang="fr-CA" dirty="0"/>
              <a:t> important </a:t>
            </a:r>
            <a:r>
              <a:rPr lang="fr-CA" dirty="0" err="1"/>
              <a:t>outcomes</a:t>
            </a:r>
            <a:r>
              <a:rPr lang="fr-CA" dirty="0"/>
              <a:t>.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endParaRPr lang="fr-CA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CA"/>
              <a:t>Do we know what to treat it with?</a:t>
            </a:r>
          </a:p>
        </p:txBody>
      </p:sp>
      <p:sp>
        <p:nvSpPr>
          <p:cNvPr id="31747" name="Espace réservé du contenu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CA"/>
              <a:t>Steroids in inotrope and fluid treated infants compared to no additional treatment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fr-CA"/>
              <a:t>4 very small trials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r>
              <a:rPr lang="en-CA"/>
              <a:t>Example:</a:t>
            </a:r>
          </a:p>
          <a:p>
            <a:pPr lvl="1"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r>
              <a:rPr lang="en-CA"/>
              <a:t>Preterm infants with mean BP &lt; GA, all receiving </a:t>
            </a:r>
            <a:r>
              <a:rPr lang="en-CA">
                <a:cs typeface="Arial" pitchFamily="34" charset="0"/>
              </a:rPr>
              <a:t>≥</a:t>
            </a:r>
            <a:r>
              <a:rPr lang="en-CA"/>
              <a:t> 10 </a:t>
            </a:r>
            <a:r>
              <a:rPr lang="en-CA">
                <a:latin typeface="Symbol" pitchFamily="18" charset="2"/>
              </a:rPr>
              <a:t>m</a:t>
            </a:r>
            <a:r>
              <a:rPr lang="en-CA"/>
              <a:t>g/kg/min of dopamine after </a:t>
            </a:r>
            <a:r>
              <a:rPr lang="en-CA">
                <a:cs typeface="Arial" pitchFamily="34" charset="0"/>
              </a:rPr>
              <a:t>≥</a:t>
            </a:r>
            <a:r>
              <a:rPr lang="en-CA"/>
              <a:t>30 mL/kg of normal saline, randomized to 3 mg/kg/d of hydrocortisone for 5 days. </a:t>
            </a:r>
          </a:p>
          <a:p>
            <a:pPr lvl="1"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r>
              <a:rPr lang="en-CA"/>
              <a:t>Hydrocortisone infants had slightly faster decrease in dopamine dose, but no clinical differences in outcomes </a:t>
            </a:r>
            <a:endParaRPr lang="en-US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fr-CA"/>
              <a:t>Conclusion giving one toxin decreases the use of another toxin!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endParaRPr lang="fr-CA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r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232775" cy="9906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CA" dirty="0" err="1"/>
              <a:t>Why</a:t>
            </a:r>
            <a:r>
              <a:rPr lang="fr-CA" dirty="0"/>
              <a:t> are </a:t>
            </a:r>
            <a:r>
              <a:rPr lang="fr-CA" dirty="0" err="1"/>
              <a:t>preterm</a:t>
            </a:r>
            <a:r>
              <a:rPr lang="fr-CA" dirty="0"/>
              <a:t> babies ‘hypotensive’?</a:t>
            </a:r>
          </a:p>
        </p:txBody>
      </p:sp>
      <p:sp>
        <p:nvSpPr>
          <p:cNvPr id="19459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3581400" cy="4525963"/>
          </a:xfrm>
        </p:spPr>
        <p:txBody>
          <a:bodyPr/>
          <a:lstStyle/>
          <a:p>
            <a:pPr eaLnBrk="1" hangingPunct="1"/>
            <a:r>
              <a:rPr lang="fr-CA" dirty="0"/>
              <a:t>No association </a:t>
            </a:r>
            <a:r>
              <a:rPr lang="fr-CA" dirty="0" err="1"/>
              <a:t>with</a:t>
            </a:r>
            <a:r>
              <a:rPr lang="fr-CA" dirty="0"/>
              <a:t> </a:t>
            </a:r>
            <a:r>
              <a:rPr lang="fr-CA" dirty="0" err="1"/>
              <a:t>hypovolemia</a:t>
            </a:r>
            <a:endParaRPr lang="fr-CA" dirty="0"/>
          </a:p>
          <a:p>
            <a:pPr lvl="1" eaLnBrk="1" hangingPunct="1"/>
            <a:r>
              <a:rPr lang="fr-CA" sz="2000" dirty="0"/>
              <a:t>4 </a:t>
            </a:r>
            <a:r>
              <a:rPr lang="fr-CA" sz="2000" dirty="0" err="1"/>
              <a:t>studies</a:t>
            </a:r>
            <a:r>
              <a:rPr lang="fr-CA" sz="2000" dirty="0"/>
              <a:t> </a:t>
            </a:r>
            <a:r>
              <a:rPr lang="fr-CA" sz="2000" dirty="0" err="1"/>
              <a:t>with</a:t>
            </a:r>
            <a:r>
              <a:rPr lang="fr-CA" sz="2000" dirty="0"/>
              <a:t> </a:t>
            </a:r>
            <a:r>
              <a:rPr lang="fr-CA" sz="2000" dirty="0" err="1"/>
              <a:t>measurements</a:t>
            </a:r>
            <a:r>
              <a:rPr lang="fr-CA" sz="2000" dirty="0"/>
              <a:t> of </a:t>
            </a:r>
            <a:r>
              <a:rPr lang="fr-CA" sz="2000" dirty="0" err="1"/>
              <a:t>circulating</a:t>
            </a:r>
            <a:r>
              <a:rPr lang="fr-CA" sz="2000" dirty="0"/>
              <a:t> </a:t>
            </a:r>
            <a:r>
              <a:rPr lang="fr-CA" sz="2000" dirty="0" err="1"/>
              <a:t>blood</a:t>
            </a:r>
            <a:r>
              <a:rPr lang="fr-CA" sz="2000" dirty="0"/>
              <a:t> volume and </a:t>
            </a:r>
            <a:r>
              <a:rPr lang="fr-CA" sz="2000" dirty="0" err="1"/>
              <a:t>blood</a:t>
            </a:r>
            <a:r>
              <a:rPr lang="fr-CA" sz="2000" dirty="0"/>
              <a:t> pressure</a:t>
            </a:r>
          </a:p>
          <a:p>
            <a:pPr lvl="1" eaLnBrk="1" hangingPunct="1"/>
            <a:endParaRPr lang="fr-CA" sz="2000" dirty="0"/>
          </a:p>
          <a:p>
            <a:pPr eaLnBrk="1" hangingPunct="1"/>
            <a:r>
              <a:rPr lang="fr-CA" sz="2400" dirty="0"/>
              <a:t>260 babies </a:t>
            </a:r>
            <a:r>
              <a:rPr lang="fr-CA" sz="2400" dirty="0" err="1"/>
              <a:t>randomized</a:t>
            </a:r>
            <a:r>
              <a:rPr lang="fr-CA" sz="2400" dirty="0"/>
              <a:t> in the APTS trial</a:t>
            </a:r>
          </a:p>
          <a:p>
            <a:pPr lvl="1" eaLnBrk="1" hangingPunct="1"/>
            <a:endParaRPr lang="fr-CA" sz="2000" dirty="0"/>
          </a:p>
          <a:p>
            <a:pPr lvl="1" eaLnBrk="1" hangingPunct="1"/>
            <a:endParaRPr lang="fr-CA" sz="2000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7200" y="1905000"/>
            <a:ext cx="4107534" cy="461962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1143000"/>
          </a:xfrm>
        </p:spPr>
        <p:txBody>
          <a:bodyPr/>
          <a:lstStyle/>
          <a:p>
            <a:r>
              <a:rPr lang="en-US" sz="2800" dirty="0" err="1"/>
              <a:t>Popat</a:t>
            </a:r>
            <a:r>
              <a:rPr lang="en-US" sz="2800" dirty="0"/>
              <a:t> H, et al. Effect of Delayed Cord Clamping on Systemic Blood Flow: A Randomized Controlled Trial. The Journal of pediatrics. 2016;178:81-6.e2.</a:t>
            </a:r>
            <a:br>
              <a:rPr lang="en-US" sz="2800" dirty="0"/>
            </a:br>
            <a:endParaRPr lang="fr-CA" sz="2800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62956762"/>
              </p:ext>
            </p:extLst>
          </p:nvPr>
        </p:nvGraphicFramePr>
        <p:xfrm>
          <a:off x="1219200" y="2378708"/>
          <a:ext cx="6781803" cy="3564893"/>
        </p:xfrm>
        <a:graphic>
          <a:graphicData uri="http://schemas.openxmlformats.org/drawingml/2006/table">
            <a:tbl>
              <a:tblPr/>
              <a:tblGrid>
                <a:gridCol w="968829">
                  <a:extLst>
                    <a:ext uri="{9D8B030D-6E8A-4147-A177-3AD203B41FA5}">
                      <a16:colId xmlns:a16="http://schemas.microsoft.com/office/drawing/2014/main" val="2315607953"/>
                    </a:ext>
                  </a:extLst>
                </a:gridCol>
                <a:gridCol w="968829">
                  <a:extLst>
                    <a:ext uri="{9D8B030D-6E8A-4147-A177-3AD203B41FA5}">
                      <a16:colId xmlns:a16="http://schemas.microsoft.com/office/drawing/2014/main" val="594344239"/>
                    </a:ext>
                  </a:extLst>
                </a:gridCol>
                <a:gridCol w="968829">
                  <a:extLst>
                    <a:ext uri="{9D8B030D-6E8A-4147-A177-3AD203B41FA5}">
                      <a16:colId xmlns:a16="http://schemas.microsoft.com/office/drawing/2014/main" val="2686906322"/>
                    </a:ext>
                  </a:extLst>
                </a:gridCol>
                <a:gridCol w="968829">
                  <a:extLst>
                    <a:ext uri="{9D8B030D-6E8A-4147-A177-3AD203B41FA5}">
                      <a16:colId xmlns:a16="http://schemas.microsoft.com/office/drawing/2014/main" val="825926588"/>
                    </a:ext>
                  </a:extLst>
                </a:gridCol>
                <a:gridCol w="968829">
                  <a:extLst>
                    <a:ext uri="{9D8B030D-6E8A-4147-A177-3AD203B41FA5}">
                      <a16:colId xmlns:a16="http://schemas.microsoft.com/office/drawing/2014/main" val="224805479"/>
                    </a:ext>
                  </a:extLst>
                </a:gridCol>
                <a:gridCol w="968829">
                  <a:extLst>
                    <a:ext uri="{9D8B030D-6E8A-4147-A177-3AD203B41FA5}">
                      <a16:colId xmlns:a16="http://schemas.microsoft.com/office/drawing/2014/main" val="3775146949"/>
                    </a:ext>
                  </a:extLst>
                </a:gridCol>
                <a:gridCol w="968829">
                  <a:extLst>
                    <a:ext uri="{9D8B030D-6E8A-4147-A177-3AD203B41FA5}">
                      <a16:colId xmlns:a16="http://schemas.microsoft.com/office/drawing/2014/main" val="1296461214"/>
                    </a:ext>
                  </a:extLst>
                </a:gridCol>
              </a:tblGrid>
              <a:tr h="557659">
                <a:tc gridSpan="7"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Cardiorespiratory and blood gas data around time of echocardiography (n [%] unless otherwise specified)</a:t>
                      </a:r>
                    </a:p>
                  </a:txBody>
                  <a:tcPr marL="4763" marR="4763" marT="476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1543735"/>
                  </a:ext>
                </a:extLst>
              </a:tr>
              <a:tr h="315319">
                <a:tc>
                  <a:txBody>
                    <a:bodyPr/>
                    <a:lstStyle/>
                    <a:p>
                      <a:pPr algn="l" fontAlgn="b"/>
                      <a:endParaRPr lang="fr-C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C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3 (3-6) h                      </a:t>
                      </a:r>
                    </a:p>
                  </a:txBody>
                  <a:tcPr marL="4763" marR="4763" marT="476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CA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C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9 (6-12) h</a:t>
                      </a:r>
                    </a:p>
                  </a:txBody>
                  <a:tcPr marL="4763" marR="4763" marT="476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C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C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 (20-28) h</a:t>
                      </a:r>
                    </a:p>
                  </a:txBody>
                  <a:tcPr marL="4763" marR="4763" marT="476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C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6356438"/>
                  </a:ext>
                </a:extLst>
              </a:tr>
              <a:tr h="800001">
                <a:tc>
                  <a:txBody>
                    <a:bodyPr/>
                    <a:lstStyle/>
                    <a:p>
                      <a:pPr algn="l" fontAlgn="b"/>
                      <a:r>
                        <a:rPr lang="fr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Immediate cord clamping</a:t>
                      </a:r>
                    </a:p>
                  </a:txBody>
                  <a:tcPr marL="4763" marR="4763" marT="476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Delayed cord clamping</a:t>
                      </a:r>
                    </a:p>
                  </a:txBody>
                  <a:tcPr marL="4763" marR="4763" marT="476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Immediate cord clamping</a:t>
                      </a:r>
                    </a:p>
                  </a:txBody>
                  <a:tcPr marL="4763" marR="4763" marT="476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Delayed cord clamping</a:t>
                      </a:r>
                    </a:p>
                  </a:txBody>
                  <a:tcPr marL="4763" marR="4763" marT="476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Immediate cord clamping</a:t>
                      </a:r>
                    </a:p>
                  </a:txBody>
                  <a:tcPr marL="4763" marR="4763" marT="476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fr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Delayed cord clamping</a:t>
                      </a:r>
                    </a:p>
                  </a:txBody>
                  <a:tcPr marL="4763" marR="4763" marT="476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4181934"/>
                  </a:ext>
                </a:extLst>
              </a:tr>
              <a:tr h="315319">
                <a:tc>
                  <a:txBody>
                    <a:bodyPr/>
                    <a:lstStyle/>
                    <a:p>
                      <a:pPr algn="l" fontAlgn="b"/>
                      <a:r>
                        <a:rPr lang="fr-C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</a:t>
                      </a:r>
                    </a:p>
                  </a:txBody>
                  <a:tcPr marL="4763" marR="4763" marT="476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C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129</a:t>
                      </a:r>
                    </a:p>
                  </a:txBody>
                  <a:tcPr marL="4763" marR="4763" marT="476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131</a:t>
                      </a:r>
                    </a:p>
                  </a:txBody>
                  <a:tcPr marL="4763" marR="4763" marT="476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131</a:t>
                      </a:r>
                    </a:p>
                  </a:txBody>
                  <a:tcPr marL="4763" marR="4763" marT="476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133</a:t>
                      </a:r>
                    </a:p>
                  </a:txBody>
                  <a:tcPr marL="4763" marR="4763" marT="476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132</a:t>
                      </a:r>
                    </a:p>
                  </a:txBody>
                  <a:tcPr marL="4763" marR="4763" marT="476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133</a:t>
                      </a:r>
                    </a:p>
                  </a:txBody>
                  <a:tcPr marL="4763" marR="4763" marT="476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6008910"/>
                  </a:ext>
                </a:extLst>
              </a:tr>
              <a:tr h="31531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Heart rate</a:t>
                      </a:r>
                    </a:p>
                  </a:txBody>
                  <a:tcPr marL="4763" marR="4763" marT="476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147(15)</a:t>
                      </a:r>
                    </a:p>
                  </a:txBody>
                  <a:tcPr marL="4763" marR="4763" marT="476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149(14)</a:t>
                      </a:r>
                    </a:p>
                  </a:txBody>
                  <a:tcPr marL="4763" marR="4763" marT="476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146(12)</a:t>
                      </a:r>
                    </a:p>
                  </a:txBody>
                  <a:tcPr marL="4763" marR="4763" marT="476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146(13)</a:t>
                      </a:r>
                    </a:p>
                  </a:txBody>
                  <a:tcPr marL="4763" marR="4763" marT="476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146(15)</a:t>
                      </a:r>
                    </a:p>
                  </a:txBody>
                  <a:tcPr marL="4763" marR="4763" marT="476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148(13)</a:t>
                      </a:r>
                    </a:p>
                  </a:txBody>
                  <a:tcPr marL="4763" marR="4763" marT="476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0035727"/>
                  </a:ext>
                </a:extLst>
              </a:tr>
              <a:tr h="315319">
                <a:tc gridSpan="6"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Blood pressure nearest to echocardiography, mean(SD) mm Hg</a:t>
                      </a:r>
                    </a:p>
                  </a:txBody>
                  <a:tcPr marL="4763" marR="4763" marT="476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fr-C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3400816"/>
                  </a:ext>
                </a:extLst>
              </a:tr>
              <a:tr h="315319">
                <a:tc>
                  <a:txBody>
                    <a:bodyPr/>
                    <a:lstStyle/>
                    <a:p>
                      <a:pPr algn="l" fontAlgn="b"/>
                      <a:r>
                        <a:rPr lang="fr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Systolic BP</a:t>
                      </a:r>
                    </a:p>
                  </a:txBody>
                  <a:tcPr marL="4763" marR="4763" marT="476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46(9)</a:t>
                      </a:r>
                    </a:p>
                  </a:txBody>
                  <a:tcPr marL="4763" marR="4763" marT="476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47(11)</a:t>
                      </a:r>
                    </a:p>
                  </a:txBody>
                  <a:tcPr marL="4763" marR="4763" marT="476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49(10)</a:t>
                      </a:r>
                    </a:p>
                  </a:txBody>
                  <a:tcPr marL="4763" marR="4763" marT="476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49(10)</a:t>
                      </a:r>
                    </a:p>
                  </a:txBody>
                  <a:tcPr marL="4763" marR="4763" marT="476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53(10)</a:t>
                      </a:r>
                    </a:p>
                  </a:txBody>
                  <a:tcPr marL="4763" marR="4763" marT="476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53(11)</a:t>
                      </a:r>
                    </a:p>
                  </a:txBody>
                  <a:tcPr marL="4763" marR="4763" marT="476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8006098"/>
                  </a:ext>
                </a:extLst>
              </a:tr>
              <a:tr h="315319">
                <a:tc>
                  <a:txBody>
                    <a:bodyPr/>
                    <a:lstStyle/>
                    <a:p>
                      <a:pPr algn="l" fontAlgn="b"/>
                      <a:r>
                        <a:rPr lang="fr-CA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Diastolic</a:t>
                      </a:r>
                      <a:r>
                        <a:rPr lang="fr-C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BP</a:t>
                      </a:r>
                    </a:p>
                  </a:txBody>
                  <a:tcPr marL="4763" marR="4763" marT="476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26(6)</a:t>
                      </a:r>
                    </a:p>
                  </a:txBody>
                  <a:tcPr marL="4763" marR="4763" marT="476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27(7)</a:t>
                      </a:r>
                    </a:p>
                  </a:txBody>
                  <a:tcPr marL="4763" marR="4763" marT="476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29(6)</a:t>
                      </a:r>
                    </a:p>
                  </a:txBody>
                  <a:tcPr marL="4763" marR="4763" marT="476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29(6)</a:t>
                      </a:r>
                    </a:p>
                  </a:txBody>
                  <a:tcPr marL="4763" marR="4763" marT="476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30(6)</a:t>
                      </a:r>
                    </a:p>
                  </a:txBody>
                  <a:tcPr marL="4763" marR="4763" marT="476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32(8)</a:t>
                      </a:r>
                    </a:p>
                  </a:txBody>
                  <a:tcPr marL="4763" marR="4763" marT="476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6165757"/>
                  </a:ext>
                </a:extLst>
              </a:tr>
              <a:tr h="315319">
                <a:tc>
                  <a:txBody>
                    <a:bodyPr/>
                    <a:lstStyle/>
                    <a:p>
                      <a:pPr algn="l" fontAlgn="b"/>
                      <a:r>
                        <a:rPr lang="fr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Mean BP</a:t>
                      </a:r>
                    </a:p>
                  </a:txBody>
                  <a:tcPr marL="4763" marR="4763" marT="476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34(6)</a:t>
                      </a:r>
                    </a:p>
                  </a:txBody>
                  <a:tcPr marL="4763" marR="4763" marT="476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35(7)</a:t>
                      </a:r>
                    </a:p>
                  </a:txBody>
                  <a:tcPr marL="4763" marR="4763" marT="476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37(6)</a:t>
                      </a:r>
                    </a:p>
                  </a:txBody>
                  <a:tcPr marL="4763" marR="4763" marT="476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37(6)</a:t>
                      </a:r>
                    </a:p>
                  </a:txBody>
                  <a:tcPr marL="4763" marR="4763" marT="476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39(7)</a:t>
                      </a:r>
                    </a:p>
                  </a:txBody>
                  <a:tcPr marL="4763" marR="4763" marT="476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C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40(8)</a:t>
                      </a:r>
                    </a:p>
                  </a:txBody>
                  <a:tcPr marL="4763" marR="4763" marT="476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93734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28896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1"/>
          <p:cNvSpPr txBox="1">
            <a:spLocks noChangeArrowheads="1"/>
          </p:cNvSpPr>
          <p:nvPr/>
        </p:nvSpPr>
        <p:spPr bwMode="auto">
          <a:xfrm>
            <a:off x="304800" y="0"/>
            <a:ext cx="8494713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  <a:tab pos="4595813" algn="l"/>
                <a:tab pos="5253038" algn="l"/>
                <a:tab pos="5908675" algn="l"/>
                <a:tab pos="6565900" algn="l"/>
                <a:tab pos="7223125" algn="l"/>
                <a:tab pos="787876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  <a:tab pos="4595813" algn="l"/>
                <a:tab pos="5253038" algn="l"/>
                <a:tab pos="5908675" algn="l"/>
                <a:tab pos="6565900" algn="l"/>
                <a:tab pos="7223125" algn="l"/>
                <a:tab pos="787876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  <a:tab pos="4595813" algn="l"/>
                <a:tab pos="5253038" algn="l"/>
                <a:tab pos="5908675" algn="l"/>
                <a:tab pos="6565900" algn="l"/>
                <a:tab pos="7223125" algn="l"/>
                <a:tab pos="787876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  <a:tab pos="4595813" algn="l"/>
                <a:tab pos="5253038" algn="l"/>
                <a:tab pos="5908675" algn="l"/>
                <a:tab pos="6565900" algn="l"/>
                <a:tab pos="7223125" algn="l"/>
                <a:tab pos="787876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  <a:tab pos="4595813" algn="l"/>
                <a:tab pos="5253038" algn="l"/>
                <a:tab pos="5908675" algn="l"/>
                <a:tab pos="6565900" algn="l"/>
                <a:tab pos="7223125" algn="l"/>
                <a:tab pos="787876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  <a:tab pos="4595813" algn="l"/>
                <a:tab pos="5253038" algn="l"/>
                <a:tab pos="5908675" algn="l"/>
                <a:tab pos="6565900" algn="l"/>
                <a:tab pos="7223125" algn="l"/>
                <a:tab pos="787876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  <a:tab pos="4595813" algn="l"/>
                <a:tab pos="5253038" algn="l"/>
                <a:tab pos="5908675" algn="l"/>
                <a:tab pos="6565900" algn="l"/>
                <a:tab pos="7223125" algn="l"/>
                <a:tab pos="787876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  <a:tab pos="4595813" algn="l"/>
                <a:tab pos="5253038" algn="l"/>
                <a:tab pos="5908675" algn="l"/>
                <a:tab pos="6565900" algn="l"/>
                <a:tab pos="7223125" algn="l"/>
                <a:tab pos="787876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  <a:tab pos="4595813" algn="l"/>
                <a:tab pos="5253038" algn="l"/>
                <a:tab pos="5908675" algn="l"/>
                <a:tab pos="6565900" algn="l"/>
                <a:tab pos="7223125" algn="l"/>
                <a:tab pos="787876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lnSpc>
                <a:spcPct val="97000"/>
              </a:lnSpc>
              <a:buClr>
                <a:srgbClr val="000000"/>
              </a:buClr>
              <a:buSzPct val="45000"/>
            </a:pPr>
            <a:r>
              <a:rPr lang="en-GB" sz="1500" b="1">
                <a:latin typeface="Arial" pitchFamily="34" charset="0"/>
              </a:rPr>
              <a:t> Plots of blood volume against each of the potential explanatory variables. c-pT, Core-peripheral temperature difference; MAP, mean arterial pressure; PCV, packed cell volume.</a:t>
            </a:r>
          </a:p>
        </p:txBody>
      </p:sp>
      <p:pic>
        <p:nvPicPr>
          <p:cNvPr id="2048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5913" y="6205538"/>
            <a:ext cx="81597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4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566738"/>
            <a:ext cx="4191000" cy="583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5" name="Text Box 4"/>
          <p:cNvSpPr txBox="1">
            <a:spLocks noChangeArrowheads="1"/>
          </p:cNvSpPr>
          <p:nvPr/>
        </p:nvSpPr>
        <p:spPr bwMode="auto">
          <a:xfrm>
            <a:off x="2743200" y="6529388"/>
            <a:ext cx="3917950" cy="32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lnSpc>
                <a:spcPct val="97000"/>
              </a:lnSpc>
              <a:buClr>
                <a:srgbClr val="000000"/>
              </a:buClr>
              <a:buSzPct val="45000"/>
            </a:pPr>
            <a:r>
              <a:rPr lang="en-GB" sz="1100" b="1">
                <a:latin typeface="Arial" pitchFamily="34" charset="0"/>
              </a:rPr>
              <a:t>Aladangady N et al. Arch Dis Child Fetal Neonatal Ed 2004;89:F344-F347</a:t>
            </a:r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0838" y="6224588"/>
            <a:ext cx="1062037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2125" y="979488"/>
            <a:ext cx="5618163" cy="489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163513" y="6694488"/>
            <a:ext cx="8816975" cy="109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828675" eaLnBrk="0" hangingPunct="0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  <a:tab pos="8535988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828675" eaLnBrk="0" hangingPunct="0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  <a:tab pos="8535988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828675" eaLnBrk="0" hangingPunct="0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  <a:tab pos="8535988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828675" eaLnBrk="0" hangingPunct="0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  <a:tab pos="8535988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828675" eaLnBrk="0" hangingPunct="0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  <a:tab pos="8535988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  <a:tab pos="8535988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  <a:tab pos="8535988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  <a:tab pos="8535988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  <a:tab pos="8535988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>
              <a:lnSpc>
                <a:spcPct val="97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GB" sz="700">
                <a:solidFill>
                  <a:srgbClr val="000000"/>
                </a:solidFill>
                <a:latin typeface="Arial" pitchFamily="34" charset="0"/>
              </a:rPr>
              <a:t>Copyright ©2004 BMJ Publishing Group Ltd.</a:t>
            </a:r>
          </a:p>
        </p:txBody>
      </p:sp>
      <p:sp>
        <p:nvSpPr>
          <p:cNvPr id="21509" name="Text Box 5"/>
          <p:cNvSpPr txBox="1">
            <a:spLocks noChangeArrowheads="1"/>
          </p:cNvSpPr>
          <p:nvPr/>
        </p:nvSpPr>
        <p:spPr bwMode="auto">
          <a:xfrm>
            <a:off x="1762125" y="5976938"/>
            <a:ext cx="6613525" cy="163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828675" eaLnBrk="0" hangingPunct="0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828675" eaLnBrk="0" hangingPunct="0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828675" eaLnBrk="0" hangingPunct="0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828675" eaLnBrk="0" hangingPunct="0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828675" eaLnBrk="0" hangingPunct="0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>
              <a:lnSpc>
                <a:spcPct val="97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GB" sz="1100" b="1">
                <a:latin typeface="Arial" pitchFamily="34" charset="0"/>
              </a:rPr>
              <a:t>Osborn, D A et al. Arch. Dis. Child. Fetal Neonatal Ed. 2004;89:F168-F173</a:t>
            </a:r>
          </a:p>
        </p:txBody>
      </p:sp>
      <p:sp>
        <p:nvSpPr>
          <p:cNvPr id="21510" name="Text Box 6"/>
          <p:cNvSpPr txBox="1">
            <a:spLocks noChangeArrowheads="1"/>
          </p:cNvSpPr>
          <p:nvPr/>
        </p:nvSpPr>
        <p:spPr bwMode="auto">
          <a:xfrm>
            <a:off x="152400" y="255588"/>
            <a:ext cx="8816975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 anchorCtr="1">
            <a:spAutoFit/>
          </a:bodyPr>
          <a:lstStyle>
            <a:lvl1pPr defTabSz="828675" eaLnBrk="0" hangingPunct="0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  <a:tab pos="8535988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828675" eaLnBrk="0" hangingPunct="0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  <a:tab pos="8535988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828675" eaLnBrk="0" hangingPunct="0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  <a:tab pos="8535988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828675" eaLnBrk="0" hangingPunct="0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  <a:tab pos="8535988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828675" eaLnBrk="0" hangingPunct="0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  <a:tab pos="8535988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  <a:tab pos="8535988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  <a:tab pos="8535988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  <a:tab pos="8535988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  <a:tab pos="8535988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>
              <a:lnSpc>
                <a:spcPct val="97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GB" sz="1500" b="1">
                <a:latin typeface="Arial" pitchFamily="34" charset="0"/>
              </a:rPr>
              <a:t>Figure 3 Scatter plot of mean blood pressure (BP) against superior vena cava (SVC) flow for all observations. Reference lines represent SVC flow of 41 ml/kg/min and mean BP of 30 mm Hg.</a:t>
            </a:r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r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CA"/>
              <a:t>Physiological responses to current common treatments?</a:t>
            </a:r>
          </a:p>
        </p:txBody>
      </p:sp>
      <p:sp>
        <p:nvSpPr>
          <p:cNvPr id="36867" name="Espace réservé du contenu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CA"/>
              <a:t>Fluid boluses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fr-CA"/>
              <a:t>appear to increase left ventricular output but not RVO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fr-CA"/>
              <a:t>Increase ductal shunt: don’t improve systemic perfusion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fr-CA"/>
              <a:t>Small transient increase in blood pressure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fr-CA"/>
              <a:t>Dopamine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fr-CA"/>
              <a:t>Increases BP, almost entirely by vasoconstriction, decreasing systemic flow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fr-CA"/>
              <a:t>Steroids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fr-CA"/>
              <a:t>Increase pressure slowly, by what hemodynamic mechanism?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/>
              <a:t>LVO &amp; RVO</a:t>
            </a:r>
            <a:endParaRPr lang="en-US"/>
          </a:p>
        </p:txBody>
      </p:sp>
      <p:pic>
        <p:nvPicPr>
          <p:cNvPr id="23555" name="Picture 5" descr="Heart shun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774"/>
          <a:stretch>
            <a:fillRect/>
          </a:stretch>
        </p:blipFill>
        <p:spPr bwMode="auto">
          <a:xfrm>
            <a:off x="533400" y="1752600"/>
            <a:ext cx="8153400" cy="4805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RCTs of dopamine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CA" dirty="0"/>
              <a:t>Osborn 2002</a:t>
            </a:r>
          </a:p>
          <a:p>
            <a:r>
              <a:rPr lang="en-CA" dirty="0"/>
              <a:t>Dopamine at 20 decreased RVO from 146 to 120 mL/kg/min in preterm infants with low flows.</a:t>
            </a:r>
          </a:p>
          <a:p>
            <a:r>
              <a:rPr lang="en-CA" dirty="0" err="1"/>
              <a:t>Roze</a:t>
            </a:r>
            <a:r>
              <a:rPr lang="en-CA" dirty="0"/>
              <a:t> 1993</a:t>
            </a:r>
          </a:p>
          <a:p>
            <a:r>
              <a:rPr lang="en-CA" dirty="0"/>
              <a:t>Dopamine, enough to increase BP, LVO decreased from 245 to 206 mL/kg/min, hypotensive </a:t>
            </a:r>
            <a:r>
              <a:rPr lang="en-CA" dirty="0" err="1"/>
              <a:t>preterms</a:t>
            </a:r>
            <a:endParaRPr lang="en-CA" dirty="0"/>
          </a:p>
          <a:p>
            <a:r>
              <a:rPr lang="en-CA" dirty="0"/>
              <a:t>Phillipos 1996</a:t>
            </a:r>
          </a:p>
          <a:p>
            <a:r>
              <a:rPr lang="en-CA" dirty="0"/>
              <a:t>Dopamine, enough to increase BP, LVO decreased from 200 to 194 mL/kg/min, hypotensive </a:t>
            </a:r>
            <a:r>
              <a:rPr lang="en-CA" dirty="0" err="1"/>
              <a:t>preterms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9591283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re 1"/>
          <p:cNvSpPr>
            <a:spLocks noGrp="1"/>
          </p:cNvSpPr>
          <p:nvPr>
            <p:ph type="title"/>
          </p:nvPr>
        </p:nvSpPr>
        <p:spPr>
          <a:xfrm>
            <a:off x="0" y="3124200"/>
            <a:ext cx="2743200" cy="14478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CA" dirty="0" err="1"/>
              <a:t>Milrinone</a:t>
            </a:r>
            <a:r>
              <a:rPr lang="fr-CA" dirty="0"/>
              <a:t> </a:t>
            </a:r>
            <a:r>
              <a:rPr lang="fr-CA" dirty="0" err="1"/>
              <a:t>clinical</a:t>
            </a:r>
            <a:r>
              <a:rPr lang="fr-CA" dirty="0"/>
              <a:t> trial</a:t>
            </a:r>
            <a:br>
              <a:rPr lang="fr-CA" dirty="0"/>
            </a:br>
            <a:r>
              <a:rPr lang="fr-CA" sz="2800" dirty="0" err="1"/>
              <a:t>Paradisis</a:t>
            </a:r>
            <a:r>
              <a:rPr lang="fr-CA" sz="2800" dirty="0"/>
              <a:t> et al</a:t>
            </a:r>
            <a:endParaRPr lang="fr-CA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</p:nvPr>
        </p:nvGraphicFramePr>
        <p:xfrm>
          <a:off x="2362200" y="0"/>
          <a:ext cx="6629400" cy="6615117"/>
        </p:xfrm>
        <a:graphic>
          <a:graphicData uri="http://schemas.openxmlformats.org/drawingml/2006/table">
            <a:tbl>
              <a:tblPr/>
              <a:tblGrid>
                <a:gridCol w="1325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867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650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4964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211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60908">
                <a:tc>
                  <a:txBody>
                    <a:bodyPr/>
                    <a:lstStyle/>
                    <a:p>
                      <a:pPr algn="ctr"/>
                      <a:endParaRPr lang="fr-CA" sz="1600" dirty="0"/>
                    </a:p>
                  </a:txBody>
                  <a:tcPr marL="30938" marR="30938" marT="15468" marB="15468" anchor="ctr"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600"/>
                        <a:t>Age (h)</a:t>
                      </a:r>
                    </a:p>
                  </a:txBody>
                  <a:tcPr marL="30938" marR="30938" marT="15468" marB="15468" anchor="ctr"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600"/>
                        <a:t>Milrinone (n = 42)</a:t>
                      </a:r>
                    </a:p>
                  </a:txBody>
                  <a:tcPr marL="30938" marR="30938" marT="15468" marB="15468" anchor="ctr"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600"/>
                        <a:t>Placebo (n = 48)</a:t>
                      </a:r>
                    </a:p>
                  </a:txBody>
                  <a:tcPr marL="30938" marR="30938" marT="15468" marB="15468" anchor="ctr"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600" i="1"/>
                        <a:t>P</a:t>
                      </a:r>
                      <a:r>
                        <a:rPr lang="fr-CA" sz="1600"/>
                        <a:t> value</a:t>
                      </a:r>
                    </a:p>
                  </a:txBody>
                  <a:tcPr marL="30938" marR="30938" marT="15468" marB="15468" anchor="ctr"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9539">
                <a:tc>
                  <a:txBody>
                    <a:bodyPr/>
                    <a:lstStyle/>
                    <a:p>
                      <a:pPr algn="l"/>
                      <a:r>
                        <a:rPr lang="fr-CA" sz="1600" dirty="0"/>
                        <a:t>SVC </a:t>
                      </a:r>
                      <a:r>
                        <a:rPr lang="fr-CA" sz="1100" dirty="0"/>
                        <a:t>(</a:t>
                      </a:r>
                      <a:r>
                        <a:rPr lang="fr-CA" sz="1100" dirty="0" err="1"/>
                        <a:t>mL</a:t>
                      </a:r>
                      <a:r>
                        <a:rPr lang="fr-CA" sz="1100" dirty="0"/>
                        <a:t>/kg/min)</a:t>
                      </a:r>
                    </a:p>
                  </a:txBody>
                  <a:tcPr marL="30938" marR="30938" marT="15468" marB="154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CA" sz="1600"/>
                        <a:t>3</a:t>
                      </a:r>
                      <a:r>
                        <a:rPr lang="fr-CA" sz="1600">
                          <a:hlinkClick r:id="rId2"/>
                        </a:rPr>
                        <a:t>‡</a:t>
                      </a:r>
                      <a:endParaRPr lang="fr-CA" sz="1600"/>
                    </a:p>
                  </a:txBody>
                  <a:tcPr marL="30938" marR="30938" marT="15468" marB="154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CA" sz="1600"/>
                        <a:t>78 (51, 107)</a:t>
                      </a:r>
                    </a:p>
                  </a:txBody>
                  <a:tcPr marL="30938" marR="30938" marT="15468" marB="154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CA" sz="1600"/>
                        <a:t>86 (67, 107)</a:t>
                      </a:r>
                    </a:p>
                  </a:txBody>
                  <a:tcPr marL="30938" marR="30938" marT="15468" marB="154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CA" sz="1600" dirty="0"/>
                        <a:t>.2</a:t>
                      </a:r>
                    </a:p>
                  </a:txBody>
                  <a:tcPr marL="30938" marR="30938" marT="15468" marB="154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776">
                <a:tc>
                  <a:txBody>
                    <a:bodyPr/>
                    <a:lstStyle/>
                    <a:p>
                      <a:pPr algn="l"/>
                      <a:endParaRPr lang="fr-CA" sz="1600"/>
                    </a:p>
                  </a:txBody>
                  <a:tcPr marL="30938" marR="30938" marT="15468" marB="154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CA" sz="1600"/>
                        <a:t>7</a:t>
                      </a:r>
                    </a:p>
                  </a:txBody>
                  <a:tcPr marL="30938" marR="30938" marT="15468" marB="154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CA" sz="1600"/>
                        <a:t>70 (48, 92)</a:t>
                      </a:r>
                    </a:p>
                  </a:txBody>
                  <a:tcPr marL="30938" marR="30938" marT="15468" marB="154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CA" sz="1600"/>
                        <a:t>75 (51, 94)</a:t>
                      </a:r>
                    </a:p>
                  </a:txBody>
                  <a:tcPr marL="30938" marR="30938" marT="15468" marB="154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CA" sz="1600" dirty="0"/>
                        <a:t>.8</a:t>
                      </a:r>
                    </a:p>
                  </a:txBody>
                  <a:tcPr marL="30938" marR="30938" marT="15468" marB="154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908">
                <a:tc>
                  <a:txBody>
                    <a:bodyPr/>
                    <a:lstStyle/>
                    <a:p>
                      <a:pPr algn="l"/>
                      <a:endParaRPr lang="fr-CA" sz="1600"/>
                    </a:p>
                  </a:txBody>
                  <a:tcPr marL="30938" marR="30938" marT="15468" marB="154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CA" sz="1600"/>
                        <a:t>10</a:t>
                      </a:r>
                    </a:p>
                  </a:txBody>
                  <a:tcPr marL="30938" marR="30938" marT="15468" marB="154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CA" sz="1600"/>
                        <a:t>67 (53, 87)</a:t>
                      </a:r>
                    </a:p>
                  </a:txBody>
                  <a:tcPr marL="30938" marR="30938" marT="15468" marB="154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CA" sz="1600"/>
                        <a:t>81 (50, 100)</a:t>
                      </a:r>
                    </a:p>
                  </a:txBody>
                  <a:tcPr marL="30938" marR="30938" marT="15468" marB="154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CA" sz="1600"/>
                        <a:t>.5</a:t>
                      </a:r>
                    </a:p>
                  </a:txBody>
                  <a:tcPr marL="30938" marR="30938" marT="15468" marB="154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776">
                <a:tc>
                  <a:txBody>
                    <a:bodyPr/>
                    <a:lstStyle/>
                    <a:p>
                      <a:pPr algn="l"/>
                      <a:endParaRPr lang="fr-CA" sz="1600"/>
                    </a:p>
                  </a:txBody>
                  <a:tcPr marL="30938" marR="30938" marT="15468" marB="154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CA" sz="1600" dirty="0"/>
                        <a:t>24</a:t>
                      </a:r>
                    </a:p>
                  </a:txBody>
                  <a:tcPr marL="30938" marR="30938" marT="15468" marB="154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CA" sz="1600"/>
                        <a:t>88 (73, 101)</a:t>
                      </a:r>
                    </a:p>
                  </a:txBody>
                  <a:tcPr marL="30938" marR="30938" marT="15468" marB="154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CA" sz="1600"/>
                        <a:t>93 (72, 121)</a:t>
                      </a:r>
                    </a:p>
                  </a:txBody>
                  <a:tcPr marL="30938" marR="30938" marT="15468" marB="154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CA" sz="1600"/>
                        <a:t>.4</a:t>
                      </a:r>
                    </a:p>
                  </a:txBody>
                  <a:tcPr marL="30938" marR="30938" marT="15468" marB="154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0960">
                <a:tc>
                  <a:txBody>
                    <a:bodyPr/>
                    <a:lstStyle/>
                    <a:p>
                      <a:pPr algn="l"/>
                      <a:r>
                        <a:rPr lang="fr-CA" sz="1600" dirty="0"/>
                        <a:t>RVO </a:t>
                      </a:r>
                      <a:r>
                        <a:rPr lang="fr-CA" sz="1100" dirty="0"/>
                        <a:t>(</a:t>
                      </a:r>
                      <a:r>
                        <a:rPr lang="fr-CA" sz="1100" dirty="0" err="1"/>
                        <a:t>mL</a:t>
                      </a:r>
                      <a:r>
                        <a:rPr lang="fr-CA" sz="1100" dirty="0"/>
                        <a:t>/kg/min)</a:t>
                      </a:r>
                    </a:p>
                  </a:txBody>
                  <a:tcPr marL="30938" marR="30938" marT="15468" marB="154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CA" sz="1600"/>
                        <a:t>3</a:t>
                      </a:r>
                      <a:r>
                        <a:rPr lang="fr-CA" sz="1600">
                          <a:hlinkClick r:id="rId2"/>
                        </a:rPr>
                        <a:t>‡</a:t>
                      </a:r>
                      <a:endParaRPr lang="fr-CA" sz="1600"/>
                    </a:p>
                  </a:txBody>
                  <a:tcPr marL="30938" marR="30938" marT="15468" marB="154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CA" sz="1600"/>
                        <a:t>182 (140, 240)</a:t>
                      </a:r>
                    </a:p>
                  </a:txBody>
                  <a:tcPr marL="30938" marR="30938" marT="15468" marB="154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CA" sz="1600"/>
                        <a:t>189 (133, 271)</a:t>
                      </a:r>
                    </a:p>
                  </a:txBody>
                  <a:tcPr marL="30938" marR="30938" marT="15468" marB="154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CA" sz="1600"/>
                        <a:t>.9</a:t>
                      </a:r>
                    </a:p>
                  </a:txBody>
                  <a:tcPr marL="30938" marR="30938" marT="15468" marB="154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0908">
                <a:tc>
                  <a:txBody>
                    <a:bodyPr/>
                    <a:lstStyle/>
                    <a:p>
                      <a:pPr algn="l"/>
                      <a:endParaRPr lang="fr-CA" sz="1600"/>
                    </a:p>
                  </a:txBody>
                  <a:tcPr marL="30938" marR="30938" marT="15468" marB="154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CA" sz="1600"/>
                        <a:t>7</a:t>
                      </a:r>
                    </a:p>
                  </a:txBody>
                  <a:tcPr marL="30938" marR="30938" marT="15468" marB="154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CA" sz="1600"/>
                        <a:t>177 (147, 258)</a:t>
                      </a:r>
                    </a:p>
                  </a:txBody>
                  <a:tcPr marL="30938" marR="30938" marT="15468" marB="154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CA" sz="1600"/>
                        <a:t>187 (140, 240)</a:t>
                      </a:r>
                    </a:p>
                  </a:txBody>
                  <a:tcPr marL="30938" marR="30938" marT="15468" marB="154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CA" sz="1600"/>
                        <a:t>.9</a:t>
                      </a:r>
                    </a:p>
                  </a:txBody>
                  <a:tcPr marL="30938" marR="30938" marT="15468" marB="154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0908">
                <a:tc>
                  <a:txBody>
                    <a:bodyPr/>
                    <a:lstStyle/>
                    <a:p>
                      <a:pPr algn="l"/>
                      <a:endParaRPr lang="fr-CA" sz="1600"/>
                    </a:p>
                  </a:txBody>
                  <a:tcPr marL="30938" marR="30938" marT="15468" marB="154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CA" sz="1600"/>
                        <a:t>10</a:t>
                      </a:r>
                    </a:p>
                  </a:txBody>
                  <a:tcPr marL="30938" marR="30938" marT="15468" marB="154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CA" sz="1600"/>
                        <a:t>189 (146, 258)</a:t>
                      </a:r>
                    </a:p>
                  </a:txBody>
                  <a:tcPr marL="30938" marR="30938" marT="15468" marB="154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CA" sz="1600"/>
                        <a:t>187 (133, 243)</a:t>
                      </a:r>
                    </a:p>
                  </a:txBody>
                  <a:tcPr marL="30938" marR="30938" marT="15468" marB="154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CA" sz="1600" dirty="0"/>
                        <a:t>.4</a:t>
                      </a:r>
                    </a:p>
                  </a:txBody>
                  <a:tcPr marL="30938" marR="30938" marT="15468" marB="154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0908">
                <a:tc>
                  <a:txBody>
                    <a:bodyPr/>
                    <a:lstStyle/>
                    <a:p>
                      <a:pPr algn="l"/>
                      <a:endParaRPr lang="fr-CA" sz="1600"/>
                    </a:p>
                  </a:txBody>
                  <a:tcPr marL="30938" marR="30938" marT="15468" marB="154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CA" sz="1600"/>
                        <a:t>24</a:t>
                      </a:r>
                    </a:p>
                  </a:txBody>
                  <a:tcPr marL="30938" marR="30938" marT="15468" marB="154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CA" sz="1600"/>
                        <a:t>242 (194, 301)</a:t>
                      </a:r>
                    </a:p>
                  </a:txBody>
                  <a:tcPr marL="30938" marR="30938" marT="15468" marB="154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CA" sz="1600"/>
                        <a:t>250 (207, 306)</a:t>
                      </a:r>
                    </a:p>
                  </a:txBody>
                  <a:tcPr marL="30938" marR="30938" marT="15468" marB="154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CA" sz="1600" dirty="0"/>
                        <a:t>.7</a:t>
                      </a:r>
                    </a:p>
                  </a:txBody>
                  <a:tcPr marL="30938" marR="30938" marT="15468" marB="154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0908">
                <a:tc>
                  <a:txBody>
                    <a:bodyPr/>
                    <a:lstStyle/>
                    <a:p>
                      <a:pPr algn="l"/>
                      <a:r>
                        <a:rPr lang="fr-CA" sz="1600"/>
                        <a:t>BP (mm Hg)</a:t>
                      </a:r>
                    </a:p>
                  </a:txBody>
                  <a:tcPr marL="30938" marR="30938" marT="15468" marB="154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CA" sz="1600"/>
                        <a:t>3</a:t>
                      </a:r>
                      <a:r>
                        <a:rPr lang="fr-CA" sz="1600">
                          <a:hlinkClick r:id="rId2"/>
                        </a:rPr>
                        <a:t>‡</a:t>
                      </a:r>
                      <a:endParaRPr lang="fr-CA" sz="1600"/>
                    </a:p>
                  </a:txBody>
                  <a:tcPr marL="30938" marR="30938" marT="15468" marB="154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CA" sz="1600"/>
                        <a:t>31 ± 6</a:t>
                      </a:r>
                    </a:p>
                  </a:txBody>
                  <a:tcPr marL="30938" marR="30938" marT="15468" marB="154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CA" sz="1600"/>
                        <a:t>30 ± 3</a:t>
                      </a:r>
                    </a:p>
                  </a:txBody>
                  <a:tcPr marL="30938" marR="30938" marT="15468" marB="154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CA" sz="1600"/>
                        <a:t>.4</a:t>
                      </a:r>
                    </a:p>
                  </a:txBody>
                  <a:tcPr marL="30938" marR="30938" marT="15468" marB="154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4776">
                <a:tc>
                  <a:txBody>
                    <a:bodyPr/>
                    <a:lstStyle/>
                    <a:p>
                      <a:pPr algn="l"/>
                      <a:endParaRPr lang="fr-CA" sz="1600"/>
                    </a:p>
                  </a:txBody>
                  <a:tcPr marL="30938" marR="30938" marT="15468" marB="154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CA" sz="1600" dirty="0"/>
                        <a:t>7</a:t>
                      </a:r>
                    </a:p>
                  </a:txBody>
                  <a:tcPr marL="30938" marR="30938" marT="15468" marB="154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CA" sz="1600"/>
                        <a:t>28 ± 5</a:t>
                      </a:r>
                    </a:p>
                  </a:txBody>
                  <a:tcPr marL="30938" marR="30938" marT="15468" marB="154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CA" sz="1600"/>
                        <a:t>32 ± 6</a:t>
                      </a:r>
                    </a:p>
                  </a:txBody>
                  <a:tcPr marL="30938" marR="30938" marT="15468" marB="154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CA" sz="1600" dirty="0"/>
                        <a:t>.001</a:t>
                      </a:r>
                    </a:p>
                  </a:txBody>
                  <a:tcPr marL="30938" marR="30938" marT="15468" marB="154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4776">
                <a:tc>
                  <a:txBody>
                    <a:bodyPr/>
                    <a:lstStyle/>
                    <a:p>
                      <a:pPr algn="l"/>
                      <a:endParaRPr lang="fr-CA" sz="1600"/>
                    </a:p>
                  </a:txBody>
                  <a:tcPr marL="30938" marR="30938" marT="15468" marB="154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CA" sz="1600"/>
                        <a:t>10</a:t>
                      </a:r>
                    </a:p>
                  </a:txBody>
                  <a:tcPr marL="30938" marR="30938" marT="15468" marB="154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CA" sz="1600"/>
                        <a:t>29 ± 4</a:t>
                      </a:r>
                    </a:p>
                  </a:txBody>
                  <a:tcPr marL="30938" marR="30938" marT="15468" marB="154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CA" sz="1600"/>
                        <a:t>32 ± 5</a:t>
                      </a:r>
                    </a:p>
                  </a:txBody>
                  <a:tcPr marL="30938" marR="30938" marT="15468" marB="154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CA" sz="1600" dirty="0"/>
                        <a:t>.004</a:t>
                      </a:r>
                    </a:p>
                  </a:txBody>
                  <a:tcPr marL="30938" marR="30938" marT="15468" marB="154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4776">
                <a:tc>
                  <a:txBody>
                    <a:bodyPr/>
                    <a:lstStyle/>
                    <a:p>
                      <a:pPr algn="l"/>
                      <a:endParaRPr lang="fr-CA" sz="1600"/>
                    </a:p>
                  </a:txBody>
                  <a:tcPr marL="30938" marR="30938" marT="15468" marB="154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CA" sz="1600"/>
                        <a:t>24</a:t>
                      </a:r>
                    </a:p>
                  </a:txBody>
                  <a:tcPr marL="30938" marR="30938" marT="15468" marB="154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CA" sz="1600"/>
                        <a:t>34 ± 5</a:t>
                      </a:r>
                    </a:p>
                  </a:txBody>
                  <a:tcPr marL="30938" marR="30938" marT="15468" marB="154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CA" sz="1600"/>
                        <a:t>36 ± 6</a:t>
                      </a:r>
                    </a:p>
                  </a:txBody>
                  <a:tcPr marL="30938" marR="30938" marT="15468" marB="154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CA" sz="1600" dirty="0"/>
                        <a:t>.2</a:t>
                      </a:r>
                    </a:p>
                  </a:txBody>
                  <a:tcPr marL="30938" marR="30938" marT="15468" marB="154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26540">
                <a:tc>
                  <a:txBody>
                    <a:bodyPr/>
                    <a:lstStyle/>
                    <a:p>
                      <a:pPr algn="l"/>
                      <a:r>
                        <a:rPr lang="fr-CA" sz="1600" dirty="0"/>
                        <a:t>HR </a:t>
                      </a:r>
                      <a:r>
                        <a:rPr lang="fr-CA" sz="1100" dirty="0"/>
                        <a:t>(beats/min)</a:t>
                      </a:r>
                    </a:p>
                  </a:txBody>
                  <a:tcPr marL="30938" marR="30938" marT="15468" marB="154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CA" sz="1600"/>
                        <a:t>3</a:t>
                      </a:r>
                      <a:r>
                        <a:rPr lang="fr-CA" sz="1600">
                          <a:hlinkClick r:id="rId2"/>
                        </a:rPr>
                        <a:t>‡</a:t>
                      </a:r>
                      <a:endParaRPr lang="fr-CA" sz="1600"/>
                    </a:p>
                  </a:txBody>
                  <a:tcPr marL="30938" marR="30938" marT="15468" marB="154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CA" sz="1600"/>
                        <a:t>149 ± 16</a:t>
                      </a:r>
                    </a:p>
                  </a:txBody>
                  <a:tcPr marL="30938" marR="30938" marT="15468" marB="154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CA" sz="1600"/>
                        <a:t>151 ± 17</a:t>
                      </a:r>
                    </a:p>
                  </a:txBody>
                  <a:tcPr marL="30938" marR="30938" marT="15468" marB="154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CA" sz="1600" dirty="0"/>
                        <a:t>.6</a:t>
                      </a:r>
                    </a:p>
                  </a:txBody>
                  <a:tcPr marL="30938" marR="30938" marT="15468" marB="154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74776">
                <a:tc>
                  <a:txBody>
                    <a:bodyPr/>
                    <a:lstStyle/>
                    <a:p>
                      <a:pPr algn="l"/>
                      <a:endParaRPr lang="fr-CA" sz="1600"/>
                    </a:p>
                  </a:txBody>
                  <a:tcPr marL="30938" marR="30938" marT="15468" marB="154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CA" sz="1600" dirty="0"/>
                        <a:t>7</a:t>
                      </a:r>
                    </a:p>
                  </a:txBody>
                  <a:tcPr marL="30938" marR="30938" marT="15468" marB="154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CA" sz="1600"/>
                        <a:t>158 ± 15</a:t>
                      </a:r>
                    </a:p>
                  </a:txBody>
                  <a:tcPr marL="30938" marR="30938" marT="15468" marB="154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CA" sz="1600"/>
                        <a:t>145 ± 10</a:t>
                      </a:r>
                    </a:p>
                  </a:txBody>
                  <a:tcPr marL="30938" marR="30938" marT="15468" marB="154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CA" sz="1600"/>
                        <a:t>.001</a:t>
                      </a:r>
                    </a:p>
                  </a:txBody>
                  <a:tcPr marL="30938" marR="30938" marT="15468" marB="154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74776">
                <a:tc>
                  <a:txBody>
                    <a:bodyPr/>
                    <a:lstStyle/>
                    <a:p>
                      <a:pPr algn="l"/>
                      <a:endParaRPr lang="fr-CA" sz="1600"/>
                    </a:p>
                  </a:txBody>
                  <a:tcPr marL="30938" marR="30938" marT="15468" marB="154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CA" sz="1600"/>
                        <a:t>10</a:t>
                      </a:r>
                    </a:p>
                  </a:txBody>
                  <a:tcPr marL="30938" marR="30938" marT="15468" marB="154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CA" sz="1600" dirty="0"/>
                        <a:t>157 ± 13</a:t>
                      </a:r>
                    </a:p>
                  </a:txBody>
                  <a:tcPr marL="30938" marR="30938" marT="15468" marB="154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CA" sz="1600"/>
                        <a:t>141 ± 12</a:t>
                      </a:r>
                    </a:p>
                  </a:txBody>
                  <a:tcPr marL="30938" marR="30938" marT="15468" marB="154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CA" sz="1600"/>
                        <a:t>.001</a:t>
                      </a:r>
                    </a:p>
                  </a:txBody>
                  <a:tcPr marL="30938" marR="30938" marT="15468" marB="154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74776">
                <a:tc>
                  <a:txBody>
                    <a:bodyPr/>
                    <a:lstStyle/>
                    <a:p>
                      <a:pPr algn="l"/>
                      <a:endParaRPr lang="fr-CA" sz="1600"/>
                    </a:p>
                  </a:txBody>
                  <a:tcPr marL="30938" marR="30938" marT="15468" marB="154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CA" sz="1600"/>
                        <a:t>24</a:t>
                      </a:r>
                    </a:p>
                  </a:txBody>
                  <a:tcPr marL="30938" marR="30938" marT="15468" marB="154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CA" sz="1600"/>
                        <a:t>153 ± 13</a:t>
                      </a:r>
                    </a:p>
                  </a:txBody>
                  <a:tcPr marL="30938" marR="30938" marT="15468" marB="154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CA" sz="1600"/>
                        <a:t>144 ± 14</a:t>
                      </a:r>
                    </a:p>
                  </a:txBody>
                  <a:tcPr marL="30938" marR="30938" marT="15468" marB="154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CA" sz="1600" dirty="0"/>
                        <a:t>.003</a:t>
                      </a:r>
                    </a:p>
                  </a:txBody>
                  <a:tcPr marL="30938" marR="30938" marT="15468" marB="154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400094">
                <a:tc>
                  <a:txBody>
                    <a:bodyPr/>
                    <a:lstStyle/>
                    <a:p>
                      <a:pPr algn="l"/>
                      <a:r>
                        <a:rPr lang="fr-CA" sz="1600" dirty="0"/>
                        <a:t>PDA </a:t>
                      </a:r>
                      <a:r>
                        <a:rPr lang="fr-CA" sz="1600" dirty="0" err="1"/>
                        <a:t>diameter</a:t>
                      </a:r>
                      <a:endParaRPr lang="fr-CA" sz="1100" dirty="0"/>
                    </a:p>
                  </a:txBody>
                  <a:tcPr marL="30938" marR="30938" marT="15468" marB="154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CA" sz="1600"/>
                        <a:t>3</a:t>
                      </a:r>
                      <a:r>
                        <a:rPr lang="fr-CA" sz="1600">
                          <a:hlinkClick r:id="rId2"/>
                        </a:rPr>
                        <a:t>‡</a:t>
                      </a:r>
                      <a:endParaRPr lang="fr-CA" sz="1600"/>
                    </a:p>
                  </a:txBody>
                  <a:tcPr marL="30938" marR="30938" marT="15468" marB="154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CA" sz="1600"/>
                        <a:t>2 ± 0.9</a:t>
                      </a:r>
                    </a:p>
                  </a:txBody>
                  <a:tcPr marL="30938" marR="30938" marT="15468" marB="154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CA" sz="1600"/>
                        <a:t>1.9 ± 0.6</a:t>
                      </a:r>
                    </a:p>
                  </a:txBody>
                  <a:tcPr marL="30938" marR="30938" marT="15468" marB="154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CA" sz="1600" dirty="0"/>
                        <a:t>.5</a:t>
                      </a:r>
                    </a:p>
                  </a:txBody>
                  <a:tcPr marL="30938" marR="30938" marT="15468" marB="154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74776">
                <a:tc>
                  <a:txBody>
                    <a:bodyPr/>
                    <a:lstStyle/>
                    <a:p>
                      <a:pPr algn="l"/>
                      <a:r>
                        <a:rPr lang="fr-CA" sz="1600" dirty="0"/>
                        <a:t>(mm)</a:t>
                      </a:r>
                    </a:p>
                  </a:txBody>
                  <a:tcPr marL="30938" marR="30938" marT="15468" marB="154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CA" sz="1600"/>
                        <a:t>7</a:t>
                      </a:r>
                    </a:p>
                  </a:txBody>
                  <a:tcPr marL="30938" marR="30938" marT="15468" marB="154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CA" sz="1600"/>
                        <a:t>1.9 ± 0.7</a:t>
                      </a:r>
                    </a:p>
                  </a:txBody>
                  <a:tcPr marL="30938" marR="30938" marT="15468" marB="154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CA" sz="1600"/>
                        <a:t>1.5 ± 0.6</a:t>
                      </a:r>
                    </a:p>
                  </a:txBody>
                  <a:tcPr marL="30938" marR="30938" marT="15468" marB="154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CA" sz="1600" dirty="0"/>
                        <a:t>.001</a:t>
                      </a:r>
                    </a:p>
                  </a:txBody>
                  <a:tcPr marL="30938" marR="30938" marT="15468" marB="154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74776">
                <a:tc>
                  <a:txBody>
                    <a:bodyPr/>
                    <a:lstStyle/>
                    <a:p>
                      <a:pPr algn="l"/>
                      <a:endParaRPr lang="fr-CA" sz="1600"/>
                    </a:p>
                  </a:txBody>
                  <a:tcPr marL="30938" marR="30938" marT="15468" marB="154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CA" sz="1600"/>
                        <a:t>10</a:t>
                      </a:r>
                    </a:p>
                  </a:txBody>
                  <a:tcPr marL="30938" marR="30938" marT="15468" marB="154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CA" sz="1600"/>
                        <a:t>1.9 ± 0.6</a:t>
                      </a:r>
                    </a:p>
                  </a:txBody>
                  <a:tcPr marL="30938" marR="30938" marT="15468" marB="154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CA" sz="1600"/>
                        <a:t>1.4 ± 0.6</a:t>
                      </a:r>
                    </a:p>
                  </a:txBody>
                  <a:tcPr marL="30938" marR="30938" marT="15468" marB="154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CA" sz="1600" dirty="0"/>
                        <a:t>.001</a:t>
                      </a:r>
                    </a:p>
                  </a:txBody>
                  <a:tcPr marL="30938" marR="30938" marT="15468" marB="154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74776">
                <a:tc>
                  <a:txBody>
                    <a:bodyPr/>
                    <a:lstStyle/>
                    <a:p>
                      <a:pPr algn="l"/>
                      <a:endParaRPr lang="fr-CA" sz="1600"/>
                    </a:p>
                  </a:txBody>
                  <a:tcPr marL="30938" marR="30938" marT="15468" marB="154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CA" sz="1600"/>
                        <a:t>24</a:t>
                      </a:r>
                    </a:p>
                  </a:txBody>
                  <a:tcPr marL="30938" marR="30938" marT="15468" marB="154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CA" sz="1600"/>
                        <a:t>1.7 ± 0.8</a:t>
                      </a:r>
                    </a:p>
                  </a:txBody>
                  <a:tcPr marL="30938" marR="30938" marT="15468" marB="154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CA" sz="1600"/>
                        <a:t>0.9 ± 0.7</a:t>
                      </a:r>
                    </a:p>
                  </a:txBody>
                  <a:tcPr marL="30938" marR="30938" marT="15468" marB="154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CA" sz="1600" dirty="0"/>
                        <a:t>.001</a:t>
                      </a:r>
                    </a:p>
                  </a:txBody>
                  <a:tcPr marL="30938" marR="30938" marT="15468" marB="154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pic>
        <p:nvPicPr>
          <p:cNvPr id="24686" name="Picture 1" descr="low asteris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5725" cy="6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687" name="Ellipse 4"/>
          <p:cNvSpPr>
            <a:spLocks noChangeArrowheads="1"/>
          </p:cNvSpPr>
          <p:nvPr/>
        </p:nvSpPr>
        <p:spPr bwMode="auto">
          <a:xfrm>
            <a:off x="2590800" y="3352800"/>
            <a:ext cx="6553200" cy="685800"/>
          </a:xfrm>
          <a:prstGeom prst="ellipse">
            <a:avLst/>
          </a:prstGeom>
          <a:solidFill>
            <a:srgbClr val="FF0000">
              <a:alpha val="0"/>
            </a:srgbClr>
          </a:solidFill>
          <a:ln w="12700" cap="sq" algn="ctr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fr-CA"/>
          </a:p>
        </p:txBody>
      </p:sp>
      <p:sp>
        <p:nvSpPr>
          <p:cNvPr id="24688" name="Ellipse 5"/>
          <p:cNvSpPr>
            <a:spLocks noChangeArrowheads="1"/>
          </p:cNvSpPr>
          <p:nvPr/>
        </p:nvSpPr>
        <p:spPr bwMode="auto">
          <a:xfrm>
            <a:off x="2819400" y="5791200"/>
            <a:ext cx="6553200" cy="914400"/>
          </a:xfrm>
          <a:prstGeom prst="ellipse">
            <a:avLst/>
          </a:prstGeom>
          <a:solidFill>
            <a:srgbClr val="FF0000">
              <a:alpha val="0"/>
            </a:srgbClr>
          </a:solidFill>
          <a:ln w="12700" cap="sq" algn="ctr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fr-CA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r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CA"/>
              <a:t>Low dose dopamine and the kidney</a:t>
            </a:r>
          </a:p>
        </p:txBody>
      </p:sp>
      <p:sp>
        <p:nvSpPr>
          <p:cNvPr id="2560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fr-CA"/>
              <a:t>No evidence from neonatal animal models that low dose dopamine increases renal blood flow</a:t>
            </a:r>
          </a:p>
          <a:p>
            <a:pPr eaLnBrk="1" hangingPunct="1"/>
            <a:r>
              <a:rPr lang="fr-CA"/>
              <a:t>One clinical trial also showed no effect</a:t>
            </a:r>
          </a:p>
          <a:p>
            <a:pPr eaLnBrk="1" hangingPunct="1"/>
            <a:r>
              <a:rPr lang="fr-CA"/>
              <a:t>No evidence of beneficial renal effect of low dose dopamine in critically ill older children or adults either! (several systematic reviews)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44475"/>
            <a:ext cx="7772400" cy="1431925"/>
          </a:xfrm>
        </p:spPr>
        <p:txBody>
          <a:bodyPr/>
          <a:lstStyle/>
          <a:p>
            <a:pPr eaLnBrk="1" hangingPunct="1"/>
            <a:r>
              <a:rPr lang="en-CA"/>
              <a:t>Pituitary effects of dopamine</a:t>
            </a:r>
          </a:p>
        </p:txBody>
      </p:sp>
      <p:pic>
        <p:nvPicPr>
          <p:cNvPr id="26627" name="Picture 3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500" y="1676400"/>
            <a:ext cx="4914900" cy="518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Text Box 1"/>
          <p:cNvSpPr txBox="1">
            <a:spLocks noChangeArrowheads="1"/>
          </p:cNvSpPr>
          <p:nvPr/>
        </p:nvSpPr>
        <p:spPr bwMode="auto">
          <a:xfrm>
            <a:off x="325440" y="381641"/>
            <a:ext cx="8493120" cy="6149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5pPr>
            <a:lvl6pPr marL="15367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6pPr>
            <a:lvl7pPr marL="19939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7pPr>
            <a:lvl8pPr marL="24511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8pPr>
            <a:lvl9pPr marL="29083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9pPr>
          </a:lstStyle>
          <a:p>
            <a:pPr algn="ctr"/>
            <a:r>
              <a:rPr lang="en-GB" sz="1500" b="1">
                <a:latin typeface="Arial" charset="0"/>
              </a:rPr>
              <a:t>Three-day serum levels of (A) thyroid stimulating hormone (TSH), (B) total thyroxine (T4), (C) prolaction (PRL) and (D) growth hormone (GH) in the two study groups (dopamine group, n = 18; dobutamine group, n = 17). *p&lt;0.01.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5840" y="6205612"/>
            <a:ext cx="816480" cy="522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53" y="1113919"/>
            <a:ext cx="7640640" cy="4893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754560" y="5972307"/>
            <a:ext cx="3918240" cy="309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5pPr>
            <a:lvl6pPr marL="15367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6pPr>
            <a:lvl7pPr marL="19939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7pPr>
            <a:lvl8pPr marL="24511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8pPr>
            <a:lvl9pPr marL="29083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9pPr>
          </a:lstStyle>
          <a:p>
            <a:r>
              <a:rPr lang="en-GB" sz="1100" b="1">
                <a:latin typeface="Arial" charset="0"/>
              </a:rPr>
              <a:t>Filippi L et al. Arch Dis Child Fetal Neonatal Ed 2007;92:F367-F371</a:t>
            </a:r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97920" y="6613175"/>
            <a:ext cx="6857280" cy="3470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85725" indent="-85725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5pPr>
            <a:lvl6pPr marL="15367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6pPr>
            <a:lvl7pPr marL="19939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7pPr>
            <a:lvl8pPr marL="24511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8pPr>
            <a:lvl9pPr marL="29083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9pPr>
          </a:lstStyle>
          <a:p>
            <a:r>
              <a:rPr lang="en-GB" sz="900">
                <a:latin typeface="Arial" charset="0"/>
              </a:rPr>
              <a:t>Copyright © BMJ Publishing Group Ltd &amp; Royal College of Paediatrics and Child Health. All rights reserved.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2703445" y="3505200"/>
            <a:ext cx="631289" cy="215444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CA" sz="1400" dirty="0"/>
              <a:t>starting</a:t>
            </a:r>
            <a:endParaRPr lang="fr-CA" sz="1400" dirty="0"/>
          </a:p>
        </p:txBody>
      </p:sp>
      <p:sp>
        <p:nvSpPr>
          <p:cNvPr id="8" name="ZoneTexte 7"/>
          <p:cNvSpPr txBox="1"/>
          <p:nvPr/>
        </p:nvSpPr>
        <p:spPr>
          <a:xfrm>
            <a:off x="6553200" y="3505200"/>
            <a:ext cx="631289" cy="215444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CA" sz="1400" dirty="0"/>
              <a:t>starting</a:t>
            </a:r>
            <a:endParaRPr lang="fr-CA" sz="1400" dirty="0"/>
          </a:p>
        </p:txBody>
      </p:sp>
    </p:spTree>
    <p:extLst>
      <p:ext uri="{BB962C8B-B14F-4D97-AF65-F5344CB8AC3E}">
        <p14:creationId xmlns:p14="http://schemas.microsoft.com/office/powerpoint/2010/main" val="346375693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188913"/>
            <a:ext cx="4681537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CA"/>
              <a:t>Low dose dopamine </a:t>
            </a:r>
          </a:p>
        </p:txBody>
      </p:sp>
      <p:pic>
        <p:nvPicPr>
          <p:cNvPr id="27651" name="Picture 3" descr="kidney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4600" y="1844675"/>
            <a:ext cx="3998913" cy="481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0116" name="Picture 4" descr="j030367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989138"/>
            <a:ext cx="4295775" cy="431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4932363" y="404813"/>
            <a:ext cx="3816350" cy="5503862"/>
            <a:chOff x="3107" y="255"/>
            <a:chExt cx="2404" cy="3467"/>
          </a:xfrm>
        </p:grpSpPr>
        <p:pic>
          <p:nvPicPr>
            <p:cNvPr id="27654" name="Picture 6" descr="pituitat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43" y="1298"/>
              <a:ext cx="2155" cy="24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655" name="Text Box 7"/>
            <p:cNvSpPr txBox="1">
              <a:spLocks noChangeArrowheads="1"/>
            </p:cNvSpPr>
            <p:nvPr/>
          </p:nvSpPr>
          <p:spPr bwMode="auto">
            <a:xfrm>
              <a:off x="3107" y="255"/>
              <a:ext cx="2404" cy="9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fr-CA" sz="4400" i="1">
                  <a:solidFill>
                    <a:schemeClr val="tx2"/>
                  </a:solidFill>
                </a:rPr>
                <a:t>= Pituitary dose dopamine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90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CA"/>
              <a:t>Treatment of Hypotension</a:t>
            </a:r>
            <a:endParaRPr lang="en-US"/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fr-CA" dirty="0"/>
              <a:t>So </a:t>
            </a:r>
            <a:r>
              <a:rPr lang="fr-CA" dirty="0" err="1"/>
              <a:t>why</a:t>
            </a:r>
            <a:r>
              <a:rPr lang="fr-CA" dirty="0"/>
              <a:t> do people </a:t>
            </a:r>
            <a:r>
              <a:rPr lang="fr-CA" dirty="0" err="1"/>
              <a:t>treat</a:t>
            </a:r>
            <a:r>
              <a:rPr lang="fr-CA" dirty="0"/>
              <a:t>?</a:t>
            </a:r>
          </a:p>
          <a:p>
            <a:pPr eaLnBrk="1" hangingPunct="1">
              <a:lnSpc>
                <a:spcPct val="90000"/>
              </a:lnSpc>
            </a:pPr>
            <a:r>
              <a:rPr lang="fr-CA" dirty="0"/>
              <a:t>« Hypotension impairs </a:t>
            </a:r>
            <a:r>
              <a:rPr lang="fr-CA" dirty="0" err="1"/>
              <a:t>cerebral</a:t>
            </a:r>
            <a:r>
              <a:rPr lang="fr-CA" dirty="0"/>
              <a:t> perfusion »</a:t>
            </a:r>
          </a:p>
          <a:p>
            <a:pPr eaLnBrk="1" hangingPunct="1">
              <a:lnSpc>
                <a:spcPct val="90000"/>
              </a:lnSpc>
            </a:pPr>
            <a:r>
              <a:rPr lang="fr-CA" dirty="0"/>
              <a:t>« CBF </a:t>
            </a:r>
            <a:r>
              <a:rPr lang="fr-CA" dirty="0" err="1"/>
              <a:t>is</a:t>
            </a:r>
            <a:r>
              <a:rPr lang="fr-CA" dirty="0"/>
              <a:t> pressure passive… »</a:t>
            </a:r>
          </a:p>
          <a:p>
            <a:pPr eaLnBrk="1" hangingPunct="1">
              <a:lnSpc>
                <a:spcPct val="90000"/>
              </a:lnSpc>
            </a:pPr>
            <a:endParaRPr lang="fr-CA" dirty="0"/>
          </a:p>
          <a:p>
            <a:pPr eaLnBrk="1" hangingPunct="1">
              <a:lnSpc>
                <a:spcPct val="90000"/>
              </a:lnSpc>
            </a:pPr>
            <a:r>
              <a:rPr lang="fr-CA" dirty="0"/>
              <a:t>Do </a:t>
            </a:r>
            <a:r>
              <a:rPr lang="fr-CA" dirty="0" err="1"/>
              <a:t>common</a:t>
            </a:r>
            <a:r>
              <a:rPr lang="fr-CA" dirty="0"/>
              <a:t> </a:t>
            </a:r>
            <a:r>
              <a:rPr lang="fr-CA" dirty="0" err="1"/>
              <a:t>therapies</a:t>
            </a:r>
            <a:r>
              <a:rPr lang="fr-CA" dirty="0"/>
              <a:t> </a:t>
            </a:r>
            <a:r>
              <a:rPr lang="fr-CA" dirty="0" err="1"/>
              <a:t>improve</a:t>
            </a:r>
            <a:r>
              <a:rPr lang="fr-CA" dirty="0"/>
              <a:t> CNS perfusion?</a:t>
            </a:r>
          </a:p>
          <a:p>
            <a:pPr eaLnBrk="1" hangingPunct="1">
              <a:lnSpc>
                <a:spcPct val="90000"/>
              </a:lnSpc>
            </a:pPr>
            <a:r>
              <a:rPr lang="en-CA" dirty="0"/>
              <a:t>Safely?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8588375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Responses to Questionnaire: Canadian neonatologists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/>
              <a:t>Criteria for diagnosing hypotension:</a:t>
            </a:r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/>
              <a:t>74% use both BP&lt;GA (or another criterion) </a:t>
            </a:r>
            <a:r>
              <a:rPr lang="en-US" i="1"/>
              <a:t>and</a:t>
            </a:r>
            <a:r>
              <a:rPr lang="en-US"/>
              <a:t> clinical signs to define hypotension. </a:t>
            </a:r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/>
              <a:t>26% use BP alone, (most common, BP&lt;GA) 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/>
              <a:t>Volume 1</a:t>
            </a:r>
            <a:r>
              <a:rPr lang="en-US" baseline="30000"/>
              <a:t>st</a:t>
            </a:r>
            <a:r>
              <a:rPr lang="en-US"/>
              <a:t>-- 97%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/>
              <a:t>Dopamine is 1</a:t>
            </a:r>
            <a:r>
              <a:rPr lang="en-US" baseline="30000"/>
              <a:t>st</a:t>
            </a:r>
            <a:r>
              <a:rPr lang="en-US"/>
              <a:t> drug --92%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/>
              <a:t>Three main patterns of treatment</a:t>
            </a:r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/>
              <a:t>volume, dopamine, steroid (37%) </a:t>
            </a:r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/>
              <a:t>volume, dopamine, dobutamine(28%) </a:t>
            </a:r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/>
              <a:t>volume, dopamine, epinephrine (16%)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31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Treatments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idx="1"/>
          </p:nvPr>
        </p:nvSpPr>
        <p:spPr/>
        <p:txBody>
          <a:bodyPr rtlCol="0">
            <a:normAutofit fontScale="92500"/>
          </a:bodyPr>
          <a:lstStyle/>
          <a:p>
            <a:pPr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r>
              <a:rPr lang="en-US" sz="2800"/>
              <a:t>Dopamine: starting dose range 2.5-10 </a:t>
            </a:r>
            <a:r>
              <a:rPr lang="en-US" sz="2800">
                <a:latin typeface="Symbol" pitchFamily="18" charset="2"/>
              </a:rPr>
              <a:t>m</a:t>
            </a:r>
            <a:r>
              <a:rPr lang="en-US" sz="2800"/>
              <a:t>g/kg/min </a:t>
            </a:r>
          </a:p>
          <a:p>
            <a:pPr lvl="1"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r>
              <a:rPr lang="en-US" sz="2400"/>
              <a:t>maximum dose 10-30 </a:t>
            </a:r>
          </a:p>
          <a:p>
            <a:pPr lvl="2"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r>
              <a:rPr lang="en-US" sz="2000"/>
              <a:t>The maximum dose for 7 respondents is the initial starting dose for 17 others.  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r>
              <a:rPr lang="en-US" sz="2800"/>
              <a:t>Dobutamine: starting dose range 2-10 </a:t>
            </a:r>
            <a:r>
              <a:rPr lang="en-US" sz="2800">
                <a:latin typeface="Symbol" pitchFamily="18" charset="2"/>
              </a:rPr>
              <a:t>m</a:t>
            </a:r>
            <a:r>
              <a:rPr lang="en-US" sz="2800"/>
              <a:t>g/kg/min </a:t>
            </a:r>
          </a:p>
          <a:p>
            <a:pPr lvl="1"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r>
              <a:rPr lang="en-US" sz="2400"/>
              <a:t>maximum dose 10-20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r>
              <a:rPr lang="en-US" sz="2800"/>
              <a:t>Epinephrine: starting dose 0.01-0.1 </a:t>
            </a:r>
            <a:r>
              <a:rPr lang="en-US" sz="2800">
                <a:latin typeface="Symbol" pitchFamily="18" charset="2"/>
              </a:rPr>
              <a:t>m</a:t>
            </a:r>
            <a:r>
              <a:rPr lang="en-US" sz="2800"/>
              <a:t>g/kg/min</a:t>
            </a:r>
          </a:p>
          <a:p>
            <a:pPr lvl="1"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r>
              <a:rPr lang="en-US" sz="2400"/>
              <a:t>maximum dose 0.3-4.0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/>
              <a:t>Usual corticosteroid = hydrocortisone (98%).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/>
              <a:t>Initial doses varied 0.1–5 mg/kg/dose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/>
              <a:t>Total daily doses range from 0.4-15 mg/kg/day. </a:t>
            </a:r>
          </a:p>
          <a:p>
            <a:pPr lvl="1"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endParaRPr lang="en-US" sz="24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5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Tradi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92075"/>
            <a:ext cx="7929563" cy="664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oneTexte 4"/>
          <p:cNvSpPr txBox="1">
            <a:spLocks noChangeArrowheads="1"/>
          </p:cNvSpPr>
          <p:nvPr/>
        </p:nvSpPr>
        <p:spPr bwMode="auto">
          <a:xfrm>
            <a:off x="4786313" y="6000750"/>
            <a:ext cx="2786062" cy="369888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fr-CA" sz="1800" b="1">
                <a:solidFill>
                  <a:schemeClr val="bg1"/>
                </a:solidFill>
                <a:latin typeface="Calibri" pitchFamily="34" charset="0"/>
              </a:rPr>
              <a:t>Time to make a change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sz="4000"/>
              <a:t>Retrospective cohort study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CA" sz="2800"/>
              <a:t>118 ELBW patients admitted 2000-2003. BP data were available on 107, 53% of patients had BP &lt; GA. </a:t>
            </a:r>
          </a:p>
          <a:p>
            <a:pPr eaLnBrk="1" hangingPunct="1">
              <a:lnSpc>
                <a:spcPct val="90000"/>
              </a:lnSpc>
            </a:pPr>
            <a:r>
              <a:rPr lang="en-CA" sz="2800"/>
              <a:t>18/118 ELBW infants received treatment for Hypotension: </a:t>
            </a:r>
          </a:p>
          <a:p>
            <a:pPr lvl="1" eaLnBrk="1" hangingPunct="1">
              <a:lnSpc>
                <a:spcPct val="90000"/>
              </a:lnSpc>
            </a:pPr>
            <a:r>
              <a:rPr lang="en-CA" sz="2000"/>
              <a:t>11 received only an epinephrine infusion, </a:t>
            </a:r>
          </a:p>
          <a:p>
            <a:pPr lvl="1" eaLnBrk="1" hangingPunct="1">
              <a:lnSpc>
                <a:spcPct val="90000"/>
              </a:lnSpc>
            </a:pPr>
            <a:r>
              <a:rPr lang="en-CA" sz="2000"/>
              <a:t>4 had only a single fluid bolus (saline 10 ml/kg), and </a:t>
            </a:r>
          </a:p>
          <a:p>
            <a:pPr lvl="1" eaLnBrk="1" hangingPunct="1">
              <a:lnSpc>
                <a:spcPct val="90000"/>
              </a:lnSpc>
            </a:pPr>
            <a:r>
              <a:rPr lang="en-CA" sz="2000"/>
              <a:t>3 had a fluid bolus followed by epinephrine infusion. </a:t>
            </a:r>
          </a:p>
          <a:p>
            <a:pPr eaLnBrk="1" hangingPunct="1">
              <a:lnSpc>
                <a:spcPct val="90000"/>
              </a:lnSpc>
            </a:pPr>
            <a:r>
              <a:rPr lang="en-CA" sz="2800"/>
              <a:t>4 other Hypotensive infants received only a blood transfusion, over 2 hr, as therapy. </a:t>
            </a:r>
          </a:p>
        </p:txBody>
      </p:sp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5410" name="Group 2"/>
          <p:cNvGraphicFramePr>
            <a:graphicFrameLocks noGrp="1"/>
          </p:cNvGraphicFramePr>
          <p:nvPr>
            <p:ph type="tbl" idx="1"/>
          </p:nvPr>
        </p:nvGraphicFramePr>
        <p:xfrm>
          <a:off x="1066800" y="838200"/>
          <a:ext cx="6948488" cy="5761038"/>
        </p:xfrm>
        <a:graphic>
          <a:graphicData uri="http://schemas.openxmlformats.org/drawingml/2006/table">
            <a:tbl>
              <a:tblPr/>
              <a:tblGrid>
                <a:gridCol w="17383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351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39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351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791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fr-CA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Normotensive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Permissive hypotension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Treated Hypotension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262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Number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52</a:t>
                      </a:r>
                      <a:endParaRPr kumimoji="0" lang="en-CA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</a:t>
                      </a:r>
                      <a:endParaRPr kumimoji="0" lang="en-CA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  <a:endParaRPr kumimoji="0" lang="en-CA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300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Necrotizing enterocolitis, n (%)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(8%)</a:t>
                      </a:r>
                      <a:endParaRPr kumimoji="0" lang="en-CA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(9%)</a:t>
                      </a:r>
                      <a:endParaRPr kumimoji="0" lang="en-CA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(11%)</a:t>
                      </a:r>
                      <a:endParaRPr kumimoji="0" lang="en-CA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262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Surgical NEC, n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</a:t>
                      </a:r>
                      <a:endParaRPr kumimoji="0" lang="en-CA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en-CA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en-CA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9152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Isolated GI perforation, n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en-CA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en-CA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en-CA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6262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IVH 3 or 4, n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en-CA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en-CA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en-CA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6262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Cystic PVL, n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en-CA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en-CA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en-CA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6262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Mortality, n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kumimoji="0" lang="en-CA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en-CA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13*</a:t>
                      </a:r>
                      <a:endParaRPr kumimoji="0" lang="en-CA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98419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Survival without severe IVH, cystic PVL, surgical NEC, or GI perforation, n (%)</a:t>
                      </a:r>
                      <a:endParaRPr kumimoji="0" lang="en-CA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 (77%)</a:t>
                      </a:r>
                      <a:endParaRPr kumimoji="0" lang="en-CA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 (76%)</a:t>
                      </a:r>
                      <a:endParaRPr kumimoji="0" lang="en-CA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4* (22%)</a:t>
                      </a:r>
                      <a:endParaRPr kumimoji="0" lang="en-CA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" name="Ellipse 2"/>
          <p:cNvSpPr/>
          <p:nvPr/>
        </p:nvSpPr>
        <p:spPr>
          <a:xfrm>
            <a:off x="2514600" y="5334000"/>
            <a:ext cx="5257800" cy="68580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CA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fr-CA"/>
          </a:p>
        </p:txBody>
      </p:sp>
      <p:sp>
        <p:nvSpPr>
          <p:cNvPr id="3584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fr-CA"/>
          </a:p>
        </p:txBody>
      </p:sp>
      <p:pic>
        <p:nvPicPr>
          <p:cNvPr id="35844" name="EC_EC_EC__x005f_x0000_i1036" descr="image013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6513"/>
            <a:ext cx="8602663" cy="6821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Epipage2 </a:t>
            </a:r>
            <a:r>
              <a:rPr lang="fr-CA" dirty="0" err="1"/>
              <a:t>study</a:t>
            </a:r>
            <a:br>
              <a:rPr lang="fr-CA" dirty="0"/>
            </a:br>
            <a:r>
              <a:rPr lang="en-US" sz="1400" dirty="0" err="1"/>
              <a:t>Durrmeyer</a:t>
            </a:r>
            <a:r>
              <a:rPr lang="en-US" sz="1400" dirty="0"/>
              <a:t> X, et al. Abstention or intervention for isolated hypotension in the first 3 days of life in extremely preterm infants: association with short-term outcomes in the EPIPAGE 2 cohort study. Archives of Disease in Childhood - Fetal and Neonatal Edition. 2017.</a:t>
            </a:r>
            <a:br>
              <a:rPr lang="en-US" sz="1400" dirty="0"/>
            </a:br>
            <a:endParaRPr lang="fr-CA" sz="1400" dirty="0"/>
          </a:p>
        </p:txBody>
      </p:sp>
      <p:pic>
        <p:nvPicPr>
          <p:cNvPr id="5" name="Espace réservé du contenu 4" descr="Une image contenant capture d’écran&#10;&#10;Description générée avec un niveau de confiance très élevé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627" y="1371600"/>
            <a:ext cx="7543801" cy="5029200"/>
          </a:xfrm>
        </p:spPr>
      </p:pic>
    </p:spTree>
    <p:extLst>
      <p:ext uri="{BB962C8B-B14F-4D97-AF65-F5344CB8AC3E}">
        <p14:creationId xmlns:p14="http://schemas.microsoft.com/office/powerpoint/2010/main" val="71510509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/>
              <a:t>Epipage</a:t>
            </a:r>
            <a:r>
              <a:rPr lang="fr-CA" dirty="0"/>
              <a:t> 2</a:t>
            </a:r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</p:nvPr>
        </p:nvGraphicFramePr>
        <p:xfrm>
          <a:off x="457200" y="2817971"/>
          <a:ext cx="8229600" cy="202996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65112781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3889046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25878275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0913118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99515778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fr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A" sz="1200">
                          <a:effectLst/>
                        </a:rPr>
                        <a:t>No. of events/total (%)</a:t>
                      </a:r>
                      <a:endParaRPr lang="fr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67472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CA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A" sz="1200">
                          <a:effectLst/>
                        </a:rPr>
                        <a:t>Treated (isolated hypotension)</a:t>
                      </a:r>
                      <a:endParaRPr lang="fr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A" sz="1200">
                          <a:effectLst/>
                        </a:rPr>
                        <a:t>Untreated</a:t>
                      </a:r>
                      <a:endParaRPr lang="fr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A" sz="1200">
                          <a:effectLst/>
                        </a:rPr>
                        <a:t>Treated symptomatic</a:t>
                      </a:r>
                      <a:endParaRPr lang="fr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A" sz="1200">
                          <a:effectLst/>
                        </a:rPr>
                        <a:t>p Trend test</a:t>
                      </a:r>
                      <a:endParaRPr lang="fr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931743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Survival without severe morbidity at discharge*</a:t>
                      </a:r>
                      <a:endParaRPr lang="fr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A" sz="1200">
                          <a:effectLst/>
                        </a:rPr>
                        <a:t>78/131 (61.3)</a:t>
                      </a:r>
                      <a:endParaRPr lang="fr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A" sz="1200">
                          <a:effectLst/>
                        </a:rPr>
                        <a:t>170/325 (54.7)</a:t>
                      </a:r>
                      <a:endParaRPr lang="fr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A" sz="1200">
                          <a:effectLst/>
                        </a:rPr>
                        <a:t>52/145 (36.9)</a:t>
                      </a:r>
                      <a:endParaRPr lang="fr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A" sz="1200">
                          <a:effectLst/>
                        </a:rPr>
                        <a:t>&lt;0.001</a:t>
                      </a:r>
                      <a:endParaRPr lang="fr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14893236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A" sz="1200">
                          <a:effectLst/>
                        </a:rPr>
                        <a:t> Survival at discharge</a:t>
                      </a:r>
                      <a:endParaRPr lang="fr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A" sz="1200">
                          <a:effectLst/>
                        </a:rPr>
                        <a:t>107/131 (82.2)</a:t>
                      </a:r>
                      <a:endParaRPr lang="fr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A" sz="1200">
                          <a:effectLst/>
                        </a:rPr>
                        <a:t>262/325 (82.2)</a:t>
                      </a:r>
                      <a:endParaRPr lang="fr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A" sz="1200">
                          <a:effectLst/>
                        </a:rPr>
                        <a:t>87/152 (58.2)</a:t>
                      </a:r>
                      <a:endParaRPr lang="fr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A" sz="1200">
                          <a:effectLst/>
                        </a:rPr>
                        <a:t>&lt;0.001</a:t>
                      </a:r>
                      <a:endParaRPr lang="fr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6352905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A" sz="1200">
                          <a:effectLst/>
                        </a:rPr>
                        <a:t> Severe cerebral lesion</a:t>
                      </a:r>
                      <a:endParaRPr lang="fr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A" sz="1200">
                          <a:effectLst/>
                        </a:rPr>
                        <a:t>15/131 (10.9)</a:t>
                      </a:r>
                      <a:endParaRPr lang="fr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A" sz="1200">
                          <a:effectLst/>
                        </a:rPr>
                        <a:t>58/321 (16.9)</a:t>
                      </a:r>
                      <a:endParaRPr lang="fr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A" sz="1200">
                          <a:effectLst/>
                        </a:rPr>
                        <a:t>39/147 (26.3)</a:t>
                      </a:r>
                      <a:endParaRPr lang="fr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A" sz="1200">
                          <a:effectLst/>
                        </a:rPr>
                        <a:t>&lt;0.001</a:t>
                      </a:r>
                      <a:endParaRPr lang="fr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39497793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A" sz="1200">
                          <a:effectLst/>
                        </a:rPr>
                        <a:t> </a:t>
                      </a:r>
                      <a:r>
                        <a:rPr lang="en-GB" sz="1200">
                          <a:effectLst/>
                        </a:rPr>
                        <a:t>Grade III IVH or IPH</a:t>
                      </a:r>
                      <a:endParaRPr lang="fr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A" sz="1200">
                          <a:effectLst/>
                        </a:rPr>
                        <a:t>14/131 (10.0)</a:t>
                      </a:r>
                      <a:endParaRPr lang="fr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A" sz="1200">
                          <a:effectLst/>
                        </a:rPr>
                        <a:t>49/321 (14.1)</a:t>
                      </a:r>
                      <a:endParaRPr lang="fr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A" sz="1200">
                          <a:effectLst/>
                        </a:rPr>
                        <a:t>34/147 (22.7)</a:t>
                      </a:r>
                      <a:endParaRPr lang="fr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A" sz="1200">
                          <a:effectLst/>
                        </a:rPr>
                        <a:t>0.004</a:t>
                      </a:r>
                      <a:endParaRPr lang="fr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90654677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A" sz="1200">
                          <a:effectLst/>
                        </a:rPr>
                        <a:t> Necrotising enterocolitis</a:t>
                      </a:r>
                      <a:endParaRPr lang="fr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A" sz="1200">
                          <a:effectLst/>
                        </a:rPr>
                        <a:t>4/130 (3.5)</a:t>
                      </a:r>
                      <a:endParaRPr lang="fr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A" sz="1200">
                          <a:effectLst/>
                        </a:rPr>
                        <a:t>16/321 (4.8)</a:t>
                      </a:r>
                      <a:endParaRPr lang="fr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A" sz="1200">
                          <a:effectLst/>
                        </a:rPr>
                        <a:t>8/150 (5.4)</a:t>
                      </a:r>
                      <a:endParaRPr lang="fr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A" sz="1200" dirty="0">
                          <a:effectLst/>
                        </a:rPr>
                        <a:t>0.48</a:t>
                      </a:r>
                      <a:endParaRPr lang="fr-C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231267345"/>
                  </a:ext>
                </a:extLst>
              </a:tr>
            </a:tbl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914400" y="1676400"/>
            <a:ext cx="6705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err="1"/>
              <a:t>Treated</a:t>
            </a:r>
            <a:r>
              <a:rPr lang="fr-CA" dirty="0"/>
              <a:t> </a:t>
            </a:r>
            <a:r>
              <a:rPr lang="fr-CA" dirty="0" err="1"/>
              <a:t>symptomatic</a:t>
            </a:r>
            <a:r>
              <a:rPr lang="fr-CA" dirty="0"/>
              <a:t> babies </a:t>
            </a:r>
            <a:r>
              <a:rPr lang="fr-CA" dirty="0" err="1"/>
              <a:t>did</a:t>
            </a:r>
            <a:r>
              <a:rPr lang="fr-CA" dirty="0"/>
              <a:t> </a:t>
            </a:r>
            <a:r>
              <a:rPr lang="fr-CA" dirty="0" err="1"/>
              <a:t>much</a:t>
            </a:r>
            <a:r>
              <a:rPr lang="fr-CA" dirty="0"/>
              <a:t> </a:t>
            </a:r>
            <a:r>
              <a:rPr lang="fr-CA" dirty="0" err="1"/>
              <a:t>worse</a:t>
            </a:r>
            <a:r>
              <a:rPr lang="fr-CA" dirty="0"/>
              <a:t> </a:t>
            </a:r>
            <a:r>
              <a:rPr lang="fr-CA" dirty="0" err="1"/>
              <a:t>than</a:t>
            </a:r>
            <a:r>
              <a:rPr lang="fr-CA" dirty="0"/>
              <a:t> </a:t>
            </a:r>
            <a:r>
              <a:rPr lang="fr-CA" dirty="0" err="1"/>
              <a:t>asymptomatic</a:t>
            </a:r>
            <a:r>
              <a:rPr lang="fr-CA" dirty="0"/>
              <a:t> babies</a:t>
            </a:r>
          </a:p>
        </p:txBody>
      </p:sp>
    </p:spTree>
    <p:extLst>
      <p:ext uri="{BB962C8B-B14F-4D97-AF65-F5344CB8AC3E}">
        <p14:creationId xmlns:p14="http://schemas.microsoft.com/office/powerpoint/2010/main" val="248991749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Epipage2</a:t>
            </a:r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</p:nvPr>
        </p:nvGraphicFramePr>
        <p:xfrm>
          <a:off x="457200" y="2417032"/>
          <a:ext cx="8229599" cy="28232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75657">
                  <a:extLst>
                    <a:ext uri="{9D8B030D-6E8A-4147-A177-3AD203B41FA5}">
                      <a16:colId xmlns:a16="http://schemas.microsoft.com/office/drawing/2014/main" val="4103051417"/>
                    </a:ext>
                  </a:extLst>
                </a:gridCol>
                <a:gridCol w="1175657">
                  <a:extLst>
                    <a:ext uri="{9D8B030D-6E8A-4147-A177-3AD203B41FA5}">
                      <a16:colId xmlns:a16="http://schemas.microsoft.com/office/drawing/2014/main" val="616479389"/>
                    </a:ext>
                  </a:extLst>
                </a:gridCol>
                <a:gridCol w="1175657">
                  <a:extLst>
                    <a:ext uri="{9D8B030D-6E8A-4147-A177-3AD203B41FA5}">
                      <a16:colId xmlns:a16="http://schemas.microsoft.com/office/drawing/2014/main" val="3055128433"/>
                    </a:ext>
                  </a:extLst>
                </a:gridCol>
                <a:gridCol w="1175657">
                  <a:extLst>
                    <a:ext uri="{9D8B030D-6E8A-4147-A177-3AD203B41FA5}">
                      <a16:colId xmlns:a16="http://schemas.microsoft.com/office/drawing/2014/main" val="1821836993"/>
                    </a:ext>
                  </a:extLst>
                </a:gridCol>
                <a:gridCol w="1175657">
                  <a:extLst>
                    <a:ext uri="{9D8B030D-6E8A-4147-A177-3AD203B41FA5}">
                      <a16:colId xmlns:a16="http://schemas.microsoft.com/office/drawing/2014/main" val="1744634979"/>
                    </a:ext>
                  </a:extLst>
                </a:gridCol>
                <a:gridCol w="1175657">
                  <a:extLst>
                    <a:ext uri="{9D8B030D-6E8A-4147-A177-3AD203B41FA5}">
                      <a16:colId xmlns:a16="http://schemas.microsoft.com/office/drawing/2014/main" val="2962524210"/>
                    </a:ext>
                  </a:extLst>
                </a:gridCol>
                <a:gridCol w="1175657">
                  <a:extLst>
                    <a:ext uri="{9D8B030D-6E8A-4147-A177-3AD203B41FA5}">
                      <a16:colId xmlns:a16="http://schemas.microsoft.com/office/drawing/2014/main" val="170200436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fr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 gridSpan="6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A" sz="1200">
                          <a:effectLst/>
                        </a:rPr>
                        <a:t>No. of events/total (%)</a:t>
                      </a:r>
                      <a:endParaRPr lang="fr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088907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CA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A" sz="1200">
                          <a:effectLst/>
                        </a:rPr>
                        <a:t>Overall cohort*</a:t>
                      </a:r>
                      <a:endParaRPr lang="fr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A" sz="1200">
                          <a:effectLst/>
                        </a:rPr>
                        <a:t>Matched cohort</a:t>
                      </a:r>
                      <a:endParaRPr lang="fr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3362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CA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A" sz="1200">
                          <a:effectLst/>
                        </a:rPr>
                        <a:t>Untreated</a:t>
                      </a:r>
                      <a:endParaRPr lang="fr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A" sz="1200">
                          <a:effectLst/>
                        </a:rPr>
                        <a:t>Treated</a:t>
                      </a:r>
                      <a:endParaRPr lang="fr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A" sz="1200">
                          <a:effectLst/>
                        </a:rPr>
                        <a:t>p Value†</a:t>
                      </a:r>
                      <a:endParaRPr lang="fr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A" sz="1200">
                          <a:effectLst/>
                        </a:rPr>
                        <a:t>Untreated</a:t>
                      </a:r>
                      <a:endParaRPr lang="fr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A" sz="1200">
                          <a:effectLst/>
                        </a:rPr>
                        <a:t>Treated</a:t>
                      </a:r>
                      <a:endParaRPr lang="fr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A" sz="1200">
                          <a:effectLst/>
                        </a:rPr>
                        <a:t>p Value‡</a:t>
                      </a:r>
                      <a:endParaRPr lang="fr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2634904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Survival without severe morbidity at discharge§</a:t>
                      </a:r>
                      <a:endParaRPr lang="fr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A" sz="1200">
                          <a:effectLst/>
                        </a:rPr>
                        <a:t>170/325 (54.7)</a:t>
                      </a:r>
                      <a:endParaRPr lang="fr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A" sz="1200">
                          <a:effectLst/>
                        </a:rPr>
                        <a:t>78/131 (61.3)</a:t>
                      </a:r>
                      <a:endParaRPr lang="fr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A" sz="1200">
                          <a:effectLst/>
                        </a:rPr>
                        <a:t>0.20</a:t>
                      </a:r>
                      <a:endParaRPr lang="fr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A" sz="1200">
                          <a:effectLst/>
                        </a:rPr>
                        <a:t>58/119 (48.7)</a:t>
                      </a:r>
                      <a:endParaRPr lang="fr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A" sz="1200">
                          <a:effectLst/>
                        </a:rPr>
                        <a:t>73/119 (61.3)</a:t>
                      </a:r>
                      <a:endParaRPr lang="fr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A" sz="1200">
                          <a:effectLst/>
                        </a:rPr>
                        <a:t>0.049</a:t>
                      </a:r>
                      <a:endParaRPr lang="fr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4560847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A" sz="1200">
                          <a:effectLst/>
                        </a:rPr>
                        <a:t> Survival at discharge</a:t>
                      </a:r>
                      <a:endParaRPr lang="fr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A" sz="1200">
                          <a:effectLst/>
                        </a:rPr>
                        <a:t>262/325 (82.2)</a:t>
                      </a:r>
                      <a:endParaRPr lang="fr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A" sz="1200">
                          <a:effectLst/>
                        </a:rPr>
                        <a:t>107/131 (82.2)</a:t>
                      </a:r>
                      <a:endParaRPr lang="fr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A" sz="1200">
                          <a:effectLst/>
                        </a:rPr>
                        <a:t>0.99</a:t>
                      </a:r>
                      <a:endParaRPr lang="fr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A" sz="1200">
                          <a:effectLst/>
                        </a:rPr>
                        <a:t>92/119 (77.3)</a:t>
                      </a:r>
                      <a:endParaRPr lang="fr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A" sz="1200">
                          <a:effectLst/>
                        </a:rPr>
                        <a:t>99/119 (83.2)</a:t>
                      </a:r>
                      <a:endParaRPr lang="fr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A" sz="1200">
                          <a:effectLst/>
                        </a:rPr>
                        <a:t>0.29</a:t>
                      </a:r>
                      <a:endParaRPr lang="fr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7569383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A" sz="1200">
                          <a:effectLst/>
                        </a:rPr>
                        <a:t> Severe cerebral lesion</a:t>
                      </a:r>
                      <a:endParaRPr lang="fr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A" sz="1200">
                          <a:effectLst/>
                        </a:rPr>
                        <a:t>58/321 (16.9)</a:t>
                      </a:r>
                      <a:endParaRPr lang="fr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A" sz="1200">
                          <a:effectLst/>
                        </a:rPr>
                        <a:t>15/131 (10.9)</a:t>
                      </a:r>
                      <a:endParaRPr lang="fr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A" sz="1200">
                          <a:effectLst/>
                        </a:rPr>
                        <a:t>0.10</a:t>
                      </a:r>
                      <a:endParaRPr lang="fr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A" sz="1200">
                          <a:effectLst/>
                        </a:rPr>
                        <a:t>31/117 (26.5)</a:t>
                      </a:r>
                      <a:endParaRPr lang="fr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A" sz="1200">
                          <a:effectLst/>
                        </a:rPr>
                        <a:t>12/119 (10.1)</a:t>
                      </a:r>
                      <a:endParaRPr lang="fr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A" sz="1200">
                          <a:effectLst/>
                        </a:rPr>
                        <a:t>0.002</a:t>
                      </a:r>
                      <a:endParaRPr lang="fr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9840079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A" sz="1200">
                          <a:effectLst/>
                        </a:rPr>
                        <a:t> </a:t>
                      </a:r>
                      <a:r>
                        <a:rPr lang="en-GB" sz="1200">
                          <a:effectLst/>
                        </a:rPr>
                        <a:t>Grade III IVH or IPH</a:t>
                      </a:r>
                      <a:endParaRPr lang="fr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A" sz="1200">
                          <a:effectLst/>
                        </a:rPr>
                        <a:t>49/321 (14.1)</a:t>
                      </a:r>
                      <a:endParaRPr lang="fr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A" sz="1200">
                          <a:effectLst/>
                        </a:rPr>
                        <a:t>14/131 (10.0)</a:t>
                      </a:r>
                      <a:endParaRPr lang="fr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A" sz="1200">
                          <a:effectLst/>
                        </a:rPr>
                        <a:t>0.23</a:t>
                      </a:r>
                      <a:endParaRPr lang="fr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A" sz="1200">
                          <a:effectLst/>
                        </a:rPr>
                        <a:t>26/117 (22.2)</a:t>
                      </a:r>
                      <a:endParaRPr lang="fr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A" sz="1200">
                          <a:effectLst/>
                        </a:rPr>
                        <a:t>12/119 (10.1)</a:t>
                      </a:r>
                      <a:endParaRPr lang="fr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A" sz="1200">
                          <a:effectLst/>
                        </a:rPr>
                        <a:t>0.015</a:t>
                      </a:r>
                      <a:endParaRPr lang="fr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57871127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A" sz="1200">
                          <a:effectLst/>
                        </a:rPr>
                        <a:t> Necrotising enterocolitis</a:t>
                      </a:r>
                      <a:endParaRPr lang="fr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A" sz="1200">
                          <a:effectLst/>
                        </a:rPr>
                        <a:t>16/321 (4.8)</a:t>
                      </a:r>
                      <a:endParaRPr lang="fr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A" sz="1200">
                          <a:effectLst/>
                        </a:rPr>
                        <a:t>4/130 (3.5)</a:t>
                      </a:r>
                      <a:endParaRPr lang="fr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A" sz="1200">
                          <a:effectLst/>
                        </a:rPr>
                        <a:t>0.58</a:t>
                      </a:r>
                      <a:endParaRPr lang="fr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A" sz="1200">
                          <a:effectLst/>
                        </a:rPr>
                        <a:t>6/118 (5.1)</a:t>
                      </a:r>
                      <a:endParaRPr lang="fr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A" sz="1200">
                          <a:effectLst/>
                        </a:rPr>
                        <a:t>4/119 (3.4)</a:t>
                      </a:r>
                      <a:endParaRPr lang="fr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A" sz="1200" dirty="0">
                          <a:effectLst/>
                        </a:rPr>
                        <a:t>0.52</a:t>
                      </a:r>
                      <a:endParaRPr lang="fr-C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320800345"/>
                  </a:ext>
                </a:extLst>
              </a:tr>
            </a:tbl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990600" y="1524000"/>
            <a:ext cx="739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err="1"/>
              <a:t>Comparing</a:t>
            </a:r>
            <a:r>
              <a:rPr lang="fr-CA" dirty="0"/>
              <a:t> </a:t>
            </a:r>
            <a:r>
              <a:rPr lang="fr-CA" dirty="0" err="1"/>
              <a:t>asymptomatic</a:t>
            </a:r>
            <a:r>
              <a:rPr lang="fr-CA" dirty="0"/>
              <a:t> </a:t>
            </a:r>
            <a:r>
              <a:rPr lang="fr-CA" dirty="0" err="1"/>
              <a:t>newborns</a:t>
            </a:r>
            <a:r>
              <a:rPr lang="fr-CA" dirty="0"/>
              <a:t>, </a:t>
            </a:r>
            <a:r>
              <a:rPr lang="fr-CA" dirty="0" err="1"/>
              <a:t>treated</a:t>
            </a:r>
            <a:r>
              <a:rPr lang="fr-CA" dirty="0"/>
              <a:t> vs </a:t>
            </a:r>
            <a:r>
              <a:rPr lang="fr-CA" dirty="0" err="1"/>
              <a:t>untreated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04734062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CA"/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fr-CA"/>
          </a:p>
        </p:txBody>
      </p:sp>
      <p:pic>
        <p:nvPicPr>
          <p:cNvPr id="36868" name="Picture 4" descr="IMG_09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765175"/>
            <a:ext cx="8453438" cy="563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CA"/>
              <a:t>Hypotension or shock?</a:t>
            </a:r>
          </a:p>
        </p:txBody>
      </p:sp>
      <p:graphicFrame>
        <p:nvGraphicFramePr>
          <p:cNvPr id="37891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1868488" y="1816100"/>
          <a:ext cx="5407025" cy="4094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18" name="SPW 6.0 Graph" r:id="rId3" imgW="5407762" imgH="4093769" progId="SigmaPlotGraphicObject.4">
                  <p:embed/>
                </p:oleObj>
              </mc:Choice>
              <mc:Fallback>
                <p:oleObj name="SPW 6.0 Graph" r:id="rId3" imgW="5407762" imgH="4093769" progId="SigmaPlotGraphicObject.4">
                  <p:embed/>
                  <p:pic>
                    <p:nvPicPr>
                      <p:cNvPr id="0" name="Object 4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68488" y="1816100"/>
                        <a:ext cx="5407025" cy="4094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sq" cmpd="sng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/>
          <p:cNvSpPr/>
          <p:nvPr/>
        </p:nvSpPr>
        <p:spPr>
          <a:xfrm>
            <a:off x="4572000" y="2286000"/>
            <a:ext cx="2286000" cy="1600200"/>
          </a:xfrm>
          <a:prstGeom prst="rect">
            <a:avLst/>
          </a:prstGeom>
          <a:solidFill>
            <a:srgbClr val="00B050">
              <a:alpha val="6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4" name="Rectangle 3"/>
          <p:cNvSpPr/>
          <p:nvPr/>
        </p:nvSpPr>
        <p:spPr>
          <a:xfrm>
            <a:off x="2286000" y="3886200"/>
            <a:ext cx="2286000" cy="1600200"/>
          </a:xfrm>
          <a:prstGeom prst="rect">
            <a:avLst/>
          </a:prstGeom>
          <a:solidFill>
            <a:srgbClr val="FF0000">
              <a:alpha val="6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6" name="Rectangle 5"/>
          <p:cNvSpPr/>
          <p:nvPr/>
        </p:nvSpPr>
        <p:spPr>
          <a:xfrm>
            <a:off x="4572000" y="3886200"/>
            <a:ext cx="2286000" cy="1600200"/>
          </a:xfrm>
          <a:prstGeom prst="rect">
            <a:avLst/>
          </a:prstGeom>
          <a:solidFill>
            <a:schemeClr val="accent2">
              <a:lumMod val="40000"/>
              <a:lumOff val="60000"/>
              <a:alpha val="5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1416" y="2264523"/>
            <a:ext cx="2310584" cy="1621677"/>
          </a:xfrm>
          <a:prstGeom prst="rect">
            <a:avLst/>
          </a:prstGeom>
          <a:solidFill>
            <a:schemeClr val="accent2">
              <a:lumMod val="60000"/>
              <a:lumOff val="40000"/>
              <a:alpha val="46000"/>
            </a:schemeClr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CA"/>
              <a:t>Where are we now?</a:t>
            </a:r>
            <a:endParaRPr lang="en-US"/>
          </a:p>
        </p:txBody>
      </p:sp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fr-FR"/>
          </a:p>
        </p:txBody>
      </p:sp>
      <p:pic>
        <p:nvPicPr>
          <p:cNvPr id="38916" name="Picture 4" descr="chimp by the wat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524000"/>
            <a:ext cx="6934200" cy="5062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CA"/>
              <a:t>Hypotension in Preterm Infants</a:t>
            </a:r>
          </a:p>
        </p:txBody>
      </p:sp>
      <p:sp>
        <p:nvSpPr>
          <p:cNvPr id="56323" name="Espace réservé du contenu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850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CA" dirty="0"/>
              <a:t>What is hypotension? 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CA" dirty="0"/>
              <a:t>No clear definition</a:t>
            </a:r>
            <a:endParaRPr lang="fr-CA" dirty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CA" dirty="0"/>
              <a:t>Why do we worry about it? 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CA" dirty="0"/>
              <a:t>Not clear that we should</a:t>
            </a:r>
            <a:endParaRPr lang="fr-CA" dirty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CA" dirty="0"/>
              <a:t>Why are small preterm babies hypotensive in the first few days? 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CA" dirty="0"/>
              <a:t>In general because they have low vascular resistance</a:t>
            </a:r>
            <a:endParaRPr lang="fr-CA" dirty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CA" dirty="0"/>
              <a:t>Is there evidence that hypotension needs treating?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CA" dirty="0"/>
              <a:t>Not really</a:t>
            </a:r>
            <a:endParaRPr lang="fr-CA" dirty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CA" dirty="0"/>
              <a:t>Do we know what to treat it with? 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CA" dirty="0"/>
              <a:t>No</a:t>
            </a:r>
            <a:endParaRPr lang="fr-CA" dirty="0"/>
          </a:p>
          <a:p>
            <a:pPr eaLnBrk="1" fontAlgn="auto" hangingPunct="1">
              <a:spcAft>
                <a:spcPts val="0"/>
              </a:spcAft>
              <a:defRPr/>
            </a:pPr>
            <a:endParaRPr lang="fr-CA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CA"/>
              <a:t>Conclusion</a:t>
            </a:r>
          </a:p>
        </p:txBody>
      </p:sp>
      <p:sp>
        <p:nvSpPr>
          <p:cNvPr id="1361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fr-CA" sz="2400" dirty="0"/>
              <a:t>Do </a:t>
            </a:r>
            <a:r>
              <a:rPr lang="fr-CA" sz="2400" dirty="0" err="1"/>
              <a:t>we</a:t>
            </a:r>
            <a:r>
              <a:rPr lang="fr-CA" sz="2400" dirty="0"/>
              <a:t> </a:t>
            </a:r>
            <a:r>
              <a:rPr lang="fr-CA" sz="2400" dirty="0" err="1"/>
              <a:t>need</a:t>
            </a:r>
            <a:r>
              <a:rPr lang="fr-CA" sz="2400" dirty="0"/>
              <a:t> to </a:t>
            </a:r>
            <a:r>
              <a:rPr lang="fr-CA" sz="2400" dirty="0" err="1"/>
              <a:t>treat</a:t>
            </a:r>
            <a:r>
              <a:rPr lang="fr-CA" sz="2400" dirty="0"/>
              <a:t> Hypotension, or </a:t>
            </a:r>
            <a:r>
              <a:rPr lang="fr-CA" sz="2400" dirty="0" err="1"/>
              <a:t>should</a:t>
            </a:r>
            <a:r>
              <a:rPr lang="fr-CA" sz="2400" dirty="0"/>
              <a:t> </a:t>
            </a:r>
            <a:r>
              <a:rPr lang="fr-CA" sz="2400" dirty="0" err="1"/>
              <a:t>we</a:t>
            </a:r>
            <a:r>
              <a:rPr lang="fr-CA" sz="2400" dirty="0"/>
              <a:t> </a:t>
            </a:r>
            <a:r>
              <a:rPr lang="fr-CA" sz="2400" dirty="0" err="1"/>
              <a:t>be</a:t>
            </a:r>
            <a:r>
              <a:rPr lang="fr-CA" sz="2400" dirty="0"/>
              <a:t> </a:t>
            </a:r>
            <a:r>
              <a:rPr lang="fr-CA" sz="2400" dirty="0" err="1"/>
              <a:t>treating</a:t>
            </a:r>
            <a:r>
              <a:rPr lang="fr-CA" sz="2400" dirty="0"/>
              <a:t> </a:t>
            </a:r>
            <a:r>
              <a:rPr lang="fr-CA" sz="2400" dirty="0" err="1"/>
              <a:t>Shock</a:t>
            </a:r>
            <a:r>
              <a:rPr lang="fr-CA" sz="2400" dirty="0"/>
              <a:t>?</a:t>
            </a:r>
          </a:p>
          <a:p>
            <a:pPr eaLnBrk="1" hangingPunct="1">
              <a:lnSpc>
                <a:spcPct val="90000"/>
              </a:lnSpc>
            </a:pPr>
            <a:endParaRPr lang="fr-CA" sz="2400" dirty="0"/>
          </a:p>
          <a:p>
            <a:pPr eaLnBrk="1" hangingPunct="1">
              <a:lnSpc>
                <a:spcPct val="90000"/>
              </a:lnSpc>
            </a:pPr>
            <a:r>
              <a:rPr lang="fr-CA" sz="2400" dirty="0"/>
              <a:t>Hypotensive babies </a:t>
            </a:r>
            <a:r>
              <a:rPr lang="fr-CA" sz="2400" dirty="0" err="1"/>
              <a:t>who</a:t>
            </a:r>
            <a:r>
              <a:rPr lang="fr-CA" sz="2400" dirty="0"/>
              <a:t> are </a:t>
            </a:r>
            <a:r>
              <a:rPr lang="fr-CA" sz="2400" dirty="0" err="1"/>
              <a:t>clinically</a:t>
            </a:r>
            <a:r>
              <a:rPr lang="fr-CA" sz="2400" dirty="0"/>
              <a:t> </a:t>
            </a:r>
            <a:r>
              <a:rPr lang="fr-CA" sz="2400" dirty="0" err="1"/>
              <a:t>well</a:t>
            </a:r>
            <a:r>
              <a:rPr lang="fr-CA" sz="2400" dirty="0"/>
              <a:t> </a:t>
            </a:r>
            <a:r>
              <a:rPr lang="fr-CA" sz="2400" dirty="0" err="1"/>
              <a:t>perfused</a:t>
            </a:r>
            <a:r>
              <a:rPr lang="fr-CA" sz="2400" dirty="0"/>
              <a:t> </a:t>
            </a:r>
            <a:r>
              <a:rPr lang="fr-CA" sz="2400" dirty="0" err="1"/>
              <a:t>may</a:t>
            </a:r>
            <a:r>
              <a:rPr lang="fr-CA" sz="2400" dirty="0"/>
              <a:t> not </a:t>
            </a:r>
            <a:r>
              <a:rPr lang="fr-CA" sz="2400" dirty="0" err="1"/>
              <a:t>need</a:t>
            </a:r>
            <a:r>
              <a:rPr lang="fr-CA" sz="2400" dirty="0"/>
              <a:t> </a:t>
            </a:r>
            <a:r>
              <a:rPr lang="fr-CA" sz="2400" dirty="0" err="1"/>
              <a:t>any</a:t>
            </a:r>
            <a:r>
              <a:rPr lang="fr-CA" sz="2400" dirty="0"/>
              <a:t> </a:t>
            </a:r>
            <a:r>
              <a:rPr lang="fr-CA" sz="2400" dirty="0" err="1"/>
              <a:t>treatment</a:t>
            </a:r>
            <a:r>
              <a:rPr lang="fr-CA" sz="2400" dirty="0"/>
              <a:t>, but </a:t>
            </a:r>
            <a:r>
              <a:rPr lang="fr-CA" sz="2400" dirty="0" err="1"/>
              <a:t>that</a:t>
            </a:r>
            <a:r>
              <a:rPr lang="fr-CA" sz="2400" dirty="0"/>
              <a:t> </a:t>
            </a:r>
            <a:r>
              <a:rPr lang="fr-CA" sz="2400" dirty="0" err="1"/>
              <a:t>is</a:t>
            </a:r>
            <a:r>
              <a:rPr lang="fr-CA" sz="2400" dirty="0"/>
              <a:t> </a:t>
            </a:r>
            <a:r>
              <a:rPr lang="fr-CA" sz="2400" dirty="0" err="1"/>
              <a:t>uncertain</a:t>
            </a:r>
            <a:endParaRPr lang="fr-CA" sz="2400" dirty="0"/>
          </a:p>
          <a:p>
            <a:pPr eaLnBrk="1" hangingPunct="1">
              <a:lnSpc>
                <a:spcPct val="90000"/>
              </a:lnSpc>
            </a:pPr>
            <a:endParaRPr lang="fr-CA" sz="2400" dirty="0"/>
          </a:p>
          <a:p>
            <a:pPr eaLnBrk="1" hangingPunct="1">
              <a:lnSpc>
                <a:spcPct val="90000"/>
              </a:lnSpc>
            </a:pPr>
            <a:r>
              <a:rPr lang="fr-CA" sz="2400" dirty="0"/>
              <a:t>Babies </a:t>
            </a:r>
            <a:r>
              <a:rPr lang="fr-CA" sz="2400" dirty="0" err="1"/>
              <a:t>with</a:t>
            </a:r>
            <a:r>
              <a:rPr lang="fr-CA" sz="2400" dirty="0"/>
              <a:t> </a:t>
            </a:r>
            <a:r>
              <a:rPr lang="fr-CA" sz="2400" dirty="0" err="1"/>
              <a:t>poor</a:t>
            </a:r>
            <a:r>
              <a:rPr lang="fr-CA" sz="2400" dirty="0"/>
              <a:t> perfusion do </a:t>
            </a:r>
            <a:r>
              <a:rPr lang="fr-CA" sz="2400" dirty="0" err="1"/>
              <a:t>badly</a:t>
            </a:r>
            <a:r>
              <a:rPr lang="fr-CA" sz="2400" dirty="0"/>
              <a:t>, </a:t>
            </a:r>
            <a:r>
              <a:rPr lang="fr-CA" sz="2400" dirty="0" err="1"/>
              <a:t>individualizing</a:t>
            </a:r>
            <a:r>
              <a:rPr lang="fr-CA" sz="2400" dirty="0"/>
              <a:t> the interventions, by </a:t>
            </a:r>
            <a:r>
              <a:rPr lang="fr-CA" sz="2400" dirty="0" err="1"/>
              <a:t>measurements</a:t>
            </a:r>
            <a:r>
              <a:rPr lang="fr-CA" sz="2400" dirty="0"/>
              <a:t> of relevant </a:t>
            </a:r>
            <a:r>
              <a:rPr lang="fr-CA" sz="2400" dirty="0" err="1"/>
              <a:t>physiologic</a:t>
            </a:r>
            <a:r>
              <a:rPr lang="fr-CA" sz="2400" dirty="0"/>
              <a:t> </a:t>
            </a:r>
            <a:r>
              <a:rPr lang="fr-CA" sz="2400" dirty="0" err="1"/>
              <a:t>endpoints</a:t>
            </a:r>
            <a:r>
              <a:rPr lang="fr-CA" sz="2400" dirty="0"/>
              <a:t> </a:t>
            </a:r>
            <a:r>
              <a:rPr lang="fr-CA" sz="2400" dirty="0" err="1"/>
              <a:t>such</a:t>
            </a:r>
            <a:r>
              <a:rPr lang="fr-CA" sz="2400" dirty="0"/>
              <a:t> as </a:t>
            </a:r>
            <a:r>
              <a:rPr lang="fr-CA" sz="2400" dirty="0" err="1"/>
              <a:t>blood</a:t>
            </a:r>
            <a:r>
              <a:rPr lang="fr-CA" sz="2400" dirty="0"/>
              <a:t> flow, </a:t>
            </a:r>
            <a:r>
              <a:rPr lang="fr-CA" sz="2400" dirty="0" err="1"/>
              <a:t>serum</a:t>
            </a:r>
            <a:r>
              <a:rPr lang="fr-CA" sz="2400" dirty="0"/>
              <a:t> lactate, </a:t>
            </a:r>
            <a:r>
              <a:rPr lang="fr-CA" sz="2400" dirty="0" err="1"/>
              <a:t>brain</a:t>
            </a:r>
            <a:r>
              <a:rPr lang="fr-CA" sz="2400" dirty="0"/>
              <a:t> perfusion or </a:t>
            </a:r>
            <a:r>
              <a:rPr lang="fr-CA" sz="2400" dirty="0" err="1"/>
              <a:t>activity</a:t>
            </a:r>
            <a:r>
              <a:rPr lang="fr-CA" sz="2400" dirty="0"/>
              <a:t> etc. </a:t>
            </a:r>
            <a:r>
              <a:rPr lang="fr-CA" sz="2400" dirty="0" err="1"/>
              <a:t>may</a:t>
            </a:r>
            <a:r>
              <a:rPr lang="fr-CA" sz="2400" dirty="0"/>
              <a:t> help us to </a:t>
            </a:r>
            <a:r>
              <a:rPr lang="fr-CA" sz="2400" dirty="0" err="1"/>
              <a:t>improve</a:t>
            </a:r>
            <a:r>
              <a:rPr lang="fr-CA" sz="2400" dirty="0"/>
              <a:t> care, but </a:t>
            </a:r>
            <a:r>
              <a:rPr lang="fr-CA" sz="2400" dirty="0" err="1"/>
              <a:t>this</a:t>
            </a:r>
            <a:r>
              <a:rPr lang="fr-CA" sz="2400" dirty="0"/>
              <a:t> </a:t>
            </a:r>
            <a:r>
              <a:rPr lang="fr-CA" sz="2400" dirty="0" err="1"/>
              <a:t>needs</a:t>
            </a:r>
            <a:r>
              <a:rPr lang="fr-CA" sz="2400" dirty="0"/>
              <a:t> to </a:t>
            </a:r>
            <a:r>
              <a:rPr lang="fr-CA" sz="2400" dirty="0" err="1"/>
              <a:t>be</a:t>
            </a:r>
            <a:r>
              <a:rPr lang="fr-CA" sz="2400" dirty="0"/>
              <a:t> </a:t>
            </a:r>
            <a:r>
              <a:rPr lang="fr-CA" sz="2400" dirty="0" err="1"/>
              <a:t>proven</a:t>
            </a:r>
            <a:r>
              <a:rPr lang="fr-CA" sz="2400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195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fr-CA"/>
          </a:p>
        </p:txBody>
      </p:sp>
      <p:sp>
        <p:nvSpPr>
          <p:cNvPr id="440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fr-CA"/>
          </a:p>
        </p:txBody>
      </p:sp>
      <p:pic>
        <p:nvPicPr>
          <p:cNvPr id="44036" name="Picture 16" descr="http://daverendall.typepad.com/.a/6a00d8349b9ff853ef0115706de27a970b-800w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-168275"/>
            <a:ext cx="8458200" cy="7083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3505200" y="6172200"/>
            <a:ext cx="114300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CA" sz="1800" dirty="0">
                <a:solidFill>
                  <a:schemeClr val="bg1"/>
                </a:solidFill>
              </a:rPr>
              <a:t>European</a:t>
            </a:r>
            <a:endParaRPr lang="fr-CA" sz="1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CA" dirty="0"/>
              <a:t>The HIP trial</a:t>
            </a:r>
          </a:p>
        </p:txBody>
      </p:sp>
      <p:sp>
        <p:nvSpPr>
          <p:cNvPr id="81923" name="Espace réservé du contenu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700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CA" dirty="0" err="1"/>
              <a:t>Successful</a:t>
            </a:r>
            <a:r>
              <a:rPr lang="fr-CA" dirty="0"/>
              <a:t> FP7 application, PI Gene Dempsey,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fr-CA" dirty="0"/>
              <a:t>RCT of 800 infants </a:t>
            </a:r>
            <a:r>
              <a:rPr lang="fr-CA" dirty="0" err="1"/>
              <a:t>less</a:t>
            </a:r>
            <a:r>
              <a:rPr lang="fr-CA" dirty="0"/>
              <a:t> </a:t>
            </a:r>
            <a:r>
              <a:rPr lang="fr-CA" dirty="0" err="1"/>
              <a:t>than</a:t>
            </a:r>
            <a:r>
              <a:rPr lang="fr-CA" dirty="0"/>
              <a:t> 28 </a:t>
            </a:r>
            <a:r>
              <a:rPr lang="fr-CA" dirty="0" err="1"/>
              <a:t>weeks</a:t>
            </a:r>
            <a:endParaRPr lang="fr-CA" dirty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fr-CA" dirty="0" err="1"/>
              <a:t>Masked</a:t>
            </a:r>
            <a:r>
              <a:rPr lang="fr-CA" dirty="0"/>
              <a:t> trial, dopamine or placebo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fr-CA" dirty="0"/>
              <a:t>If max </a:t>
            </a:r>
            <a:r>
              <a:rPr lang="fr-CA" dirty="0" err="1"/>
              <a:t>study</a:t>
            </a:r>
            <a:r>
              <a:rPr lang="fr-CA" dirty="0"/>
              <a:t> </a:t>
            </a:r>
            <a:r>
              <a:rPr lang="fr-CA" dirty="0" err="1"/>
              <a:t>drug</a:t>
            </a:r>
            <a:r>
              <a:rPr lang="fr-CA" dirty="0"/>
              <a:t> dose </a:t>
            </a:r>
            <a:r>
              <a:rPr lang="fr-CA" dirty="0" err="1"/>
              <a:t>reached</a:t>
            </a:r>
            <a:r>
              <a:rPr lang="fr-CA" dirty="0"/>
              <a:t> </a:t>
            </a:r>
            <a:r>
              <a:rPr lang="fr-CA" dirty="0" err="1"/>
              <a:t>further</a:t>
            </a:r>
            <a:r>
              <a:rPr lang="fr-CA" dirty="0"/>
              <a:t> </a:t>
            </a:r>
            <a:r>
              <a:rPr lang="fr-CA" dirty="0" err="1"/>
              <a:t>treatment</a:t>
            </a:r>
            <a:r>
              <a:rPr lang="fr-CA" dirty="0"/>
              <a:t> </a:t>
            </a:r>
            <a:r>
              <a:rPr lang="fr-CA" dirty="0" err="1"/>
              <a:t>only</a:t>
            </a:r>
            <a:r>
              <a:rPr lang="fr-CA" dirty="0"/>
              <a:t> if </a:t>
            </a:r>
            <a:r>
              <a:rPr lang="fr-CA" dirty="0" err="1"/>
              <a:t>signs</a:t>
            </a:r>
            <a:r>
              <a:rPr lang="fr-CA" dirty="0"/>
              <a:t> of </a:t>
            </a:r>
            <a:r>
              <a:rPr lang="fr-CA" dirty="0" err="1"/>
              <a:t>poor</a:t>
            </a:r>
            <a:r>
              <a:rPr lang="fr-CA" dirty="0"/>
              <a:t> perfusion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fr-CA" dirty="0"/>
              <a:t>If </a:t>
            </a:r>
            <a:r>
              <a:rPr lang="fr-CA" dirty="0" err="1"/>
              <a:t>signs</a:t>
            </a:r>
            <a:r>
              <a:rPr lang="fr-CA" dirty="0"/>
              <a:t> of </a:t>
            </a:r>
            <a:r>
              <a:rPr lang="fr-CA" dirty="0" err="1"/>
              <a:t>poor</a:t>
            </a:r>
            <a:r>
              <a:rPr lang="fr-CA" dirty="0"/>
              <a:t> perfusion </a:t>
            </a:r>
            <a:r>
              <a:rPr lang="fr-CA" dirty="0" err="1"/>
              <a:t>during</a:t>
            </a:r>
            <a:r>
              <a:rPr lang="fr-CA" dirty="0"/>
              <a:t> </a:t>
            </a:r>
            <a:r>
              <a:rPr lang="fr-CA" dirty="0" err="1"/>
              <a:t>treatment</a:t>
            </a:r>
            <a:r>
              <a:rPr lang="fr-CA" dirty="0"/>
              <a:t>, </a:t>
            </a:r>
            <a:r>
              <a:rPr lang="fr-CA" dirty="0" err="1"/>
              <a:t>rescue</a:t>
            </a:r>
            <a:endParaRPr lang="fr-CA" dirty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fr-CA" dirty="0" err="1"/>
              <a:t>Primary</a:t>
            </a:r>
            <a:r>
              <a:rPr lang="fr-CA" dirty="0"/>
              <a:t> </a:t>
            </a:r>
            <a:r>
              <a:rPr lang="fr-CA" dirty="0" err="1"/>
              <a:t>outcome</a:t>
            </a:r>
            <a:r>
              <a:rPr lang="fr-CA" dirty="0"/>
              <a:t> </a:t>
            </a:r>
            <a:r>
              <a:rPr lang="fr-CA" dirty="0" err="1"/>
              <a:t>survival</a:t>
            </a:r>
            <a:r>
              <a:rPr lang="fr-CA" dirty="0"/>
              <a:t> </a:t>
            </a:r>
            <a:r>
              <a:rPr lang="fr-CA" dirty="0" err="1"/>
              <a:t>without</a:t>
            </a:r>
            <a:r>
              <a:rPr lang="fr-CA" dirty="0"/>
              <a:t> </a:t>
            </a:r>
            <a:r>
              <a:rPr lang="fr-CA" dirty="0" err="1"/>
              <a:t>serious</a:t>
            </a:r>
            <a:r>
              <a:rPr lang="fr-CA" dirty="0"/>
              <a:t> </a:t>
            </a:r>
            <a:r>
              <a:rPr lang="fr-CA" dirty="0" err="1"/>
              <a:t>brain</a:t>
            </a:r>
            <a:r>
              <a:rPr lang="fr-CA" dirty="0"/>
              <a:t> </a:t>
            </a:r>
            <a:r>
              <a:rPr lang="fr-CA" dirty="0" err="1"/>
              <a:t>injury</a:t>
            </a:r>
            <a:endParaRPr lang="fr-CA" dirty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fr-CA" dirty="0"/>
              <a:t>Co-</a:t>
            </a:r>
            <a:r>
              <a:rPr lang="fr-CA" dirty="0" err="1"/>
              <a:t>primary</a:t>
            </a:r>
            <a:r>
              <a:rPr lang="fr-CA" dirty="0"/>
              <a:t> </a:t>
            </a:r>
            <a:r>
              <a:rPr lang="fr-CA" dirty="0" err="1"/>
              <a:t>outcome</a:t>
            </a:r>
            <a:r>
              <a:rPr lang="fr-CA" dirty="0"/>
              <a:t>: </a:t>
            </a:r>
            <a:r>
              <a:rPr lang="fr-CA" dirty="0" err="1"/>
              <a:t>survival</a:t>
            </a:r>
            <a:r>
              <a:rPr lang="fr-CA" dirty="0"/>
              <a:t> </a:t>
            </a:r>
            <a:r>
              <a:rPr lang="fr-CA" dirty="0" err="1"/>
              <a:t>without</a:t>
            </a:r>
            <a:r>
              <a:rPr lang="fr-CA" dirty="0"/>
              <a:t> </a:t>
            </a:r>
            <a:r>
              <a:rPr lang="fr-CA" dirty="0" err="1"/>
              <a:t>neurodevelopmental</a:t>
            </a:r>
            <a:r>
              <a:rPr lang="fr-CA" dirty="0"/>
              <a:t> </a:t>
            </a:r>
            <a:r>
              <a:rPr lang="fr-CA" dirty="0" err="1"/>
              <a:t>impairment</a:t>
            </a:r>
            <a:r>
              <a:rPr lang="fr-CA" dirty="0"/>
              <a:t> to 2 </a:t>
            </a:r>
            <a:r>
              <a:rPr lang="fr-CA" dirty="0" err="1"/>
              <a:t>years</a:t>
            </a:r>
            <a:r>
              <a:rPr lang="fr-CA" dirty="0"/>
              <a:t> CA.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CA" dirty="0"/>
              <a:t>At least 2 other trials about to start, prospective meta-analysis planned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CA" dirty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CA" dirty="0"/>
              <a:t>Enrolment very difficult! 56 infants randomized so far…</a:t>
            </a:r>
            <a:endParaRPr lang="fr-CA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Can we define, or treat, inadequate perfusion?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When there is inadequate oxygen delivery to the tissues to support O2 needs</a:t>
            </a:r>
          </a:p>
          <a:p>
            <a:r>
              <a:rPr lang="en-CA" dirty="0"/>
              <a:t>Increasing lactate? (Too Late?)</a:t>
            </a:r>
          </a:p>
          <a:p>
            <a:r>
              <a:rPr lang="en-CA" dirty="0"/>
              <a:t>NIRS cerebral saturation low? (How low is too low?)</a:t>
            </a:r>
          </a:p>
          <a:p>
            <a:endParaRPr lang="en-CA" dirty="0"/>
          </a:p>
          <a:p>
            <a:r>
              <a:rPr lang="en-CA" dirty="0"/>
              <a:t>Pulse oximeter perfusion</a:t>
            </a:r>
          </a:p>
          <a:p>
            <a:r>
              <a:rPr lang="en-CA" dirty="0"/>
              <a:t>Other indicators of perfusion</a:t>
            </a:r>
          </a:p>
          <a:p>
            <a:r>
              <a:rPr lang="en-CA" dirty="0"/>
              <a:t>Capillary Filling Time</a:t>
            </a:r>
          </a:p>
          <a:p>
            <a:r>
              <a:rPr lang="en-CA" dirty="0"/>
              <a:t>Urine Output</a:t>
            </a:r>
          </a:p>
          <a:p>
            <a:endParaRPr lang="en-CA" dirty="0"/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65976734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Detecting poor perfusion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Mostly concerned about cerebral perfusion, most critical in the short term</a:t>
            </a:r>
          </a:p>
          <a:p>
            <a:r>
              <a:rPr lang="en-CA" dirty="0"/>
              <a:t>Can we determine clinically?</a:t>
            </a:r>
          </a:p>
          <a:p>
            <a:r>
              <a:rPr lang="en-CA" dirty="0"/>
              <a:t>How well correlated with other measures?</a:t>
            </a:r>
          </a:p>
          <a:p>
            <a:r>
              <a:rPr lang="en-CA" dirty="0"/>
              <a:t>Do we need a new monitor in the NICU?</a:t>
            </a:r>
          </a:p>
          <a:p>
            <a:endParaRPr lang="en-CA" dirty="0"/>
          </a:p>
          <a:p>
            <a:r>
              <a:rPr lang="en-CA" dirty="0"/>
              <a:t>How good is NIRS?</a:t>
            </a:r>
          </a:p>
        </p:txBody>
      </p:sp>
    </p:spTree>
    <p:extLst>
      <p:ext uri="{BB962C8B-B14F-4D97-AF65-F5344CB8AC3E}">
        <p14:creationId xmlns:p14="http://schemas.microsoft.com/office/powerpoint/2010/main" val="214577796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/>
              <a:t>Evaluation</a:t>
            </a:r>
            <a:r>
              <a:rPr lang="fr-CA" dirty="0"/>
              <a:t> of perfusion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CA" dirty="0" err="1"/>
              <a:t>Clinical</a:t>
            </a:r>
            <a:r>
              <a:rPr lang="fr-CA" dirty="0"/>
              <a:t> exam</a:t>
            </a:r>
          </a:p>
          <a:p>
            <a:r>
              <a:rPr lang="fr-CA" dirty="0" err="1"/>
              <a:t>Lab</a:t>
            </a:r>
            <a:r>
              <a:rPr lang="fr-CA" dirty="0"/>
              <a:t>/</a:t>
            </a:r>
            <a:r>
              <a:rPr lang="fr-CA" dirty="0" err="1"/>
              <a:t>blood</a:t>
            </a:r>
            <a:r>
              <a:rPr lang="fr-CA" dirty="0"/>
              <a:t> </a:t>
            </a:r>
            <a:r>
              <a:rPr lang="fr-CA" dirty="0" err="1"/>
              <a:t>testing</a:t>
            </a:r>
            <a:endParaRPr lang="fr-CA" dirty="0"/>
          </a:p>
          <a:p>
            <a:r>
              <a:rPr lang="fr-CA" dirty="0" err="1"/>
              <a:t>Ancillary</a:t>
            </a:r>
            <a:r>
              <a:rPr lang="fr-CA" dirty="0"/>
              <a:t> </a:t>
            </a:r>
            <a:r>
              <a:rPr lang="fr-CA" dirty="0" err="1"/>
              <a:t>methods</a:t>
            </a:r>
            <a:endParaRPr lang="fr-CA" dirty="0"/>
          </a:p>
          <a:p>
            <a:endParaRPr lang="fr-CA" dirty="0"/>
          </a:p>
          <a:p>
            <a:pPr lvl="1"/>
            <a:r>
              <a:rPr lang="fr-CA" dirty="0" err="1"/>
              <a:t>Accuracy</a:t>
            </a:r>
            <a:r>
              <a:rPr lang="fr-CA" dirty="0"/>
              <a:t> in </a:t>
            </a:r>
            <a:r>
              <a:rPr lang="fr-CA" dirty="0" err="1"/>
              <a:t>determining</a:t>
            </a:r>
            <a:r>
              <a:rPr lang="fr-CA" dirty="0"/>
              <a:t> </a:t>
            </a:r>
            <a:r>
              <a:rPr lang="fr-CA" dirty="0" err="1"/>
              <a:t>adequacy</a:t>
            </a:r>
            <a:r>
              <a:rPr lang="fr-CA" dirty="0"/>
              <a:t> of O2 </a:t>
            </a:r>
            <a:r>
              <a:rPr lang="fr-CA" dirty="0" err="1"/>
              <a:t>delivery</a:t>
            </a:r>
            <a:endParaRPr lang="fr-CA" dirty="0"/>
          </a:p>
          <a:p>
            <a:pPr lvl="1"/>
            <a:r>
              <a:rPr lang="fr-CA" dirty="0" err="1"/>
              <a:t>Accuracy</a:t>
            </a:r>
            <a:r>
              <a:rPr lang="fr-CA" dirty="0"/>
              <a:t> in </a:t>
            </a:r>
            <a:r>
              <a:rPr lang="fr-CA" dirty="0" err="1"/>
              <a:t>predicting</a:t>
            </a:r>
            <a:r>
              <a:rPr lang="fr-CA" dirty="0"/>
              <a:t> </a:t>
            </a:r>
            <a:r>
              <a:rPr lang="fr-CA" dirty="0" err="1"/>
              <a:t>outcome</a:t>
            </a:r>
            <a:endParaRPr lang="fr-CA" dirty="0"/>
          </a:p>
          <a:p>
            <a:pPr lvl="1"/>
            <a:r>
              <a:rPr lang="fr-CA" dirty="0" err="1"/>
              <a:t>Applicability</a:t>
            </a:r>
            <a:r>
              <a:rPr lang="fr-CA" dirty="0"/>
              <a:t> in </a:t>
            </a:r>
            <a:r>
              <a:rPr lang="fr-CA" dirty="0" err="1"/>
              <a:t>day</a:t>
            </a:r>
            <a:r>
              <a:rPr lang="fr-CA" dirty="0"/>
              <a:t>-to-</a:t>
            </a:r>
            <a:r>
              <a:rPr lang="fr-CA" dirty="0" err="1"/>
              <a:t>day</a:t>
            </a:r>
            <a:endParaRPr lang="fr-CA" dirty="0"/>
          </a:p>
          <a:p>
            <a:pPr lvl="1"/>
            <a:endParaRPr lang="fr-CA" dirty="0"/>
          </a:p>
          <a:p>
            <a:r>
              <a:rPr lang="fr-CA" sz="1650" dirty="0" err="1"/>
              <a:t>With</a:t>
            </a:r>
            <a:r>
              <a:rPr lang="fr-CA" sz="1650" dirty="0"/>
              <a:t> </a:t>
            </a:r>
            <a:r>
              <a:rPr lang="fr-CA" sz="1650" dirty="0" err="1"/>
              <a:t>thanks</a:t>
            </a:r>
            <a:r>
              <a:rPr lang="fr-CA" sz="1650" dirty="0"/>
              <a:t> to de </a:t>
            </a:r>
            <a:r>
              <a:rPr lang="fr-CA" sz="1650" dirty="0" err="1"/>
              <a:t>Boode</a:t>
            </a:r>
            <a:r>
              <a:rPr lang="fr-CA" sz="1650" dirty="0"/>
              <a:t> </a:t>
            </a:r>
            <a:r>
              <a:rPr lang="fr-CA" sz="1650" dirty="0" err="1"/>
              <a:t>Early</a:t>
            </a:r>
            <a:r>
              <a:rPr lang="fr-CA" sz="1650" dirty="0"/>
              <a:t> Hum </a:t>
            </a:r>
            <a:r>
              <a:rPr lang="fr-CA" sz="1650" dirty="0" err="1"/>
              <a:t>Develop</a:t>
            </a:r>
            <a:r>
              <a:rPr lang="fr-CA" sz="1650" dirty="0"/>
              <a:t> 2010</a:t>
            </a:r>
          </a:p>
        </p:txBody>
      </p:sp>
    </p:spTree>
    <p:extLst>
      <p:ext uri="{BB962C8B-B14F-4D97-AF65-F5344CB8AC3E}">
        <p14:creationId xmlns:p14="http://schemas.microsoft.com/office/powerpoint/2010/main" val="136156515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/>
              <a:t>Clinical</a:t>
            </a:r>
            <a:r>
              <a:rPr lang="fr-CA" dirty="0"/>
              <a:t> </a:t>
            </a:r>
            <a:r>
              <a:rPr lang="fr-CA" dirty="0" err="1"/>
              <a:t>examination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err="1"/>
              <a:t>Capillary</a:t>
            </a:r>
            <a:r>
              <a:rPr lang="fr-CA" dirty="0"/>
              <a:t> </a:t>
            </a:r>
            <a:r>
              <a:rPr lang="fr-CA" dirty="0" err="1"/>
              <a:t>refill</a:t>
            </a:r>
            <a:endParaRPr lang="fr-CA" dirty="0"/>
          </a:p>
          <a:p>
            <a:r>
              <a:rPr lang="fr-CA" dirty="0" err="1"/>
              <a:t>Warmth</a:t>
            </a:r>
            <a:r>
              <a:rPr lang="fr-CA" dirty="0"/>
              <a:t> of </a:t>
            </a:r>
            <a:r>
              <a:rPr lang="fr-CA" dirty="0" err="1"/>
              <a:t>toes</a:t>
            </a:r>
            <a:endParaRPr lang="fr-CA" dirty="0"/>
          </a:p>
          <a:p>
            <a:r>
              <a:rPr lang="fr-CA" dirty="0" err="1"/>
              <a:t>Colour</a:t>
            </a:r>
            <a:r>
              <a:rPr lang="fr-CA" dirty="0"/>
              <a:t> of skin</a:t>
            </a:r>
          </a:p>
          <a:p>
            <a:r>
              <a:rPr lang="fr-CA" dirty="0"/>
              <a:t>Urine output</a:t>
            </a:r>
          </a:p>
          <a:p>
            <a:r>
              <a:rPr lang="fr-CA" dirty="0" err="1"/>
              <a:t>Activity</a:t>
            </a:r>
            <a:r>
              <a:rPr lang="fr-CA" dirty="0"/>
              <a:t> </a:t>
            </a:r>
            <a:r>
              <a:rPr lang="fr-CA" dirty="0" err="1"/>
              <a:t>level</a:t>
            </a:r>
            <a:endParaRPr lang="fr-CA" dirty="0"/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55227091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/>
              <a:t>Capillary</a:t>
            </a:r>
            <a:r>
              <a:rPr lang="fr-CA" dirty="0"/>
              <a:t> </a:t>
            </a:r>
            <a:r>
              <a:rPr lang="fr-CA" dirty="0" err="1"/>
              <a:t>refill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err="1"/>
              <a:t>Osborn</a:t>
            </a:r>
            <a:endParaRPr lang="fr-CA" dirty="0"/>
          </a:p>
          <a:p>
            <a:r>
              <a:rPr lang="fr-CA" dirty="0"/>
              <a:t>Dempsey</a:t>
            </a:r>
          </a:p>
          <a:p>
            <a:r>
              <a:rPr lang="fr-CA" dirty="0" err="1"/>
              <a:t>Others</a:t>
            </a:r>
            <a:r>
              <a:rPr lang="fr-CA" dirty="0"/>
              <a:t> in </a:t>
            </a:r>
            <a:r>
              <a:rPr lang="fr-CA" dirty="0" err="1"/>
              <a:t>term</a:t>
            </a:r>
            <a:r>
              <a:rPr lang="fr-CA" dirty="0"/>
              <a:t> infants</a:t>
            </a:r>
          </a:p>
          <a:p>
            <a:pPr lvl="1"/>
            <a:r>
              <a:rPr lang="fr-CA" dirty="0" err="1"/>
              <a:t>Significant</a:t>
            </a:r>
            <a:r>
              <a:rPr lang="fr-CA" dirty="0"/>
              <a:t> inter-</a:t>
            </a:r>
            <a:r>
              <a:rPr lang="fr-CA" dirty="0" err="1"/>
              <a:t>individual</a:t>
            </a:r>
            <a:r>
              <a:rPr lang="fr-CA" dirty="0"/>
              <a:t> variation in the </a:t>
            </a:r>
            <a:r>
              <a:rPr lang="fr-CA" dirty="0" err="1"/>
              <a:t>measurement</a:t>
            </a:r>
            <a:r>
              <a:rPr lang="fr-CA" dirty="0"/>
              <a:t>, </a:t>
            </a:r>
            <a:r>
              <a:rPr lang="fr-CA" dirty="0" err="1"/>
              <a:t>except</a:t>
            </a:r>
            <a:r>
              <a:rPr lang="fr-CA" dirty="0"/>
              <a:t> </a:t>
            </a:r>
            <a:r>
              <a:rPr lang="fr-CA" dirty="0" err="1"/>
              <a:t>when</a:t>
            </a:r>
            <a:r>
              <a:rPr lang="fr-CA" dirty="0"/>
              <a:t> </a:t>
            </a:r>
            <a:r>
              <a:rPr lang="fr-CA" dirty="0" err="1"/>
              <a:t>measured</a:t>
            </a:r>
            <a:r>
              <a:rPr lang="fr-CA" dirty="0"/>
              <a:t> on the </a:t>
            </a:r>
            <a:r>
              <a:rPr lang="fr-CA" dirty="0" err="1"/>
              <a:t>chest</a:t>
            </a:r>
            <a:r>
              <a:rPr lang="fr-CA" dirty="0"/>
              <a:t>.</a:t>
            </a:r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27421584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Text Box 1"/>
          <p:cNvSpPr txBox="1">
            <a:spLocks noChangeArrowheads="1"/>
          </p:cNvSpPr>
          <p:nvPr/>
        </p:nvSpPr>
        <p:spPr bwMode="auto">
          <a:xfrm>
            <a:off x="1387080" y="1143480"/>
            <a:ext cx="6369840" cy="31107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/>
          <a:lstStyle/>
          <a:p>
            <a:pPr algn="ctr">
              <a:tabLst>
                <a:tab pos="492488" algn="l"/>
                <a:tab pos="984974" algn="l"/>
                <a:tab pos="1477462" algn="l"/>
                <a:tab pos="1969949" algn="l"/>
                <a:tab pos="2462436" algn="l"/>
                <a:tab pos="2954924" algn="l"/>
                <a:tab pos="3447411" algn="l"/>
                <a:tab pos="3939899" algn="l"/>
                <a:tab pos="4432385" algn="l"/>
                <a:tab pos="4924873" algn="l"/>
                <a:tab pos="5417360" algn="l"/>
                <a:tab pos="5909847" algn="l"/>
              </a:tabLst>
            </a:pPr>
            <a:r>
              <a:rPr lang="en-GB" sz="1125" b="1" dirty="0">
                <a:solidFill>
                  <a:srgbClr val="000000"/>
                </a:solidFill>
                <a:latin typeface="Arial" charset="0"/>
                <a:ea typeface="msgothic" charset="0"/>
                <a:cs typeface="msgothic" charset="0"/>
              </a:rPr>
              <a:t>Scatter plot of capillary refill time against superior vena cava (SVC) flow for all observations.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4880" y="5511459"/>
            <a:ext cx="612360" cy="392081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62760" y="1591727"/>
            <a:ext cx="4220640" cy="367022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2462760" y="5336480"/>
            <a:ext cx="2938680" cy="232224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/>
          <a:lstStyle/>
          <a:p>
            <a:pPr>
              <a:tabLst>
                <a:tab pos="492488" algn="l"/>
                <a:tab pos="984974" algn="l"/>
                <a:tab pos="1477462" algn="l"/>
                <a:tab pos="1969949" algn="l"/>
                <a:tab pos="2462436" algn="l"/>
              </a:tabLst>
            </a:pPr>
            <a:r>
              <a:rPr lang="en-GB" sz="825" b="1" dirty="0">
                <a:solidFill>
                  <a:srgbClr val="000000"/>
                </a:solidFill>
                <a:latin typeface="Arial" charset="0"/>
                <a:ea typeface="msgothic" charset="0"/>
                <a:cs typeface="msgothic" charset="0"/>
              </a:rPr>
              <a:t>Osborn D A et al. Arch </a:t>
            </a:r>
            <a:r>
              <a:rPr lang="en-GB" sz="825" b="1" dirty="0" err="1">
                <a:solidFill>
                  <a:srgbClr val="000000"/>
                </a:solidFill>
                <a:latin typeface="Arial" charset="0"/>
                <a:ea typeface="msgothic" charset="0"/>
                <a:cs typeface="msgothic" charset="0"/>
              </a:rPr>
              <a:t>Dis</a:t>
            </a:r>
            <a:r>
              <a:rPr lang="en-GB" sz="825" b="1" dirty="0">
                <a:solidFill>
                  <a:srgbClr val="000000"/>
                </a:solidFill>
                <a:latin typeface="Arial" charset="0"/>
                <a:ea typeface="msgothic" charset="0"/>
                <a:cs typeface="msgothic" charset="0"/>
              </a:rPr>
              <a:t> Child Fetal Neonatal Ed 2004;89:F168-F173</a:t>
            </a:r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1216440" y="5817132"/>
            <a:ext cx="3697920" cy="18361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/>
          <a:lstStyle/>
          <a:p>
            <a:pPr marL="58321" indent="-58321">
              <a:tabLst>
                <a:tab pos="492488" algn="l"/>
                <a:tab pos="984974" algn="l"/>
                <a:tab pos="1477462" algn="l"/>
                <a:tab pos="1969949" algn="l"/>
                <a:tab pos="2462436" algn="l"/>
                <a:tab pos="2954924" algn="l"/>
                <a:tab pos="3447411" algn="l"/>
              </a:tabLst>
            </a:pPr>
            <a:r>
              <a:rPr lang="en-GB" sz="675" dirty="0">
                <a:solidFill>
                  <a:srgbClr val="000000"/>
                </a:solidFill>
                <a:latin typeface="Arial" charset="0"/>
                <a:ea typeface="msgothic" charset="0"/>
                <a:cs typeface="msgothic" charset="0"/>
              </a:rPr>
              <a:t>©2004 by BMJ Publishing Group Ltd and Royal College of Paediatrics and Child Health</a:t>
            </a:r>
          </a:p>
        </p:txBody>
      </p:sp>
    </p:spTree>
    <p:extLst>
      <p:ext uri="{BB962C8B-B14F-4D97-AF65-F5344CB8AC3E}">
        <p14:creationId xmlns:p14="http://schemas.microsoft.com/office/powerpoint/2010/main" val="237698875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/>
              <a:t>Clinical</a:t>
            </a:r>
            <a:r>
              <a:rPr lang="fr-CA" dirty="0"/>
              <a:t> </a:t>
            </a:r>
            <a:r>
              <a:rPr lang="fr-CA" dirty="0" err="1"/>
              <a:t>examination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err="1"/>
              <a:t>Capillary</a:t>
            </a:r>
            <a:r>
              <a:rPr lang="fr-CA" dirty="0"/>
              <a:t> </a:t>
            </a:r>
            <a:r>
              <a:rPr lang="fr-CA" dirty="0" err="1"/>
              <a:t>refill</a:t>
            </a:r>
            <a:r>
              <a:rPr lang="fr-CA" dirty="0"/>
              <a:t> +/-</a:t>
            </a:r>
          </a:p>
          <a:p>
            <a:r>
              <a:rPr lang="fr-CA" strike="sngStrike" dirty="0" err="1"/>
              <a:t>Warmth</a:t>
            </a:r>
            <a:r>
              <a:rPr lang="fr-CA" strike="sngStrike" dirty="0"/>
              <a:t> of </a:t>
            </a:r>
            <a:r>
              <a:rPr lang="fr-CA" strike="sngStrike" dirty="0" err="1"/>
              <a:t>toes</a:t>
            </a:r>
            <a:endParaRPr lang="fr-CA" strike="sngStrike" dirty="0"/>
          </a:p>
          <a:p>
            <a:r>
              <a:rPr lang="fr-CA" strike="sngStrike" dirty="0" err="1"/>
              <a:t>Colour</a:t>
            </a:r>
            <a:r>
              <a:rPr lang="fr-CA" strike="sngStrike" dirty="0"/>
              <a:t> of skin</a:t>
            </a:r>
          </a:p>
          <a:p>
            <a:r>
              <a:rPr lang="fr-CA" dirty="0"/>
              <a:t>Urine output ?</a:t>
            </a:r>
          </a:p>
          <a:p>
            <a:r>
              <a:rPr lang="fr-CA" dirty="0" err="1"/>
              <a:t>Activity</a:t>
            </a:r>
            <a:r>
              <a:rPr lang="fr-CA" dirty="0"/>
              <a:t> </a:t>
            </a:r>
            <a:r>
              <a:rPr lang="fr-CA" dirty="0" err="1"/>
              <a:t>level</a:t>
            </a:r>
            <a:r>
              <a:rPr lang="fr-CA" dirty="0"/>
              <a:t> ?</a:t>
            </a:r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86160246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/>
              <a:t>Lab</a:t>
            </a:r>
            <a:r>
              <a:rPr lang="fr-CA" dirty="0"/>
              <a:t>/</a:t>
            </a:r>
            <a:r>
              <a:rPr lang="fr-CA" dirty="0" err="1"/>
              <a:t>blood</a:t>
            </a:r>
            <a:r>
              <a:rPr lang="fr-CA" dirty="0"/>
              <a:t> tests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Base </a:t>
            </a:r>
            <a:r>
              <a:rPr lang="fr-CA" dirty="0" err="1"/>
              <a:t>Excess</a:t>
            </a:r>
            <a:endParaRPr lang="fr-CA" dirty="0"/>
          </a:p>
          <a:p>
            <a:pPr lvl="1"/>
            <a:r>
              <a:rPr lang="fr-CA" dirty="0" err="1"/>
              <a:t>Poor</a:t>
            </a:r>
            <a:r>
              <a:rPr lang="fr-CA" dirty="0"/>
              <a:t> </a:t>
            </a:r>
            <a:r>
              <a:rPr lang="fr-CA" dirty="0" err="1"/>
              <a:t>indicator</a:t>
            </a:r>
            <a:r>
              <a:rPr lang="fr-CA" dirty="0"/>
              <a:t> of tissue O2 </a:t>
            </a:r>
            <a:r>
              <a:rPr lang="fr-CA" dirty="0" err="1"/>
              <a:t>delivery</a:t>
            </a:r>
            <a:endParaRPr lang="fr-CA" dirty="0"/>
          </a:p>
          <a:p>
            <a:pPr lvl="1"/>
            <a:r>
              <a:rPr lang="fr-CA" dirty="0" err="1"/>
              <a:t>Poorly</a:t>
            </a:r>
            <a:r>
              <a:rPr lang="fr-CA" dirty="0"/>
              <a:t> </a:t>
            </a:r>
            <a:r>
              <a:rPr lang="fr-CA" dirty="0" err="1"/>
              <a:t>correlated</a:t>
            </a:r>
            <a:r>
              <a:rPr lang="fr-CA" dirty="0"/>
              <a:t> </a:t>
            </a:r>
            <a:r>
              <a:rPr lang="fr-CA" dirty="0" err="1"/>
              <a:t>with</a:t>
            </a:r>
            <a:r>
              <a:rPr lang="fr-CA" dirty="0"/>
              <a:t> lactate</a:t>
            </a:r>
          </a:p>
          <a:p>
            <a:r>
              <a:rPr lang="fr-CA" dirty="0"/>
              <a:t>Lactate</a:t>
            </a:r>
          </a:p>
          <a:p>
            <a:pPr lvl="1"/>
            <a:r>
              <a:rPr lang="fr-CA" dirty="0" err="1"/>
              <a:t>Absolute</a:t>
            </a:r>
            <a:r>
              <a:rPr lang="fr-CA" dirty="0"/>
              <a:t> values</a:t>
            </a:r>
          </a:p>
          <a:p>
            <a:pPr lvl="1"/>
            <a:r>
              <a:rPr lang="fr-CA" dirty="0"/>
              <a:t>Direction of change</a:t>
            </a:r>
          </a:p>
        </p:txBody>
      </p:sp>
    </p:spTree>
    <p:extLst>
      <p:ext uri="{BB962C8B-B14F-4D97-AF65-F5344CB8AC3E}">
        <p14:creationId xmlns:p14="http://schemas.microsoft.com/office/powerpoint/2010/main" val="93553850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Serum Lactate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Several studies show that infants with high lactates in early life have an increased mortality, but the PPV is not high, e.g. 47%</a:t>
            </a:r>
          </a:p>
          <a:p>
            <a:pPr lvl="1"/>
            <a:r>
              <a:rPr lang="en-US" sz="1275" i="1" dirty="0" err="1"/>
              <a:t>Groenendaal</a:t>
            </a:r>
            <a:r>
              <a:rPr lang="en-US" sz="1275" i="1" dirty="0"/>
              <a:t> F, </a:t>
            </a:r>
            <a:r>
              <a:rPr lang="en-US" sz="1275" i="1" dirty="0" err="1"/>
              <a:t>Lindemans</a:t>
            </a:r>
            <a:r>
              <a:rPr lang="en-US" sz="1275" i="1" dirty="0"/>
              <a:t> C, </a:t>
            </a:r>
            <a:r>
              <a:rPr lang="en-US" sz="1275" i="1" dirty="0" err="1"/>
              <a:t>Uiterwaal</a:t>
            </a:r>
            <a:r>
              <a:rPr lang="en-US" sz="1275" i="1" dirty="0"/>
              <a:t> CSPM, de </a:t>
            </a:r>
            <a:r>
              <a:rPr lang="en-US" sz="1275" i="1" dirty="0" err="1"/>
              <a:t>Vries</a:t>
            </a:r>
            <a:r>
              <a:rPr lang="en-US" sz="1275" i="1" dirty="0"/>
              <a:t> LS: </a:t>
            </a:r>
            <a:r>
              <a:rPr lang="en-US" sz="1275" b="1" i="1" dirty="0"/>
              <a:t>Early Arterial Lactate and Prediction of Outcome in Preterm Neonates Admitted to a Neonatal Intensive Care Unit. Neonatology 2003, 83(3):171-176.</a:t>
            </a:r>
          </a:p>
          <a:p>
            <a:r>
              <a:rPr lang="en-US" dirty="0"/>
              <a:t>Others have shown that the progression of lactates is more useful</a:t>
            </a:r>
          </a:p>
          <a:p>
            <a:pPr lvl="1"/>
            <a:r>
              <a:rPr lang="fr-CA" sz="1275" i="1" dirty="0" err="1"/>
              <a:t>Deshpande</a:t>
            </a:r>
            <a:r>
              <a:rPr lang="fr-CA" sz="1275" i="1" dirty="0"/>
              <a:t> SA, </a:t>
            </a:r>
            <a:r>
              <a:rPr lang="fr-CA" sz="1275" i="1" dirty="0" err="1"/>
              <a:t>Platt</a:t>
            </a:r>
            <a:r>
              <a:rPr lang="fr-CA" sz="1275" i="1" dirty="0"/>
              <a:t> MP: </a:t>
            </a:r>
            <a:r>
              <a:rPr lang="fr-CA" sz="1275" b="1" i="1" dirty="0"/>
              <a:t>Association </a:t>
            </a:r>
            <a:r>
              <a:rPr lang="fr-CA" sz="1275" b="1" i="1" dirty="0" err="1"/>
              <a:t>between</a:t>
            </a:r>
            <a:r>
              <a:rPr lang="fr-CA" sz="1275" b="1" i="1" dirty="0"/>
              <a:t> </a:t>
            </a:r>
            <a:r>
              <a:rPr lang="fr-CA" sz="1275" b="1" i="1" dirty="0" err="1"/>
              <a:t>blood</a:t>
            </a:r>
            <a:r>
              <a:rPr lang="fr-CA" sz="1275" b="1" i="1" dirty="0"/>
              <a:t> lactate and </a:t>
            </a:r>
            <a:r>
              <a:rPr lang="fr-CA" sz="1275" b="1" i="1" dirty="0" err="1"/>
              <a:t>acid</a:t>
            </a:r>
            <a:r>
              <a:rPr lang="fr-CA" sz="1275" b="1" i="1" dirty="0"/>
              <a:t>-base </a:t>
            </a:r>
            <a:r>
              <a:rPr lang="fr-CA" sz="1275" b="1" i="1" dirty="0" err="1"/>
              <a:t>status</a:t>
            </a:r>
            <a:r>
              <a:rPr lang="fr-CA" sz="1275" b="1" i="1" dirty="0"/>
              <a:t> and </a:t>
            </a:r>
            <a:r>
              <a:rPr lang="fr-CA" sz="1275" b="1" i="1" dirty="0" err="1"/>
              <a:t>mortality</a:t>
            </a:r>
            <a:r>
              <a:rPr lang="fr-CA" sz="1275" b="1" i="1" dirty="0"/>
              <a:t> in </a:t>
            </a:r>
            <a:r>
              <a:rPr lang="fr-CA" sz="1275" b="1" i="1" dirty="0" err="1"/>
              <a:t>ventilated</a:t>
            </a:r>
            <a:r>
              <a:rPr lang="fr-CA" sz="1275" b="1" i="1" dirty="0"/>
              <a:t> babies. </a:t>
            </a:r>
            <a:r>
              <a:rPr lang="fr-CA" sz="1275" b="1" i="1" dirty="0" err="1"/>
              <a:t>Arch</a:t>
            </a:r>
            <a:r>
              <a:rPr lang="fr-CA" sz="1275" b="1" i="1" dirty="0"/>
              <a:t> Dis Child </a:t>
            </a:r>
            <a:r>
              <a:rPr lang="fr-CA" sz="1275" b="1" i="1" dirty="0" err="1"/>
              <a:t>Fetal</a:t>
            </a:r>
            <a:r>
              <a:rPr lang="fr-CA" sz="1275" b="1" i="1" dirty="0"/>
              <a:t> </a:t>
            </a:r>
            <a:r>
              <a:rPr lang="fr-CA" sz="1275" b="1" i="1" dirty="0" err="1"/>
              <a:t>Neonatal</a:t>
            </a:r>
            <a:r>
              <a:rPr lang="fr-CA" sz="1275" b="1" i="1" dirty="0"/>
              <a:t> Ed 1997, 76(1):F15-20</a:t>
            </a:r>
            <a:r>
              <a:rPr lang="fr-CA" b="1" i="1" dirty="0"/>
              <a:t>.</a:t>
            </a:r>
          </a:p>
          <a:p>
            <a:endParaRPr lang="en-US" dirty="0"/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53633287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Miletin </a:t>
            </a:r>
            <a:r>
              <a:rPr lang="fr-CA" dirty="0" err="1"/>
              <a:t>Pichova</a:t>
            </a:r>
            <a:r>
              <a:rPr lang="fr-CA" dirty="0"/>
              <a:t> and Dempsey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547664" y="4509121"/>
            <a:ext cx="6172200" cy="1266788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A capillary refill time of &gt;4 s combined with serum lactate concentrations &gt;4 </a:t>
            </a:r>
            <a:r>
              <a:rPr lang="en-US" dirty="0" err="1"/>
              <a:t>mmol</a:t>
            </a:r>
            <a:r>
              <a:rPr lang="en-US" dirty="0"/>
              <a:t>/l had a sensitivity of 50%, a specificity of 97%, a PPV of 80% and an NPV of 88% for predicting low flow states.</a:t>
            </a:r>
            <a:endParaRPr lang="fr-CA" dirty="0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9773" y="1808821"/>
            <a:ext cx="3436885" cy="2527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3331623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/>
              <a:t>Ancillary</a:t>
            </a:r>
            <a:r>
              <a:rPr lang="fr-CA" dirty="0"/>
              <a:t> </a:t>
            </a:r>
            <a:r>
              <a:rPr lang="fr-CA" dirty="0" err="1"/>
              <a:t>methods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CA" dirty="0" err="1"/>
              <a:t>Functional</a:t>
            </a:r>
            <a:r>
              <a:rPr lang="fr-CA" dirty="0"/>
              <a:t> </a:t>
            </a:r>
            <a:r>
              <a:rPr lang="fr-CA" dirty="0" err="1"/>
              <a:t>Echo</a:t>
            </a:r>
            <a:endParaRPr lang="fr-CA" dirty="0"/>
          </a:p>
          <a:p>
            <a:r>
              <a:rPr lang="fr-CA" dirty="0"/>
              <a:t>NIRS</a:t>
            </a:r>
          </a:p>
          <a:p>
            <a:r>
              <a:rPr lang="fr-CA" dirty="0"/>
              <a:t>Mixed </a:t>
            </a:r>
            <a:r>
              <a:rPr lang="fr-CA" dirty="0" err="1"/>
              <a:t>venous</a:t>
            </a:r>
            <a:r>
              <a:rPr lang="fr-CA" dirty="0"/>
              <a:t> O2</a:t>
            </a:r>
          </a:p>
          <a:p>
            <a:endParaRPr lang="fr-CA" dirty="0"/>
          </a:p>
          <a:p>
            <a:r>
              <a:rPr lang="fr-CA" dirty="0"/>
              <a:t>Indirect</a:t>
            </a:r>
          </a:p>
          <a:p>
            <a:pPr lvl="1"/>
            <a:r>
              <a:rPr lang="fr-CA" dirty="0"/>
              <a:t>EEG</a:t>
            </a:r>
          </a:p>
          <a:p>
            <a:pPr lvl="1"/>
            <a:r>
              <a:rPr lang="fr-CA" dirty="0" err="1"/>
              <a:t>aEEG</a:t>
            </a:r>
            <a:endParaRPr lang="fr-CA" dirty="0"/>
          </a:p>
          <a:p>
            <a:r>
              <a:rPr lang="fr-CA" dirty="0" err="1"/>
              <a:t>Masimo</a:t>
            </a:r>
            <a:r>
              <a:rPr lang="fr-CA" dirty="0"/>
              <a:t> Perfusion Index</a:t>
            </a:r>
          </a:p>
        </p:txBody>
      </p:sp>
    </p:spTree>
    <p:extLst>
      <p:ext uri="{BB962C8B-B14F-4D97-AF65-F5344CB8AC3E}">
        <p14:creationId xmlns:p14="http://schemas.microsoft.com/office/powerpoint/2010/main" val="151773604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Functional Echocardiography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Threshold of 40 mL/kg/min well-supported but a bit simplistic</a:t>
            </a:r>
          </a:p>
          <a:p>
            <a:pPr lvl="1"/>
            <a:r>
              <a:rPr lang="en-CA" dirty="0"/>
              <a:t>Ignores </a:t>
            </a:r>
            <a:r>
              <a:rPr lang="en-CA" dirty="0" err="1"/>
              <a:t>HgB</a:t>
            </a:r>
            <a:r>
              <a:rPr lang="en-CA" dirty="0"/>
              <a:t>, SpO2, VO2</a:t>
            </a:r>
          </a:p>
          <a:p>
            <a:r>
              <a:rPr lang="en-CA" dirty="0"/>
              <a:t>Not simple to measure SVC flow</a:t>
            </a:r>
          </a:p>
          <a:p>
            <a:r>
              <a:rPr lang="en-CA" dirty="0"/>
              <a:t>Inter-observer variability</a:t>
            </a:r>
          </a:p>
          <a:p>
            <a:r>
              <a:rPr lang="en-CA" dirty="0"/>
              <a:t>Intermittent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33280715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NIRS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Gold Standard?</a:t>
            </a:r>
          </a:p>
          <a:p>
            <a:r>
              <a:rPr lang="en-CA" dirty="0"/>
              <a:t>Tissue oxygenation is what we are really concerned about</a:t>
            </a:r>
          </a:p>
          <a:p>
            <a:r>
              <a:rPr lang="en-CA" dirty="0"/>
              <a:t>Some analyses suggest +/- 17% accuracy</a:t>
            </a:r>
          </a:p>
          <a:p>
            <a:r>
              <a:rPr lang="en-CA" dirty="0"/>
              <a:t>Are low results correlated with long term outcomes?</a:t>
            </a:r>
          </a:p>
          <a:p>
            <a:r>
              <a:rPr lang="en-CA" dirty="0"/>
              <a:t>How low is too low?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35812743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dirty="0"/>
              <a:t>NIRS and </a:t>
            </a:r>
            <a:r>
              <a:rPr lang="fr-CA" dirty="0" err="1"/>
              <a:t>Echo</a:t>
            </a:r>
            <a:r>
              <a:rPr lang="fr-CA" dirty="0"/>
              <a:t>,</a:t>
            </a:r>
            <a:br>
              <a:rPr lang="fr-CA" dirty="0"/>
            </a:br>
            <a:r>
              <a:rPr lang="fr-CA" sz="1800" dirty="0"/>
              <a:t>Moran, Miletin, </a:t>
            </a:r>
            <a:r>
              <a:rPr lang="fr-CA" sz="1800" dirty="0" err="1"/>
              <a:t>Pichova</a:t>
            </a:r>
            <a:r>
              <a:rPr lang="fr-CA" sz="1800" dirty="0"/>
              <a:t> and Dempsey 2009</a:t>
            </a:r>
            <a:endParaRPr lang="fr-CA" dirty="0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9772" y="2561769"/>
            <a:ext cx="4163315" cy="28911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2668268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Text Box 1"/>
          <p:cNvSpPr txBox="1">
            <a:spLocks noChangeArrowheads="1"/>
          </p:cNvSpPr>
          <p:nvPr/>
        </p:nvSpPr>
        <p:spPr bwMode="auto">
          <a:xfrm>
            <a:off x="5544108" y="1143480"/>
            <a:ext cx="2212812" cy="3311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5pPr>
            <a:lvl6pPr marL="15367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6pPr>
            <a:lvl7pPr marL="19939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7pPr>
            <a:lvl8pPr marL="24511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8pPr>
            <a:lvl9pPr marL="29083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9pPr>
          </a:lstStyle>
          <a:p>
            <a:pPr algn="ctr"/>
            <a:r>
              <a:rPr lang="en-GB" sz="1125" b="1" dirty="0">
                <a:latin typeface="Arial" charset="0"/>
              </a:rPr>
              <a:t>Figure 1. The course of rcSO2 (A), FTOE (B), and tcSaO2 (C) in preterm infants with GMH-IVH or PVHI versus a preterm control group.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5960" y="5144221"/>
            <a:ext cx="1468800" cy="7344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7694" y="907677"/>
            <a:ext cx="2514797" cy="50930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5045672" y="2564904"/>
            <a:ext cx="2938680" cy="1738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5pPr>
            <a:lvl6pPr marL="15367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6pPr>
            <a:lvl7pPr marL="19939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7pPr>
            <a:lvl8pPr marL="24511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8pPr>
            <a:lvl9pPr marL="29083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9pPr>
          </a:lstStyle>
          <a:p>
            <a:r>
              <a:rPr lang="en-GB" sz="825" b="1" dirty="0" err="1">
                <a:latin typeface="Arial" charset="0"/>
              </a:rPr>
              <a:t>Verhagen</a:t>
            </a:r>
            <a:r>
              <a:rPr lang="en-GB" sz="825" b="1" dirty="0">
                <a:latin typeface="Arial" charset="0"/>
              </a:rPr>
              <a:t> E A et al. Stroke 2010;41:2901-2907</a:t>
            </a:r>
          </a:p>
        </p:txBody>
      </p:sp>
    </p:spTree>
    <p:extLst>
      <p:ext uri="{BB962C8B-B14F-4D97-AF65-F5344CB8AC3E}">
        <p14:creationId xmlns:p14="http://schemas.microsoft.com/office/powerpoint/2010/main" val="405599631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/>
              <a:t>Takahashi</a:t>
            </a:r>
            <a:r>
              <a:rPr lang="fr-CA" dirty="0"/>
              <a:t> et al, J </a:t>
            </a:r>
            <a:r>
              <a:rPr lang="fr-CA" dirty="0" err="1"/>
              <a:t>Perinatol</a:t>
            </a:r>
            <a:r>
              <a:rPr lang="fr-CA" dirty="0"/>
              <a:t> 2010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Perfusion Index, </a:t>
            </a:r>
            <a:r>
              <a:rPr lang="en-CA" dirty="0" err="1"/>
              <a:t>Masimo</a:t>
            </a:r>
            <a:r>
              <a:rPr lang="en-CA" dirty="0"/>
              <a:t> pulse </a:t>
            </a:r>
            <a:r>
              <a:rPr lang="en-CA" dirty="0" err="1"/>
              <a:t>oximeter</a:t>
            </a:r>
            <a:endParaRPr lang="fr-CA" dirty="0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57754" y="2564904"/>
            <a:ext cx="3662726" cy="2961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7259633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Perfusion Index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Reduced in infants who later show signs of sepsis</a:t>
            </a:r>
          </a:p>
          <a:p>
            <a:pPr lvl="1"/>
            <a:r>
              <a:rPr lang="en-CA" dirty="0"/>
              <a:t>(at 1 and 5 minutes of age)</a:t>
            </a:r>
          </a:p>
          <a:p>
            <a:pPr lvl="1"/>
            <a:endParaRPr lang="en-CA" dirty="0"/>
          </a:p>
          <a:p>
            <a:r>
              <a:rPr lang="en-CA" dirty="0"/>
              <a:t>Little other evidence that it is helpful</a:t>
            </a:r>
          </a:p>
        </p:txBody>
      </p:sp>
    </p:spTree>
    <p:extLst>
      <p:ext uri="{BB962C8B-B14F-4D97-AF65-F5344CB8AC3E}">
        <p14:creationId xmlns:p14="http://schemas.microsoft.com/office/powerpoint/2010/main" val="262123177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fr-CA"/>
          </a:p>
          <a:p>
            <a:pPr eaLnBrk="1" hangingPunct="1"/>
            <a:r>
              <a:rPr lang="fr-CA"/>
              <a:t>Merci</a:t>
            </a:r>
          </a:p>
        </p:txBody>
      </p:sp>
      <p:pic>
        <p:nvPicPr>
          <p:cNvPr id="46083" name="Image 3" descr="P103079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0"/>
            <a:ext cx="51435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12071</TotalTime>
  <Words>3436</Words>
  <Application>Microsoft Office PowerPoint</Application>
  <PresentationFormat>Affichage à l'écran (4:3)</PresentationFormat>
  <Paragraphs>799</Paragraphs>
  <Slides>62</Slides>
  <Notes>7</Notes>
  <HiddenSlides>0</HiddenSlides>
  <MMClips>0</MMClips>
  <ScaleCrop>false</ScaleCrop>
  <HeadingPairs>
    <vt:vector size="8" baseType="variant">
      <vt:variant>
        <vt:lpstr>Polices utilisées</vt:lpstr>
      </vt:variant>
      <vt:variant>
        <vt:i4>13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2</vt:i4>
      </vt:variant>
      <vt:variant>
        <vt:lpstr>Titres des diapositives</vt:lpstr>
      </vt:variant>
      <vt:variant>
        <vt:i4>62</vt:i4>
      </vt:variant>
    </vt:vector>
  </HeadingPairs>
  <TitlesOfParts>
    <vt:vector size="78" baseType="lpstr">
      <vt:lpstr>Arial</vt:lpstr>
      <vt:lpstr>Calibri</vt:lpstr>
      <vt:lpstr>HG Mincho Light J</vt:lpstr>
      <vt:lpstr>inherit</vt:lpstr>
      <vt:lpstr>Lucida Sans Unicode</vt:lpstr>
      <vt:lpstr>msgothic</vt:lpstr>
      <vt:lpstr>MyriadPro-LightSemiCn</vt:lpstr>
      <vt:lpstr>StarSymbol</vt:lpstr>
      <vt:lpstr>Symbol</vt:lpstr>
      <vt:lpstr>Tahoma</vt:lpstr>
      <vt:lpstr>Times New Roman</vt:lpstr>
      <vt:lpstr>Verdana</vt:lpstr>
      <vt:lpstr>Wingdings</vt:lpstr>
      <vt:lpstr>Thème Office</vt:lpstr>
      <vt:lpstr>Chart</vt:lpstr>
      <vt:lpstr>SPW 6.0 Graph</vt:lpstr>
      <vt:lpstr>Treating Hypotension in the Preterm Newborn:  </vt:lpstr>
      <vt:lpstr>Présentation PowerPoint</vt:lpstr>
      <vt:lpstr>Hypotension in Preterm Infants</vt:lpstr>
      <vt:lpstr>Hypotension in Preterm Infants</vt:lpstr>
      <vt:lpstr>Laughon et al: the ELGAN study</vt:lpstr>
      <vt:lpstr>Variability in « any » Rx</vt:lpstr>
      <vt:lpstr>Variability in inotrope Rx</vt:lpstr>
      <vt:lpstr>Présentation PowerPoint</vt:lpstr>
      <vt:lpstr> In-hospital Outcomes for Infants Who Did or Did Not Receive Antihypotensive Therapy in the First 24 Hours </vt:lpstr>
      <vt:lpstr>What is hypotension?</vt:lpstr>
      <vt:lpstr>Présentation PowerPoint</vt:lpstr>
      <vt:lpstr>A physiologic definition: Is hypotension related to survival or long term outcomes?</vt:lpstr>
      <vt:lpstr>Operational definition: Is there evidence that treating hypotension improves outcomes?</vt:lpstr>
      <vt:lpstr>Do we know what to treat it with?</vt:lpstr>
      <vt:lpstr>Do we know what to treat it with?</vt:lpstr>
      <vt:lpstr>Why are preterm babies ‘hypotensive’?</vt:lpstr>
      <vt:lpstr>Popat H, et al. Effect of Delayed Cord Clamping on Systemic Blood Flow: A Randomized Controlled Trial. The Journal of pediatrics. 2016;178:81-6.e2. </vt:lpstr>
      <vt:lpstr>Présentation PowerPoint</vt:lpstr>
      <vt:lpstr>Présentation PowerPoint</vt:lpstr>
      <vt:lpstr>Physiological responses to current common treatments?</vt:lpstr>
      <vt:lpstr>LVO &amp; RVO</vt:lpstr>
      <vt:lpstr>RCTs of dopamine</vt:lpstr>
      <vt:lpstr>Milrinone clinical trial Paradisis et al</vt:lpstr>
      <vt:lpstr>Low dose dopamine and the kidney</vt:lpstr>
      <vt:lpstr>Pituitary effects of dopamine</vt:lpstr>
      <vt:lpstr>Présentation PowerPoint</vt:lpstr>
      <vt:lpstr>Low dose dopamine </vt:lpstr>
      <vt:lpstr>Treatment of Hypotension</vt:lpstr>
      <vt:lpstr>Responses to Questionnaire: Canadian neonatologists</vt:lpstr>
      <vt:lpstr>Treatments</vt:lpstr>
      <vt:lpstr>Présentation PowerPoint</vt:lpstr>
      <vt:lpstr>Retrospective cohort study</vt:lpstr>
      <vt:lpstr>Présentation PowerPoint</vt:lpstr>
      <vt:lpstr>Présentation PowerPoint</vt:lpstr>
      <vt:lpstr>Epipage2 study Durrmeyer X, et al. Abstention or intervention for isolated hypotension in the first 3 days of life in extremely preterm infants: association with short-term outcomes in the EPIPAGE 2 cohort study. Archives of Disease in Childhood - Fetal and Neonatal Edition. 2017. </vt:lpstr>
      <vt:lpstr>Epipage 2</vt:lpstr>
      <vt:lpstr>Epipage2</vt:lpstr>
      <vt:lpstr>Présentation PowerPoint</vt:lpstr>
      <vt:lpstr>Hypotension or shock?</vt:lpstr>
      <vt:lpstr>Where are we now?</vt:lpstr>
      <vt:lpstr>Hypotension in Preterm Infants</vt:lpstr>
      <vt:lpstr>Conclusion</vt:lpstr>
      <vt:lpstr>Présentation PowerPoint</vt:lpstr>
      <vt:lpstr>The HIP trial</vt:lpstr>
      <vt:lpstr>Can we define, or treat, inadequate perfusion?</vt:lpstr>
      <vt:lpstr>Detecting poor perfusion</vt:lpstr>
      <vt:lpstr>Evaluation of perfusion</vt:lpstr>
      <vt:lpstr>Clinical examination</vt:lpstr>
      <vt:lpstr>Capillary refill</vt:lpstr>
      <vt:lpstr>Présentation PowerPoint</vt:lpstr>
      <vt:lpstr>Clinical examination</vt:lpstr>
      <vt:lpstr>Lab/blood tests</vt:lpstr>
      <vt:lpstr>Serum Lactate</vt:lpstr>
      <vt:lpstr>Miletin Pichova and Dempsey</vt:lpstr>
      <vt:lpstr>Ancillary methods</vt:lpstr>
      <vt:lpstr>Functional Echocardiography</vt:lpstr>
      <vt:lpstr>NIRS</vt:lpstr>
      <vt:lpstr>NIRS and Echo, Moran, Miletin, Pichova and Dempsey 2009</vt:lpstr>
      <vt:lpstr>Présentation PowerPoint</vt:lpstr>
      <vt:lpstr>Takahashi et al, J Perinatol 2010</vt:lpstr>
      <vt:lpstr>Perfusion Index</vt:lpstr>
      <vt:lpstr>Présentation PowerPoint</vt:lpstr>
    </vt:vector>
  </TitlesOfParts>
  <Company>MUHC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Keith Barrington</dc:creator>
  <cp:lastModifiedBy>Keith Barrington</cp:lastModifiedBy>
  <cp:revision>106</cp:revision>
  <dcterms:created xsi:type="dcterms:W3CDTF">2007-05-17T01:44:27Z</dcterms:created>
  <dcterms:modified xsi:type="dcterms:W3CDTF">2017-06-01T15:15:09Z</dcterms:modified>
</cp:coreProperties>
</file>