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sldIdLst>
    <p:sldId id="291" r:id="rId2"/>
    <p:sldId id="332" r:id="rId3"/>
    <p:sldId id="256" r:id="rId4"/>
    <p:sldId id="302" r:id="rId5"/>
    <p:sldId id="303" r:id="rId6"/>
    <p:sldId id="304" r:id="rId7"/>
    <p:sldId id="305" r:id="rId8"/>
    <p:sldId id="306" r:id="rId9"/>
    <p:sldId id="319" r:id="rId10"/>
    <p:sldId id="320" r:id="rId11"/>
    <p:sldId id="321" r:id="rId12"/>
    <p:sldId id="307" r:id="rId13"/>
    <p:sldId id="308" r:id="rId14"/>
    <p:sldId id="309" r:id="rId15"/>
    <p:sldId id="331" r:id="rId16"/>
    <p:sldId id="310" r:id="rId17"/>
    <p:sldId id="311" r:id="rId18"/>
    <p:sldId id="259" r:id="rId19"/>
    <p:sldId id="257" r:id="rId20"/>
    <p:sldId id="289" r:id="rId21"/>
    <p:sldId id="273" r:id="rId22"/>
    <p:sldId id="324" r:id="rId23"/>
    <p:sldId id="265" r:id="rId24"/>
    <p:sldId id="267" r:id="rId25"/>
    <p:sldId id="268" r:id="rId26"/>
    <p:sldId id="269" r:id="rId27"/>
    <p:sldId id="270" r:id="rId28"/>
    <p:sldId id="295" r:id="rId29"/>
    <p:sldId id="285" r:id="rId30"/>
    <p:sldId id="286" r:id="rId31"/>
    <p:sldId id="271" r:id="rId32"/>
    <p:sldId id="296" r:id="rId33"/>
    <p:sldId id="262" r:id="rId34"/>
    <p:sldId id="278" r:id="rId35"/>
    <p:sldId id="264" r:id="rId36"/>
    <p:sldId id="272" r:id="rId37"/>
    <p:sldId id="275" r:id="rId38"/>
    <p:sldId id="297" r:id="rId39"/>
    <p:sldId id="283" r:id="rId40"/>
    <p:sldId id="274" r:id="rId41"/>
    <p:sldId id="280" r:id="rId42"/>
    <p:sldId id="281" r:id="rId43"/>
    <p:sldId id="294" r:id="rId44"/>
    <p:sldId id="293" r:id="rId45"/>
    <p:sldId id="326" r:id="rId46"/>
    <p:sldId id="315" r:id="rId47"/>
    <p:sldId id="316" r:id="rId48"/>
    <p:sldId id="317" r:id="rId49"/>
    <p:sldId id="318" r:id="rId50"/>
    <p:sldId id="327" r:id="rId51"/>
    <p:sldId id="328" r:id="rId52"/>
    <p:sldId id="329" r:id="rId53"/>
    <p:sldId id="330" r:id="rId54"/>
    <p:sldId id="300" r:id="rId55"/>
    <p:sldId id="301" r:id="rId56"/>
    <p:sldId id="276" r:id="rId57"/>
    <p:sldId id="279" r:id="rId58"/>
    <p:sldId id="325" r:id="rId59"/>
    <p:sldId id="277" r:id="rId60"/>
    <p:sldId id="287" r:id="rId61"/>
    <p:sldId id="322" r:id="rId62"/>
    <p:sldId id="323" r:id="rId63"/>
    <p:sldId id="333" r:id="rId6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36" autoAdjust="0"/>
    <p:restoredTop sz="94660"/>
  </p:normalViewPr>
  <p:slideViewPr>
    <p:cSldViewPr snapToGrid="0">
      <p:cViewPr varScale="1">
        <p:scale>
          <a:sx n="75" d="100"/>
          <a:sy n="75" d="100"/>
        </p:scale>
        <p:origin x="308" y="56"/>
      </p:cViewPr>
      <p:guideLst/>
    </p:cSldViewPr>
  </p:slideViewPr>
  <p:notesTextViewPr>
    <p:cViewPr>
      <p:scale>
        <a:sx n="1" d="1"/>
        <a:sy n="1" d="1"/>
      </p:scale>
      <p:origin x="0" y="0"/>
    </p:cViewPr>
  </p:notesTextViewPr>
  <p:sorterViewPr>
    <p:cViewPr>
      <p:scale>
        <a:sx n="61" d="100"/>
        <a:sy n="6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D1801E-C754-4072-B1AC-42077A40A319}" type="datetimeFigureOut">
              <a:rPr lang="fr-CA" smtClean="0"/>
              <a:t>2016-09-27</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6A0BA1-286E-4B2B-9DB4-C231EDDCF21A}" type="slidenum">
              <a:rPr lang="fr-CA" smtClean="0"/>
              <a:t>‹N°›</a:t>
            </a:fld>
            <a:endParaRPr lang="fr-CA"/>
          </a:p>
        </p:txBody>
      </p:sp>
    </p:spTree>
    <p:extLst>
      <p:ext uri="{BB962C8B-B14F-4D97-AF65-F5344CB8AC3E}">
        <p14:creationId xmlns:p14="http://schemas.microsoft.com/office/powerpoint/2010/main" val="3973486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t>7</a:t>
            </a:fld>
            <a:endParaRPr lang="en-GB"/>
          </a:p>
        </p:txBody>
      </p:sp>
      <p:sp>
        <p:nvSpPr>
          <p:cNvPr id="4099" name="Rectangle 1"/>
          <p:cNvSpPr txBox="1">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755650" y="5078413"/>
            <a:ext cx="6048375" cy="4811712"/>
          </a:xfrm>
          <a:noFill/>
          <a:ln/>
        </p:spPr>
        <p:txBody>
          <a:bodyPr tIns="10584"/>
          <a:lstStyle/>
          <a:p>
            <a:pPr algn="just" eaLnBrk="1">
              <a:lnSpc>
                <a:spcPct val="93000"/>
              </a:lnSpc>
              <a:spcBef>
                <a:spcPct val="0"/>
              </a:spcBef>
              <a:tabLst>
                <a:tab pos="723900" algn="l"/>
                <a:tab pos="1447800" algn="l"/>
                <a:tab pos="2171700" algn="l"/>
                <a:tab pos="2895600" algn="l"/>
                <a:tab pos="3619500" algn="l"/>
                <a:tab pos="4343400" algn="l"/>
                <a:tab pos="5067300" algn="l"/>
                <a:tab pos="5791200" algn="l"/>
              </a:tabLst>
            </a:pPr>
            <a:r>
              <a:rPr/>
              <a:t>Domenica in the neonatal intensive care unit.</a:t>
            </a:r>
          </a:p>
          <a:p>
            <a:endParaRPr/>
          </a:p>
          <a:p>
            <a:r>
              <a:rPr lang="en-GB"/>
              <a:t>© 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 LINK ACCOMPANYING THIS ARTICLE. WILEY OR AUTHOR OWNED IMAGES MAY BE USED FOR NON-COMMERCIAL PURPOSES, SUBJECT TO PROPER CITATION OF THE ARTICLE, AUTHOR, AND PUBLISHER.</a:t>
            </a:r>
            <a:endParaRPr/>
          </a:p>
        </p:txBody>
      </p:sp>
    </p:spTree>
    <p:extLst>
      <p:ext uri="{BB962C8B-B14F-4D97-AF65-F5344CB8AC3E}">
        <p14:creationId xmlns:p14="http://schemas.microsoft.com/office/powerpoint/2010/main" val="1702882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t>8</a:t>
            </a:fld>
            <a:endParaRPr lang="en-GB"/>
          </a:p>
        </p:txBody>
      </p:sp>
      <p:sp>
        <p:nvSpPr>
          <p:cNvPr id="4099" name="Rectangle 1"/>
          <p:cNvSpPr txBox="1">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755650" y="5078413"/>
            <a:ext cx="6048375" cy="4811712"/>
          </a:xfrm>
          <a:noFill/>
          <a:ln/>
        </p:spPr>
        <p:txBody>
          <a:bodyPr tIns="10584"/>
          <a:lstStyle/>
          <a:p>
            <a:pPr algn="just" eaLnBrk="1">
              <a:lnSpc>
                <a:spcPct val="93000"/>
              </a:lnSpc>
              <a:spcBef>
                <a:spcPct val="0"/>
              </a:spcBef>
              <a:tabLst>
                <a:tab pos="723900" algn="l"/>
                <a:tab pos="1447800" algn="l"/>
                <a:tab pos="2171700" algn="l"/>
                <a:tab pos="2895600" algn="l"/>
                <a:tab pos="3619500" algn="l"/>
                <a:tab pos="4343400" algn="l"/>
                <a:tab pos="5067300" algn="l"/>
                <a:tab pos="5791200" algn="l"/>
              </a:tabLst>
            </a:pPr>
            <a:r>
              <a:rPr/>
              <a:t>Domenica at the age of 2 years and 4 months.</a:t>
            </a:r>
          </a:p>
          <a:p>
            <a:endParaRPr/>
          </a:p>
          <a:p>
            <a:r>
              <a:rPr lang="en-GB"/>
              <a:t>© 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 LINK ACCOMPANYING THIS ARTICLE. WILEY OR AUTHOR OWNED IMAGES MAY BE USED FOR NON-COMMERCIAL PURPOSES, SUBJECT TO PROPER CITATION OF THE ARTICLE, AUTHOR, AND PUBLISHER.</a:t>
            </a:r>
            <a:endParaRPr/>
          </a:p>
        </p:txBody>
      </p:sp>
    </p:spTree>
    <p:extLst>
      <p:ext uri="{BB962C8B-B14F-4D97-AF65-F5344CB8AC3E}">
        <p14:creationId xmlns:p14="http://schemas.microsoft.com/office/powerpoint/2010/main" val="114815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dirty="0">
                <a:latin typeface="Arial" charset="0"/>
                <a:ea typeface="msgothic" charset="0"/>
                <a:cs typeface="msgothic" charset="0"/>
              </a:rPr>
              <a:t>Cognitive gain was computed by subtracting the individual Mental Development Index scores at 18 months from the corresponding Wechsler Preschool and Primary Scale of Intelligence III (WPPSI-III) Full Scale IQ. Data are shown for the 1419 children who underwent a successful </a:t>
            </a:r>
            <a:r>
              <a:rPr lang="en-GB" dirty="0" err="1">
                <a:latin typeface="Arial" charset="0"/>
                <a:ea typeface="msgothic" charset="0"/>
                <a:cs typeface="msgothic" charset="0"/>
              </a:rPr>
              <a:t>Bayley</a:t>
            </a:r>
            <a:r>
              <a:rPr lang="en-GB" dirty="0">
                <a:latin typeface="Arial" charset="0"/>
                <a:ea typeface="msgothic" charset="0"/>
                <a:cs typeface="msgothic" charset="0"/>
              </a:rPr>
              <a:t> II test at 18 months and a successful WPPSI-III test at 5 years. For this analysis, we excluded children with Mental Development Index scores below 50 (the lowest score in the </a:t>
            </a:r>
            <a:r>
              <a:rPr lang="en-GB" dirty="0" err="1">
                <a:latin typeface="Arial" charset="0"/>
                <a:ea typeface="msgothic" charset="0"/>
                <a:cs typeface="msgothic" charset="0"/>
              </a:rPr>
              <a:t>Bayley</a:t>
            </a:r>
            <a:r>
              <a:rPr lang="en-GB" dirty="0">
                <a:latin typeface="Arial" charset="0"/>
                <a:ea typeface="msgothic" charset="0"/>
                <a:cs typeface="msgothic" charset="0"/>
              </a:rPr>
              <a:t> II) and with a Full Scale IQ below 40 (the lowest score in the WPPSI-III). The size of each data point is proportional to the number of coincident observations (range, 1 to 5). The solid diagonal line is the best-fitting regression line between the observed gain in cognitive scores at 5 years and the Mental Development Index scores at 18 months. ρ Is the correlation coefficient.</a:t>
            </a:r>
          </a:p>
        </p:txBody>
      </p:sp>
    </p:spTree>
    <p:extLst>
      <p:ext uri="{BB962C8B-B14F-4D97-AF65-F5344CB8AC3E}">
        <p14:creationId xmlns:p14="http://schemas.microsoft.com/office/powerpoint/2010/main" val="1690000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AB7851D-EE76-49C0-8BBE-74B01B6417A5}" type="slidenum">
              <a:rPr lang="en-US" altLang="fr-FR">
                <a:latin typeface="Arial" panose="020B0604020202020204" pitchFamily="34" charset="0"/>
              </a:rPr>
              <a:pPr algn="r" eaLnBrk="1" hangingPunct="1">
                <a:spcBef>
                  <a:spcPct val="0"/>
                </a:spcBef>
              </a:pPr>
              <a:t>50</a:t>
            </a:fld>
            <a:endParaRPr lang="en-US" altLang="fr-FR">
              <a:latin typeface="Arial" panose="020B0604020202020204"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smtClean="0"/>
              <a:t>Parenta are comnpetent and child`s surrogate</a:t>
            </a:r>
          </a:p>
        </p:txBody>
      </p:sp>
    </p:spTree>
    <p:extLst>
      <p:ext uri="{BB962C8B-B14F-4D97-AF65-F5344CB8AC3E}">
        <p14:creationId xmlns:p14="http://schemas.microsoft.com/office/powerpoint/2010/main" val="2810995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CA"/>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0787FE82-09E2-499E-BADE-65E3321D3A17}" type="datetimeFigureOut">
              <a:rPr lang="fr-CA" smtClean="0"/>
              <a:t>2016-09-27</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2304986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0787FE82-09E2-499E-BADE-65E3321D3A17}" type="datetimeFigureOut">
              <a:rPr lang="fr-CA" smtClean="0"/>
              <a:t>2016-09-27</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208510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CA"/>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0787FE82-09E2-499E-BADE-65E3321D3A17}" type="datetimeFigureOut">
              <a:rPr lang="fr-CA" smtClean="0"/>
              <a:t>2016-09-27</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1577328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0787FE82-09E2-499E-BADE-65E3321D3A17}" type="datetimeFigureOut">
              <a:rPr lang="fr-CA" smtClean="0"/>
              <a:t>2016-09-27</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1476870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CA"/>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0787FE82-09E2-499E-BADE-65E3321D3A17}" type="datetimeFigureOut">
              <a:rPr lang="fr-CA" smtClean="0"/>
              <a:t>2016-09-27</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778136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0787FE82-09E2-499E-BADE-65E3321D3A17}" type="datetimeFigureOut">
              <a:rPr lang="fr-CA" smtClean="0"/>
              <a:t>2016-09-27</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769725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787FE82-09E2-499E-BADE-65E3321D3A17}" type="datetimeFigureOut">
              <a:rPr lang="fr-CA" smtClean="0"/>
              <a:t>2016-09-27</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1768020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CA"/>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787FE82-09E2-499E-BADE-65E3321D3A17}" type="datetimeFigureOut">
              <a:rPr lang="fr-CA" smtClean="0"/>
              <a:t>2016-09-27</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1700592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CA"/>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787FE82-09E2-499E-BADE-65E3321D3A17}" type="datetimeFigureOut">
              <a:rPr lang="fr-CA" smtClean="0"/>
              <a:t>2016-09-27</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1247283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0787FE82-09E2-499E-BADE-65E3321D3A17}" type="datetimeFigureOut">
              <a:rPr lang="fr-CA" smtClean="0"/>
              <a:t>2016-09-27</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481356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0787FE82-09E2-499E-BADE-65E3321D3A17}" type="datetimeFigureOut">
              <a:rPr lang="fr-CA" smtClean="0"/>
              <a:t>2016-09-27</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37779FB7-C9B3-4FCA-969A-1A5CD5886A57}" type="slidenum">
              <a:rPr lang="fr-CA" smtClean="0"/>
              <a:t>‹N°›</a:t>
            </a:fld>
            <a:endParaRPr lang="fr-CA"/>
          </a:p>
        </p:txBody>
      </p:sp>
    </p:spTree>
    <p:extLst>
      <p:ext uri="{BB962C8B-B14F-4D97-AF65-F5344CB8AC3E}">
        <p14:creationId xmlns:p14="http://schemas.microsoft.com/office/powerpoint/2010/main" val="2910313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68959"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8641" y="1604329"/>
            <a:ext cx="10968959"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8641" y="3935934"/>
            <a:ext cx="10968959"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‹N°›</a:t>
            </a:fld>
            <a:endParaRPr lang="en-GB"/>
          </a:p>
        </p:txBody>
      </p:sp>
    </p:spTree>
    <p:extLst>
      <p:ext uri="{BB962C8B-B14F-4D97-AF65-F5344CB8AC3E}">
        <p14:creationId xmlns:p14="http://schemas.microsoft.com/office/powerpoint/2010/main" val="2770192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87FE82-09E2-499E-BADE-65E3321D3A17}" type="datetimeFigureOut">
              <a:rPr lang="fr-CA" smtClean="0"/>
              <a:t>2016-09-27</a:t>
            </a:fld>
            <a:endParaRPr lang="fr-CA"/>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779FB7-C9B3-4FCA-969A-1A5CD5886A57}" type="slidenum">
              <a:rPr lang="fr-CA" smtClean="0"/>
              <a:t>‹N°›</a:t>
            </a:fld>
            <a:endParaRPr lang="fr-CA"/>
          </a:p>
        </p:txBody>
      </p:sp>
    </p:spTree>
    <p:extLst>
      <p:ext uri="{BB962C8B-B14F-4D97-AF65-F5344CB8AC3E}">
        <p14:creationId xmlns:p14="http://schemas.microsoft.com/office/powerpoint/2010/main" val="1079629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http://onlinelibrary.wiley.com/doi/10.1111/apa.12716/full#apa12716-fig-0003" TargetMode="External"/><Relationship Id="rId5" Type="http://schemas.openxmlformats.org/officeDocument/2006/relationships/hyperlink" Target="http://onlinelibrary.wiley.com/doi/10.1111/apa.2014.103.issue-10/issuetoc"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hyperlink" Target="http://onlinelibrary.wiley.com/doi/10.1111/apa.12716/full#apa12716-fig-0004" TargetMode="External"/><Relationship Id="rId5" Type="http://schemas.openxmlformats.org/officeDocument/2006/relationships/hyperlink" Target="http://onlinelibrary.wiley.com/doi/10.1111/apa.2014.103.issue-10/issuetoc"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4.emf"/><Relationship Id="rId4" Type="http://schemas.openxmlformats.org/officeDocument/2006/relationships/oleObject" Target="../embeddings/Document_Microsoft_Word_97_-_20031.doc"/></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normAutofit fontScale="90000"/>
          </a:bodyPr>
          <a:lstStyle/>
          <a:p>
            <a:r>
              <a:rPr lang="en-CA" dirty="0" smtClean="0"/>
              <a:t>What outcomes matter to parents?</a:t>
            </a:r>
            <a:br>
              <a:rPr lang="en-CA" dirty="0" smtClean="0"/>
            </a:br>
            <a:r>
              <a:rPr lang="en-US" sz="3600" dirty="0"/>
              <a:t>“How do we incorporate the family’s values and the outcome data into decision-making?”</a:t>
            </a:r>
            <a:endParaRPr lang="fr-CA" sz="3600" dirty="0"/>
          </a:p>
        </p:txBody>
      </p:sp>
      <p:sp>
        <p:nvSpPr>
          <p:cNvPr id="5" name="Sous-titre 4"/>
          <p:cNvSpPr>
            <a:spLocks noGrp="1"/>
          </p:cNvSpPr>
          <p:nvPr>
            <p:ph type="subTitle" idx="1"/>
          </p:nvPr>
        </p:nvSpPr>
        <p:spPr/>
        <p:txBody>
          <a:bodyPr/>
          <a:lstStyle/>
          <a:p>
            <a:r>
              <a:rPr lang="en-CA" dirty="0" smtClean="0"/>
              <a:t>Keith J Barrington</a:t>
            </a:r>
            <a:endParaRPr lang="fr-CA" dirty="0"/>
          </a:p>
        </p:txBody>
      </p:sp>
      <p:pic>
        <p:nvPicPr>
          <p:cNvPr id="2" name="Image 1"/>
          <p:cNvPicPr>
            <a:picLocks noChangeAspect="1"/>
          </p:cNvPicPr>
          <p:nvPr/>
        </p:nvPicPr>
        <p:blipFill>
          <a:blip r:embed="rId2"/>
          <a:stretch>
            <a:fillRect/>
          </a:stretch>
        </p:blipFill>
        <p:spPr>
          <a:xfrm>
            <a:off x="8870242" y="3345879"/>
            <a:ext cx="2664183" cy="3383573"/>
          </a:xfrm>
          <a:prstGeom prst="rect">
            <a:avLst/>
          </a:prstGeom>
        </p:spPr>
      </p:pic>
    </p:spTree>
    <p:extLst>
      <p:ext uri="{BB962C8B-B14F-4D97-AF65-F5344CB8AC3E}">
        <p14:creationId xmlns:p14="http://schemas.microsoft.com/office/powerpoint/2010/main" val="1443249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5814" y="838200"/>
            <a:ext cx="7966075"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66577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57200" y="2825857"/>
            <a:ext cx="11206480" cy="2387600"/>
          </a:xfrm>
        </p:spPr>
        <p:txBody>
          <a:bodyPr>
            <a:normAutofit fontScale="90000"/>
          </a:bodyPr>
          <a:lstStyle/>
          <a:p>
            <a:r>
              <a:rPr lang="en-CA" dirty="0" smtClean="0"/>
              <a:t>What is a good outcome?</a:t>
            </a:r>
            <a:br>
              <a:rPr lang="en-CA" dirty="0" smtClean="0"/>
            </a:br>
            <a:r>
              <a:rPr lang="en-CA" dirty="0" smtClean="0"/>
              <a:t>Which outcomes are important?</a:t>
            </a:r>
            <a:br>
              <a:rPr lang="en-CA" dirty="0" smtClean="0"/>
            </a:br>
            <a:r>
              <a:rPr lang="en-CA" dirty="0" smtClean="0"/>
              <a:t>Which should be used in decision making?</a:t>
            </a:r>
            <a:br>
              <a:rPr lang="en-CA" dirty="0" smtClean="0"/>
            </a:br>
            <a:r>
              <a:rPr lang="en-CA" dirty="0" smtClean="0"/>
              <a:t>Which are predictable?</a:t>
            </a:r>
            <a:br>
              <a:rPr lang="en-CA" dirty="0" smtClean="0"/>
            </a:br>
            <a:r>
              <a:rPr lang="en-CA" dirty="0" smtClean="0"/>
              <a:t>Who decides?</a:t>
            </a:r>
            <a:endParaRPr lang="fr-CA" dirty="0"/>
          </a:p>
        </p:txBody>
      </p:sp>
    </p:spTree>
    <p:extLst>
      <p:ext uri="{BB962C8B-B14F-4D97-AF65-F5344CB8AC3E}">
        <p14:creationId xmlns:p14="http://schemas.microsoft.com/office/powerpoint/2010/main" val="234401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What</a:t>
            </a:r>
            <a:r>
              <a:rPr lang="fr-CA" dirty="0" smtClean="0"/>
              <a:t> </a:t>
            </a:r>
            <a:r>
              <a:rPr lang="fr-CA" dirty="0" err="1" smtClean="0"/>
              <a:t>is</a:t>
            </a:r>
            <a:r>
              <a:rPr lang="fr-CA" dirty="0" smtClean="0"/>
              <a:t> a good </a:t>
            </a:r>
            <a:r>
              <a:rPr lang="fr-CA" dirty="0" err="1" smtClean="0"/>
              <a:t>outcome</a:t>
            </a:r>
            <a:r>
              <a:rPr lang="fr-CA" dirty="0" smtClean="0"/>
              <a:t>?</a:t>
            </a:r>
            <a:endParaRPr lang="fr-CA" dirty="0"/>
          </a:p>
        </p:txBody>
      </p:sp>
      <p:sp>
        <p:nvSpPr>
          <p:cNvPr id="3" name="Espace réservé du contenu 2"/>
          <p:cNvSpPr>
            <a:spLocks noGrp="1"/>
          </p:cNvSpPr>
          <p:nvPr>
            <p:ph idx="1"/>
          </p:nvPr>
        </p:nvSpPr>
        <p:spPr/>
        <p:txBody>
          <a:bodyPr>
            <a:normAutofit fontScale="92500" lnSpcReduction="20000"/>
          </a:bodyPr>
          <a:lstStyle/>
          <a:p>
            <a:r>
              <a:rPr lang="fr-CA" dirty="0" err="1" smtClean="0"/>
              <a:t>Withholding</a:t>
            </a:r>
            <a:r>
              <a:rPr lang="fr-CA" dirty="0" smtClean="0"/>
              <a:t> life </a:t>
            </a:r>
            <a:r>
              <a:rPr lang="fr-CA" dirty="0" err="1" smtClean="0"/>
              <a:t>sustaining</a:t>
            </a:r>
            <a:r>
              <a:rPr lang="fr-CA" dirty="0" smtClean="0"/>
              <a:t> interventions for </a:t>
            </a:r>
            <a:r>
              <a:rPr lang="fr-CA" dirty="0" err="1" smtClean="0"/>
              <a:t>other</a:t>
            </a:r>
            <a:r>
              <a:rPr lang="fr-CA" dirty="0" smtClean="0"/>
              <a:t> patients </a:t>
            </a:r>
            <a:r>
              <a:rPr lang="fr-CA" dirty="0" err="1" smtClean="0"/>
              <a:t>with</a:t>
            </a:r>
            <a:r>
              <a:rPr lang="fr-CA" dirty="0" smtClean="0"/>
              <a:t> </a:t>
            </a:r>
            <a:r>
              <a:rPr lang="fr-CA" dirty="0" err="1" smtClean="0"/>
              <a:t>outcomes</a:t>
            </a:r>
            <a:r>
              <a:rPr lang="fr-CA" dirty="0" smtClean="0"/>
              <a:t> as good as </a:t>
            </a:r>
            <a:r>
              <a:rPr lang="fr-CA" dirty="0" err="1" smtClean="0"/>
              <a:t>our</a:t>
            </a:r>
            <a:r>
              <a:rPr lang="fr-CA" dirty="0" smtClean="0"/>
              <a:t> « futile » patients </a:t>
            </a:r>
            <a:r>
              <a:rPr lang="fr-CA" dirty="0" err="1" smtClean="0"/>
              <a:t>is</a:t>
            </a:r>
            <a:r>
              <a:rPr lang="fr-CA" dirty="0" smtClean="0"/>
              <a:t> not </a:t>
            </a:r>
            <a:r>
              <a:rPr lang="fr-CA" dirty="0" err="1" smtClean="0"/>
              <a:t>considered</a:t>
            </a:r>
            <a:r>
              <a:rPr lang="fr-CA" dirty="0" smtClean="0"/>
              <a:t> acceptable</a:t>
            </a:r>
          </a:p>
          <a:p>
            <a:pPr lvl="1"/>
            <a:r>
              <a:rPr lang="fr-CA" dirty="0" smtClean="0"/>
              <a:t>American </a:t>
            </a:r>
            <a:r>
              <a:rPr lang="fr-CA" dirty="0" err="1" smtClean="0"/>
              <a:t>college</a:t>
            </a:r>
            <a:r>
              <a:rPr lang="fr-CA" dirty="0" smtClean="0"/>
              <a:t> of surgeons guide - patients in </a:t>
            </a:r>
            <a:r>
              <a:rPr lang="fr-CA" dirty="0" err="1" smtClean="0"/>
              <a:t>cardiac</a:t>
            </a:r>
            <a:r>
              <a:rPr lang="fr-CA" dirty="0" smtClean="0"/>
              <a:t> </a:t>
            </a:r>
            <a:r>
              <a:rPr lang="fr-CA" dirty="0" err="1" smtClean="0"/>
              <a:t>arrest</a:t>
            </a:r>
            <a:r>
              <a:rPr lang="fr-CA" dirty="0" smtClean="0"/>
              <a:t> </a:t>
            </a:r>
            <a:r>
              <a:rPr lang="fr-CA" dirty="0" err="1" smtClean="0"/>
              <a:t>after</a:t>
            </a:r>
            <a:r>
              <a:rPr lang="fr-CA" dirty="0" smtClean="0"/>
              <a:t> trauma - 3% </a:t>
            </a:r>
            <a:r>
              <a:rPr lang="fr-CA" dirty="0" err="1" smtClean="0"/>
              <a:t>survival</a:t>
            </a:r>
            <a:r>
              <a:rPr lang="fr-CA" dirty="0" smtClean="0"/>
              <a:t>. </a:t>
            </a:r>
            <a:r>
              <a:rPr lang="fr-CA" dirty="0" err="1" smtClean="0"/>
              <a:t>Many</a:t>
            </a:r>
            <a:r>
              <a:rPr lang="fr-CA" dirty="0" smtClean="0"/>
              <a:t> </a:t>
            </a:r>
            <a:r>
              <a:rPr lang="fr-CA" dirty="0" err="1" smtClean="0"/>
              <a:t>survivors</a:t>
            </a:r>
            <a:r>
              <a:rPr lang="fr-CA" dirty="0" smtClean="0"/>
              <a:t> have </a:t>
            </a:r>
            <a:r>
              <a:rPr lang="fr-CA" dirty="0" err="1" smtClean="0"/>
              <a:t>serious</a:t>
            </a:r>
            <a:r>
              <a:rPr lang="fr-CA" dirty="0" smtClean="0"/>
              <a:t> </a:t>
            </a:r>
            <a:r>
              <a:rPr lang="fr-CA" dirty="0" err="1" smtClean="0"/>
              <a:t>neurological</a:t>
            </a:r>
            <a:r>
              <a:rPr lang="fr-CA" dirty="0" smtClean="0"/>
              <a:t>/</a:t>
            </a:r>
            <a:r>
              <a:rPr lang="fr-CA" dirty="0" err="1" smtClean="0"/>
              <a:t>intellectual</a:t>
            </a:r>
            <a:r>
              <a:rPr lang="fr-CA" dirty="0" smtClean="0"/>
              <a:t> </a:t>
            </a:r>
            <a:r>
              <a:rPr lang="fr-CA" dirty="0" err="1" smtClean="0"/>
              <a:t>impairment</a:t>
            </a:r>
            <a:endParaRPr lang="fr-CA" dirty="0" smtClean="0"/>
          </a:p>
          <a:p>
            <a:pPr lvl="1"/>
            <a:r>
              <a:rPr lang="fr-CA" dirty="0" err="1" smtClean="0"/>
              <a:t>Recommendation</a:t>
            </a:r>
            <a:r>
              <a:rPr lang="fr-CA" dirty="0" smtClean="0"/>
              <a:t> : </a:t>
            </a:r>
            <a:r>
              <a:rPr lang="fr-CA" dirty="0" err="1" smtClean="0"/>
              <a:t>Resuscitation</a:t>
            </a:r>
            <a:r>
              <a:rPr lang="fr-CA" dirty="0" smtClean="0"/>
              <a:t> </a:t>
            </a:r>
            <a:r>
              <a:rPr lang="fr-CA" dirty="0" err="1" smtClean="0"/>
              <a:t>should</a:t>
            </a:r>
            <a:r>
              <a:rPr lang="fr-CA" dirty="0" smtClean="0"/>
              <a:t> </a:t>
            </a:r>
            <a:r>
              <a:rPr lang="fr-CA" dirty="0" err="1" smtClean="0"/>
              <a:t>be</a:t>
            </a:r>
            <a:r>
              <a:rPr lang="fr-CA" dirty="0" smtClean="0"/>
              <a:t> </a:t>
            </a:r>
            <a:r>
              <a:rPr lang="fr-CA" dirty="0" err="1" smtClean="0"/>
              <a:t>tried</a:t>
            </a:r>
            <a:r>
              <a:rPr lang="fr-CA" dirty="0" smtClean="0"/>
              <a:t> </a:t>
            </a:r>
            <a:r>
              <a:rPr lang="fr-CA" dirty="0" err="1" smtClean="0"/>
              <a:t>anyway</a:t>
            </a:r>
            <a:r>
              <a:rPr lang="fr-CA" dirty="0" smtClean="0"/>
              <a:t> </a:t>
            </a:r>
            <a:r>
              <a:rPr lang="fr-CA" dirty="0" err="1" smtClean="0"/>
              <a:t>unless</a:t>
            </a:r>
            <a:r>
              <a:rPr lang="fr-CA" dirty="0" smtClean="0"/>
              <a:t> </a:t>
            </a:r>
            <a:r>
              <a:rPr lang="fr-CA" dirty="0" err="1" smtClean="0"/>
              <a:t>there</a:t>
            </a:r>
            <a:r>
              <a:rPr lang="fr-CA" dirty="0" smtClean="0"/>
              <a:t> </a:t>
            </a:r>
            <a:r>
              <a:rPr lang="fr-CA" dirty="0" err="1" smtClean="0"/>
              <a:t>is</a:t>
            </a:r>
            <a:r>
              <a:rPr lang="fr-CA" dirty="0" smtClean="0"/>
              <a:t> «</a:t>
            </a:r>
            <a:r>
              <a:rPr lang="fr-CA" dirty="0" err="1" smtClean="0"/>
              <a:t>decapitation</a:t>
            </a:r>
            <a:r>
              <a:rPr lang="fr-CA" dirty="0" smtClean="0"/>
              <a:t>, </a:t>
            </a:r>
            <a:r>
              <a:rPr lang="fr-CA" dirty="0" err="1" smtClean="0"/>
              <a:t>rigor</a:t>
            </a:r>
            <a:r>
              <a:rPr lang="fr-CA" dirty="0" smtClean="0"/>
              <a:t> </a:t>
            </a:r>
            <a:r>
              <a:rPr lang="fr-CA" dirty="0" err="1" smtClean="0"/>
              <a:t>mortis</a:t>
            </a:r>
            <a:r>
              <a:rPr lang="fr-CA" dirty="0" smtClean="0"/>
              <a:t> or </a:t>
            </a:r>
            <a:r>
              <a:rPr lang="fr-CA" dirty="0" err="1" smtClean="0"/>
              <a:t>decomposition</a:t>
            </a:r>
            <a:r>
              <a:rPr lang="fr-CA" dirty="0" smtClean="0"/>
              <a:t> » </a:t>
            </a:r>
            <a:endParaRPr lang="fr-CA" dirty="0"/>
          </a:p>
          <a:p>
            <a:pPr lvl="1"/>
            <a:endParaRPr lang="fr-CA" dirty="0" smtClean="0"/>
          </a:p>
          <a:p>
            <a:pPr lvl="1"/>
            <a:endParaRPr lang="fr-CA" dirty="0"/>
          </a:p>
          <a:p>
            <a:pPr lvl="2"/>
            <a:r>
              <a:rPr lang="fr-CA" dirty="0" smtClean="0"/>
              <a:t>Janvier </a:t>
            </a:r>
            <a:r>
              <a:rPr lang="fr-CA" dirty="0"/>
              <a:t>A, Leblanc I, Barrington KJ. </a:t>
            </a:r>
            <a:r>
              <a:rPr lang="fr-CA" dirty="0" err="1"/>
              <a:t>Nobody</a:t>
            </a:r>
            <a:r>
              <a:rPr lang="fr-CA" dirty="0"/>
              <a:t> </a:t>
            </a:r>
            <a:r>
              <a:rPr lang="fr-CA" dirty="0" err="1"/>
              <a:t>likes</a:t>
            </a:r>
            <a:r>
              <a:rPr lang="fr-CA" dirty="0"/>
              <a:t> </a:t>
            </a:r>
            <a:r>
              <a:rPr lang="fr-CA" dirty="0" err="1"/>
              <a:t>premies</a:t>
            </a:r>
            <a:r>
              <a:rPr lang="fr-CA" dirty="0"/>
              <a:t>: the relative value of patients' </a:t>
            </a:r>
            <a:r>
              <a:rPr lang="fr-CA" dirty="0" err="1"/>
              <a:t>lives</a:t>
            </a:r>
            <a:r>
              <a:rPr lang="fr-CA" dirty="0"/>
              <a:t>. J </a:t>
            </a:r>
            <a:r>
              <a:rPr lang="fr-CA" dirty="0" err="1"/>
              <a:t>Perinatol</a:t>
            </a:r>
            <a:r>
              <a:rPr lang="fr-CA" dirty="0"/>
              <a:t>. 2008;28(12):821-6.</a:t>
            </a:r>
          </a:p>
          <a:p>
            <a:pPr lvl="2"/>
            <a:r>
              <a:rPr lang="fr-CA" dirty="0" smtClean="0"/>
              <a:t>Janvier </a:t>
            </a:r>
            <a:r>
              <a:rPr lang="fr-CA" dirty="0"/>
              <a:t>A, Leblanc I, Barrington KJ. The best-</a:t>
            </a:r>
            <a:r>
              <a:rPr lang="fr-CA" dirty="0" err="1"/>
              <a:t>interest</a:t>
            </a:r>
            <a:r>
              <a:rPr lang="fr-CA" dirty="0"/>
              <a:t> standard </a:t>
            </a:r>
            <a:r>
              <a:rPr lang="fr-CA" dirty="0" err="1"/>
              <a:t>is</a:t>
            </a:r>
            <a:r>
              <a:rPr lang="fr-CA" dirty="0"/>
              <a:t> not </a:t>
            </a:r>
            <a:r>
              <a:rPr lang="fr-CA" dirty="0" err="1"/>
              <a:t>applied</a:t>
            </a:r>
            <a:r>
              <a:rPr lang="fr-CA" dirty="0"/>
              <a:t> for </a:t>
            </a:r>
            <a:r>
              <a:rPr lang="fr-CA" dirty="0" err="1"/>
              <a:t>neonatal</a:t>
            </a:r>
            <a:r>
              <a:rPr lang="fr-CA" dirty="0"/>
              <a:t> </a:t>
            </a:r>
            <a:r>
              <a:rPr lang="fr-CA" dirty="0" err="1"/>
              <a:t>resuscitation</a:t>
            </a:r>
            <a:r>
              <a:rPr lang="fr-CA" dirty="0"/>
              <a:t> </a:t>
            </a:r>
            <a:r>
              <a:rPr lang="fr-CA" dirty="0" err="1"/>
              <a:t>decisions</a:t>
            </a:r>
            <a:r>
              <a:rPr lang="fr-CA" dirty="0"/>
              <a:t>. Pediatrics. 2008;121(5):963-9.</a:t>
            </a:r>
          </a:p>
          <a:p>
            <a:pPr lvl="2"/>
            <a:r>
              <a:rPr lang="fr-CA" dirty="0" smtClean="0"/>
              <a:t>Janvier </a:t>
            </a:r>
            <a:r>
              <a:rPr lang="fr-CA" dirty="0"/>
              <a:t>A, Barrington KJ, Aziz K, Lantos J. </a:t>
            </a:r>
            <a:r>
              <a:rPr lang="fr-CA" dirty="0" err="1"/>
              <a:t>Ethics</a:t>
            </a:r>
            <a:r>
              <a:rPr lang="fr-CA" dirty="0"/>
              <a:t> </a:t>
            </a:r>
            <a:r>
              <a:rPr lang="fr-CA" dirty="0" err="1"/>
              <a:t>ain't</a:t>
            </a:r>
            <a:r>
              <a:rPr lang="fr-CA" dirty="0"/>
              <a:t> </a:t>
            </a:r>
            <a:r>
              <a:rPr lang="fr-CA" dirty="0" err="1"/>
              <a:t>easy</a:t>
            </a:r>
            <a:r>
              <a:rPr lang="fr-CA" dirty="0"/>
              <a:t>: do </a:t>
            </a:r>
            <a:r>
              <a:rPr lang="fr-CA" dirty="0" err="1"/>
              <a:t>we</a:t>
            </a:r>
            <a:r>
              <a:rPr lang="fr-CA" dirty="0"/>
              <a:t> </a:t>
            </a:r>
            <a:r>
              <a:rPr lang="fr-CA" dirty="0" err="1"/>
              <a:t>need</a:t>
            </a:r>
            <a:r>
              <a:rPr lang="fr-CA" dirty="0"/>
              <a:t> simple </a:t>
            </a:r>
            <a:r>
              <a:rPr lang="fr-CA" dirty="0" err="1"/>
              <a:t>rules</a:t>
            </a:r>
            <a:r>
              <a:rPr lang="fr-CA" dirty="0"/>
              <a:t> for </a:t>
            </a:r>
            <a:r>
              <a:rPr lang="fr-CA" dirty="0" err="1"/>
              <a:t>complicated</a:t>
            </a:r>
            <a:r>
              <a:rPr lang="fr-CA" dirty="0"/>
              <a:t> </a:t>
            </a:r>
            <a:r>
              <a:rPr lang="fr-CA" dirty="0" err="1"/>
              <a:t>ethical</a:t>
            </a:r>
            <a:r>
              <a:rPr lang="fr-CA" dirty="0"/>
              <a:t> </a:t>
            </a:r>
            <a:r>
              <a:rPr lang="fr-CA" dirty="0" err="1"/>
              <a:t>decisions</a:t>
            </a:r>
            <a:r>
              <a:rPr lang="fr-CA" dirty="0"/>
              <a:t>? Acta </a:t>
            </a:r>
            <a:r>
              <a:rPr lang="fr-CA" dirty="0" err="1"/>
              <a:t>Paediatr</a:t>
            </a:r>
            <a:r>
              <a:rPr lang="fr-CA" dirty="0"/>
              <a:t>. 2008;97(4):402-6.</a:t>
            </a:r>
          </a:p>
          <a:p>
            <a:pPr lvl="2"/>
            <a:r>
              <a:rPr lang="fr-CA" dirty="0" smtClean="0"/>
              <a:t>Bellieni C, Barrington KJ, Janvier A. </a:t>
            </a:r>
            <a:r>
              <a:rPr lang="fr-CA" dirty="0" err="1" smtClean="0"/>
              <a:t>Neonates</a:t>
            </a:r>
            <a:r>
              <a:rPr lang="fr-CA" dirty="0" smtClean="0"/>
              <a:t> are </a:t>
            </a:r>
            <a:r>
              <a:rPr lang="fr-CA" dirty="0" err="1" smtClean="0"/>
              <a:t>devalued</a:t>
            </a:r>
            <a:r>
              <a:rPr lang="fr-CA" dirty="0" smtClean="0"/>
              <a:t> </a:t>
            </a:r>
            <a:r>
              <a:rPr lang="fr-CA" dirty="0" err="1" smtClean="0"/>
              <a:t>compared</a:t>
            </a:r>
            <a:r>
              <a:rPr lang="fr-CA" dirty="0" smtClean="0"/>
              <a:t> to </a:t>
            </a:r>
            <a:r>
              <a:rPr lang="fr-CA" dirty="0" err="1" smtClean="0"/>
              <a:t>older</a:t>
            </a:r>
            <a:r>
              <a:rPr lang="fr-CA" dirty="0" smtClean="0"/>
              <a:t> patients. In: </a:t>
            </a:r>
            <a:r>
              <a:rPr lang="en-US" dirty="0" smtClean="0"/>
              <a:t>Ethical </a:t>
            </a:r>
            <a:r>
              <a:rPr lang="en-US" dirty="0"/>
              <a:t>dilemmas for critically ill </a:t>
            </a:r>
            <a:r>
              <a:rPr lang="en-US" dirty="0" smtClean="0"/>
              <a:t>babies. Verhagen AEE Ed, Springer 2015.</a:t>
            </a:r>
            <a:endParaRPr lang="fr-CA" dirty="0"/>
          </a:p>
        </p:txBody>
      </p:sp>
    </p:spTree>
    <p:extLst>
      <p:ext uri="{BB962C8B-B14F-4D97-AF65-F5344CB8AC3E}">
        <p14:creationId xmlns:p14="http://schemas.microsoft.com/office/powerpoint/2010/main" val="16957869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Why</a:t>
            </a:r>
            <a:r>
              <a:rPr lang="fr-CA" dirty="0"/>
              <a:t> do </a:t>
            </a:r>
            <a:r>
              <a:rPr lang="fr-CA" dirty="0" err="1"/>
              <a:t>we</a:t>
            </a:r>
            <a:r>
              <a:rPr lang="fr-CA" dirty="0"/>
              <a:t> </a:t>
            </a:r>
            <a:r>
              <a:rPr lang="fr-CA" dirty="0" err="1"/>
              <a:t>make</a:t>
            </a:r>
            <a:r>
              <a:rPr lang="fr-CA" dirty="0"/>
              <a:t> life and </a:t>
            </a:r>
            <a:r>
              <a:rPr lang="fr-CA" dirty="0" err="1"/>
              <a:t>death</a:t>
            </a:r>
            <a:r>
              <a:rPr lang="fr-CA" dirty="0"/>
              <a:t> </a:t>
            </a:r>
            <a:r>
              <a:rPr lang="fr-CA" dirty="0" err="1"/>
              <a:t>decisions</a:t>
            </a:r>
            <a:r>
              <a:rPr lang="fr-CA" dirty="0"/>
              <a:t> </a:t>
            </a:r>
            <a:r>
              <a:rPr lang="fr-CA" dirty="0" err="1"/>
              <a:t>based</a:t>
            </a:r>
            <a:r>
              <a:rPr lang="fr-CA" dirty="0"/>
              <a:t> on </a:t>
            </a:r>
            <a:r>
              <a:rPr lang="fr-CA" dirty="0" err="1"/>
              <a:t>uncertain</a:t>
            </a:r>
            <a:r>
              <a:rPr lang="fr-CA" dirty="0"/>
              <a:t> information?</a:t>
            </a:r>
          </a:p>
        </p:txBody>
      </p:sp>
      <p:sp>
        <p:nvSpPr>
          <p:cNvPr id="3" name="Espace réservé du contenu 2"/>
          <p:cNvSpPr>
            <a:spLocks noGrp="1"/>
          </p:cNvSpPr>
          <p:nvPr>
            <p:ph idx="1"/>
          </p:nvPr>
        </p:nvSpPr>
        <p:spPr/>
        <p:txBody>
          <a:bodyPr>
            <a:normAutofit/>
          </a:bodyPr>
          <a:lstStyle/>
          <a:p>
            <a:r>
              <a:rPr lang="fr-CA" dirty="0" err="1" smtClean="0"/>
              <a:t>Gestational</a:t>
            </a:r>
            <a:r>
              <a:rPr lang="fr-CA" dirty="0" smtClean="0"/>
              <a:t> </a:t>
            </a:r>
            <a:r>
              <a:rPr lang="fr-CA" dirty="0" err="1" smtClean="0"/>
              <a:t>age</a:t>
            </a:r>
            <a:r>
              <a:rPr lang="fr-CA" dirty="0" smtClean="0"/>
              <a:t> </a:t>
            </a:r>
            <a:r>
              <a:rPr lang="fr-CA" dirty="0" err="1" smtClean="0"/>
              <a:t>is</a:t>
            </a:r>
            <a:r>
              <a:rPr lang="fr-CA" dirty="0" smtClean="0"/>
              <a:t> </a:t>
            </a:r>
            <a:r>
              <a:rPr lang="fr-CA" dirty="0" err="1" smtClean="0"/>
              <a:t>often</a:t>
            </a:r>
            <a:r>
              <a:rPr lang="fr-CA" dirty="0" smtClean="0"/>
              <a:t> </a:t>
            </a:r>
            <a:r>
              <a:rPr lang="fr-CA" dirty="0" err="1" smtClean="0"/>
              <a:t>decided</a:t>
            </a:r>
            <a:r>
              <a:rPr lang="fr-CA" dirty="0" smtClean="0"/>
              <a:t> by the first </a:t>
            </a:r>
            <a:r>
              <a:rPr lang="fr-CA" dirty="0" err="1" smtClean="0"/>
              <a:t>person</a:t>
            </a:r>
            <a:r>
              <a:rPr lang="fr-CA" dirty="0" smtClean="0"/>
              <a:t> to </a:t>
            </a:r>
            <a:r>
              <a:rPr lang="fr-CA" dirty="0" err="1" smtClean="0"/>
              <a:t>see</a:t>
            </a:r>
            <a:r>
              <a:rPr lang="fr-CA" dirty="0" smtClean="0"/>
              <a:t> the </a:t>
            </a:r>
            <a:r>
              <a:rPr lang="fr-CA" dirty="0" err="1" smtClean="0"/>
              <a:t>mother</a:t>
            </a:r>
            <a:endParaRPr lang="fr-CA" dirty="0" smtClean="0"/>
          </a:p>
          <a:p>
            <a:r>
              <a:rPr lang="fr-CA" dirty="0" err="1" smtClean="0"/>
              <a:t>They</a:t>
            </a:r>
            <a:r>
              <a:rPr lang="fr-CA" dirty="0" smtClean="0"/>
              <a:t> </a:t>
            </a:r>
            <a:r>
              <a:rPr lang="fr-CA" dirty="0" err="1" smtClean="0"/>
              <a:t>make</a:t>
            </a:r>
            <a:r>
              <a:rPr lang="fr-CA" dirty="0" smtClean="0"/>
              <a:t> </a:t>
            </a:r>
            <a:r>
              <a:rPr lang="fr-CA" dirty="0" err="1" smtClean="0"/>
              <a:t>mistakes</a:t>
            </a:r>
            <a:endParaRPr lang="fr-CA" dirty="0" smtClean="0"/>
          </a:p>
          <a:p>
            <a:r>
              <a:rPr lang="fr-CA" dirty="0" err="1" smtClean="0"/>
              <a:t>Even</a:t>
            </a:r>
            <a:r>
              <a:rPr lang="fr-CA" dirty="0" smtClean="0"/>
              <a:t> </a:t>
            </a:r>
            <a:r>
              <a:rPr lang="fr-CA" dirty="0" err="1" smtClean="0"/>
              <a:t>when</a:t>
            </a:r>
            <a:r>
              <a:rPr lang="fr-CA" dirty="0" smtClean="0"/>
              <a:t> </a:t>
            </a:r>
            <a:r>
              <a:rPr lang="fr-CA" dirty="0" err="1" smtClean="0"/>
              <a:t>they</a:t>
            </a:r>
            <a:r>
              <a:rPr lang="fr-CA" dirty="0" smtClean="0"/>
              <a:t> </a:t>
            </a:r>
            <a:r>
              <a:rPr lang="fr-CA" dirty="0" err="1" smtClean="0"/>
              <a:t>don’t</a:t>
            </a:r>
            <a:r>
              <a:rPr lang="fr-CA" dirty="0" smtClean="0"/>
              <a:t>, </a:t>
            </a:r>
            <a:r>
              <a:rPr lang="fr-CA" dirty="0" err="1" smtClean="0"/>
              <a:t>they</a:t>
            </a:r>
            <a:r>
              <a:rPr lang="fr-CA" dirty="0" smtClean="0"/>
              <a:t> are </a:t>
            </a:r>
            <a:r>
              <a:rPr lang="fr-CA" b="1" dirty="0" err="1" smtClean="0"/>
              <a:t>usually</a:t>
            </a:r>
            <a:r>
              <a:rPr lang="fr-CA" b="1" dirty="0" smtClean="0"/>
              <a:t> </a:t>
            </a:r>
            <a:r>
              <a:rPr lang="fr-CA" b="1" dirty="0" err="1" smtClean="0"/>
              <a:t>wrong</a:t>
            </a:r>
            <a:r>
              <a:rPr lang="fr-CA" dirty="0" smtClean="0"/>
              <a:t>.</a:t>
            </a:r>
          </a:p>
          <a:p>
            <a:endParaRPr lang="fr-CA" dirty="0" smtClean="0"/>
          </a:p>
          <a:p>
            <a:r>
              <a:rPr lang="fr-CA" dirty="0" smtClean="0"/>
              <a:t>Most babies </a:t>
            </a:r>
            <a:r>
              <a:rPr lang="fr-CA" dirty="0" err="1" smtClean="0"/>
              <a:t>who</a:t>
            </a:r>
            <a:r>
              <a:rPr lang="fr-CA" dirty="0" smtClean="0"/>
              <a:t> are </a:t>
            </a:r>
            <a:r>
              <a:rPr lang="fr-CA" dirty="0" err="1" smtClean="0"/>
              <a:t>labelled</a:t>
            </a:r>
            <a:r>
              <a:rPr lang="fr-CA" dirty="0" smtClean="0"/>
              <a:t> as « 23 </a:t>
            </a:r>
            <a:r>
              <a:rPr lang="fr-CA" dirty="0" err="1" smtClean="0"/>
              <a:t>weeks</a:t>
            </a:r>
            <a:r>
              <a:rPr lang="fr-CA" dirty="0" smtClean="0"/>
              <a:t> and 4 </a:t>
            </a:r>
            <a:r>
              <a:rPr lang="fr-CA" dirty="0" err="1" smtClean="0"/>
              <a:t>days</a:t>
            </a:r>
            <a:r>
              <a:rPr lang="fr-CA" dirty="0" smtClean="0"/>
              <a:t> » are </a:t>
            </a:r>
            <a:r>
              <a:rPr lang="fr-CA" b="1" dirty="0" smtClean="0"/>
              <a:t>not</a:t>
            </a:r>
            <a:r>
              <a:rPr lang="fr-CA" dirty="0" smtClean="0"/>
              <a:t> 23 </a:t>
            </a:r>
            <a:r>
              <a:rPr lang="fr-CA" dirty="0" err="1" smtClean="0"/>
              <a:t>weeks</a:t>
            </a:r>
            <a:r>
              <a:rPr lang="fr-CA" dirty="0" smtClean="0"/>
              <a:t> and 4 </a:t>
            </a:r>
            <a:r>
              <a:rPr lang="fr-CA" dirty="0" err="1" smtClean="0"/>
              <a:t>days</a:t>
            </a:r>
            <a:r>
              <a:rPr lang="fr-CA" dirty="0" smtClean="0"/>
              <a:t>.</a:t>
            </a:r>
          </a:p>
          <a:p>
            <a:r>
              <a:rPr lang="fr-CA" dirty="0" smtClean="0"/>
              <a:t>95% of </a:t>
            </a:r>
            <a:r>
              <a:rPr lang="fr-CA" dirty="0" err="1" smtClean="0"/>
              <a:t>them</a:t>
            </a:r>
            <a:r>
              <a:rPr lang="fr-CA" dirty="0" smtClean="0"/>
              <a:t> (if </a:t>
            </a:r>
            <a:r>
              <a:rPr lang="fr-CA" dirty="0" err="1" smtClean="0"/>
              <a:t>they</a:t>
            </a:r>
            <a:r>
              <a:rPr lang="fr-CA" dirty="0" smtClean="0"/>
              <a:t> </a:t>
            </a:r>
            <a:r>
              <a:rPr lang="fr-CA" dirty="0" err="1" smtClean="0"/>
              <a:t>had</a:t>
            </a:r>
            <a:r>
              <a:rPr lang="fr-CA" dirty="0" smtClean="0"/>
              <a:t> good </a:t>
            </a:r>
            <a:r>
              <a:rPr lang="fr-CA" dirty="0" err="1" smtClean="0"/>
              <a:t>quality</a:t>
            </a:r>
            <a:r>
              <a:rPr lang="fr-CA" dirty="0" smtClean="0"/>
              <a:t> </a:t>
            </a:r>
            <a:r>
              <a:rPr lang="fr-CA" dirty="0" err="1" smtClean="0"/>
              <a:t>ultrasound</a:t>
            </a:r>
            <a:r>
              <a:rPr lang="fr-CA" dirty="0" smtClean="0"/>
              <a:t> </a:t>
            </a:r>
            <a:r>
              <a:rPr lang="fr-CA" dirty="0" err="1" smtClean="0"/>
              <a:t>around</a:t>
            </a:r>
            <a:r>
              <a:rPr lang="fr-CA" dirty="0" smtClean="0"/>
              <a:t> 10 </a:t>
            </a:r>
            <a:r>
              <a:rPr lang="fr-CA" dirty="0" err="1" smtClean="0"/>
              <a:t>wks</a:t>
            </a:r>
            <a:r>
              <a:rPr lang="fr-CA" dirty="0" smtClean="0"/>
              <a:t> of </a:t>
            </a:r>
            <a:r>
              <a:rPr lang="fr-CA" dirty="0" err="1" smtClean="0"/>
              <a:t>amenorrhea</a:t>
            </a:r>
            <a:r>
              <a:rPr lang="fr-CA" dirty="0" smtClean="0"/>
              <a:t>) are </a:t>
            </a:r>
            <a:r>
              <a:rPr lang="fr-CA" dirty="0" err="1" smtClean="0"/>
              <a:t>between</a:t>
            </a:r>
            <a:r>
              <a:rPr lang="fr-CA" dirty="0" smtClean="0"/>
              <a:t> 22 </a:t>
            </a:r>
            <a:r>
              <a:rPr lang="fr-CA" dirty="0" err="1" smtClean="0"/>
              <a:t>weeks</a:t>
            </a:r>
            <a:r>
              <a:rPr lang="fr-CA" dirty="0" smtClean="0"/>
              <a:t> and 6 </a:t>
            </a:r>
            <a:r>
              <a:rPr lang="fr-CA" dirty="0" err="1" smtClean="0"/>
              <a:t>days</a:t>
            </a:r>
            <a:r>
              <a:rPr lang="fr-CA" dirty="0" smtClean="0"/>
              <a:t> and 24 </a:t>
            </a:r>
            <a:r>
              <a:rPr lang="fr-CA" dirty="0" err="1" smtClean="0"/>
              <a:t>weeks</a:t>
            </a:r>
            <a:r>
              <a:rPr lang="fr-CA" dirty="0" smtClean="0"/>
              <a:t> and 2 </a:t>
            </a:r>
            <a:r>
              <a:rPr lang="fr-CA" dirty="0" err="1" smtClean="0"/>
              <a:t>days</a:t>
            </a:r>
            <a:r>
              <a:rPr lang="fr-CA" dirty="0" smtClean="0"/>
              <a:t>.</a:t>
            </a:r>
          </a:p>
          <a:p>
            <a:endParaRPr lang="fr-CA" dirty="0"/>
          </a:p>
          <a:p>
            <a:endParaRPr lang="fr-CA" dirty="0"/>
          </a:p>
        </p:txBody>
      </p:sp>
      <p:pic>
        <p:nvPicPr>
          <p:cNvPr id="4" name="Image 3"/>
          <p:cNvPicPr>
            <a:picLocks noChangeAspect="1"/>
          </p:cNvPicPr>
          <p:nvPr/>
        </p:nvPicPr>
        <p:blipFill>
          <a:blip r:embed="rId2"/>
          <a:stretch>
            <a:fillRect/>
          </a:stretch>
        </p:blipFill>
        <p:spPr>
          <a:xfrm>
            <a:off x="8317667" y="2384841"/>
            <a:ext cx="2362200" cy="1428750"/>
          </a:xfrm>
          <a:prstGeom prst="rect">
            <a:avLst/>
          </a:prstGeom>
        </p:spPr>
      </p:pic>
    </p:spTree>
    <p:extLst>
      <p:ext uri="{BB962C8B-B14F-4D97-AF65-F5344CB8AC3E}">
        <p14:creationId xmlns:p14="http://schemas.microsoft.com/office/powerpoint/2010/main" val="42820229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Should</a:t>
            </a:r>
            <a:r>
              <a:rPr lang="fr-CA" dirty="0" smtClean="0"/>
              <a:t> </a:t>
            </a:r>
            <a:r>
              <a:rPr lang="fr-CA" dirty="0" err="1" smtClean="0"/>
              <a:t>we</a:t>
            </a:r>
            <a:r>
              <a:rPr lang="fr-CA" dirty="0" smtClean="0"/>
              <a:t> have </a:t>
            </a:r>
            <a:r>
              <a:rPr lang="fr-CA" dirty="0" err="1" smtClean="0"/>
              <a:t>gestational</a:t>
            </a:r>
            <a:r>
              <a:rPr lang="fr-CA" dirty="0" smtClean="0"/>
              <a:t> </a:t>
            </a:r>
            <a:r>
              <a:rPr lang="fr-CA" dirty="0" err="1" smtClean="0"/>
              <a:t>age</a:t>
            </a:r>
            <a:r>
              <a:rPr lang="fr-CA" dirty="0" smtClean="0"/>
              <a:t> </a:t>
            </a:r>
            <a:r>
              <a:rPr lang="fr-CA" dirty="0" err="1" smtClean="0"/>
              <a:t>limits</a:t>
            </a:r>
            <a:r>
              <a:rPr lang="fr-CA" dirty="0" smtClean="0"/>
              <a:t>?</a:t>
            </a:r>
            <a:endParaRPr lang="fr-CA" dirty="0"/>
          </a:p>
        </p:txBody>
      </p:sp>
      <p:sp>
        <p:nvSpPr>
          <p:cNvPr id="3" name="Espace réservé du contenu 2"/>
          <p:cNvSpPr>
            <a:spLocks noGrp="1"/>
          </p:cNvSpPr>
          <p:nvPr>
            <p:ph idx="1"/>
          </p:nvPr>
        </p:nvSpPr>
        <p:spPr/>
        <p:txBody>
          <a:bodyPr>
            <a:normAutofit lnSpcReduction="10000"/>
          </a:bodyPr>
          <a:lstStyle/>
          <a:p>
            <a:r>
              <a:rPr lang="fr-CA" dirty="0" err="1" smtClean="0"/>
              <a:t>Director</a:t>
            </a:r>
            <a:r>
              <a:rPr lang="fr-CA" dirty="0" smtClean="0"/>
              <a:t> of </a:t>
            </a:r>
            <a:r>
              <a:rPr lang="fr-CA" dirty="0" err="1" smtClean="0"/>
              <a:t>Bliss</a:t>
            </a:r>
            <a:r>
              <a:rPr lang="fr-CA" dirty="0" smtClean="0"/>
              <a:t>, a </a:t>
            </a:r>
            <a:r>
              <a:rPr lang="fr-CA" dirty="0" err="1" smtClean="0"/>
              <a:t>premature</a:t>
            </a:r>
            <a:r>
              <a:rPr lang="fr-CA" dirty="0" smtClean="0"/>
              <a:t> baby </a:t>
            </a:r>
            <a:r>
              <a:rPr lang="fr-CA" dirty="0" err="1" smtClean="0"/>
              <a:t>charity</a:t>
            </a:r>
            <a:r>
              <a:rPr lang="fr-CA" dirty="0" smtClean="0"/>
              <a:t> in the UK</a:t>
            </a:r>
          </a:p>
          <a:p>
            <a:r>
              <a:rPr lang="fr-CA" dirty="0" smtClean="0"/>
              <a:t>« </a:t>
            </a:r>
            <a:r>
              <a:rPr lang="fr-CA" dirty="0" err="1" smtClean="0"/>
              <a:t>deciding</a:t>
            </a:r>
            <a:r>
              <a:rPr lang="fr-CA" dirty="0" smtClean="0"/>
              <a:t> on active care for </a:t>
            </a:r>
            <a:r>
              <a:rPr lang="fr-CA" dirty="0" err="1" smtClean="0"/>
              <a:t>preterm</a:t>
            </a:r>
            <a:r>
              <a:rPr lang="fr-CA" dirty="0" smtClean="0"/>
              <a:t> infants </a:t>
            </a:r>
            <a:r>
              <a:rPr lang="fr-CA" dirty="0" err="1" smtClean="0"/>
              <a:t>based</a:t>
            </a:r>
            <a:r>
              <a:rPr lang="fr-CA" dirty="0" smtClean="0"/>
              <a:t> on the </a:t>
            </a:r>
            <a:r>
              <a:rPr lang="fr-CA" dirty="0" err="1" smtClean="0"/>
              <a:t>number</a:t>
            </a:r>
            <a:r>
              <a:rPr lang="fr-CA" dirty="0" smtClean="0"/>
              <a:t> of </a:t>
            </a:r>
            <a:r>
              <a:rPr lang="fr-CA" dirty="0" err="1" smtClean="0"/>
              <a:t>weeks</a:t>
            </a:r>
            <a:r>
              <a:rPr lang="fr-CA" dirty="0" smtClean="0"/>
              <a:t> gestation </a:t>
            </a:r>
            <a:r>
              <a:rPr lang="fr-CA" dirty="0" err="1" smtClean="0"/>
              <a:t>is</a:t>
            </a:r>
            <a:r>
              <a:rPr lang="fr-CA" dirty="0" smtClean="0"/>
              <a:t> </a:t>
            </a:r>
            <a:r>
              <a:rPr lang="fr-CA" dirty="0" err="1" smtClean="0"/>
              <a:t>like</a:t>
            </a:r>
            <a:r>
              <a:rPr lang="fr-CA" dirty="0" smtClean="0"/>
              <a:t> </a:t>
            </a:r>
            <a:r>
              <a:rPr lang="fr-CA" dirty="0" err="1" smtClean="0"/>
              <a:t>deciding</a:t>
            </a:r>
            <a:r>
              <a:rPr lang="fr-CA" dirty="0" smtClean="0"/>
              <a:t> to not </a:t>
            </a:r>
            <a:r>
              <a:rPr lang="fr-CA" dirty="0" err="1" smtClean="0"/>
              <a:t>resuscitate</a:t>
            </a:r>
            <a:r>
              <a:rPr lang="fr-CA" dirty="0" smtClean="0"/>
              <a:t> a </a:t>
            </a:r>
            <a:r>
              <a:rPr lang="fr-CA" dirty="0" err="1" smtClean="0"/>
              <a:t>victim</a:t>
            </a:r>
            <a:r>
              <a:rPr lang="fr-CA" dirty="0" smtClean="0"/>
              <a:t> of a car accident </a:t>
            </a:r>
            <a:r>
              <a:rPr lang="fr-CA" dirty="0" err="1" smtClean="0"/>
              <a:t>because</a:t>
            </a:r>
            <a:r>
              <a:rPr lang="fr-CA" dirty="0" smtClean="0"/>
              <a:t> </a:t>
            </a:r>
            <a:r>
              <a:rPr lang="fr-CA" dirty="0" err="1" smtClean="0"/>
              <a:t>they</a:t>
            </a:r>
            <a:r>
              <a:rPr lang="fr-CA" dirty="0" smtClean="0"/>
              <a:t> </a:t>
            </a:r>
            <a:r>
              <a:rPr lang="fr-CA" dirty="0" err="1" smtClean="0"/>
              <a:t>were</a:t>
            </a:r>
            <a:r>
              <a:rPr lang="fr-CA" dirty="0" smtClean="0"/>
              <a:t> travelling at over 40 miles an </a:t>
            </a:r>
            <a:r>
              <a:rPr lang="fr-CA" dirty="0" err="1" smtClean="0"/>
              <a:t>hour</a:t>
            </a:r>
            <a:r>
              <a:rPr lang="fr-CA" dirty="0" smtClean="0"/>
              <a:t> »</a:t>
            </a:r>
          </a:p>
          <a:p>
            <a:endParaRPr lang="fr-CA" dirty="0"/>
          </a:p>
          <a:p>
            <a:r>
              <a:rPr lang="fr-CA" dirty="0" err="1" smtClean="0"/>
              <a:t>Actually</a:t>
            </a:r>
            <a:r>
              <a:rPr lang="fr-CA" dirty="0" smtClean="0"/>
              <a:t> </a:t>
            </a:r>
            <a:r>
              <a:rPr lang="fr-CA" dirty="0" err="1" smtClean="0"/>
              <a:t>its</a:t>
            </a:r>
            <a:r>
              <a:rPr lang="fr-CA" dirty="0" smtClean="0"/>
              <a:t> </a:t>
            </a:r>
            <a:r>
              <a:rPr lang="fr-CA" dirty="0" err="1" smtClean="0"/>
              <a:t>worse</a:t>
            </a:r>
            <a:r>
              <a:rPr lang="fr-CA" dirty="0" smtClean="0"/>
              <a:t> </a:t>
            </a:r>
            <a:r>
              <a:rPr lang="fr-CA" dirty="0" err="1" smtClean="0"/>
              <a:t>than</a:t>
            </a:r>
            <a:r>
              <a:rPr lang="fr-CA" dirty="0" smtClean="0"/>
              <a:t> </a:t>
            </a:r>
            <a:r>
              <a:rPr lang="fr-CA" dirty="0" err="1" smtClean="0"/>
              <a:t>that</a:t>
            </a:r>
            <a:endParaRPr lang="fr-CA" dirty="0" smtClean="0"/>
          </a:p>
          <a:p>
            <a:r>
              <a:rPr lang="fr-CA" dirty="0" smtClean="0"/>
              <a:t>It </a:t>
            </a:r>
            <a:r>
              <a:rPr lang="fr-CA" dirty="0" err="1" smtClean="0"/>
              <a:t>is</a:t>
            </a:r>
            <a:r>
              <a:rPr lang="fr-CA" dirty="0" smtClean="0"/>
              <a:t> </a:t>
            </a:r>
            <a:r>
              <a:rPr lang="fr-CA" dirty="0" err="1" smtClean="0"/>
              <a:t>like</a:t>
            </a:r>
            <a:r>
              <a:rPr lang="fr-CA" dirty="0" smtClean="0"/>
              <a:t> </a:t>
            </a:r>
            <a:r>
              <a:rPr lang="fr-CA" dirty="0" err="1" smtClean="0"/>
              <a:t>having</a:t>
            </a:r>
            <a:r>
              <a:rPr lang="fr-CA" dirty="0" smtClean="0"/>
              <a:t> a </a:t>
            </a:r>
            <a:r>
              <a:rPr lang="fr-CA" dirty="0" err="1" smtClean="0"/>
              <a:t>limit</a:t>
            </a:r>
            <a:r>
              <a:rPr lang="fr-CA" dirty="0" smtClean="0"/>
              <a:t> of 40 miles an </a:t>
            </a:r>
            <a:r>
              <a:rPr lang="fr-CA" dirty="0" err="1" smtClean="0"/>
              <a:t>hour</a:t>
            </a:r>
            <a:r>
              <a:rPr lang="fr-CA" dirty="0" smtClean="0"/>
              <a:t>, but </a:t>
            </a:r>
            <a:r>
              <a:rPr lang="fr-CA" dirty="0" err="1" smtClean="0"/>
              <a:t>never</a:t>
            </a:r>
            <a:r>
              <a:rPr lang="fr-CA" dirty="0" smtClean="0"/>
              <a:t> </a:t>
            </a:r>
            <a:r>
              <a:rPr lang="fr-CA" dirty="0" err="1" smtClean="0"/>
              <a:t>being</a:t>
            </a:r>
            <a:r>
              <a:rPr lang="fr-CA" dirty="0" smtClean="0"/>
              <a:t> able to </a:t>
            </a:r>
            <a:r>
              <a:rPr lang="fr-CA" dirty="0" err="1" smtClean="0"/>
              <a:t>be</a:t>
            </a:r>
            <a:r>
              <a:rPr lang="fr-CA" dirty="0" smtClean="0"/>
              <a:t> sure how </a:t>
            </a:r>
            <a:r>
              <a:rPr lang="fr-CA" dirty="0" err="1" smtClean="0"/>
              <a:t>fast</a:t>
            </a:r>
            <a:r>
              <a:rPr lang="fr-CA" dirty="0" smtClean="0"/>
              <a:t> the car </a:t>
            </a:r>
            <a:r>
              <a:rPr lang="fr-CA" dirty="0" err="1" smtClean="0"/>
              <a:t>was</a:t>
            </a:r>
            <a:r>
              <a:rPr lang="fr-CA" dirty="0" smtClean="0"/>
              <a:t> </a:t>
            </a:r>
            <a:r>
              <a:rPr lang="fr-CA" dirty="0" err="1" smtClean="0"/>
              <a:t>actually</a:t>
            </a:r>
            <a:r>
              <a:rPr lang="fr-CA" dirty="0" smtClean="0"/>
              <a:t> travelling</a:t>
            </a:r>
          </a:p>
          <a:p>
            <a:endParaRPr lang="en-CA" dirty="0"/>
          </a:p>
          <a:p>
            <a:pPr lvl="1"/>
            <a:r>
              <a:rPr lang="en-CA" dirty="0" smtClean="0"/>
              <a:t>Unless they were going through a radar check at the time (IVF).</a:t>
            </a:r>
            <a:endParaRPr lang="fr-CA" dirty="0"/>
          </a:p>
        </p:txBody>
      </p:sp>
    </p:spTree>
    <p:extLst>
      <p:ext uri="{BB962C8B-B14F-4D97-AF65-F5344CB8AC3E}">
        <p14:creationId xmlns:p14="http://schemas.microsoft.com/office/powerpoint/2010/main" val="29034715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269823" y="419085"/>
            <a:ext cx="11227633" cy="724396"/>
          </a:xfrm>
        </p:spPr>
        <p:txBody>
          <a:bodyPr vert="horz" lIns="91440" tIns="12802"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sz="1800" b="1" dirty="0"/>
              <a:t>Our child is not just a gestational age. A first‐hand account of what parents want and need to know before premature birth</a:t>
            </a:r>
          </a:p>
        </p:txBody>
      </p:sp>
      <p:pic>
        <p:nvPicPr>
          <p:cNvPr id="2051" name="Picture 2"/>
          <p:cNvPicPr>
            <a:picLocks noChangeAspect="1" noChangeArrowheads="1"/>
          </p:cNvPicPr>
          <p:nvPr/>
        </p:nvPicPr>
        <p:blipFill>
          <a:blip r:embed="rId3" cstate="print"/>
          <a:srcRect/>
          <a:stretch>
            <a:fillRect/>
          </a:stretch>
        </p:blipFill>
        <p:spPr bwMode="auto">
          <a:xfrm>
            <a:off x="427636" y="966118"/>
            <a:ext cx="6985992" cy="5239494"/>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1523520" y="0"/>
            <a:ext cx="0" cy="0"/>
          </a:xfrm>
          <a:prstGeom prst="rect">
            <a:avLst/>
          </a:prstGeom>
          <a:noFill/>
          <a:ln w="9525">
            <a:noFill/>
            <a:round/>
            <a:headEnd/>
            <a:tailEnd/>
          </a:ln>
        </p:spPr>
      </p:pic>
      <p:sp>
        <p:nvSpPr>
          <p:cNvPr id="2053" name="Text Box 4"/>
          <p:cNvSpPr txBox="1">
            <a:spLocks noChangeArrowheads="1"/>
          </p:cNvSpPr>
          <p:nvPr/>
        </p:nvSpPr>
        <p:spPr bwMode="auto">
          <a:xfrm>
            <a:off x="1638733" y="6205612"/>
            <a:ext cx="6253136" cy="505493"/>
          </a:xfrm>
          <a:prstGeom prst="rect">
            <a:avLst/>
          </a:prstGeom>
          <a:noFill/>
          <a:ln w="9525">
            <a:noFill/>
            <a:round/>
            <a:headEnd/>
            <a:tailEnd/>
          </a:ln>
        </p:spPr>
        <p:txBody>
          <a:bodyPr lIns="81646" tIns="49625" rIns="81646" bIns="40823"/>
          <a:lstStyle/>
          <a:p>
            <a:pPr>
              <a:tabLst>
                <a:tab pos="656722" algn="l"/>
                <a:tab pos="1313444" algn="l"/>
                <a:tab pos="1970166" algn="l"/>
                <a:tab pos="2626888" algn="l"/>
                <a:tab pos="3283610" algn="l"/>
                <a:tab pos="3940332" algn="l"/>
                <a:tab pos="4597055" algn="l"/>
                <a:tab pos="5253777" algn="l"/>
                <a:tab pos="5910499" algn="l"/>
              </a:tabLst>
            </a:pPr>
            <a:r>
              <a:rPr lang="en-GB" sz="998" b="1">
                <a:solidFill>
                  <a:srgbClr val="000000"/>
                </a:solidFill>
              </a:rPr>
              <a:t>Acta Paediatrica</a:t>
            </a:r>
            <a:r>
              <a:rPr lang="en-GB" sz="998">
                <a:solidFill>
                  <a:srgbClr val="000000"/>
                </a:solidFill>
              </a:rPr>
              <a:t/>
            </a:r>
            <a:br>
              <a:rPr lang="en-GB" sz="998">
                <a:solidFill>
                  <a:srgbClr val="000000"/>
                </a:solidFill>
              </a:rPr>
            </a:br>
            <a:r>
              <a:rPr lang="en-GB" sz="998">
                <a:solidFill>
                  <a:srgbClr val="000000"/>
                </a:solidFill>
                <a:hlinkClick r:id="rId5"/>
              </a:rPr>
              <a:t>Volume 103, Issue 10, </a:t>
            </a:r>
            <a:r>
              <a:rPr lang="en-GB" sz="998">
                <a:solidFill>
                  <a:srgbClr val="000000"/>
                </a:solidFill>
              </a:rPr>
              <a:t>pages 1035-1038, 18 JUL 2014 DOI: 10.1111/apa.12716</a:t>
            </a:r>
            <a:br>
              <a:rPr lang="en-GB" sz="998">
                <a:solidFill>
                  <a:srgbClr val="000000"/>
                </a:solidFill>
              </a:rPr>
            </a:br>
            <a:r>
              <a:rPr lang="en-GB" sz="998">
                <a:solidFill>
                  <a:srgbClr val="000000"/>
                </a:solidFill>
                <a:hlinkClick r:id="rId6"/>
              </a:rPr>
              <a:t>http://onlinelibrary.wiley.com/doi/10.1111/apa.12716/full#apa12716-fig-0003</a:t>
            </a:r>
          </a:p>
        </p:txBody>
      </p:sp>
      <p:sp>
        <p:nvSpPr>
          <p:cNvPr id="2" name="ZoneTexte 1"/>
          <p:cNvSpPr txBox="1"/>
          <p:nvPr/>
        </p:nvSpPr>
        <p:spPr>
          <a:xfrm>
            <a:off x="8280400" y="1540933"/>
            <a:ext cx="2777067" cy="2308324"/>
          </a:xfrm>
          <a:prstGeom prst="rect">
            <a:avLst/>
          </a:prstGeom>
          <a:noFill/>
        </p:spPr>
        <p:txBody>
          <a:bodyPr wrap="square" rtlCol="0">
            <a:spAutoFit/>
          </a:bodyPr>
          <a:lstStyle/>
          <a:p>
            <a:r>
              <a:rPr lang="fr-CA" dirty="0" err="1" smtClean="0"/>
              <a:t>Domenica</a:t>
            </a:r>
            <a:endParaRPr lang="fr-CA" dirty="0" smtClean="0"/>
          </a:p>
          <a:p>
            <a:r>
              <a:rPr lang="fr-CA" dirty="0" smtClean="0"/>
              <a:t>22 </a:t>
            </a:r>
            <a:r>
              <a:rPr lang="fr-CA" dirty="0" err="1" smtClean="0"/>
              <a:t>wk</a:t>
            </a:r>
            <a:r>
              <a:rPr lang="fr-CA" dirty="0" smtClean="0"/>
              <a:t> 5/7….</a:t>
            </a:r>
          </a:p>
          <a:p>
            <a:endParaRPr lang="fr-CA" dirty="0"/>
          </a:p>
          <a:p>
            <a:r>
              <a:rPr lang="fr-CA" dirty="0" smtClean="0"/>
              <a:t>(95% </a:t>
            </a:r>
            <a:r>
              <a:rPr lang="fr-CA" dirty="0" err="1" smtClean="0"/>
              <a:t>probability</a:t>
            </a:r>
            <a:r>
              <a:rPr lang="fr-CA" dirty="0" smtClean="0"/>
              <a:t> </a:t>
            </a:r>
            <a:r>
              <a:rPr lang="fr-CA" dirty="0" err="1" smtClean="0"/>
              <a:t>that</a:t>
            </a:r>
            <a:r>
              <a:rPr lang="fr-CA" dirty="0" smtClean="0"/>
              <a:t> </a:t>
            </a:r>
            <a:r>
              <a:rPr lang="fr-CA" dirty="0" err="1" smtClean="0"/>
              <a:t>she</a:t>
            </a:r>
            <a:r>
              <a:rPr lang="fr-CA" dirty="0" smtClean="0"/>
              <a:t> </a:t>
            </a:r>
            <a:r>
              <a:rPr lang="fr-CA" dirty="0" err="1" smtClean="0"/>
              <a:t>was</a:t>
            </a:r>
            <a:r>
              <a:rPr lang="fr-CA" dirty="0" smtClean="0"/>
              <a:t> </a:t>
            </a:r>
            <a:r>
              <a:rPr lang="fr-CA" dirty="0" err="1" smtClean="0"/>
              <a:t>between</a:t>
            </a:r>
            <a:r>
              <a:rPr lang="fr-CA" dirty="0" smtClean="0"/>
              <a:t> 22 </a:t>
            </a:r>
            <a:r>
              <a:rPr lang="fr-CA" dirty="0" err="1" smtClean="0"/>
              <a:t>weeks</a:t>
            </a:r>
            <a:r>
              <a:rPr lang="fr-CA" dirty="0" smtClean="0"/>
              <a:t> 0/7 and 23 3/7)</a:t>
            </a:r>
          </a:p>
          <a:p>
            <a:endParaRPr lang="fr-CA" dirty="0"/>
          </a:p>
          <a:p>
            <a:r>
              <a:rPr lang="fr-CA" dirty="0" smtClean="0"/>
              <a:t>530g</a:t>
            </a:r>
            <a:endParaRPr lang="fr-CA" dirty="0"/>
          </a:p>
        </p:txBody>
      </p:sp>
    </p:spTree>
    <p:extLst>
      <p:ext uri="{BB962C8B-B14F-4D97-AF65-F5344CB8AC3E}">
        <p14:creationId xmlns:p14="http://schemas.microsoft.com/office/powerpoint/2010/main" val="253946281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254833" y="419085"/>
            <a:ext cx="11647357" cy="724396"/>
          </a:xfrm>
        </p:spPr>
        <p:txBody>
          <a:bodyPr vert="horz" lIns="91440" tIns="12802"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sz="1800" b="1" dirty="0"/>
              <a:t>Our child is not just a gestational age. A first‐hand account of what parents want and need to know before premature birth</a:t>
            </a:r>
          </a:p>
        </p:txBody>
      </p:sp>
      <p:pic>
        <p:nvPicPr>
          <p:cNvPr id="2051" name="Picture 2"/>
          <p:cNvPicPr>
            <a:picLocks noChangeAspect="1" noChangeArrowheads="1"/>
          </p:cNvPicPr>
          <p:nvPr/>
        </p:nvPicPr>
        <p:blipFill>
          <a:blip r:embed="rId3" cstate="print"/>
          <a:srcRect/>
          <a:stretch>
            <a:fillRect/>
          </a:stretch>
        </p:blipFill>
        <p:spPr bwMode="auto">
          <a:xfrm>
            <a:off x="1356333" y="955308"/>
            <a:ext cx="7000406" cy="5250304"/>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1523520" y="0"/>
            <a:ext cx="0" cy="0"/>
          </a:xfrm>
          <a:prstGeom prst="rect">
            <a:avLst/>
          </a:prstGeom>
          <a:noFill/>
          <a:ln w="9525">
            <a:noFill/>
            <a:round/>
            <a:headEnd/>
            <a:tailEnd/>
          </a:ln>
        </p:spPr>
      </p:pic>
      <p:sp>
        <p:nvSpPr>
          <p:cNvPr id="2053" name="Text Box 4"/>
          <p:cNvSpPr txBox="1">
            <a:spLocks noChangeArrowheads="1"/>
          </p:cNvSpPr>
          <p:nvPr/>
        </p:nvSpPr>
        <p:spPr bwMode="auto">
          <a:xfrm>
            <a:off x="1638733" y="6205612"/>
            <a:ext cx="6253136" cy="505493"/>
          </a:xfrm>
          <a:prstGeom prst="rect">
            <a:avLst/>
          </a:prstGeom>
          <a:noFill/>
          <a:ln w="9525">
            <a:noFill/>
            <a:round/>
            <a:headEnd/>
            <a:tailEnd/>
          </a:ln>
        </p:spPr>
        <p:txBody>
          <a:bodyPr lIns="81646" tIns="49625" rIns="81646" bIns="40823"/>
          <a:lstStyle/>
          <a:p>
            <a:pPr>
              <a:tabLst>
                <a:tab pos="656722" algn="l"/>
                <a:tab pos="1313444" algn="l"/>
                <a:tab pos="1970166" algn="l"/>
                <a:tab pos="2626888" algn="l"/>
                <a:tab pos="3283610" algn="l"/>
                <a:tab pos="3940332" algn="l"/>
                <a:tab pos="4597055" algn="l"/>
                <a:tab pos="5253777" algn="l"/>
                <a:tab pos="5910499" algn="l"/>
              </a:tabLst>
            </a:pPr>
            <a:r>
              <a:rPr lang="en-GB" sz="998" b="1" dirty="0" err="1">
                <a:solidFill>
                  <a:srgbClr val="000000"/>
                </a:solidFill>
              </a:rPr>
              <a:t>Acta</a:t>
            </a:r>
            <a:r>
              <a:rPr lang="en-GB" sz="998" b="1" dirty="0">
                <a:solidFill>
                  <a:srgbClr val="000000"/>
                </a:solidFill>
              </a:rPr>
              <a:t> </a:t>
            </a:r>
            <a:r>
              <a:rPr lang="en-GB" sz="998" b="1" dirty="0" err="1">
                <a:solidFill>
                  <a:srgbClr val="000000"/>
                </a:solidFill>
              </a:rPr>
              <a:t>Paediatrica</a:t>
            </a:r>
            <a:r>
              <a:rPr lang="en-GB" sz="998" dirty="0">
                <a:solidFill>
                  <a:srgbClr val="000000"/>
                </a:solidFill>
              </a:rPr>
              <a:t/>
            </a:r>
            <a:br>
              <a:rPr lang="en-GB" sz="998" dirty="0">
                <a:solidFill>
                  <a:srgbClr val="000000"/>
                </a:solidFill>
              </a:rPr>
            </a:br>
            <a:r>
              <a:rPr lang="en-GB" sz="998" dirty="0">
                <a:solidFill>
                  <a:srgbClr val="000000"/>
                </a:solidFill>
                <a:hlinkClick r:id="rId5"/>
              </a:rPr>
              <a:t>Volume 103, Issue 10, </a:t>
            </a:r>
            <a:r>
              <a:rPr lang="en-GB" sz="998" dirty="0">
                <a:solidFill>
                  <a:srgbClr val="000000"/>
                </a:solidFill>
              </a:rPr>
              <a:t>pages 1035-1038, 18 JUL 2014 DOI: 10.1111/apa.12716</a:t>
            </a:r>
            <a:br>
              <a:rPr lang="en-GB" sz="998" dirty="0">
                <a:solidFill>
                  <a:srgbClr val="000000"/>
                </a:solidFill>
              </a:rPr>
            </a:br>
            <a:r>
              <a:rPr lang="en-GB" sz="998" dirty="0">
                <a:solidFill>
                  <a:srgbClr val="000000"/>
                </a:solidFill>
                <a:hlinkClick r:id="rId6"/>
              </a:rPr>
              <a:t>http://onlinelibrary.wiley.com/doi/10.1111/apa.12716/full#apa12716-fig-0004</a:t>
            </a:r>
          </a:p>
        </p:txBody>
      </p:sp>
      <p:sp>
        <p:nvSpPr>
          <p:cNvPr id="2" name="ZoneTexte 1"/>
          <p:cNvSpPr txBox="1"/>
          <p:nvPr/>
        </p:nvSpPr>
        <p:spPr>
          <a:xfrm>
            <a:off x="9575800" y="2082800"/>
            <a:ext cx="1989667" cy="923330"/>
          </a:xfrm>
          <a:prstGeom prst="rect">
            <a:avLst/>
          </a:prstGeom>
          <a:noFill/>
        </p:spPr>
        <p:txBody>
          <a:bodyPr wrap="square" rtlCol="0">
            <a:spAutoFit/>
          </a:bodyPr>
          <a:lstStyle/>
          <a:p>
            <a:r>
              <a:rPr lang="fr-CA" dirty="0" err="1" smtClean="0"/>
              <a:t>Domenica</a:t>
            </a:r>
            <a:endParaRPr lang="fr-CA" dirty="0" smtClean="0"/>
          </a:p>
          <a:p>
            <a:r>
              <a:rPr lang="fr-CA" dirty="0" smtClean="0"/>
              <a:t>2 y 5 </a:t>
            </a:r>
            <a:r>
              <a:rPr lang="fr-CA" dirty="0" err="1" smtClean="0"/>
              <a:t>months</a:t>
            </a:r>
            <a:endParaRPr lang="fr-CA" dirty="0" smtClean="0"/>
          </a:p>
          <a:p>
            <a:r>
              <a:rPr lang="fr-CA" dirty="0" smtClean="0"/>
              <a:t>(</a:t>
            </a:r>
            <a:r>
              <a:rPr lang="fr-CA" dirty="0" err="1" smtClean="0"/>
              <a:t>exactly</a:t>
            </a:r>
            <a:r>
              <a:rPr lang="fr-CA" dirty="0" smtClean="0"/>
              <a:t>)</a:t>
            </a:r>
            <a:endParaRPr lang="fr-CA" dirty="0"/>
          </a:p>
        </p:txBody>
      </p:sp>
    </p:spTree>
    <p:extLst>
      <p:ext uri="{BB962C8B-B14F-4D97-AF65-F5344CB8AC3E}">
        <p14:creationId xmlns:p14="http://schemas.microsoft.com/office/powerpoint/2010/main" val="2368459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703513" y="26440"/>
            <a:ext cx="5904655" cy="6922166"/>
          </a:xfrm>
          <a:prstGeom prst="rect">
            <a:avLst/>
          </a:prstGeom>
        </p:spPr>
      </p:pic>
      <p:sp>
        <p:nvSpPr>
          <p:cNvPr id="5" name="ZoneTexte 4"/>
          <p:cNvSpPr txBox="1"/>
          <p:nvPr/>
        </p:nvSpPr>
        <p:spPr>
          <a:xfrm>
            <a:off x="8040216" y="1628801"/>
            <a:ext cx="1944216" cy="646331"/>
          </a:xfrm>
          <a:prstGeom prst="rect">
            <a:avLst/>
          </a:prstGeom>
          <a:noFill/>
        </p:spPr>
        <p:txBody>
          <a:bodyPr wrap="square" rtlCol="0">
            <a:spAutoFit/>
          </a:bodyPr>
          <a:lstStyle/>
          <a:p>
            <a:r>
              <a:rPr lang="fr-CA" dirty="0"/>
              <a:t>Rysavy M et al NEJM 2015</a:t>
            </a:r>
          </a:p>
        </p:txBody>
      </p:sp>
    </p:spTree>
    <p:extLst>
      <p:ext uri="{BB962C8B-B14F-4D97-AF65-F5344CB8AC3E}">
        <p14:creationId xmlns:p14="http://schemas.microsoft.com/office/powerpoint/2010/main" val="5691656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539378" y="404665"/>
            <a:ext cx="9128623" cy="6058879"/>
          </a:xfrm>
          <a:prstGeom prst="rect">
            <a:avLst/>
          </a:prstGeom>
        </p:spPr>
      </p:pic>
    </p:spTree>
    <p:extLst>
      <p:ext uri="{BB962C8B-B14F-4D97-AF65-F5344CB8AC3E}">
        <p14:creationId xmlns:p14="http://schemas.microsoft.com/office/powerpoint/2010/main" val="4429611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Shared decision-making</a:t>
            </a:r>
            <a:endParaRPr lang="fr-CA" dirty="0"/>
          </a:p>
        </p:txBody>
      </p:sp>
      <p:sp>
        <p:nvSpPr>
          <p:cNvPr id="3" name="Espace réservé du contenu 2"/>
          <p:cNvSpPr>
            <a:spLocks noGrp="1"/>
          </p:cNvSpPr>
          <p:nvPr>
            <p:ph idx="1"/>
          </p:nvPr>
        </p:nvSpPr>
        <p:spPr/>
        <p:txBody>
          <a:bodyPr/>
          <a:lstStyle/>
          <a:p>
            <a:r>
              <a:rPr lang="en-CA" dirty="0" smtClean="0"/>
              <a:t>Centers with 0% intervention at 22 weeks and </a:t>
            </a:r>
          </a:p>
          <a:p>
            <a:r>
              <a:rPr lang="en-CA" dirty="0" smtClean="0"/>
              <a:t>Centers with 100% intervention at 22 weeks </a:t>
            </a:r>
          </a:p>
          <a:p>
            <a:r>
              <a:rPr lang="en-CA" dirty="0" smtClean="0"/>
              <a:t>All believe that they do “Shared-decision making”</a:t>
            </a:r>
          </a:p>
          <a:p>
            <a:endParaRPr lang="en-CA" dirty="0"/>
          </a:p>
          <a:p>
            <a:r>
              <a:rPr lang="en-CA" dirty="0" smtClean="0"/>
              <a:t>WTF!</a:t>
            </a:r>
          </a:p>
          <a:p>
            <a:endParaRPr lang="en-CA" dirty="0"/>
          </a:p>
          <a:p>
            <a:r>
              <a:rPr lang="en-CA" dirty="0" smtClean="0"/>
              <a:t>Does this happen anywhere else in medicine?</a:t>
            </a:r>
          </a:p>
          <a:p>
            <a:r>
              <a:rPr lang="en-CA" dirty="0" smtClean="0"/>
              <a:t>Anywhere?</a:t>
            </a:r>
          </a:p>
          <a:p>
            <a:endParaRPr lang="en-CA" dirty="0"/>
          </a:p>
          <a:p>
            <a:endParaRPr lang="fr-CA" dirty="0"/>
          </a:p>
        </p:txBody>
      </p:sp>
    </p:spTree>
    <p:extLst>
      <p:ext uri="{BB962C8B-B14F-4D97-AF65-F5344CB8AC3E}">
        <p14:creationId xmlns:p14="http://schemas.microsoft.com/office/powerpoint/2010/main" val="405920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Is the </a:t>
            </a:r>
            <a:r>
              <a:rPr lang="fr-CA" dirty="0" err="1" smtClean="0"/>
              <a:t>delivery</a:t>
            </a:r>
            <a:r>
              <a:rPr lang="fr-CA" dirty="0" smtClean="0"/>
              <a:t> room a good place to </a:t>
            </a:r>
            <a:r>
              <a:rPr lang="fr-CA" dirty="0" err="1" smtClean="0"/>
              <a:t>make</a:t>
            </a:r>
            <a:r>
              <a:rPr lang="fr-CA" dirty="0" smtClean="0"/>
              <a:t> a </a:t>
            </a:r>
            <a:r>
              <a:rPr lang="fr-CA" dirty="0" err="1" smtClean="0"/>
              <a:t>decision</a:t>
            </a:r>
            <a:r>
              <a:rPr lang="fr-CA" dirty="0" smtClean="0"/>
              <a:t>?</a:t>
            </a:r>
            <a:endParaRPr lang="fr-CA" dirty="0"/>
          </a:p>
        </p:txBody>
      </p:sp>
      <p:sp>
        <p:nvSpPr>
          <p:cNvPr id="3" name="Espace réservé du contenu 2"/>
          <p:cNvSpPr>
            <a:spLocks noGrp="1"/>
          </p:cNvSpPr>
          <p:nvPr>
            <p:ph idx="1"/>
          </p:nvPr>
        </p:nvSpPr>
        <p:spPr/>
        <p:txBody>
          <a:bodyPr/>
          <a:lstStyle/>
          <a:p>
            <a:r>
              <a:rPr lang="fr-CA" dirty="0" smtClean="0"/>
              <a:t>GA </a:t>
            </a:r>
            <a:r>
              <a:rPr lang="fr-CA" dirty="0" err="1" smtClean="0"/>
              <a:t>is</a:t>
            </a:r>
            <a:r>
              <a:rPr lang="fr-CA" dirty="0" smtClean="0"/>
              <a:t> </a:t>
            </a:r>
            <a:r>
              <a:rPr lang="fr-CA" dirty="0" err="1" smtClean="0"/>
              <a:t>uncertain</a:t>
            </a:r>
            <a:endParaRPr lang="fr-CA" dirty="0" smtClean="0"/>
          </a:p>
          <a:p>
            <a:r>
              <a:rPr lang="fr-CA" dirty="0" smtClean="0"/>
              <a:t>BW </a:t>
            </a:r>
            <a:r>
              <a:rPr lang="fr-CA" dirty="0" err="1" smtClean="0"/>
              <a:t>is</a:t>
            </a:r>
            <a:r>
              <a:rPr lang="fr-CA" dirty="0" smtClean="0"/>
              <a:t> </a:t>
            </a:r>
            <a:r>
              <a:rPr lang="fr-CA" dirty="0" err="1" smtClean="0"/>
              <a:t>unknown</a:t>
            </a:r>
            <a:r>
              <a:rPr lang="fr-CA" dirty="0" smtClean="0"/>
              <a:t>, </a:t>
            </a:r>
            <a:r>
              <a:rPr lang="fr-CA" dirty="0" err="1" smtClean="0"/>
              <a:t>until</a:t>
            </a:r>
            <a:r>
              <a:rPr lang="fr-CA" dirty="0" smtClean="0"/>
              <a:t> </a:t>
            </a:r>
            <a:r>
              <a:rPr lang="fr-CA" dirty="0" err="1" smtClean="0"/>
              <a:t>afterwards</a:t>
            </a:r>
            <a:endParaRPr lang="fr-CA" dirty="0" smtClean="0"/>
          </a:p>
          <a:p>
            <a:endParaRPr lang="fr-CA" dirty="0" smtClean="0"/>
          </a:p>
          <a:p>
            <a:r>
              <a:rPr lang="fr-CA" dirty="0" err="1" smtClean="0"/>
              <a:t>Potential</a:t>
            </a:r>
            <a:r>
              <a:rPr lang="fr-CA" dirty="0" smtClean="0"/>
              <a:t> </a:t>
            </a:r>
            <a:r>
              <a:rPr lang="fr-CA" dirty="0" err="1" smtClean="0"/>
              <a:t>outcomes</a:t>
            </a:r>
            <a:r>
              <a:rPr lang="fr-CA" dirty="0" smtClean="0"/>
              <a:t> are </a:t>
            </a:r>
            <a:r>
              <a:rPr lang="fr-CA" dirty="0" err="1" smtClean="0"/>
              <a:t>extremely</a:t>
            </a:r>
            <a:r>
              <a:rPr lang="fr-CA" dirty="0" smtClean="0"/>
              <a:t> variable for </a:t>
            </a:r>
            <a:r>
              <a:rPr lang="fr-CA" dirty="0" err="1" smtClean="0"/>
              <a:t>any</a:t>
            </a:r>
            <a:r>
              <a:rPr lang="fr-CA" dirty="0" smtClean="0"/>
              <a:t> </a:t>
            </a:r>
            <a:r>
              <a:rPr lang="fr-CA" dirty="0" err="1" smtClean="0"/>
              <a:t>individual</a:t>
            </a:r>
            <a:endParaRPr lang="fr-CA" dirty="0"/>
          </a:p>
        </p:txBody>
      </p:sp>
    </p:spTree>
    <p:extLst>
      <p:ext uri="{BB962C8B-B14F-4D97-AF65-F5344CB8AC3E}">
        <p14:creationId xmlns:p14="http://schemas.microsoft.com/office/powerpoint/2010/main" val="38086006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Are the </a:t>
            </a:r>
            <a:r>
              <a:rPr lang="fr-CA" dirty="0" err="1" smtClean="0"/>
              <a:t>only</a:t>
            </a:r>
            <a:r>
              <a:rPr lang="fr-CA" dirty="0" smtClean="0"/>
              <a:t> </a:t>
            </a:r>
            <a:r>
              <a:rPr lang="fr-CA" dirty="0" err="1" smtClean="0"/>
              <a:t>decisions</a:t>
            </a:r>
            <a:r>
              <a:rPr lang="fr-CA" dirty="0" smtClean="0"/>
              <a:t> </a:t>
            </a:r>
            <a:r>
              <a:rPr lang="fr-CA" dirty="0" err="1" smtClean="0"/>
              <a:t>intervening</a:t>
            </a:r>
            <a:r>
              <a:rPr lang="fr-CA" dirty="0" smtClean="0"/>
              <a:t> or </a:t>
            </a:r>
            <a:r>
              <a:rPr lang="fr-CA" dirty="0" err="1" smtClean="0"/>
              <a:t>withholding</a:t>
            </a:r>
            <a:r>
              <a:rPr lang="fr-CA" dirty="0" smtClean="0"/>
              <a:t>?</a:t>
            </a:r>
            <a:endParaRPr lang="fr-CA" dirty="0"/>
          </a:p>
        </p:txBody>
      </p:sp>
      <p:sp>
        <p:nvSpPr>
          <p:cNvPr id="3" name="Espace réservé du contenu 2"/>
          <p:cNvSpPr>
            <a:spLocks noGrp="1"/>
          </p:cNvSpPr>
          <p:nvPr>
            <p:ph idx="1"/>
          </p:nvPr>
        </p:nvSpPr>
        <p:spPr/>
        <p:txBody>
          <a:bodyPr/>
          <a:lstStyle/>
          <a:p>
            <a:r>
              <a:rPr lang="fr-CA" dirty="0" smtClean="0"/>
              <a:t>How about a « trial of </a:t>
            </a:r>
            <a:r>
              <a:rPr lang="fr-CA" dirty="0" err="1" smtClean="0"/>
              <a:t>therapy</a:t>
            </a:r>
            <a:r>
              <a:rPr lang="fr-CA" dirty="0" smtClean="0"/>
              <a:t> »?</a:t>
            </a:r>
          </a:p>
          <a:p>
            <a:pPr lvl="2"/>
            <a:r>
              <a:rPr lang="en-US" dirty="0" smtClean="0"/>
              <a:t>Meadow </a:t>
            </a:r>
            <a:r>
              <a:rPr lang="en-US" dirty="0"/>
              <a:t>W, Meadow X, </a:t>
            </a:r>
            <a:r>
              <a:rPr lang="en-US" dirty="0" err="1"/>
              <a:t>Tanz</a:t>
            </a:r>
            <a:r>
              <a:rPr lang="en-US" dirty="0"/>
              <a:t> RR, </a:t>
            </a:r>
            <a:r>
              <a:rPr lang="en-US" dirty="0" err="1"/>
              <a:t>Lagatta</a:t>
            </a:r>
            <a:r>
              <a:rPr lang="en-US" dirty="0"/>
              <a:t> J, Lantos J. The value of a trial of therapy – football as a ‘proof-of-concept’. </a:t>
            </a:r>
            <a:r>
              <a:rPr lang="en-US" dirty="0" err="1"/>
              <a:t>Acta</a:t>
            </a:r>
            <a:r>
              <a:rPr lang="en-US" dirty="0"/>
              <a:t> </a:t>
            </a:r>
            <a:r>
              <a:rPr lang="en-US" dirty="0" err="1"/>
              <a:t>Paediatrica</a:t>
            </a:r>
            <a:r>
              <a:rPr lang="en-US" dirty="0"/>
              <a:t>. 2011;100(2):167-9.</a:t>
            </a:r>
          </a:p>
          <a:p>
            <a:endParaRPr lang="fr-CA" dirty="0"/>
          </a:p>
          <a:p>
            <a:endParaRPr lang="fr-CA" dirty="0" smtClean="0"/>
          </a:p>
          <a:p>
            <a:r>
              <a:rPr lang="en-US" dirty="0"/>
              <a:t>Many parents find value in a </a:t>
            </a:r>
            <a:r>
              <a:rPr lang="en-US" dirty="0" smtClean="0"/>
              <a:t>trial </a:t>
            </a:r>
            <a:r>
              <a:rPr lang="en-US" dirty="0"/>
              <a:t>of therapy </a:t>
            </a:r>
            <a:endParaRPr lang="en-US" dirty="0" smtClean="0"/>
          </a:p>
          <a:p>
            <a:r>
              <a:rPr lang="en-US" dirty="0" smtClean="0"/>
              <a:t>Prognosis becomes much clearer as time goes on.</a:t>
            </a:r>
            <a:endParaRPr lang="fr-CA" dirty="0"/>
          </a:p>
        </p:txBody>
      </p:sp>
    </p:spTree>
    <p:extLst>
      <p:ext uri="{BB962C8B-B14F-4D97-AF65-F5344CB8AC3E}">
        <p14:creationId xmlns:p14="http://schemas.microsoft.com/office/powerpoint/2010/main" val="42142940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Which</a:t>
            </a:r>
            <a:r>
              <a:rPr lang="fr-CA" dirty="0" smtClean="0"/>
              <a:t> « </a:t>
            </a:r>
            <a:r>
              <a:rPr lang="fr-CA" dirty="0" err="1" smtClean="0"/>
              <a:t>impairments</a:t>
            </a:r>
            <a:r>
              <a:rPr lang="fr-CA" dirty="0" smtClean="0"/>
              <a:t> » are relevant to </a:t>
            </a:r>
            <a:r>
              <a:rPr lang="fr-CA" dirty="0" err="1" smtClean="0"/>
              <a:t>decision</a:t>
            </a:r>
            <a:r>
              <a:rPr lang="fr-CA" dirty="0" smtClean="0"/>
              <a:t> </a:t>
            </a:r>
            <a:r>
              <a:rPr lang="fr-CA" dirty="0" err="1" smtClean="0"/>
              <a:t>making</a:t>
            </a:r>
            <a:r>
              <a:rPr lang="fr-CA" dirty="0" smtClean="0"/>
              <a:t>?</a:t>
            </a:r>
            <a:endParaRPr lang="fr-CA" dirty="0"/>
          </a:p>
        </p:txBody>
      </p:sp>
      <p:sp>
        <p:nvSpPr>
          <p:cNvPr id="3" name="Espace réservé du contenu 2"/>
          <p:cNvSpPr>
            <a:spLocks noGrp="1"/>
          </p:cNvSpPr>
          <p:nvPr>
            <p:ph idx="1"/>
          </p:nvPr>
        </p:nvSpPr>
        <p:spPr/>
        <p:txBody>
          <a:bodyPr/>
          <a:lstStyle/>
          <a:p>
            <a:r>
              <a:rPr lang="fr-CA" dirty="0" smtClean="0"/>
              <a:t>Do </a:t>
            </a:r>
            <a:r>
              <a:rPr lang="fr-CA" dirty="0" err="1" smtClean="0"/>
              <a:t>children</a:t>
            </a:r>
            <a:r>
              <a:rPr lang="fr-CA" dirty="0" smtClean="0"/>
              <a:t> </a:t>
            </a:r>
            <a:r>
              <a:rPr lang="fr-CA" dirty="0" err="1" smtClean="0"/>
              <a:t>who</a:t>
            </a:r>
            <a:r>
              <a:rPr lang="fr-CA" dirty="0" smtClean="0"/>
              <a:t> are not « intact » </a:t>
            </a:r>
            <a:r>
              <a:rPr lang="fr-CA" dirty="0" err="1" smtClean="0"/>
              <a:t>contribute</a:t>
            </a:r>
            <a:r>
              <a:rPr lang="fr-CA" dirty="0" smtClean="0"/>
              <a:t> </a:t>
            </a:r>
            <a:r>
              <a:rPr lang="fr-CA" dirty="0" err="1" smtClean="0"/>
              <a:t>nothing</a:t>
            </a:r>
            <a:r>
              <a:rPr lang="fr-CA" dirty="0" smtClean="0"/>
              <a:t> to society?</a:t>
            </a:r>
          </a:p>
          <a:p>
            <a:r>
              <a:rPr lang="fr-CA" dirty="0" smtClean="0"/>
              <a:t>Do </a:t>
            </a:r>
            <a:r>
              <a:rPr lang="fr-CA" dirty="0" err="1" smtClean="0"/>
              <a:t>they</a:t>
            </a:r>
            <a:r>
              <a:rPr lang="fr-CA" dirty="0" smtClean="0"/>
              <a:t> </a:t>
            </a:r>
            <a:r>
              <a:rPr lang="fr-CA" dirty="0" err="1" smtClean="0"/>
              <a:t>contribute</a:t>
            </a:r>
            <a:r>
              <a:rPr lang="fr-CA" dirty="0" smtClean="0"/>
              <a:t> </a:t>
            </a:r>
            <a:r>
              <a:rPr lang="fr-CA" dirty="0" err="1" smtClean="0"/>
              <a:t>nothing</a:t>
            </a:r>
            <a:r>
              <a:rPr lang="fr-CA" dirty="0" smtClean="0"/>
              <a:t> to </a:t>
            </a:r>
            <a:r>
              <a:rPr lang="fr-CA" dirty="0" err="1" smtClean="0"/>
              <a:t>their</a:t>
            </a:r>
            <a:r>
              <a:rPr lang="fr-CA" dirty="0" smtClean="0"/>
              <a:t> </a:t>
            </a:r>
            <a:r>
              <a:rPr lang="fr-CA" dirty="0" err="1" smtClean="0"/>
              <a:t>families</a:t>
            </a:r>
            <a:r>
              <a:rPr lang="fr-CA" dirty="0" smtClean="0"/>
              <a:t>?</a:t>
            </a:r>
          </a:p>
          <a:p>
            <a:r>
              <a:rPr lang="en-US" dirty="0"/>
              <a:t>What does </a:t>
            </a:r>
            <a:r>
              <a:rPr lang="en-US" dirty="0" smtClean="0"/>
              <a:t>“NDI” </a:t>
            </a:r>
            <a:r>
              <a:rPr lang="en-US" dirty="0"/>
              <a:t>mean? What does it mean to families?</a:t>
            </a:r>
            <a:endParaRPr lang="fr-CA" dirty="0" smtClean="0"/>
          </a:p>
          <a:p>
            <a:endParaRPr lang="fr-CA" dirty="0"/>
          </a:p>
        </p:txBody>
      </p:sp>
    </p:spTree>
    <p:extLst>
      <p:ext uri="{BB962C8B-B14F-4D97-AF65-F5344CB8AC3E}">
        <p14:creationId xmlns:p14="http://schemas.microsoft.com/office/powerpoint/2010/main" val="5231628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idx="4294967295"/>
          </p:nvPr>
        </p:nvSpPr>
        <p:spPr>
          <a:xfrm>
            <a:off x="1524000" y="476251"/>
            <a:ext cx="8991600" cy="1431925"/>
          </a:xfrm>
        </p:spPr>
        <p:txBody>
          <a:bodyPr>
            <a:normAutofit/>
          </a:bodyPr>
          <a:lstStyle/>
          <a:p>
            <a:pPr eaLnBrk="1" hangingPunct="1"/>
            <a:r>
              <a:rPr lang="en-US" altLang="fr-FR" sz="4000" dirty="0">
                <a:solidFill>
                  <a:srgbClr val="C00000"/>
                </a:solidFill>
              </a:rPr>
              <a:t>Newborn at </a:t>
            </a:r>
            <a:r>
              <a:rPr lang="en-US" altLang="fr-FR" sz="4000" dirty="0" smtClean="0">
                <a:solidFill>
                  <a:srgbClr val="C00000"/>
                </a:solidFill>
              </a:rPr>
              <a:t>24 </a:t>
            </a:r>
            <a:r>
              <a:rPr lang="en-US" altLang="fr-FR" sz="4000" dirty="0">
                <a:solidFill>
                  <a:srgbClr val="C00000"/>
                </a:solidFill>
              </a:rPr>
              <a:t>weeks </a:t>
            </a:r>
            <a:r>
              <a:rPr lang="en-US" altLang="fr-FR" sz="4000" dirty="0" smtClean="0">
                <a:solidFill>
                  <a:srgbClr val="C00000"/>
                </a:solidFill>
              </a:rPr>
              <a:t>GA</a:t>
            </a:r>
            <a:r>
              <a:rPr lang="en-US" altLang="fr-FR" sz="4000" dirty="0">
                <a:solidFill>
                  <a:srgbClr val="C00000"/>
                </a:solidFill>
              </a:rPr>
              <a:t>: </a:t>
            </a:r>
            <a:br>
              <a:rPr lang="en-US" altLang="fr-FR" sz="4000" dirty="0">
                <a:solidFill>
                  <a:srgbClr val="C00000"/>
                </a:solidFill>
              </a:rPr>
            </a:br>
            <a:endParaRPr lang="en-US" altLang="fr-FR" sz="4000" dirty="0">
              <a:solidFill>
                <a:srgbClr val="C00000"/>
              </a:solidFill>
            </a:endParaRPr>
          </a:p>
        </p:txBody>
      </p:sp>
      <p:pic>
        <p:nvPicPr>
          <p:cNvPr id="167939" name="Picture 4" descr="IMG_08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5413" y="2060576"/>
            <a:ext cx="67183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0" name="Text Box 5"/>
          <p:cNvSpPr txBox="1">
            <a:spLocks noChangeArrowheads="1"/>
          </p:cNvSpPr>
          <p:nvPr/>
        </p:nvSpPr>
        <p:spPr bwMode="auto">
          <a:xfrm>
            <a:off x="5932488" y="589280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CA" altLang="fr-FR" sz="1800">
              <a:latin typeface="Tahoma" panose="020B0604030504040204" pitchFamily="34" charset="0"/>
            </a:endParaRPr>
          </a:p>
        </p:txBody>
      </p:sp>
    </p:spTree>
    <p:custDataLst>
      <p:tags r:id="rId1"/>
    </p:custDataLst>
    <p:extLst>
      <p:ext uri="{BB962C8B-B14F-4D97-AF65-F5344CB8AC3E}">
        <p14:creationId xmlns:p14="http://schemas.microsoft.com/office/powerpoint/2010/main" val="19057951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5173133" cy="1325563"/>
          </a:xfrm>
        </p:spPr>
        <p:txBody>
          <a:bodyPr/>
          <a:lstStyle/>
          <a:p>
            <a:r>
              <a:rPr lang="fr-CA" dirty="0" err="1" smtClean="0"/>
              <a:t>Neurodevelopmental</a:t>
            </a:r>
            <a:r>
              <a:rPr lang="fr-CA" dirty="0" smtClean="0"/>
              <a:t> </a:t>
            </a:r>
            <a:r>
              <a:rPr lang="fr-CA" dirty="0" err="1" smtClean="0"/>
              <a:t>Impairment</a:t>
            </a:r>
            <a:r>
              <a:rPr lang="fr-CA" dirty="0" smtClean="0"/>
              <a:t>?</a:t>
            </a:r>
            <a:endParaRPr lang="fr-CA" dirty="0"/>
          </a:p>
        </p:txBody>
      </p:sp>
      <p:sp>
        <p:nvSpPr>
          <p:cNvPr id="3" name="Espace réservé du contenu 2"/>
          <p:cNvSpPr>
            <a:spLocks noGrp="1"/>
          </p:cNvSpPr>
          <p:nvPr>
            <p:ph idx="1"/>
          </p:nvPr>
        </p:nvSpPr>
        <p:spPr>
          <a:xfrm>
            <a:off x="838200" y="1825625"/>
            <a:ext cx="5291667" cy="4351338"/>
          </a:xfrm>
        </p:spPr>
        <p:txBody>
          <a:bodyPr/>
          <a:lstStyle/>
          <a:p>
            <a:r>
              <a:rPr lang="fr-CA" dirty="0" smtClean="0"/>
              <a:t>This </a:t>
            </a:r>
            <a:r>
              <a:rPr lang="fr-CA" dirty="0" err="1" smtClean="0"/>
              <a:t>little</a:t>
            </a:r>
            <a:r>
              <a:rPr lang="fr-CA" dirty="0" smtClean="0"/>
              <a:t> girl -ex 24 </a:t>
            </a:r>
            <a:r>
              <a:rPr lang="fr-CA" dirty="0" err="1" smtClean="0"/>
              <a:t>weeks</a:t>
            </a:r>
            <a:r>
              <a:rPr lang="fr-CA" dirty="0" smtClean="0"/>
              <a:t>- </a:t>
            </a:r>
            <a:r>
              <a:rPr lang="fr-CA" dirty="0" err="1" smtClean="0"/>
              <a:t>is</a:t>
            </a:r>
            <a:r>
              <a:rPr lang="fr-CA" dirty="0" smtClean="0"/>
              <a:t> </a:t>
            </a:r>
            <a:r>
              <a:rPr lang="fr-CA" dirty="0" err="1" smtClean="0"/>
              <a:t>neurodevelopmentally</a:t>
            </a:r>
            <a:r>
              <a:rPr lang="fr-CA" dirty="0" smtClean="0"/>
              <a:t> </a:t>
            </a:r>
            <a:r>
              <a:rPr lang="fr-CA" dirty="0" err="1" smtClean="0"/>
              <a:t>impaired</a:t>
            </a:r>
            <a:endParaRPr lang="fr-CA" dirty="0" smtClean="0"/>
          </a:p>
          <a:p>
            <a:pPr lvl="1"/>
            <a:r>
              <a:rPr lang="en-CA" dirty="0" smtClean="0"/>
              <a:t>According to 24 month Bayley 2</a:t>
            </a:r>
            <a:endParaRPr lang="fr-CA" dirty="0" smtClean="0"/>
          </a:p>
          <a:p>
            <a:r>
              <a:rPr lang="fr-CA" dirty="0" err="1" smtClean="0"/>
              <a:t>She</a:t>
            </a:r>
            <a:r>
              <a:rPr lang="fr-CA" dirty="0" smtClean="0"/>
              <a:t> </a:t>
            </a:r>
            <a:r>
              <a:rPr lang="fr-CA" dirty="0" err="1" smtClean="0"/>
              <a:t>now</a:t>
            </a:r>
            <a:r>
              <a:rPr lang="fr-CA" dirty="0" smtClean="0"/>
              <a:t> has </a:t>
            </a:r>
            <a:r>
              <a:rPr lang="fr-CA" dirty="0" err="1" smtClean="0"/>
              <a:t>executive</a:t>
            </a:r>
            <a:r>
              <a:rPr lang="fr-CA" dirty="0" smtClean="0"/>
              <a:t> </a:t>
            </a:r>
            <a:r>
              <a:rPr lang="fr-CA" dirty="0" err="1" smtClean="0"/>
              <a:t>function</a:t>
            </a:r>
            <a:r>
              <a:rPr lang="fr-CA" dirty="0" smtClean="0"/>
              <a:t> </a:t>
            </a:r>
            <a:r>
              <a:rPr lang="fr-CA" dirty="0" err="1" smtClean="0"/>
              <a:t>difficulties</a:t>
            </a:r>
            <a:endParaRPr lang="fr-CA" dirty="0" smtClean="0"/>
          </a:p>
          <a:p>
            <a:r>
              <a:rPr lang="fr-CA" dirty="0" err="1" smtClean="0"/>
              <a:t>She</a:t>
            </a:r>
            <a:r>
              <a:rPr lang="fr-CA" dirty="0" smtClean="0"/>
              <a:t> </a:t>
            </a:r>
            <a:r>
              <a:rPr lang="fr-CA" dirty="0" err="1" smtClean="0"/>
              <a:t>is</a:t>
            </a:r>
            <a:r>
              <a:rPr lang="fr-CA" dirty="0" smtClean="0"/>
              <a:t> not « intact »</a:t>
            </a:r>
          </a:p>
          <a:p>
            <a:endParaRPr lang="en-CA" dirty="0"/>
          </a:p>
          <a:p>
            <a:r>
              <a:rPr lang="en-CA" dirty="0" smtClean="0"/>
              <a:t>I wouldn’t want her any other way</a:t>
            </a:r>
            <a:endParaRPr lang="fr-CA" dirty="0" smtClean="0"/>
          </a:p>
        </p:txBody>
      </p:sp>
      <p:pic>
        <p:nvPicPr>
          <p:cNvPr id="4" name="Image 3"/>
          <p:cNvPicPr>
            <a:picLocks noChangeAspect="1"/>
          </p:cNvPicPr>
          <p:nvPr/>
        </p:nvPicPr>
        <p:blipFill>
          <a:blip r:embed="rId2"/>
          <a:stretch>
            <a:fillRect/>
          </a:stretch>
        </p:blipFill>
        <p:spPr>
          <a:xfrm>
            <a:off x="6774465" y="0"/>
            <a:ext cx="5145470" cy="6731000"/>
          </a:xfrm>
          <a:prstGeom prst="rect">
            <a:avLst/>
          </a:prstGeom>
        </p:spPr>
      </p:pic>
    </p:spTree>
    <p:extLst>
      <p:ext uri="{BB962C8B-B14F-4D97-AF65-F5344CB8AC3E}">
        <p14:creationId xmlns:p14="http://schemas.microsoft.com/office/powerpoint/2010/main" val="19651190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1933" y="328085"/>
            <a:ext cx="10701867" cy="820208"/>
          </a:xfrm>
        </p:spPr>
        <p:txBody>
          <a:bodyPr>
            <a:normAutofit fontScale="90000"/>
          </a:bodyPr>
          <a:lstStyle/>
          <a:p>
            <a:r>
              <a:rPr lang="fr-CA" dirty="0" smtClean="0"/>
              <a:t>10 </a:t>
            </a:r>
            <a:r>
              <a:rPr lang="fr-CA" dirty="0" err="1" smtClean="0"/>
              <a:t>recommendations</a:t>
            </a:r>
            <a:r>
              <a:rPr lang="fr-CA" dirty="0" smtClean="0"/>
              <a:t> for Health Care Providers: </a:t>
            </a:r>
            <a:r>
              <a:rPr lang="fr-CA" dirty="0" err="1" smtClean="0"/>
              <a:t>from</a:t>
            </a:r>
            <a:r>
              <a:rPr lang="fr-CA" dirty="0" smtClean="0"/>
              <a:t> parents</a:t>
            </a:r>
            <a:br>
              <a:rPr lang="fr-CA" dirty="0" smtClean="0"/>
            </a:br>
            <a:r>
              <a:rPr lang="en-GB" sz="1800" b="1" dirty="0">
                <a:solidFill>
                  <a:prstClr val="black"/>
                </a:solidFill>
              </a:rPr>
              <a:t>Our child is not just a gestational age. A first‐hand account of what parents want and need to know before premature </a:t>
            </a:r>
            <a:r>
              <a:rPr lang="en-GB" sz="1800" b="1" dirty="0" smtClean="0">
                <a:solidFill>
                  <a:prstClr val="black"/>
                </a:solidFill>
              </a:rPr>
              <a:t>birth</a:t>
            </a:r>
            <a:br>
              <a:rPr lang="en-GB" sz="1800" b="1" dirty="0" smtClean="0">
                <a:solidFill>
                  <a:prstClr val="black"/>
                </a:solidFill>
              </a:rPr>
            </a:br>
            <a:r>
              <a:rPr lang="pt-BR" sz="1800" b="1" dirty="0">
                <a:solidFill>
                  <a:prstClr val="black"/>
                </a:solidFill>
              </a:rPr>
              <a:t>Acta </a:t>
            </a:r>
            <a:r>
              <a:rPr lang="pt-BR" sz="1800" b="1" dirty="0" smtClean="0">
                <a:solidFill>
                  <a:prstClr val="black"/>
                </a:solidFill>
              </a:rPr>
              <a:t>Paediatrica. Volume </a:t>
            </a:r>
            <a:r>
              <a:rPr lang="pt-BR" sz="1800" b="1" dirty="0">
                <a:solidFill>
                  <a:prstClr val="black"/>
                </a:solidFill>
              </a:rPr>
              <a:t>103, Issue 10, pages 1035-1038, 18 JUL 2014 DOI: 10.1111/apa.12716</a:t>
            </a:r>
            <a:endParaRPr lang="fr-CA" dirty="0"/>
          </a:p>
        </p:txBody>
      </p:sp>
      <p:sp>
        <p:nvSpPr>
          <p:cNvPr id="3" name="Espace réservé du contenu 2"/>
          <p:cNvSpPr>
            <a:spLocks noGrp="1"/>
          </p:cNvSpPr>
          <p:nvPr>
            <p:ph idx="1"/>
          </p:nvPr>
        </p:nvSpPr>
        <p:spPr>
          <a:xfrm>
            <a:off x="838200" y="1543051"/>
            <a:ext cx="10515600" cy="4552950"/>
          </a:xfrm>
        </p:spPr>
        <p:txBody>
          <a:bodyPr>
            <a:noAutofit/>
          </a:bodyPr>
          <a:lstStyle/>
          <a:p>
            <a:pPr fontAlgn="base"/>
            <a:r>
              <a:rPr lang="en-US" sz="1200" dirty="0"/>
              <a:t>Tell women that there is nothing they could have done to prevent the premature birth from happening.</a:t>
            </a:r>
          </a:p>
          <a:p>
            <a:pPr fontAlgn="base"/>
            <a:r>
              <a:rPr lang="en-US" sz="1200" dirty="0"/>
              <a:t>Our unborn children have a story and are part of our hopes and dreams. Do not use gestational age to </a:t>
            </a:r>
            <a:r>
              <a:rPr lang="en-US" sz="1200" dirty="0" err="1"/>
              <a:t>categorise</a:t>
            </a:r>
            <a:r>
              <a:rPr lang="en-US" sz="1200" dirty="0"/>
              <a:t> our child. Ask us if our unborn baby has a name.</a:t>
            </a:r>
          </a:p>
          <a:p>
            <a:pPr fontAlgn="base"/>
            <a:r>
              <a:rPr lang="en-US" sz="1200" dirty="0"/>
              <a:t>Each baby is different. Have a </a:t>
            </a:r>
            <a:r>
              <a:rPr lang="en-US" sz="1200" dirty="0" err="1"/>
              <a:t>personalised</a:t>
            </a:r>
            <a:r>
              <a:rPr lang="en-US" sz="1200" dirty="0"/>
              <a:t> approach. You can tell us what generally happens to children about to be born at the same stage of gestation as our child, but please also describe to us the particularities of our child that will influence his or her outcome.</a:t>
            </a:r>
          </a:p>
          <a:p>
            <a:pPr fontAlgn="base"/>
            <a:r>
              <a:rPr lang="en-US" sz="1200" dirty="0"/>
              <a:t>Each family is different. We disagree that every family needs to receive extensive information about everything negative that may happen. Some parents want statistics, others want the general picture. Some parents want to make important decisions on their own, while others want recommendations. Please listen to us individually.</a:t>
            </a:r>
          </a:p>
          <a:p>
            <a:pPr fontAlgn="base"/>
            <a:r>
              <a:rPr lang="en-US" sz="1200" dirty="0"/>
              <a:t>We need to trust you. Do not tell us that babies at 22 or 23 weeks do not survive. Do not tell us that most preterm infants are disabled. We rely on you to know your data. Reflect on the difference between medical numbers and medical values. Do not tell parents that their child will have a negative impact on their family. You do not have data to support these claims. Many clinicians decide that giving babies a chance is not worth it for a 10%-20% survival rate. Our discussions should be about values and not so much about percentages.</a:t>
            </a:r>
          </a:p>
          <a:p>
            <a:pPr fontAlgn="base"/>
            <a:r>
              <a:rPr lang="en-US" sz="1200" dirty="0"/>
              <a:t>Give us balanced information. Tell us about what our children may, or may not, be able to do. Also tell us about the quality of life of other preterm infants have when they get </a:t>
            </a:r>
            <a:r>
              <a:rPr lang="en-US" sz="1200" dirty="0" smtClean="0"/>
              <a:t>older</a:t>
            </a:r>
            <a:endParaRPr lang="en-US" sz="1200" dirty="0"/>
          </a:p>
          <a:p>
            <a:pPr fontAlgn="base"/>
            <a:r>
              <a:rPr lang="en-US" sz="1200" dirty="0"/>
              <a:t>Words are important. Before our child's birth, do not ask us if we want to do ‘everything’ or ‘nothing’. Have you ever met parents who wanted ‘nothing’ for their child? Do not use the word resuscitation, as premature infants are not usually defibrillated. That is what we think resuscitation means when you use that language. Use the word </a:t>
            </a:r>
            <a:r>
              <a:rPr lang="en-US" sz="1200" dirty="0" err="1"/>
              <a:t>stabilisation</a:t>
            </a:r>
            <a:r>
              <a:rPr lang="en-US" sz="1200" dirty="0"/>
              <a:t> instead.</a:t>
            </a:r>
          </a:p>
          <a:p>
            <a:pPr fontAlgn="base"/>
            <a:r>
              <a:rPr lang="en-US" sz="1200" dirty="0"/>
              <a:t>Do not take away the hope we have. There is always hope that we will deliver tomorrow. There is hope that we will be able to spend some time with our child. There is hope that we can survive the death of our child with positive memories. Do not abandon us. Instead, tell us that you will be there whatever happens.</a:t>
            </a:r>
          </a:p>
          <a:p>
            <a:pPr fontAlgn="base"/>
            <a:r>
              <a:rPr lang="en-US" sz="1200" dirty="0"/>
              <a:t>Empower parents. When other family members are present, </a:t>
            </a:r>
            <a:r>
              <a:rPr lang="en-US" sz="1200" dirty="0" err="1"/>
              <a:t>emphasise</a:t>
            </a:r>
            <a:r>
              <a:rPr lang="en-US" sz="1200" dirty="0"/>
              <a:t> that strong families are important.</a:t>
            </a:r>
          </a:p>
          <a:p>
            <a:pPr fontAlgn="base"/>
            <a:r>
              <a:rPr lang="en-US" sz="1200" dirty="0"/>
              <a:t>Be proud of the work you do. It is so important to us. You make it possible for us to share precious time with our babies. You are the heroes for so many families. You help babies survive and we are thankful for </a:t>
            </a:r>
            <a:r>
              <a:rPr lang="en-US" sz="1200" dirty="0" smtClean="0"/>
              <a:t>that</a:t>
            </a:r>
            <a:endParaRPr lang="en-US" sz="1200" dirty="0"/>
          </a:p>
        </p:txBody>
      </p:sp>
    </p:spTree>
    <p:extLst>
      <p:ext uri="{BB962C8B-B14F-4D97-AF65-F5344CB8AC3E}">
        <p14:creationId xmlns:p14="http://schemas.microsoft.com/office/powerpoint/2010/main" val="17116269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Recent guidelines of learned societies</a:t>
            </a:r>
            <a:endParaRPr lang="fr-CA" dirty="0"/>
          </a:p>
        </p:txBody>
      </p:sp>
      <p:sp>
        <p:nvSpPr>
          <p:cNvPr id="3" name="Espace réservé du contenu 2"/>
          <p:cNvSpPr>
            <a:spLocks noGrp="1"/>
          </p:cNvSpPr>
          <p:nvPr>
            <p:ph idx="1"/>
          </p:nvPr>
        </p:nvSpPr>
        <p:spPr/>
        <p:txBody>
          <a:bodyPr/>
          <a:lstStyle/>
          <a:p>
            <a:r>
              <a:rPr lang="en-CA" dirty="0"/>
              <a:t>r</a:t>
            </a:r>
            <a:r>
              <a:rPr lang="en-CA" dirty="0" smtClean="0"/>
              <a:t>efer to the following as important outcomes that should be considered in decision making:</a:t>
            </a:r>
          </a:p>
          <a:p>
            <a:endParaRPr lang="en-CA" dirty="0"/>
          </a:p>
          <a:p>
            <a:pPr marL="0" indent="0" algn="ctr">
              <a:buNone/>
            </a:pPr>
            <a:r>
              <a:rPr lang="en-CA" dirty="0"/>
              <a:t>I</a:t>
            </a:r>
            <a:r>
              <a:rPr lang="en-CA" dirty="0" smtClean="0"/>
              <a:t>ntact survival</a:t>
            </a:r>
          </a:p>
          <a:p>
            <a:pPr marL="0" indent="0" algn="ctr">
              <a:buNone/>
            </a:pPr>
            <a:r>
              <a:rPr lang="en-CA" dirty="0" smtClean="0"/>
              <a:t>Neurodevelopmental impairment</a:t>
            </a:r>
          </a:p>
          <a:p>
            <a:pPr marL="0" indent="0" algn="ctr">
              <a:buNone/>
            </a:pPr>
            <a:r>
              <a:rPr lang="en-CA" dirty="0" smtClean="0"/>
              <a:t>Severe or profound NDI</a:t>
            </a:r>
            <a:endParaRPr lang="fr-CA" dirty="0" smtClean="0"/>
          </a:p>
          <a:p>
            <a:pPr marL="0" indent="0" algn="ctr">
              <a:buNone/>
            </a:pPr>
            <a:r>
              <a:rPr lang="en-CA" dirty="0" smtClean="0"/>
              <a:t>Survival without NDI</a:t>
            </a:r>
          </a:p>
        </p:txBody>
      </p:sp>
    </p:spTree>
    <p:extLst>
      <p:ext uri="{BB962C8B-B14F-4D97-AF65-F5344CB8AC3E}">
        <p14:creationId xmlns:p14="http://schemas.microsoft.com/office/powerpoint/2010/main" val="2173468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We all want intact survival…</a:t>
            </a:r>
            <a:endParaRPr lang="fr-CA" dirty="0"/>
          </a:p>
        </p:txBody>
      </p:sp>
      <p:sp>
        <p:nvSpPr>
          <p:cNvPr id="3" name="Espace réservé du contenu 2"/>
          <p:cNvSpPr>
            <a:spLocks noGrp="1"/>
          </p:cNvSpPr>
          <p:nvPr>
            <p:ph idx="1"/>
          </p:nvPr>
        </p:nvSpPr>
        <p:spPr/>
        <p:txBody>
          <a:bodyPr/>
          <a:lstStyle/>
          <a:p>
            <a:r>
              <a:rPr lang="en-CA" dirty="0" smtClean="0"/>
              <a:t>But what is “intact”</a:t>
            </a:r>
            <a:r>
              <a:rPr lang="fr-CA" dirty="0" smtClean="0"/>
              <a:t>?</a:t>
            </a:r>
          </a:p>
          <a:p>
            <a:r>
              <a:rPr lang="en-CA" dirty="0" smtClean="0"/>
              <a:t>Who decides?</a:t>
            </a:r>
          </a:p>
          <a:p>
            <a:r>
              <a:rPr lang="en-CA" dirty="0" smtClean="0"/>
              <a:t>Can we really divide NICU graduates into those who are “intact” and those who are not?</a:t>
            </a:r>
          </a:p>
          <a:p>
            <a:endParaRPr lang="en-CA" dirty="0" smtClean="0"/>
          </a:p>
          <a:p>
            <a:r>
              <a:rPr lang="en-CA" dirty="0" smtClean="0"/>
              <a:t>Is an infant with a mild hemiplegia “intact”?</a:t>
            </a:r>
          </a:p>
          <a:p>
            <a:r>
              <a:rPr lang="en-CA" dirty="0" smtClean="0"/>
              <a:t>An infant with a low Bayley score?</a:t>
            </a:r>
          </a:p>
          <a:p>
            <a:r>
              <a:rPr lang="en-CA" dirty="0" smtClean="0"/>
              <a:t>An infant </a:t>
            </a:r>
            <a:r>
              <a:rPr lang="en-CA" i="1" u="sng" dirty="0" smtClean="0"/>
              <a:t>without</a:t>
            </a:r>
            <a:r>
              <a:rPr lang="en-CA" dirty="0" smtClean="0"/>
              <a:t> NDI but who has oral aversion and is gastrostomy fed?</a:t>
            </a:r>
          </a:p>
          <a:p>
            <a:endParaRPr lang="en-CA" dirty="0" smtClean="0"/>
          </a:p>
        </p:txBody>
      </p:sp>
    </p:spTree>
    <p:extLst>
      <p:ext uri="{BB962C8B-B14F-4D97-AF65-F5344CB8AC3E}">
        <p14:creationId xmlns:p14="http://schemas.microsoft.com/office/powerpoint/2010/main" val="49274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Dichotomizing continuous outcomes</a:t>
            </a:r>
            <a:endParaRPr lang="fr-CA" dirty="0"/>
          </a:p>
        </p:txBody>
      </p:sp>
      <p:sp>
        <p:nvSpPr>
          <p:cNvPr id="3" name="Espace réservé du contenu 2"/>
          <p:cNvSpPr>
            <a:spLocks noGrp="1"/>
          </p:cNvSpPr>
          <p:nvPr>
            <p:ph idx="1"/>
          </p:nvPr>
        </p:nvSpPr>
        <p:spPr/>
        <p:txBody>
          <a:bodyPr/>
          <a:lstStyle/>
          <a:p>
            <a:r>
              <a:rPr lang="en-CA" dirty="0" smtClean="0"/>
              <a:t>Lung Injury is a continuum</a:t>
            </a:r>
          </a:p>
          <a:p>
            <a:r>
              <a:rPr lang="en-CA" dirty="0" smtClean="0"/>
              <a:t>BPD diagnosed by need for O2 at 36 weeks, 0 days.</a:t>
            </a:r>
          </a:p>
          <a:p>
            <a:endParaRPr lang="en-CA" dirty="0"/>
          </a:p>
          <a:p>
            <a:r>
              <a:rPr lang="en-CA" dirty="0" smtClean="0"/>
              <a:t>What is the impact on the family of this diagnosis? Compared to:</a:t>
            </a:r>
          </a:p>
          <a:p>
            <a:pPr lvl="1"/>
            <a:r>
              <a:rPr lang="en-CA" dirty="0" smtClean="0"/>
              <a:t>Home O2</a:t>
            </a:r>
          </a:p>
          <a:p>
            <a:pPr lvl="1"/>
            <a:r>
              <a:rPr lang="en-CA" dirty="0" smtClean="0"/>
              <a:t>Readmissions during the first year of life</a:t>
            </a:r>
          </a:p>
          <a:p>
            <a:pPr lvl="1"/>
            <a:endParaRPr lang="en-CA" dirty="0"/>
          </a:p>
          <a:p>
            <a:r>
              <a:rPr lang="en-CA" dirty="0" smtClean="0"/>
              <a:t>For decision-making, if an intervention decreases “BPD” but has no effect on perhaps more important outcomes?</a:t>
            </a:r>
            <a:endParaRPr lang="fr-CA" dirty="0"/>
          </a:p>
        </p:txBody>
      </p:sp>
    </p:spTree>
    <p:extLst>
      <p:ext uri="{BB962C8B-B14F-4D97-AF65-F5344CB8AC3E}">
        <p14:creationId xmlns:p14="http://schemas.microsoft.com/office/powerpoint/2010/main" val="169804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Composite outcomes: death or NDI</a:t>
            </a:r>
            <a:endParaRPr lang="fr-CA" dirty="0"/>
          </a:p>
        </p:txBody>
      </p:sp>
      <p:sp>
        <p:nvSpPr>
          <p:cNvPr id="3" name="Espace réservé du contenu 2"/>
          <p:cNvSpPr>
            <a:spLocks noGrp="1"/>
          </p:cNvSpPr>
          <p:nvPr>
            <p:ph idx="1"/>
          </p:nvPr>
        </p:nvSpPr>
        <p:spPr/>
        <p:txBody>
          <a:bodyPr/>
          <a:lstStyle/>
          <a:p>
            <a:r>
              <a:rPr lang="en-CA" dirty="0" smtClean="0"/>
              <a:t>Composite outcomes should be considered “when they are of similar value for patients and are affected in the same way by the intervention” (or risk factor)</a:t>
            </a:r>
          </a:p>
          <a:p>
            <a:endParaRPr lang="fr-CA" dirty="0"/>
          </a:p>
        </p:txBody>
      </p:sp>
    </p:spTree>
    <p:extLst>
      <p:ext uri="{BB962C8B-B14F-4D97-AF65-F5344CB8AC3E}">
        <p14:creationId xmlns:p14="http://schemas.microsoft.com/office/powerpoint/2010/main" val="3289869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Retinopathy and survival</a:t>
            </a:r>
            <a:endParaRPr lang="fr-CA" dirty="0"/>
          </a:p>
        </p:txBody>
      </p:sp>
      <p:sp>
        <p:nvSpPr>
          <p:cNvPr id="3" name="Espace réservé du contenu 2"/>
          <p:cNvSpPr>
            <a:spLocks noGrp="1"/>
          </p:cNvSpPr>
          <p:nvPr>
            <p:ph idx="1"/>
          </p:nvPr>
        </p:nvSpPr>
        <p:spPr/>
        <p:txBody>
          <a:bodyPr/>
          <a:lstStyle/>
          <a:p>
            <a:r>
              <a:rPr lang="en-CA" dirty="0" smtClean="0"/>
              <a:t>SUPPORT trial</a:t>
            </a:r>
          </a:p>
          <a:p>
            <a:endParaRPr lang="en-CA" dirty="0"/>
          </a:p>
          <a:p>
            <a:r>
              <a:rPr lang="en-CA" dirty="0" smtClean="0"/>
              <a:t>Survival and severe </a:t>
            </a:r>
            <a:r>
              <a:rPr lang="en-CA" dirty="0" err="1" smtClean="0"/>
              <a:t>RoP</a:t>
            </a:r>
            <a:r>
              <a:rPr lang="en-CA" dirty="0" smtClean="0"/>
              <a:t> affected in different directions by the intervention</a:t>
            </a:r>
          </a:p>
          <a:p>
            <a:r>
              <a:rPr lang="en-CA" dirty="0" smtClean="0"/>
              <a:t>The trial was negative: No difference in primary outcome</a:t>
            </a:r>
          </a:p>
          <a:p>
            <a:r>
              <a:rPr lang="en-CA" dirty="0" smtClean="0"/>
              <a:t>Even though more babies were alive in the high saturation group</a:t>
            </a:r>
          </a:p>
          <a:p>
            <a:endParaRPr lang="en-CA" dirty="0"/>
          </a:p>
          <a:p>
            <a:r>
              <a:rPr lang="en-CA" dirty="0" smtClean="0"/>
              <a:t>No difference in severe visual difficulties/blindness</a:t>
            </a:r>
          </a:p>
          <a:p>
            <a:endParaRPr lang="fr-CA" dirty="0"/>
          </a:p>
        </p:txBody>
      </p:sp>
    </p:spTree>
    <p:extLst>
      <p:ext uri="{BB962C8B-B14F-4D97-AF65-F5344CB8AC3E}">
        <p14:creationId xmlns:p14="http://schemas.microsoft.com/office/powerpoint/2010/main" val="14316589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Parents and healthcare providers disagree</a:t>
            </a:r>
            <a:endParaRPr lang="fr-CA" dirty="0"/>
          </a:p>
        </p:txBody>
      </p:sp>
      <p:sp>
        <p:nvSpPr>
          <p:cNvPr id="3" name="Espace réservé du contenu 2"/>
          <p:cNvSpPr>
            <a:spLocks noGrp="1"/>
          </p:cNvSpPr>
          <p:nvPr>
            <p:ph idx="1"/>
          </p:nvPr>
        </p:nvSpPr>
        <p:spPr/>
        <p:txBody>
          <a:bodyPr/>
          <a:lstStyle/>
          <a:p>
            <a:r>
              <a:rPr lang="en-CA" dirty="0" smtClean="0"/>
              <a:t>Disagree on the quality of life of children with serious disabilities</a:t>
            </a:r>
          </a:p>
          <a:p>
            <a:r>
              <a:rPr lang="en-CA" dirty="0" smtClean="0"/>
              <a:t>Disagree on the impact of disabled children on the lives of the family</a:t>
            </a:r>
          </a:p>
          <a:p>
            <a:endParaRPr lang="en-CA" dirty="0"/>
          </a:p>
          <a:p>
            <a:pPr marL="0" indent="0">
              <a:buNone/>
            </a:pPr>
            <a:r>
              <a:rPr lang="en-CA" sz="4400" dirty="0" smtClean="0">
                <a:latin typeface="+mj-lt"/>
              </a:rPr>
              <a:t>And sometimes agree</a:t>
            </a:r>
          </a:p>
          <a:p>
            <a:endParaRPr lang="en-CA" dirty="0"/>
          </a:p>
          <a:p>
            <a:r>
              <a:rPr lang="en-CA" dirty="0" smtClean="0"/>
              <a:t>Agree (mostly) on the importance of parental participation in decision making</a:t>
            </a:r>
            <a:endParaRPr lang="fr-CA" dirty="0"/>
          </a:p>
        </p:txBody>
      </p:sp>
    </p:spTree>
    <p:extLst>
      <p:ext uri="{BB962C8B-B14F-4D97-AF65-F5344CB8AC3E}">
        <p14:creationId xmlns:p14="http://schemas.microsoft.com/office/powerpoint/2010/main" val="2112919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Quality of life of children with severe disabilities</a:t>
            </a:r>
            <a:br>
              <a:rPr lang="en-CA" dirty="0" smtClean="0"/>
            </a:br>
            <a:r>
              <a:rPr lang="en-US" sz="1600" dirty="0" smtClean="0"/>
              <a:t>Saigal S, et al. Differences in preferences for neonatal outcomes among health care professionals, parents, and adolescents. JAMA. 1999;281(21):1991-7.</a:t>
            </a:r>
            <a:br>
              <a:rPr lang="en-US" sz="1600" dirty="0" smtClean="0"/>
            </a:br>
            <a:endParaRPr lang="fr-CA" sz="1600" dirty="0"/>
          </a:p>
        </p:txBody>
      </p:sp>
      <p:pic>
        <p:nvPicPr>
          <p:cNvPr id="6" name="Espace réservé du contenu 5"/>
          <p:cNvPicPr>
            <a:picLocks noGrp="1" noChangeAspect="1"/>
          </p:cNvPicPr>
          <p:nvPr>
            <p:ph idx="1"/>
          </p:nvPr>
        </p:nvPicPr>
        <p:blipFill rotWithShape="1">
          <a:blip r:embed="rId2"/>
          <a:srcRect t="40661" b="19141"/>
          <a:stretch/>
        </p:blipFill>
        <p:spPr>
          <a:xfrm>
            <a:off x="1278467" y="1690688"/>
            <a:ext cx="3850420" cy="4786312"/>
          </a:xfrm>
          <a:prstGeom prst="rect">
            <a:avLst/>
          </a:prstGeom>
        </p:spPr>
      </p:pic>
      <p:pic>
        <p:nvPicPr>
          <p:cNvPr id="7" name="Image 6"/>
          <p:cNvPicPr>
            <a:picLocks noChangeAspect="1"/>
          </p:cNvPicPr>
          <p:nvPr/>
        </p:nvPicPr>
        <p:blipFill>
          <a:blip r:embed="rId3"/>
          <a:stretch>
            <a:fillRect/>
          </a:stretch>
        </p:blipFill>
        <p:spPr>
          <a:xfrm>
            <a:off x="6017683" y="1963737"/>
            <a:ext cx="3981449" cy="4058015"/>
          </a:xfrm>
          <a:prstGeom prst="rect">
            <a:avLst/>
          </a:prstGeom>
        </p:spPr>
      </p:pic>
    </p:spTree>
    <p:extLst>
      <p:ext uri="{BB962C8B-B14F-4D97-AF65-F5344CB8AC3E}">
        <p14:creationId xmlns:p14="http://schemas.microsoft.com/office/powerpoint/2010/main" val="3721030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Impacts on the family of a child with disability</a:t>
            </a:r>
            <a:br>
              <a:rPr lang="en-CA" dirty="0" smtClean="0"/>
            </a:br>
            <a:r>
              <a:rPr lang="en-US" sz="1800" dirty="0" err="1" smtClean="0"/>
              <a:t>Scorgie</a:t>
            </a:r>
            <a:r>
              <a:rPr lang="en-US" sz="1800" dirty="0" smtClean="0"/>
              <a:t> K, </a:t>
            </a:r>
            <a:r>
              <a:rPr lang="en-US" sz="1800" dirty="0" err="1" smtClean="0"/>
              <a:t>Sobsey</a:t>
            </a:r>
            <a:r>
              <a:rPr lang="en-US" sz="1800" dirty="0" smtClean="0"/>
              <a:t> D. Transformational outcomes associated with parenting children who have disabilities. Mental retardation. 2000;38(3):195-206.</a:t>
            </a:r>
            <a:br>
              <a:rPr lang="en-US" sz="1800" dirty="0" smtClean="0"/>
            </a:br>
            <a:endParaRPr lang="fr-CA" sz="1800" dirty="0"/>
          </a:p>
        </p:txBody>
      </p:sp>
      <p:sp>
        <p:nvSpPr>
          <p:cNvPr id="3" name="Espace réservé du contenu 2"/>
          <p:cNvSpPr>
            <a:spLocks noGrp="1"/>
          </p:cNvSpPr>
          <p:nvPr>
            <p:ph idx="1"/>
          </p:nvPr>
        </p:nvSpPr>
        <p:spPr/>
        <p:txBody>
          <a:bodyPr/>
          <a:lstStyle/>
          <a:p>
            <a:r>
              <a:rPr lang="en-US" dirty="0" smtClean="0"/>
              <a:t>Interviewed 80 families of children with disabilities (ranging from moderate to severe) </a:t>
            </a:r>
          </a:p>
          <a:p>
            <a:r>
              <a:rPr lang="en-US" dirty="0" smtClean="0"/>
              <a:t>Compared the families’ own evaluation of their experiences to:</a:t>
            </a:r>
          </a:p>
          <a:p>
            <a:r>
              <a:rPr lang="en-CA" dirty="0" smtClean="0"/>
              <a:t>“Professional myths of family devastation, unending stress, near-universal divorce, and endless drudgery”</a:t>
            </a:r>
            <a:endParaRPr lang="fr-CA" dirty="0"/>
          </a:p>
        </p:txBody>
      </p:sp>
    </p:spTree>
    <p:extLst>
      <p:ext uri="{BB962C8B-B14F-4D97-AF65-F5344CB8AC3E}">
        <p14:creationId xmlns:p14="http://schemas.microsoft.com/office/powerpoint/2010/main" val="2311256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Impacts on the family; according to the family</a:t>
            </a:r>
            <a:endParaRPr lang="fr-CA" dirty="0"/>
          </a:p>
        </p:txBody>
      </p:sp>
      <p:pic>
        <p:nvPicPr>
          <p:cNvPr id="4" name="Espace réservé du contenu 3"/>
          <p:cNvPicPr>
            <a:picLocks noGrp="1" noChangeAspect="1"/>
          </p:cNvPicPr>
          <p:nvPr>
            <p:ph idx="1"/>
          </p:nvPr>
        </p:nvPicPr>
        <p:blipFill rotWithShape="1">
          <a:blip r:embed="rId2"/>
          <a:srcRect t="17585"/>
          <a:stretch/>
        </p:blipFill>
        <p:spPr>
          <a:xfrm>
            <a:off x="1378615" y="1871133"/>
            <a:ext cx="8849117" cy="4713543"/>
          </a:xfrm>
          <a:prstGeom prst="rect">
            <a:avLst/>
          </a:prstGeom>
        </p:spPr>
      </p:pic>
      <p:sp>
        <p:nvSpPr>
          <p:cNvPr id="5" name="Rectangle 4"/>
          <p:cNvSpPr/>
          <p:nvPr/>
        </p:nvSpPr>
        <p:spPr>
          <a:xfrm>
            <a:off x="7145867" y="3285067"/>
            <a:ext cx="1371600" cy="28871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ZoneTexte 5"/>
          <p:cNvSpPr txBox="1"/>
          <p:nvPr/>
        </p:nvSpPr>
        <p:spPr>
          <a:xfrm>
            <a:off x="9685867" y="1794933"/>
            <a:ext cx="1989666" cy="830997"/>
          </a:xfrm>
          <a:prstGeom prst="rect">
            <a:avLst/>
          </a:prstGeom>
          <a:noFill/>
        </p:spPr>
        <p:txBody>
          <a:bodyPr wrap="square" rtlCol="0">
            <a:spAutoFit/>
          </a:bodyPr>
          <a:lstStyle/>
          <a:p>
            <a:r>
              <a:rPr lang="en-CA" sz="2400" dirty="0" smtClean="0">
                <a:solidFill>
                  <a:srgbClr val="FF0000"/>
                </a:solidFill>
              </a:rPr>
              <a:t>Positive impacts</a:t>
            </a:r>
            <a:endParaRPr lang="fr-CA" sz="2400" dirty="0">
              <a:solidFill>
                <a:srgbClr val="FF0000"/>
              </a:solidFill>
            </a:endParaRPr>
          </a:p>
        </p:txBody>
      </p:sp>
      <p:cxnSp>
        <p:nvCxnSpPr>
          <p:cNvPr id="8" name="Connecteur droit avec flèche 7"/>
          <p:cNvCxnSpPr/>
          <p:nvPr/>
        </p:nvCxnSpPr>
        <p:spPr>
          <a:xfrm flipH="1">
            <a:off x="8517467" y="2108200"/>
            <a:ext cx="1058333" cy="1176867"/>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913836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Impacts on families</a:t>
            </a:r>
            <a:br>
              <a:rPr lang="en-CA" dirty="0" smtClean="0"/>
            </a:br>
            <a:r>
              <a:rPr lang="en-US" sz="1800" dirty="0" smtClean="0"/>
              <a:t>Janvier A, et al. The experience of families with children with trisomy 13 and 18 in social networks. Pediatrics. 2012;130(2):293-8.</a:t>
            </a:r>
            <a:br>
              <a:rPr lang="en-US" sz="1800" dirty="0" smtClean="0"/>
            </a:br>
            <a:endParaRPr lang="fr-CA" sz="1800" dirty="0"/>
          </a:p>
        </p:txBody>
      </p:sp>
      <p:sp>
        <p:nvSpPr>
          <p:cNvPr id="3" name="Espace réservé du contenu 2"/>
          <p:cNvSpPr>
            <a:spLocks noGrp="1"/>
          </p:cNvSpPr>
          <p:nvPr>
            <p:ph idx="1"/>
          </p:nvPr>
        </p:nvSpPr>
        <p:spPr/>
        <p:txBody>
          <a:bodyPr/>
          <a:lstStyle/>
          <a:p>
            <a:r>
              <a:rPr lang="en-CA" dirty="0" smtClean="0"/>
              <a:t>Parents who lived with a child with Trisomy 13 or 18</a:t>
            </a:r>
          </a:p>
          <a:p>
            <a:endParaRPr lang="en-CA" dirty="0" smtClean="0"/>
          </a:p>
          <a:p>
            <a:r>
              <a:rPr lang="en-CA" dirty="0" smtClean="0"/>
              <a:t>Healthcare Professionals overwhelmingly negative</a:t>
            </a:r>
          </a:p>
          <a:p>
            <a:r>
              <a:rPr lang="en-CA" dirty="0" smtClean="0"/>
              <a:t>Parents had many positive experiences with their children</a:t>
            </a:r>
          </a:p>
          <a:p>
            <a:pPr lvl="1"/>
            <a:r>
              <a:rPr lang="en-CA" dirty="0" smtClean="0"/>
              <a:t>As well as huge challenges</a:t>
            </a:r>
            <a:endParaRPr lang="fr-CA" dirty="0"/>
          </a:p>
        </p:txBody>
      </p:sp>
    </p:spTree>
    <p:extLst>
      <p:ext uri="{BB962C8B-B14F-4D97-AF65-F5344CB8AC3E}">
        <p14:creationId xmlns:p14="http://schemas.microsoft.com/office/powerpoint/2010/main" val="327565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Janvier, Farlow and Barrington 2016</a:t>
            </a:r>
            <a:endParaRPr lang="fr-CA" dirty="0"/>
          </a:p>
        </p:txBody>
      </p:sp>
      <p:sp>
        <p:nvSpPr>
          <p:cNvPr id="3" name="Espace réservé du contenu 2"/>
          <p:cNvSpPr>
            <a:spLocks noGrp="1"/>
          </p:cNvSpPr>
          <p:nvPr>
            <p:ph idx="1"/>
          </p:nvPr>
        </p:nvSpPr>
        <p:spPr/>
        <p:txBody>
          <a:bodyPr>
            <a:normAutofit fontScale="85000" lnSpcReduction="20000"/>
          </a:bodyPr>
          <a:lstStyle/>
          <a:p>
            <a:r>
              <a:rPr lang="en-US" dirty="0" smtClean="0"/>
              <a:t>150 T13/18 discharged home</a:t>
            </a:r>
          </a:p>
          <a:p>
            <a:r>
              <a:rPr lang="en-US" dirty="0"/>
              <a:t>C</a:t>
            </a:r>
            <a:r>
              <a:rPr lang="en-US" dirty="0" smtClean="0"/>
              <a:t>hoice </a:t>
            </a:r>
            <a:r>
              <a:rPr lang="en-US" dirty="0"/>
              <a:t>regarding levels of care </a:t>
            </a:r>
            <a:r>
              <a:rPr lang="en-US" dirty="0" smtClean="0"/>
              <a:t>frequently </a:t>
            </a:r>
            <a:r>
              <a:rPr lang="en-US" dirty="0"/>
              <a:t>revised </a:t>
            </a:r>
            <a:endParaRPr lang="en-US" dirty="0" smtClean="0"/>
          </a:p>
          <a:p>
            <a:pPr lvl="1"/>
            <a:r>
              <a:rPr lang="en-US" dirty="0" smtClean="0"/>
              <a:t>67 </a:t>
            </a:r>
            <a:r>
              <a:rPr lang="en-US" dirty="0"/>
              <a:t>infants </a:t>
            </a:r>
            <a:r>
              <a:rPr lang="en-US" dirty="0" smtClean="0"/>
              <a:t>discharged with </a:t>
            </a:r>
            <a:r>
              <a:rPr lang="en-US" dirty="0"/>
              <a:t>palliative care </a:t>
            </a:r>
            <a:endParaRPr lang="en-US" dirty="0" smtClean="0"/>
          </a:p>
          <a:p>
            <a:pPr lvl="1"/>
            <a:r>
              <a:rPr lang="en-US" dirty="0" smtClean="0"/>
              <a:t>half </a:t>
            </a:r>
            <a:r>
              <a:rPr lang="en-US" dirty="0"/>
              <a:t>of the parents </a:t>
            </a:r>
            <a:r>
              <a:rPr lang="en-US" dirty="0" smtClean="0"/>
              <a:t>changed to </a:t>
            </a:r>
            <a:r>
              <a:rPr lang="en-US" dirty="0"/>
              <a:t>“full medical interventions as for any other child</a:t>
            </a:r>
            <a:r>
              <a:rPr lang="en-US" dirty="0" smtClean="0"/>
              <a:t>”.</a:t>
            </a:r>
          </a:p>
          <a:p>
            <a:pPr lvl="1"/>
            <a:r>
              <a:rPr lang="en-US" dirty="0" smtClean="0"/>
              <a:t>These </a:t>
            </a:r>
            <a:r>
              <a:rPr lang="en-US" dirty="0"/>
              <a:t>35 </a:t>
            </a:r>
            <a:r>
              <a:rPr lang="en-US" dirty="0" smtClean="0"/>
              <a:t>changed </a:t>
            </a:r>
            <a:r>
              <a:rPr lang="en-US" dirty="0"/>
              <a:t>levels of care because their child did better than expected. </a:t>
            </a:r>
            <a:endParaRPr lang="en-US" dirty="0" smtClean="0"/>
          </a:p>
          <a:p>
            <a:r>
              <a:rPr lang="en-US" dirty="0" smtClean="0"/>
              <a:t>Decisional regret:</a:t>
            </a:r>
          </a:p>
          <a:p>
            <a:r>
              <a:rPr lang="en-US" dirty="0" smtClean="0"/>
              <a:t>In </a:t>
            </a:r>
            <a:r>
              <a:rPr lang="en-US" dirty="0"/>
              <a:t>regards to interventions their child received, 75% of parents report choosing “the right amount”, 24% “not enough” and only 1% “too much”.</a:t>
            </a:r>
            <a:endParaRPr lang="en-US" dirty="0" smtClean="0"/>
          </a:p>
          <a:p>
            <a:r>
              <a:rPr lang="en-US" dirty="0" smtClean="0"/>
              <a:t>The </a:t>
            </a:r>
            <a:r>
              <a:rPr lang="en-US" dirty="0"/>
              <a:t>challenge of physicians </a:t>
            </a:r>
            <a:r>
              <a:rPr lang="en-US" dirty="0" smtClean="0"/>
              <a:t>is the </a:t>
            </a:r>
            <a:r>
              <a:rPr lang="en-US" dirty="0"/>
              <a:t>same as described by </a:t>
            </a:r>
            <a:r>
              <a:rPr lang="en-US" dirty="0" smtClean="0"/>
              <a:t>parents</a:t>
            </a:r>
          </a:p>
          <a:p>
            <a:pPr lvl="1"/>
            <a:r>
              <a:rPr lang="en-US" dirty="0" smtClean="0"/>
              <a:t>the </a:t>
            </a:r>
            <a:r>
              <a:rPr lang="en-US" dirty="0"/>
              <a:t>delicate balance between “giving the child a chance” vs “having the child go through too much”. </a:t>
            </a:r>
            <a:endParaRPr lang="en-US" dirty="0" smtClean="0"/>
          </a:p>
          <a:p>
            <a:pPr lvl="1"/>
            <a:r>
              <a:rPr lang="en-US" dirty="0" smtClean="0"/>
              <a:t>It </a:t>
            </a:r>
            <a:r>
              <a:rPr lang="en-US" dirty="0"/>
              <a:t>seems to us that neither a universal imposition of comfort-care nor a universal application of intensive </a:t>
            </a:r>
            <a:r>
              <a:rPr lang="en-US" dirty="0" smtClean="0"/>
              <a:t>care </a:t>
            </a:r>
            <a:r>
              <a:rPr lang="en-US" dirty="0"/>
              <a:t>is appropriate.</a:t>
            </a:r>
            <a:endParaRPr lang="fr-CA" dirty="0"/>
          </a:p>
        </p:txBody>
      </p:sp>
    </p:spTree>
    <p:extLst>
      <p:ext uri="{BB962C8B-B14F-4D97-AF65-F5344CB8AC3E}">
        <p14:creationId xmlns:p14="http://schemas.microsoft.com/office/powerpoint/2010/main" val="1686801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CA" dirty="0" smtClean="0"/>
              <a:t>Impacts on the family</a:t>
            </a:r>
            <a:endParaRPr lang="fr-CA" dirty="0"/>
          </a:p>
        </p:txBody>
      </p:sp>
      <p:sp>
        <p:nvSpPr>
          <p:cNvPr id="5" name="Espace réservé du contenu 4"/>
          <p:cNvSpPr>
            <a:spLocks noGrp="1"/>
          </p:cNvSpPr>
          <p:nvPr>
            <p:ph idx="1"/>
          </p:nvPr>
        </p:nvSpPr>
        <p:spPr/>
        <p:txBody>
          <a:bodyPr>
            <a:normAutofit fontScale="92500" lnSpcReduction="20000"/>
          </a:bodyPr>
          <a:lstStyle/>
          <a:p>
            <a:r>
              <a:rPr lang="en-CA" dirty="0" smtClean="0"/>
              <a:t>Of course there are also negative impacts</a:t>
            </a:r>
          </a:p>
          <a:p>
            <a:r>
              <a:rPr lang="en-CA" dirty="0" smtClean="0"/>
              <a:t>Just because some impacts are positive doesn’t mean that you wouldn’t want it otherwise</a:t>
            </a:r>
          </a:p>
          <a:p>
            <a:endParaRPr lang="en-CA" dirty="0"/>
          </a:p>
          <a:p>
            <a:r>
              <a:rPr lang="en-CA" dirty="0" smtClean="0"/>
              <a:t>Negative impacts can be addressed and minimized</a:t>
            </a:r>
          </a:p>
          <a:p>
            <a:pPr lvl="1"/>
            <a:r>
              <a:rPr lang="en-US" sz="2200" dirty="0" err="1" smtClean="0"/>
              <a:t>Bruns</a:t>
            </a:r>
            <a:r>
              <a:rPr lang="en-US" sz="2200" dirty="0" smtClean="0"/>
              <a:t> D, </a:t>
            </a:r>
            <a:r>
              <a:rPr lang="en-US" sz="2200" dirty="0" err="1" smtClean="0"/>
              <a:t>Foerster</a:t>
            </a:r>
            <a:r>
              <a:rPr lang="en-US" sz="2200" dirty="0" smtClean="0"/>
              <a:t> K. ‘We've been through it all together’: supports for parents with children with rare trisomy conditions. Journal of Intellectual Disability Research. 2011;55(4):361-9.</a:t>
            </a:r>
          </a:p>
          <a:p>
            <a:pPr lvl="1"/>
            <a:r>
              <a:rPr lang="en-US" sz="2200" dirty="0" err="1" smtClean="0"/>
              <a:t>Redquest</a:t>
            </a:r>
            <a:r>
              <a:rPr lang="en-US" sz="2200" dirty="0" smtClean="0"/>
              <a:t> BK, et al. Raising a child with special needs: the perspective of caregivers. </a:t>
            </a:r>
            <a:r>
              <a:rPr lang="en-US" sz="2200" dirty="0" err="1" smtClean="0"/>
              <a:t>Clin</a:t>
            </a:r>
            <a:r>
              <a:rPr lang="en-US" sz="2200" dirty="0" smtClean="0"/>
              <a:t> Nurse Spec. 2015;29(3):E8-15.</a:t>
            </a:r>
          </a:p>
          <a:p>
            <a:pPr lvl="1"/>
            <a:r>
              <a:rPr lang="en-US" sz="2200" dirty="0" smtClean="0"/>
              <a:t>McManus BM, et al. Modeling the social determinants of caregiver burden among families of children with developmental disabilities. American journal on intellectual and developmental disabilities. 2011;116(3):246-60</a:t>
            </a:r>
            <a:r>
              <a:rPr lang="en-US" dirty="0" smtClean="0"/>
              <a:t>.</a:t>
            </a:r>
          </a:p>
          <a:p>
            <a:r>
              <a:rPr lang="en-US" dirty="0" smtClean="0"/>
              <a:t>But they can not be eliminated</a:t>
            </a:r>
          </a:p>
          <a:p>
            <a:endParaRPr lang="fr-CA" dirty="0"/>
          </a:p>
        </p:txBody>
      </p:sp>
    </p:spTree>
    <p:extLst>
      <p:ext uri="{BB962C8B-B14F-4D97-AF65-F5344CB8AC3E}">
        <p14:creationId xmlns:p14="http://schemas.microsoft.com/office/powerpoint/2010/main" val="247814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Agreement that parents should be involved</a:t>
            </a:r>
            <a:endParaRPr lang="fr-CA" dirty="0"/>
          </a:p>
        </p:txBody>
      </p:sp>
      <p:sp>
        <p:nvSpPr>
          <p:cNvPr id="3" name="Espace réservé du contenu 2"/>
          <p:cNvSpPr>
            <a:spLocks noGrp="1"/>
          </p:cNvSpPr>
          <p:nvPr>
            <p:ph idx="1"/>
          </p:nvPr>
        </p:nvSpPr>
        <p:spPr/>
        <p:txBody>
          <a:bodyPr/>
          <a:lstStyle/>
          <a:p>
            <a:r>
              <a:rPr lang="en-CA" dirty="0" smtClean="0"/>
              <a:t>But who has asked parents what outcomes are important for decision-making?</a:t>
            </a:r>
          </a:p>
          <a:p>
            <a:r>
              <a:rPr lang="en-CA" dirty="0" smtClean="0"/>
              <a:t>In the context of a choice of withholding or withdrawing Life-sustaining interventions? (LSI)</a:t>
            </a:r>
          </a:p>
          <a:p>
            <a:endParaRPr lang="en-CA" dirty="0"/>
          </a:p>
          <a:p>
            <a:r>
              <a:rPr lang="en-CA" dirty="0" smtClean="0"/>
              <a:t>Or indeed in terms of choice of interventions to reduce lung injury, etc.</a:t>
            </a:r>
            <a:endParaRPr lang="fr-CA" dirty="0"/>
          </a:p>
        </p:txBody>
      </p:sp>
    </p:spTree>
    <p:extLst>
      <p:ext uri="{BB962C8B-B14F-4D97-AF65-F5344CB8AC3E}">
        <p14:creationId xmlns:p14="http://schemas.microsoft.com/office/powerpoint/2010/main" val="3708940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What do parents think are important outcomes for decision-making? </a:t>
            </a:r>
            <a:br>
              <a:rPr lang="en-CA" dirty="0" smtClean="0"/>
            </a:br>
            <a:r>
              <a:rPr lang="en-US" sz="1800" dirty="0" err="1" smtClean="0"/>
              <a:t>Einarsdottir</a:t>
            </a:r>
            <a:r>
              <a:rPr lang="en-US" sz="1800" dirty="0" smtClean="0"/>
              <a:t> J. Emotional experts: parents' views on end-of-life decisions for preterm infants in Iceland. Medical anthropology quarterly. 2009;23(1):34-50</a:t>
            </a:r>
            <a:endParaRPr lang="fr-CA" sz="1800" dirty="0"/>
          </a:p>
        </p:txBody>
      </p:sp>
      <p:sp>
        <p:nvSpPr>
          <p:cNvPr id="3" name="Espace réservé du contenu 2"/>
          <p:cNvSpPr>
            <a:spLocks noGrp="1"/>
          </p:cNvSpPr>
          <p:nvPr>
            <p:ph idx="1"/>
          </p:nvPr>
        </p:nvSpPr>
        <p:spPr>
          <a:xfrm>
            <a:off x="838200" y="2379133"/>
            <a:ext cx="10515600" cy="3797830"/>
          </a:xfrm>
        </p:spPr>
        <p:txBody>
          <a:bodyPr/>
          <a:lstStyle/>
          <a:p>
            <a:r>
              <a:rPr lang="en-US" dirty="0" smtClean="0"/>
              <a:t>For parents: quality of life turned out to be a “tricky” criterion for withdrawal of LSI </a:t>
            </a:r>
          </a:p>
          <a:p>
            <a:r>
              <a:rPr lang="en-US" dirty="0" smtClean="0"/>
              <a:t>To know a severely disabled person influenced parents to refuse or accept quality of life as a valid argument.</a:t>
            </a:r>
          </a:p>
          <a:p>
            <a:endParaRPr lang="en-US" dirty="0"/>
          </a:p>
          <a:p>
            <a:r>
              <a:rPr lang="en-US" dirty="0"/>
              <a:t>Only a few of the parents were aware of the uncertainty of prognosis, and the disagreements among professionals. </a:t>
            </a:r>
          </a:p>
          <a:p>
            <a:endParaRPr lang="en-US" dirty="0" smtClean="0"/>
          </a:p>
          <a:p>
            <a:endParaRPr lang="fr-CA" dirty="0"/>
          </a:p>
        </p:txBody>
      </p:sp>
    </p:spTree>
    <p:extLst>
      <p:ext uri="{BB962C8B-B14F-4D97-AF65-F5344CB8AC3E}">
        <p14:creationId xmlns:p14="http://schemas.microsoft.com/office/powerpoint/2010/main" val="99845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en-US" dirty="0" smtClean="0"/>
              <a:t>Disability not the most important issue during the first days and weeks after birth. Survival was what mattered. </a:t>
            </a:r>
          </a:p>
          <a:p>
            <a:r>
              <a:rPr lang="en-US" dirty="0" smtClean="0"/>
              <a:t>Concerns about disability emerged later </a:t>
            </a:r>
          </a:p>
          <a:p>
            <a:r>
              <a:rPr lang="en-US" dirty="0" smtClean="0"/>
              <a:t>Parents began to wonder why physicians had not earlier discussed more about risk of disability, even before birth. </a:t>
            </a:r>
          </a:p>
          <a:p>
            <a:r>
              <a:rPr lang="en-US" dirty="0" smtClean="0"/>
              <a:t>It would not have changed their attitude toward the survival of the child, but it would have been good to be better prepared.</a:t>
            </a:r>
            <a:endParaRPr lang="fr-CA" dirty="0"/>
          </a:p>
        </p:txBody>
      </p:sp>
    </p:spTree>
    <p:extLst>
      <p:ext uri="{BB962C8B-B14F-4D97-AF65-F5344CB8AC3E}">
        <p14:creationId xmlns:p14="http://schemas.microsoft.com/office/powerpoint/2010/main" val="32517444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Criteria for forgoing LSI? Parents’ views</a:t>
            </a:r>
            <a:endParaRPr lang="fr-CA" dirty="0"/>
          </a:p>
        </p:txBody>
      </p:sp>
      <p:sp>
        <p:nvSpPr>
          <p:cNvPr id="3" name="Espace réservé du contenu 2"/>
          <p:cNvSpPr>
            <a:spLocks noGrp="1"/>
          </p:cNvSpPr>
          <p:nvPr>
            <p:ph idx="1"/>
          </p:nvPr>
        </p:nvSpPr>
        <p:spPr/>
        <p:txBody>
          <a:bodyPr>
            <a:normAutofit lnSpcReduction="10000"/>
          </a:bodyPr>
          <a:lstStyle/>
          <a:p>
            <a:r>
              <a:rPr lang="en-US" dirty="0" smtClean="0"/>
              <a:t>“No life” was commonly stated to be a valid criterion for withdrawal of treatment. </a:t>
            </a:r>
          </a:p>
          <a:p>
            <a:r>
              <a:rPr lang="en-US" dirty="0" smtClean="0"/>
              <a:t>“No life” could signify postponement of inevitable death for a short period by painful treatment, </a:t>
            </a:r>
          </a:p>
          <a:p>
            <a:r>
              <a:rPr lang="en-US" dirty="0" smtClean="0"/>
              <a:t>Or living without crucial human qualities, such as an ability to take part in human communication and interaction.</a:t>
            </a:r>
          </a:p>
          <a:p>
            <a:endParaRPr lang="en-US" dirty="0"/>
          </a:p>
          <a:p>
            <a:r>
              <a:rPr lang="en-US" u="sng" dirty="0" smtClean="0"/>
              <a:t>Certainty</a:t>
            </a:r>
            <a:r>
              <a:rPr lang="en-US" dirty="0" smtClean="0"/>
              <a:t> of brain damage that would lead to inability to take part in human communication </a:t>
            </a:r>
          </a:p>
          <a:p>
            <a:pPr lvl="1"/>
            <a:r>
              <a:rPr lang="en-US" dirty="0" smtClean="0"/>
              <a:t>most frequently named as an acceptable criterion for termination of treatment.</a:t>
            </a:r>
          </a:p>
          <a:p>
            <a:endParaRPr lang="fr-CA" dirty="0"/>
          </a:p>
        </p:txBody>
      </p:sp>
    </p:spTree>
    <p:extLst>
      <p:ext uri="{BB962C8B-B14F-4D97-AF65-F5344CB8AC3E}">
        <p14:creationId xmlns:p14="http://schemas.microsoft.com/office/powerpoint/2010/main" val="1027399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Poor quality of life</a:t>
            </a:r>
            <a:br>
              <a:rPr lang="en-CA" dirty="0" smtClean="0"/>
            </a:br>
            <a:r>
              <a:rPr lang="en-US" sz="1800" dirty="0" smtClean="0"/>
              <a:t>Michelson KN, et al. Parental Views on Withdrawing Life-Sustaining Therapies in Critically Ill Children. Archives of pediatrics &amp; adolescent medicine. 2009;163(11):986-92.</a:t>
            </a:r>
            <a:br>
              <a:rPr lang="en-US" sz="1800" dirty="0" smtClean="0"/>
            </a:br>
            <a:endParaRPr lang="fr-CA" sz="1800" dirty="0"/>
          </a:p>
        </p:txBody>
      </p:sp>
      <p:sp>
        <p:nvSpPr>
          <p:cNvPr id="3" name="Espace réservé du contenu 2"/>
          <p:cNvSpPr>
            <a:spLocks noGrp="1"/>
          </p:cNvSpPr>
          <p:nvPr>
            <p:ph idx="1"/>
          </p:nvPr>
        </p:nvSpPr>
        <p:spPr/>
        <p:txBody>
          <a:bodyPr>
            <a:normAutofit lnSpcReduction="10000"/>
          </a:bodyPr>
          <a:lstStyle/>
          <a:p>
            <a:r>
              <a:rPr lang="en-US" dirty="0" smtClean="0"/>
              <a:t>51% of parents (of PICU patients) agreed that a “poor quality of life” could be a reason for withdrawing LSI, (24% said no)</a:t>
            </a:r>
          </a:p>
          <a:p>
            <a:r>
              <a:rPr lang="en-US" dirty="0" smtClean="0"/>
              <a:t>What did they mean by that?</a:t>
            </a:r>
          </a:p>
          <a:p>
            <a:endParaRPr lang="en-US" dirty="0"/>
          </a:p>
          <a:p>
            <a:r>
              <a:rPr lang="en-US" dirty="0" smtClean="0"/>
              <a:t>Many described scenarios in which their child could not interact with his/her surroundings. For example, participants used phrases like, “[T]hey have no ability to communicate. They don't have any feelings. They are not thinking.”</a:t>
            </a:r>
          </a:p>
          <a:p>
            <a:endParaRPr lang="en-US" dirty="0"/>
          </a:p>
          <a:p>
            <a:pPr lvl="1"/>
            <a:r>
              <a:rPr lang="en-US" dirty="0" smtClean="0"/>
              <a:t>This is not “NDI”</a:t>
            </a:r>
            <a:endParaRPr lang="fr-CA" dirty="0"/>
          </a:p>
        </p:txBody>
      </p:sp>
    </p:spTree>
    <p:extLst>
      <p:ext uri="{BB962C8B-B14F-4D97-AF65-F5344CB8AC3E}">
        <p14:creationId xmlns:p14="http://schemas.microsoft.com/office/powerpoint/2010/main" val="1025772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Professional guidelines for withholding LSI </a:t>
            </a:r>
            <a:endParaRPr lang="fr-CA" dirty="0"/>
          </a:p>
        </p:txBody>
      </p:sp>
      <p:sp>
        <p:nvSpPr>
          <p:cNvPr id="3" name="Espace réservé du contenu 2"/>
          <p:cNvSpPr>
            <a:spLocks noGrp="1"/>
          </p:cNvSpPr>
          <p:nvPr>
            <p:ph idx="1"/>
          </p:nvPr>
        </p:nvSpPr>
        <p:spPr/>
        <p:txBody>
          <a:bodyPr/>
          <a:lstStyle/>
          <a:p>
            <a:r>
              <a:rPr lang="en-CA" dirty="0" smtClean="0"/>
              <a:t>Usually based on survival without severe NDI</a:t>
            </a:r>
          </a:p>
          <a:p>
            <a:r>
              <a:rPr lang="en-CA" dirty="0" smtClean="0"/>
              <a:t>Which conflates 2 very different outcomes</a:t>
            </a:r>
          </a:p>
          <a:p>
            <a:r>
              <a:rPr lang="en-CA" dirty="0" smtClean="0"/>
              <a:t>Death</a:t>
            </a:r>
          </a:p>
          <a:p>
            <a:r>
              <a:rPr lang="en-CA" dirty="0" smtClean="0"/>
              <a:t>Survival with NDI</a:t>
            </a:r>
          </a:p>
          <a:p>
            <a:r>
              <a:rPr lang="en-CA" dirty="0" smtClean="0"/>
              <a:t>NDI is a composite of 4 different outcomes, </a:t>
            </a:r>
          </a:p>
          <a:p>
            <a:pPr lvl="1"/>
            <a:r>
              <a:rPr lang="en-CA" dirty="0" smtClean="0"/>
              <a:t>With differing impacts and importance</a:t>
            </a:r>
          </a:p>
          <a:p>
            <a:r>
              <a:rPr lang="en-CA" dirty="0" smtClean="0"/>
              <a:t>CP, blindness, deafness, developmental “impairment”</a:t>
            </a:r>
          </a:p>
          <a:p>
            <a:r>
              <a:rPr lang="en-CA" dirty="0" smtClean="0"/>
              <a:t>A composite created by physicians</a:t>
            </a:r>
            <a:endParaRPr lang="fr-CA" dirty="0"/>
          </a:p>
        </p:txBody>
      </p:sp>
    </p:spTree>
    <p:extLst>
      <p:ext uri="{BB962C8B-B14F-4D97-AF65-F5344CB8AC3E}">
        <p14:creationId xmlns:p14="http://schemas.microsoft.com/office/powerpoint/2010/main" val="347353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Important outcomes we don’t consider</a:t>
            </a:r>
            <a:endParaRPr lang="fr-CA" dirty="0"/>
          </a:p>
        </p:txBody>
      </p:sp>
      <p:sp>
        <p:nvSpPr>
          <p:cNvPr id="3" name="Espace réservé du contenu 2"/>
          <p:cNvSpPr>
            <a:spLocks noGrp="1"/>
          </p:cNvSpPr>
          <p:nvPr>
            <p:ph idx="1"/>
          </p:nvPr>
        </p:nvSpPr>
        <p:spPr/>
        <p:txBody>
          <a:bodyPr/>
          <a:lstStyle/>
          <a:p>
            <a:r>
              <a:rPr lang="en-CA" dirty="0" smtClean="0"/>
              <a:t>Behavioural problems</a:t>
            </a:r>
          </a:p>
          <a:p>
            <a:r>
              <a:rPr lang="en-CA" dirty="0" smtClean="0"/>
              <a:t>Sleep disturbances</a:t>
            </a:r>
          </a:p>
          <a:p>
            <a:r>
              <a:rPr lang="en-CA" dirty="0" smtClean="0"/>
              <a:t>Feeding problems</a:t>
            </a:r>
          </a:p>
          <a:p>
            <a:pPr lvl="1"/>
            <a:r>
              <a:rPr lang="en-CA" dirty="0" smtClean="0"/>
              <a:t>Can have major impacts on the family: may be more important than components of NDI</a:t>
            </a:r>
            <a:endParaRPr lang="en-CA" dirty="0"/>
          </a:p>
          <a:p>
            <a:endParaRPr lang="en-CA" dirty="0" smtClean="0"/>
          </a:p>
          <a:p>
            <a:r>
              <a:rPr lang="en-CA" dirty="0" smtClean="0"/>
              <a:t>Happiness</a:t>
            </a:r>
          </a:p>
          <a:p>
            <a:r>
              <a:rPr lang="en-CA" dirty="0" smtClean="0"/>
              <a:t>Resilience and coping</a:t>
            </a:r>
            <a:endParaRPr lang="fr-CA" dirty="0"/>
          </a:p>
        </p:txBody>
      </p:sp>
    </p:spTree>
    <p:extLst>
      <p:ext uri="{BB962C8B-B14F-4D97-AF65-F5344CB8AC3E}">
        <p14:creationId xmlns:p14="http://schemas.microsoft.com/office/powerpoint/2010/main" val="1325523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Death or NDI</a:t>
            </a:r>
            <a:endParaRPr lang="fr-CA" dirty="0"/>
          </a:p>
        </p:txBody>
      </p:sp>
      <p:sp>
        <p:nvSpPr>
          <p:cNvPr id="3" name="Espace réservé du contenu 2"/>
          <p:cNvSpPr>
            <a:spLocks noGrp="1"/>
          </p:cNvSpPr>
          <p:nvPr>
            <p:ph idx="1"/>
          </p:nvPr>
        </p:nvSpPr>
        <p:spPr/>
        <p:txBody>
          <a:bodyPr/>
          <a:lstStyle/>
          <a:p>
            <a:r>
              <a:rPr lang="en-CA" dirty="0" smtClean="0"/>
              <a:t>Are they of equal importance to families, to health care providers to society?</a:t>
            </a:r>
          </a:p>
          <a:p>
            <a:r>
              <a:rPr lang="en-CA" dirty="0" smtClean="0"/>
              <a:t>Are the components of NDI of equal importance?</a:t>
            </a:r>
          </a:p>
          <a:p>
            <a:r>
              <a:rPr lang="en-CA" dirty="0" smtClean="0"/>
              <a:t>Most infants with NDI are assigned that outcome based on a low developmental screening test score</a:t>
            </a:r>
            <a:endParaRPr lang="fr-CA" dirty="0"/>
          </a:p>
          <a:p>
            <a:endParaRPr lang="en-CA" dirty="0" smtClean="0"/>
          </a:p>
          <a:p>
            <a:pPr lvl="1"/>
            <a:r>
              <a:rPr lang="en-CA" dirty="0" smtClean="0"/>
              <a:t>Which is not a reliable predictor of cognitive impairment</a:t>
            </a:r>
            <a:endParaRPr lang="fr-CA" dirty="0"/>
          </a:p>
        </p:txBody>
      </p:sp>
    </p:spTree>
    <p:extLst>
      <p:ext uri="{BB962C8B-B14F-4D97-AF65-F5344CB8AC3E}">
        <p14:creationId xmlns:p14="http://schemas.microsoft.com/office/powerpoint/2010/main" val="102973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8" name="Rectangle 6"/>
          <p:cNvSpPr>
            <a:spLocks noGrp="1" noChangeArrowheads="1"/>
          </p:cNvSpPr>
          <p:nvPr>
            <p:ph type="title" idx="4294967295"/>
          </p:nvPr>
        </p:nvSpPr>
        <p:spPr/>
        <p:txBody>
          <a:bodyPr>
            <a:normAutofit/>
          </a:bodyPr>
          <a:lstStyle/>
          <a:p>
            <a:pPr eaLnBrk="1" hangingPunct="1"/>
            <a:r>
              <a:rPr lang="fr-CA" sz="4000" dirty="0" err="1"/>
              <a:t>Does</a:t>
            </a:r>
            <a:r>
              <a:rPr lang="fr-CA" sz="4000" dirty="0"/>
              <a:t> a </a:t>
            </a:r>
            <a:r>
              <a:rPr lang="fr-CA" sz="4000" dirty="0" err="1"/>
              <a:t>low</a:t>
            </a:r>
            <a:r>
              <a:rPr lang="fr-CA" sz="4000" dirty="0"/>
              <a:t> </a:t>
            </a:r>
            <a:r>
              <a:rPr lang="fr-CA" sz="4000" dirty="0" err="1"/>
              <a:t>Bayley</a:t>
            </a:r>
            <a:r>
              <a:rPr lang="fr-CA" sz="4000" dirty="0"/>
              <a:t> MDI </a:t>
            </a:r>
            <a:r>
              <a:rPr lang="fr-CA" sz="4000" dirty="0" err="1"/>
              <a:t>mean</a:t>
            </a:r>
            <a:r>
              <a:rPr lang="fr-CA" sz="4000" dirty="0"/>
              <a:t> </a:t>
            </a:r>
            <a:r>
              <a:rPr lang="fr-CA" sz="4000" dirty="0" err="1"/>
              <a:t>that</a:t>
            </a:r>
            <a:r>
              <a:rPr lang="fr-CA" sz="4000" dirty="0"/>
              <a:t> an infant has cognitive </a:t>
            </a:r>
            <a:r>
              <a:rPr lang="fr-CA" sz="4000" dirty="0" err="1"/>
              <a:t>impairment</a:t>
            </a:r>
            <a:r>
              <a:rPr lang="fr-CA" sz="4000" dirty="0"/>
              <a:t>?</a:t>
            </a:r>
            <a:r>
              <a:rPr lang="en-US" dirty="0" smtClean="0"/>
              <a:t> Hack et al</a:t>
            </a:r>
          </a:p>
        </p:txBody>
      </p:sp>
      <p:graphicFrame>
        <p:nvGraphicFramePr>
          <p:cNvPr id="106499" name="Object 5"/>
          <p:cNvGraphicFramePr>
            <a:graphicFrameLocks noGrp="1" noChangeAspect="1"/>
          </p:cNvGraphicFramePr>
          <p:nvPr>
            <p:ph idx="4294967295"/>
          </p:nvPr>
        </p:nvGraphicFramePr>
        <p:xfrm>
          <a:off x="2514600" y="2209801"/>
          <a:ext cx="7467600" cy="4411663"/>
        </p:xfrm>
        <a:graphic>
          <a:graphicData uri="http://schemas.openxmlformats.org/presentationml/2006/ole">
            <mc:AlternateContent xmlns:mc="http://schemas.openxmlformats.org/markup-compatibility/2006">
              <mc:Choice xmlns:v="urn:schemas-microsoft-com:vml" Requires="v">
                <p:oleObj spid="_x0000_s1051" name="Document" r:id="rId4" imgW="8158430" imgH="3968204" progId="Word.Document.8">
                  <p:embed/>
                </p:oleObj>
              </mc:Choice>
              <mc:Fallback>
                <p:oleObj name="Document" r:id="rId4" imgW="8158430" imgH="3968204"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r="17650"/>
                      <a:stretch>
                        <a:fillRect/>
                      </a:stretch>
                    </p:blipFill>
                    <p:spPr bwMode="auto">
                      <a:xfrm>
                        <a:off x="2514600" y="2209801"/>
                        <a:ext cx="7467600" cy="4411663"/>
                      </a:xfrm>
                      <a:prstGeom prst="rect">
                        <a:avLst/>
                      </a:prstGeom>
                      <a:solidFill>
                        <a:srgbClr val="FFFFFF"/>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6501" name="Oval 1029"/>
          <p:cNvSpPr>
            <a:spLocks noChangeArrowheads="1"/>
          </p:cNvSpPr>
          <p:nvPr/>
        </p:nvSpPr>
        <p:spPr bwMode="auto">
          <a:xfrm>
            <a:off x="3124200" y="4038600"/>
            <a:ext cx="1676400" cy="685800"/>
          </a:xfrm>
          <a:prstGeom prst="ellipse">
            <a:avLst/>
          </a:prstGeom>
          <a:noFill/>
          <a:ln w="12700" cap="sq">
            <a:solidFill>
              <a:srgbClr val="FF0000"/>
            </a:solidFill>
            <a:round/>
            <a:headEnd type="none" w="sm" len="sm"/>
            <a:tailEnd type="none" w="sm" len="sm"/>
          </a:ln>
          <a:effectLst/>
        </p:spPr>
        <p:txBody>
          <a:bodyPr wrap="none" anchor="ctr"/>
          <a:lstStyle/>
          <a:p>
            <a:endParaRPr lang="fr-CA"/>
          </a:p>
        </p:txBody>
      </p:sp>
      <p:sp>
        <p:nvSpPr>
          <p:cNvPr id="106502" name="Oval 1030"/>
          <p:cNvSpPr>
            <a:spLocks noChangeArrowheads="1"/>
          </p:cNvSpPr>
          <p:nvPr/>
        </p:nvSpPr>
        <p:spPr bwMode="auto">
          <a:xfrm>
            <a:off x="2362200" y="3581400"/>
            <a:ext cx="838200" cy="2286000"/>
          </a:xfrm>
          <a:prstGeom prst="ellipse">
            <a:avLst/>
          </a:prstGeom>
          <a:noFill/>
          <a:ln w="12700" cap="sq">
            <a:solidFill>
              <a:srgbClr val="FF0000"/>
            </a:solidFill>
            <a:round/>
            <a:headEnd type="none" w="sm" len="sm"/>
            <a:tailEnd type="none" w="sm" len="sm"/>
          </a:ln>
          <a:effectLst/>
        </p:spPr>
        <p:txBody>
          <a:bodyPr wrap="none" anchor="ctr"/>
          <a:lstStyle/>
          <a:p>
            <a:endParaRPr lang="fr-CA"/>
          </a:p>
        </p:txBody>
      </p:sp>
    </p:spTree>
    <p:extLst>
      <p:ext uri="{BB962C8B-B14F-4D97-AF65-F5344CB8AC3E}">
        <p14:creationId xmlns:p14="http://schemas.microsoft.com/office/powerpoint/2010/main" val="9231759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849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Figure 2. Relationship Between Mental Development Index Scores at 18 Months and Gain in Cognitive Scores Between 18 Months and 5 Years.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8160" y="6041435"/>
            <a:ext cx="1100160" cy="4248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8560" y="979303"/>
            <a:ext cx="655920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818561"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Schmidt, B. et al. JAMA 2012;307:275-282</a:t>
            </a:r>
          </a:p>
        </p:txBody>
      </p:sp>
      <p:sp>
        <p:nvSpPr>
          <p:cNvPr id="2" name="Parallélogramme 1"/>
          <p:cNvSpPr/>
          <p:nvPr/>
        </p:nvSpPr>
        <p:spPr>
          <a:xfrm rot="5400000">
            <a:off x="3598516" y="1925736"/>
            <a:ext cx="3079385" cy="820722"/>
          </a:xfrm>
          <a:prstGeom prst="parallelogram">
            <a:avLst>
              <a:gd name="adj" fmla="val 7419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47781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We are very poor at predicting outcomes</a:t>
            </a:r>
            <a:endParaRPr lang="fr-CA" dirty="0"/>
          </a:p>
        </p:txBody>
      </p:sp>
      <p:sp>
        <p:nvSpPr>
          <p:cNvPr id="3" name="Espace réservé du contenu 2"/>
          <p:cNvSpPr>
            <a:spLocks noGrp="1"/>
          </p:cNvSpPr>
          <p:nvPr>
            <p:ph idx="1"/>
          </p:nvPr>
        </p:nvSpPr>
        <p:spPr/>
        <p:txBody>
          <a:bodyPr/>
          <a:lstStyle/>
          <a:p>
            <a:r>
              <a:rPr lang="en-CA" dirty="0" smtClean="0"/>
              <a:t>Survival</a:t>
            </a:r>
          </a:p>
          <a:p>
            <a:pPr lvl="1"/>
            <a:r>
              <a:rPr lang="en-CA" dirty="0" smtClean="0"/>
              <a:t>Not predicted accurately by gestational age</a:t>
            </a:r>
          </a:p>
          <a:p>
            <a:pPr lvl="1"/>
            <a:r>
              <a:rPr lang="en-CA" dirty="0" smtClean="0"/>
              <a:t>Incorporation of other information dramatically changes percentage survival predictions</a:t>
            </a:r>
          </a:p>
          <a:p>
            <a:pPr lvl="1"/>
            <a:r>
              <a:rPr lang="en-CA" dirty="0" smtClean="0"/>
              <a:t>At 24 weeks predicted survival can be 10% or 90%</a:t>
            </a:r>
          </a:p>
          <a:p>
            <a:pPr lvl="1"/>
            <a:endParaRPr lang="en-CA" dirty="0" smtClean="0"/>
          </a:p>
          <a:p>
            <a:r>
              <a:rPr lang="en-CA" dirty="0" smtClean="0"/>
              <a:t>“NDI”</a:t>
            </a:r>
          </a:p>
          <a:p>
            <a:r>
              <a:rPr lang="en-CA" dirty="0" smtClean="0"/>
              <a:t>Components of NDI</a:t>
            </a:r>
          </a:p>
          <a:p>
            <a:endParaRPr lang="en-CA" dirty="0"/>
          </a:p>
          <a:p>
            <a:pPr lvl="1"/>
            <a:r>
              <a:rPr lang="en-CA" dirty="0" smtClean="0"/>
              <a:t>Predictions in individual babies?</a:t>
            </a:r>
          </a:p>
          <a:p>
            <a:pPr lvl="1"/>
            <a:endParaRPr lang="fr-CA" dirty="0"/>
          </a:p>
        </p:txBody>
      </p:sp>
    </p:spTree>
    <p:extLst>
      <p:ext uri="{BB962C8B-B14F-4D97-AF65-F5344CB8AC3E}">
        <p14:creationId xmlns:p14="http://schemas.microsoft.com/office/powerpoint/2010/main" val="218930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7975600" cy="1325563"/>
          </a:xfrm>
        </p:spPr>
        <p:txBody>
          <a:bodyPr>
            <a:normAutofit fontScale="90000"/>
          </a:bodyPr>
          <a:lstStyle/>
          <a:p>
            <a:r>
              <a:rPr lang="en-CA" dirty="0" smtClean="0"/>
              <a:t>Among survivors at extremely low gestational age</a:t>
            </a:r>
            <a:br>
              <a:rPr lang="en-CA" dirty="0" smtClean="0"/>
            </a:br>
            <a:r>
              <a:rPr lang="en-US" sz="1600" dirty="0" smtClean="0"/>
              <a:t>Moore </a:t>
            </a:r>
            <a:r>
              <a:rPr lang="en-US" sz="1600" dirty="0"/>
              <a:t>GP, et al. Neurodevelopmental outcomes at 4 to 8 years of children born at 22 to 25 weeks' gestational age: a meta-analysis. JAMA </a:t>
            </a:r>
            <a:r>
              <a:rPr lang="en-US" sz="1600" dirty="0" err="1"/>
              <a:t>Pediatr</a:t>
            </a:r>
            <a:r>
              <a:rPr lang="en-US" sz="1600" dirty="0"/>
              <a:t>. 2013;167(10):967-74.</a:t>
            </a:r>
            <a:br>
              <a:rPr lang="en-US" sz="1600" dirty="0"/>
            </a:br>
            <a:endParaRPr lang="fr-CA" sz="1600" dirty="0"/>
          </a:p>
        </p:txBody>
      </p:sp>
      <p:sp>
        <p:nvSpPr>
          <p:cNvPr id="3" name="Espace réservé du contenu 2"/>
          <p:cNvSpPr>
            <a:spLocks noGrp="1"/>
          </p:cNvSpPr>
          <p:nvPr>
            <p:ph idx="1"/>
          </p:nvPr>
        </p:nvSpPr>
        <p:spPr>
          <a:xfrm>
            <a:off x="838200" y="1825625"/>
            <a:ext cx="6451600" cy="4351338"/>
          </a:xfrm>
        </p:spPr>
        <p:txBody>
          <a:bodyPr>
            <a:normAutofit fontScale="92500" lnSpcReduction="20000"/>
          </a:bodyPr>
          <a:lstStyle/>
          <a:p>
            <a:r>
              <a:rPr lang="en-CA" dirty="0" smtClean="0"/>
              <a:t>Little evidence of effect of gestational age on important longer term neurological or intellectual outcomes</a:t>
            </a:r>
          </a:p>
          <a:p>
            <a:pPr lvl="1"/>
            <a:r>
              <a:rPr lang="en-CA" dirty="0" smtClean="0"/>
              <a:t>Larger cohorts do show some trend</a:t>
            </a:r>
          </a:p>
          <a:p>
            <a:endParaRPr lang="en-CA" dirty="0"/>
          </a:p>
          <a:p>
            <a:r>
              <a:rPr lang="en-US" dirty="0" smtClean="0"/>
              <a:t>“Infants born at 22 weeks’ gestation have reported rates of moderate to severe neurodevelopmental impairment of 85% to 90%; for infants born at 23 weeks’ gestation, these rates are not significantly lower” </a:t>
            </a:r>
          </a:p>
          <a:p>
            <a:pPr lvl="1"/>
            <a:r>
              <a:rPr lang="en-US" dirty="0"/>
              <a:t>A</a:t>
            </a:r>
            <a:r>
              <a:rPr lang="en-US" dirty="0" smtClean="0"/>
              <a:t>AP Clinical report, September 2015</a:t>
            </a:r>
          </a:p>
          <a:p>
            <a:pPr lvl="1"/>
            <a:endParaRPr lang="en-US" dirty="0"/>
          </a:p>
          <a:p>
            <a:r>
              <a:rPr lang="en-US" dirty="0" smtClean="0"/>
              <a:t>Profoundly misleading</a:t>
            </a:r>
            <a:endParaRPr lang="en-CA" dirty="0" smtClean="0"/>
          </a:p>
          <a:p>
            <a:endParaRPr lang="fr-CA" dirty="0"/>
          </a:p>
        </p:txBody>
      </p:sp>
      <p:pic>
        <p:nvPicPr>
          <p:cNvPr id="4" name="Image 3"/>
          <p:cNvPicPr>
            <a:picLocks noChangeAspect="1"/>
          </p:cNvPicPr>
          <p:nvPr/>
        </p:nvPicPr>
        <p:blipFill rotWithShape="1">
          <a:blip r:embed="rId2"/>
          <a:srcRect l="49316"/>
          <a:stretch/>
        </p:blipFill>
        <p:spPr>
          <a:xfrm>
            <a:off x="8932333" y="133311"/>
            <a:ext cx="2654299" cy="6606652"/>
          </a:xfrm>
          <a:prstGeom prst="rect">
            <a:avLst/>
          </a:prstGeom>
        </p:spPr>
      </p:pic>
    </p:spTree>
    <p:extLst>
      <p:ext uri="{BB962C8B-B14F-4D97-AF65-F5344CB8AC3E}">
        <p14:creationId xmlns:p14="http://schemas.microsoft.com/office/powerpoint/2010/main" val="25575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spcBef>
                <a:spcPts val="1000"/>
              </a:spcBef>
            </a:pPr>
            <a:r>
              <a:rPr lang="en-CA" dirty="0" smtClean="0"/>
              <a:t>Among survivors who had a head ultrasound</a:t>
            </a:r>
            <a:br>
              <a:rPr lang="en-CA" dirty="0" smtClean="0"/>
            </a:br>
            <a:r>
              <a:rPr lang="en-US" sz="1800" dirty="0">
                <a:solidFill>
                  <a:prstClr val="black"/>
                </a:solidFill>
                <a:latin typeface="Calibri" panose="020F0502020204030204"/>
                <a:ea typeface="+mn-ea"/>
                <a:cs typeface="+mn-cs"/>
              </a:rPr>
              <a:t>O'Shea TM, et al. Neonatal cranial ultrasound lesions and developmental delays at 2 years of age among extremely low gestational age children. Pediatrics. 2008;122(3):e662-9.</a:t>
            </a:r>
            <a:r>
              <a:rPr lang="en-US" sz="2800" dirty="0">
                <a:solidFill>
                  <a:prstClr val="black"/>
                </a:solidFill>
                <a:latin typeface="Calibri" panose="020F0502020204030204"/>
                <a:ea typeface="+mn-ea"/>
                <a:cs typeface="+mn-cs"/>
              </a:rPr>
              <a:t/>
            </a:r>
            <a:br>
              <a:rPr lang="en-US" sz="2800" dirty="0">
                <a:solidFill>
                  <a:prstClr val="black"/>
                </a:solidFill>
                <a:latin typeface="Calibri" panose="020F0502020204030204"/>
                <a:ea typeface="+mn-ea"/>
                <a:cs typeface="+mn-cs"/>
              </a:rPr>
            </a:br>
            <a:endParaRPr lang="fr-CA" dirty="0"/>
          </a:p>
        </p:txBody>
      </p:sp>
      <p:pic>
        <p:nvPicPr>
          <p:cNvPr id="4" name="Image 3"/>
          <p:cNvPicPr>
            <a:picLocks noChangeAspect="1"/>
          </p:cNvPicPr>
          <p:nvPr/>
        </p:nvPicPr>
        <p:blipFill rotWithShape="1">
          <a:blip r:embed="rId2"/>
          <a:srcRect b="15360"/>
          <a:stretch/>
        </p:blipFill>
        <p:spPr>
          <a:xfrm>
            <a:off x="1104717" y="1600199"/>
            <a:ext cx="9235138" cy="4478868"/>
          </a:xfrm>
          <a:prstGeom prst="rect">
            <a:avLst/>
          </a:prstGeom>
        </p:spPr>
      </p:pic>
    </p:spTree>
    <p:extLst>
      <p:ext uri="{BB962C8B-B14F-4D97-AF65-F5344CB8AC3E}">
        <p14:creationId xmlns:p14="http://schemas.microsoft.com/office/powerpoint/2010/main" val="2708447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Prediction of outcomes, which ones matter?</a:t>
            </a:r>
            <a:endParaRPr lang="fr-CA" dirty="0"/>
          </a:p>
        </p:txBody>
      </p:sp>
      <p:sp>
        <p:nvSpPr>
          <p:cNvPr id="3" name="Espace réservé du contenu 2"/>
          <p:cNvSpPr>
            <a:spLocks noGrp="1"/>
          </p:cNvSpPr>
          <p:nvPr>
            <p:ph idx="1"/>
          </p:nvPr>
        </p:nvSpPr>
        <p:spPr/>
        <p:txBody>
          <a:bodyPr/>
          <a:lstStyle/>
          <a:p>
            <a:r>
              <a:rPr lang="en-CA" dirty="0" smtClean="0"/>
              <a:t>Development of guidelines regarding thresholds for LSI</a:t>
            </a:r>
          </a:p>
          <a:p>
            <a:endParaRPr lang="en-CA" dirty="0"/>
          </a:p>
          <a:p>
            <a:r>
              <a:rPr lang="en-CA" dirty="0" smtClean="0"/>
              <a:t>Individual counseling of families about LSI</a:t>
            </a:r>
          </a:p>
          <a:p>
            <a:endParaRPr lang="en-CA" dirty="0"/>
          </a:p>
          <a:p>
            <a:r>
              <a:rPr lang="en-CA" dirty="0" smtClean="0"/>
              <a:t>Designing research</a:t>
            </a:r>
            <a:endParaRPr lang="fr-CA" dirty="0"/>
          </a:p>
        </p:txBody>
      </p:sp>
    </p:spTree>
    <p:extLst>
      <p:ext uri="{BB962C8B-B14F-4D97-AF65-F5344CB8AC3E}">
        <p14:creationId xmlns:p14="http://schemas.microsoft.com/office/powerpoint/2010/main" val="16698076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Prediction of outcomes, which ones matter?</a:t>
            </a:r>
            <a:endParaRPr lang="fr-CA" dirty="0"/>
          </a:p>
        </p:txBody>
      </p:sp>
      <p:sp>
        <p:nvSpPr>
          <p:cNvPr id="3" name="Espace réservé du contenu 2"/>
          <p:cNvSpPr>
            <a:spLocks noGrp="1"/>
          </p:cNvSpPr>
          <p:nvPr>
            <p:ph idx="1"/>
          </p:nvPr>
        </p:nvSpPr>
        <p:spPr/>
        <p:txBody>
          <a:bodyPr>
            <a:normAutofit fontScale="92500" lnSpcReduction="10000"/>
          </a:bodyPr>
          <a:lstStyle/>
          <a:p>
            <a:r>
              <a:rPr lang="en-CA" dirty="0" smtClean="0"/>
              <a:t>Development of guidelines regarding thresholds for LSI</a:t>
            </a:r>
          </a:p>
          <a:p>
            <a:pPr lvl="1"/>
            <a:r>
              <a:rPr lang="en-CA" dirty="0" smtClean="0"/>
              <a:t>Based on community standards of criteria that are appropriate</a:t>
            </a:r>
          </a:p>
          <a:p>
            <a:pPr lvl="1"/>
            <a:r>
              <a:rPr lang="en-CA" dirty="0" smtClean="0"/>
              <a:t>I think the thresholds should be fuzzy, they should be flexible enough to allow parental values to be included.</a:t>
            </a:r>
          </a:p>
          <a:p>
            <a:pPr lvl="1"/>
            <a:endParaRPr lang="en-CA" dirty="0" smtClean="0"/>
          </a:p>
          <a:p>
            <a:r>
              <a:rPr lang="en-CA" dirty="0" smtClean="0"/>
              <a:t>Individual counseling of families about LSI</a:t>
            </a:r>
          </a:p>
          <a:p>
            <a:pPr lvl="1"/>
            <a:r>
              <a:rPr lang="en-CA" dirty="0" smtClean="0"/>
              <a:t>Based on values of the individual family (and the HCP)</a:t>
            </a:r>
          </a:p>
          <a:p>
            <a:pPr lvl="1"/>
            <a:endParaRPr lang="en-CA" dirty="0"/>
          </a:p>
          <a:p>
            <a:r>
              <a:rPr lang="en-CA" dirty="0" smtClean="0"/>
              <a:t>Designing research</a:t>
            </a:r>
          </a:p>
          <a:p>
            <a:pPr lvl="1"/>
            <a:r>
              <a:rPr lang="en-CA" dirty="0" smtClean="0"/>
              <a:t>Huge opportunity to develop outcomes which are truly Patient Centered</a:t>
            </a:r>
          </a:p>
          <a:p>
            <a:pPr lvl="1"/>
            <a:r>
              <a:rPr lang="en-CA" dirty="0" smtClean="0"/>
              <a:t>Ask many parents not just the noisy ones!</a:t>
            </a:r>
          </a:p>
          <a:p>
            <a:pPr lvl="1"/>
            <a:r>
              <a:rPr lang="en-CA" dirty="0" smtClean="0"/>
              <a:t>Develop patient outcomes which impact on the family</a:t>
            </a:r>
            <a:endParaRPr lang="fr-CA" dirty="0"/>
          </a:p>
        </p:txBody>
      </p:sp>
    </p:spTree>
    <p:extLst>
      <p:ext uri="{BB962C8B-B14F-4D97-AF65-F5344CB8AC3E}">
        <p14:creationId xmlns:p14="http://schemas.microsoft.com/office/powerpoint/2010/main" val="27883786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1522" y="2196041"/>
            <a:ext cx="4002087" cy="198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itre 1"/>
          <p:cNvSpPr>
            <a:spLocks noGrp="1"/>
          </p:cNvSpPr>
          <p:nvPr>
            <p:ph type="title"/>
          </p:nvPr>
        </p:nvSpPr>
        <p:spPr/>
        <p:txBody>
          <a:bodyPr>
            <a:normAutofit fontScale="90000"/>
          </a:bodyPr>
          <a:lstStyle/>
          <a:p>
            <a:r>
              <a:rPr lang="en-US" altLang="fr-FR" dirty="0"/>
              <a:t>Pearce R, </a:t>
            </a:r>
            <a:r>
              <a:rPr lang="en-US" altLang="fr-FR" dirty="0" err="1"/>
              <a:t>Baardsnes</a:t>
            </a:r>
            <a:r>
              <a:rPr lang="en-US" altLang="fr-FR" dirty="0"/>
              <a:t> J: Term MRI for small preterm babies: do parents really want to know and why has nobody asked them? </a:t>
            </a:r>
            <a:r>
              <a:rPr lang="en-US" altLang="fr-FR" dirty="0" err="1"/>
              <a:t>Acta</a:t>
            </a:r>
            <a:r>
              <a:rPr lang="en-US" altLang="fr-FR" dirty="0"/>
              <a:t> </a:t>
            </a:r>
            <a:r>
              <a:rPr lang="en-US" altLang="fr-FR" dirty="0" err="1"/>
              <a:t>Paediatrica</a:t>
            </a:r>
            <a:r>
              <a:rPr lang="en-US" altLang="fr-FR" dirty="0"/>
              <a:t> 2012.</a:t>
            </a:r>
            <a:endParaRPr lang="fr-FR" altLang="fr-FR" dirty="0" smtClean="0"/>
          </a:p>
        </p:txBody>
      </p:sp>
      <p:sp>
        <p:nvSpPr>
          <p:cNvPr id="44036" name="ZoneTexte 2"/>
          <p:cNvSpPr txBox="1">
            <a:spLocks noChangeArrowheads="1"/>
          </p:cNvSpPr>
          <p:nvPr/>
        </p:nvSpPr>
        <p:spPr bwMode="auto">
          <a:xfrm>
            <a:off x="1760009" y="4684183"/>
            <a:ext cx="8532813"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en-US" sz="2400" dirty="0"/>
              <a:t>Parents of Lily and Maren</a:t>
            </a:r>
          </a:p>
          <a:p>
            <a:pPr>
              <a:spcBef>
                <a:spcPct val="0"/>
              </a:spcBef>
              <a:buFontTx/>
              <a:buNone/>
            </a:pPr>
            <a:endParaRPr lang="fr-CA" altLang="fr-FR" sz="2400" dirty="0" smtClean="0"/>
          </a:p>
          <a:p>
            <a:pPr>
              <a:spcBef>
                <a:spcPct val="0"/>
              </a:spcBef>
              <a:buFontTx/>
              <a:buNone/>
            </a:pPr>
            <a:r>
              <a:rPr lang="fr-CA" altLang="fr-FR" sz="2400" dirty="0" smtClean="0"/>
              <a:t>«</a:t>
            </a:r>
            <a:r>
              <a:rPr lang="fr-CA" altLang="fr-FR" sz="2400" dirty="0"/>
              <a:t> </a:t>
            </a:r>
            <a:r>
              <a:rPr lang="fr-CA" altLang="fr-FR" sz="2400" i="1" dirty="0" err="1" smtClean="0"/>
              <a:t>We</a:t>
            </a:r>
            <a:r>
              <a:rPr lang="fr-CA" altLang="fr-FR" sz="2400" i="1" dirty="0" smtClean="0"/>
              <a:t> </a:t>
            </a:r>
            <a:r>
              <a:rPr lang="fr-CA" altLang="fr-FR" sz="2400" i="1" dirty="0" err="1"/>
              <a:t>did</a:t>
            </a:r>
            <a:r>
              <a:rPr lang="fr-CA" altLang="fr-FR" sz="2400" i="1" dirty="0"/>
              <a:t> not have a </a:t>
            </a:r>
            <a:r>
              <a:rPr lang="fr-CA" altLang="fr-FR" sz="2400" i="1" dirty="0" err="1"/>
              <a:t>hundred</a:t>
            </a:r>
            <a:r>
              <a:rPr lang="fr-CA" altLang="fr-FR" sz="2400" i="1" dirty="0"/>
              <a:t> babies. </a:t>
            </a:r>
            <a:r>
              <a:rPr lang="fr-CA" altLang="fr-FR" sz="2400" i="1" dirty="0" err="1"/>
              <a:t>We</a:t>
            </a:r>
            <a:r>
              <a:rPr lang="fr-CA" altLang="fr-FR" sz="2400" i="1" dirty="0"/>
              <a:t> </a:t>
            </a:r>
            <a:r>
              <a:rPr lang="fr-CA" altLang="fr-FR" sz="2400" i="1" dirty="0" err="1"/>
              <a:t>had</a:t>
            </a:r>
            <a:r>
              <a:rPr lang="fr-CA" altLang="fr-FR" sz="2400" i="1" dirty="0"/>
              <a:t> </a:t>
            </a:r>
            <a:r>
              <a:rPr lang="fr-CA" altLang="fr-FR" sz="2400" i="1" dirty="0" err="1"/>
              <a:t>two</a:t>
            </a:r>
            <a:r>
              <a:rPr lang="fr-CA" altLang="fr-FR" sz="2400" i="1" dirty="0"/>
              <a:t> but 50% </a:t>
            </a:r>
            <a:r>
              <a:rPr lang="fr-CA" altLang="fr-FR" sz="2400" i="1" dirty="0" err="1"/>
              <a:t>had</a:t>
            </a:r>
            <a:r>
              <a:rPr lang="fr-CA" altLang="fr-FR" sz="2400" i="1" dirty="0"/>
              <a:t> </a:t>
            </a:r>
            <a:r>
              <a:rPr lang="fr-CA" altLang="fr-FR" sz="2400" i="1" dirty="0" err="1"/>
              <a:t>died</a:t>
            </a:r>
            <a:r>
              <a:rPr lang="fr-CA" altLang="fr-FR" sz="2400" i="1" dirty="0"/>
              <a:t>. One </a:t>
            </a:r>
            <a:r>
              <a:rPr lang="fr-CA" altLang="fr-FR" sz="2400" i="1" dirty="0" err="1"/>
              <a:t>was</a:t>
            </a:r>
            <a:r>
              <a:rPr lang="fr-CA" altLang="fr-FR" sz="2400" i="1" dirty="0"/>
              <a:t> </a:t>
            </a:r>
            <a:r>
              <a:rPr lang="fr-CA" altLang="fr-FR" sz="2400" i="1" dirty="0" err="1"/>
              <a:t>left</a:t>
            </a:r>
            <a:r>
              <a:rPr lang="fr-CA" altLang="fr-FR" sz="2400" i="1" dirty="0"/>
              <a:t>. </a:t>
            </a:r>
            <a:r>
              <a:rPr lang="fr-CA" altLang="fr-FR" sz="2400" i="1" dirty="0" err="1"/>
              <a:t>What</a:t>
            </a:r>
            <a:r>
              <a:rPr lang="fr-CA" altLang="fr-FR" sz="2400" i="1" dirty="0"/>
              <a:t> </a:t>
            </a:r>
            <a:r>
              <a:rPr lang="fr-CA" altLang="fr-FR" sz="2400" i="1" dirty="0" err="1"/>
              <a:t>did</a:t>
            </a:r>
            <a:r>
              <a:rPr lang="fr-CA" altLang="fr-FR" sz="2400" i="1" dirty="0"/>
              <a:t> </a:t>
            </a:r>
            <a:r>
              <a:rPr lang="fr-CA" altLang="fr-FR" sz="2400" i="1" dirty="0" err="1"/>
              <a:t>that</a:t>
            </a:r>
            <a:r>
              <a:rPr lang="fr-CA" altLang="fr-FR" sz="2400" i="1" dirty="0"/>
              <a:t> </a:t>
            </a:r>
            <a:r>
              <a:rPr lang="fr-CA" altLang="fr-FR" sz="2400" i="1" dirty="0" err="1"/>
              <a:t>mean</a:t>
            </a:r>
            <a:r>
              <a:rPr lang="fr-CA" altLang="fr-FR" sz="2400" i="1" dirty="0"/>
              <a:t> for Maren?</a:t>
            </a:r>
            <a:r>
              <a:rPr lang="fr-CA" altLang="fr-FR" sz="2400" dirty="0"/>
              <a:t> »</a:t>
            </a:r>
          </a:p>
          <a:p>
            <a:pPr>
              <a:spcBef>
                <a:spcPct val="0"/>
              </a:spcBef>
              <a:buFontTx/>
              <a:buNone/>
            </a:pPr>
            <a:endParaRPr lang="fr-CA" altLang="fr-FR" sz="2400" dirty="0"/>
          </a:p>
          <a:p>
            <a:pPr>
              <a:spcBef>
                <a:spcPct val="0"/>
              </a:spcBef>
              <a:buFontTx/>
              <a:buNone/>
            </a:pPr>
            <a:r>
              <a:rPr lang="fr-CA" altLang="fr-FR" sz="1200" dirty="0"/>
              <a:t>Jason </a:t>
            </a:r>
            <a:r>
              <a:rPr lang="fr-CA" altLang="fr-FR" sz="1200" dirty="0" err="1"/>
              <a:t>Baardsnes</a:t>
            </a:r>
            <a:r>
              <a:rPr lang="fr-CA" altLang="fr-FR" sz="1200" dirty="0"/>
              <a:t> and Rebecca Pearce, Acta </a:t>
            </a:r>
            <a:r>
              <a:rPr lang="fr-CA" altLang="fr-FR" sz="1200" dirty="0" err="1"/>
              <a:t>Paediatr</a:t>
            </a:r>
            <a:r>
              <a:rPr lang="fr-CA" altLang="fr-FR" sz="1200" dirty="0"/>
              <a:t>. 2012 Oct;101(10):1013-5</a:t>
            </a:r>
          </a:p>
        </p:txBody>
      </p:sp>
    </p:spTree>
    <p:extLst>
      <p:ext uri="{BB962C8B-B14F-4D97-AF65-F5344CB8AC3E}">
        <p14:creationId xmlns:p14="http://schemas.microsoft.com/office/powerpoint/2010/main" val="33426539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2800" dirty="0"/>
              <a:t>Pearce R, </a:t>
            </a:r>
            <a:r>
              <a:rPr lang="en-US" sz="2800" dirty="0" err="1"/>
              <a:t>Baardsnes</a:t>
            </a:r>
            <a:r>
              <a:rPr lang="en-US" sz="2800" dirty="0"/>
              <a:t> J: Term MRI for small preterm babies: do parents really want to know and why has nobody asked them? </a:t>
            </a:r>
            <a:r>
              <a:rPr lang="en-US" sz="2800" dirty="0" err="1"/>
              <a:t>Acta</a:t>
            </a:r>
            <a:r>
              <a:rPr lang="en-US" sz="2800" dirty="0"/>
              <a:t> </a:t>
            </a:r>
            <a:r>
              <a:rPr lang="en-US" sz="2800" dirty="0" err="1"/>
              <a:t>Paediatrica</a:t>
            </a:r>
            <a:r>
              <a:rPr lang="en-US" sz="2800" dirty="0"/>
              <a:t> 2012.</a:t>
            </a:r>
          </a:p>
        </p:txBody>
      </p:sp>
      <p:sp>
        <p:nvSpPr>
          <p:cNvPr id="3" name="Espace réservé du contenu 2"/>
          <p:cNvSpPr>
            <a:spLocks noGrp="1"/>
          </p:cNvSpPr>
          <p:nvPr>
            <p:ph idx="1"/>
          </p:nvPr>
        </p:nvSpPr>
        <p:spPr/>
        <p:txBody>
          <a:bodyPr>
            <a:normAutofit/>
          </a:bodyPr>
          <a:lstStyle/>
          <a:p>
            <a:r>
              <a:rPr lang="en-US" dirty="0" smtClean="0"/>
              <a:t>(The term MRI)…had identified </a:t>
            </a:r>
            <a:r>
              <a:rPr lang="en-US" dirty="0"/>
              <a:t>moderate cerebellar damage </a:t>
            </a:r>
            <a:endParaRPr lang="en-US" dirty="0" smtClean="0"/>
          </a:p>
          <a:p>
            <a:r>
              <a:rPr lang="en-US" dirty="0" smtClean="0"/>
              <a:t>Our </a:t>
            </a:r>
            <a:r>
              <a:rPr lang="en-US" dirty="0"/>
              <a:t>daughter had brain damage. Two of </a:t>
            </a:r>
            <a:r>
              <a:rPr lang="en-US" dirty="0" smtClean="0"/>
              <a:t>the most </a:t>
            </a:r>
            <a:r>
              <a:rPr lang="en-US" dirty="0"/>
              <a:t>horrific words a parent can ever hear. </a:t>
            </a:r>
            <a:endParaRPr lang="en-US" dirty="0" smtClean="0"/>
          </a:p>
          <a:p>
            <a:r>
              <a:rPr lang="en-US" dirty="0" smtClean="0"/>
              <a:t>The </a:t>
            </a:r>
            <a:r>
              <a:rPr lang="en-US" dirty="0"/>
              <a:t>doctor </a:t>
            </a:r>
            <a:r>
              <a:rPr lang="en-US" dirty="0" smtClean="0"/>
              <a:t>was compassionate </a:t>
            </a:r>
            <a:r>
              <a:rPr lang="en-US" dirty="0"/>
              <a:t>but vague about the possible motor, </a:t>
            </a:r>
            <a:r>
              <a:rPr lang="en-US" dirty="0" smtClean="0"/>
              <a:t>cognitive and </a:t>
            </a:r>
            <a:r>
              <a:rPr lang="en-US" dirty="0" err="1"/>
              <a:t>behavioural</a:t>
            </a:r>
            <a:r>
              <a:rPr lang="en-US" dirty="0"/>
              <a:t> problems that </a:t>
            </a:r>
            <a:r>
              <a:rPr lang="en-US" dirty="0" err="1"/>
              <a:t>Maren</a:t>
            </a:r>
            <a:r>
              <a:rPr lang="en-US" dirty="0"/>
              <a:t> could face. </a:t>
            </a:r>
            <a:r>
              <a:rPr lang="en-US" dirty="0" smtClean="0"/>
              <a:t>He also </a:t>
            </a:r>
            <a:r>
              <a:rPr lang="en-US" dirty="0"/>
              <a:t>said that it was hard to predict outcomes from </a:t>
            </a:r>
            <a:r>
              <a:rPr lang="en-US" dirty="0" smtClean="0"/>
              <a:t>MRIs, and </a:t>
            </a:r>
            <a:r>
              <a:rPr lang="en-US" dirty="0"/>
              <a:t>it was not certain at all </a:t>
            </a:r>
            <a:r>
              <a:rPr lang="en-US" dirty="0" err="1"/>
              <a:t>Maren</a:t>
            </a:r>
            <a:r>
              <a:rPr lang="en-US" dirty="0"/>
              <a:t> would be disabled. </a:t>
            </a:r>
            <a:r>
              <a:rPr lang="en-US" dirty="0" smtClean="0"/>
              <a:t>In fact</a:t>
            </a:r>
            <a:r>
              <a:rPr lang="en-US" dirty="0"/>
              <a:t>, many children with abnormal MRIs are not disabled</a:t>
            </a:r>
            <a:r>
              <a:rPr lang="en-US" dirty="0" smtClean="0"/>
              <a:t>.</a:t>
            </a:r>
            <a:endParaRPr lang="en-US" dirty="0"/>
          </a:p>
        </p:txBody>
      </p:sp>
    </p:spTree>
    <p:extLst>
      <p:ext uri="{BB962C8B-B14F-4D97-AF65-F5344CB8AC3E}">
        <p14:creationId xmlns:p14="http://schemas.microsoft.com/office/powerpoint/2010/main" val="34264841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404665"/>
            <a:ext cx="8229600" cy="5721499"/>
          </a:xfrm>
        </p:spPr>
        <p:txBody>
          <a:bodyPr>
            <a:normAutofit/>
          </a:bodyPr>
          <a:lstStyle/>
          <a:p>
            <a:r>
              <a:rPr lang="en-US" dirty="0" smtClean="0"/>
              <a:t>When </a:t>
            </a:r>
            <a:r>
              <a:rPr lang="en-US" dirty="0"/>
              <a:t>he left, I thought ‘okay, maybe this isn’t so bad </a:t>
            </a:r>
            <a:r>
              <a:rPr lang="en-US" dirty="0" smtClean="0"/>
              <a:t>after all</a:t>
            </a:r>
            <a:r>
              <a:rPr lang="en-US" dirty="0"/>
              <a:t>’. </a:t>
            </a:r>
            <a:r>
              <a:rPr lang="en-US" dirty="0" smtClean="0"/>
              <a:t>…</a:t>
            </a:r>
          </a:p>
          <a:p>
            <a:r>
              <a:rPr lang="en-US" dirty="0" smtClean="0"/>
              <a:t>I </a:t>
            </a:r>
            <a:r>
              <a:rPr lang="en-US" dirty="0"/>
              <a:t>looked on PubMed for abstracts about cerebellar </a:t>
            </a:r>
            <a:r>
              <a:rPr lang="en-US" dirty="0" smtClean="0"/>
              <a:t>damage in </a:t>
            </a:r>
            <a:r>
              <a:rPr lang="en-US" dirty="0"/>
              <a:t>preterm infants. One of the few articles that I found (</a:t>
            </a:r>
            <a:r>
              <a:rPr lang="en-US" dirty="0" err="1" smtClean="0"/>
              <a:t>Limperopoulos</a:t>
            </a:r>
            <a:r>
              <a:rPr lang="en-US" dirty="0" smtClean="0"/>
              <a:t> et </a:t>
            </a:r>
            <a:r>
              <a:rPr lang="en-US" dirty="0"/>
              <a:t>al. 2007) was totally </a:t>
            </a:r>
            <a:r>
              <a:rPr lang="en-US" dirty="0" smtClean="0"/>
              <a:t>devastating… </a:t>
            </a:r>
            <a:r>
              <a:rPr lang="en-US" dirty="0"/>
              <a:t>babies with cerebellar damage had a </a:t>
            </a:r>
            <a:r>
              <a:rPr lang="en-US" dirty="0" smtClean="0"/>
              <a:t>much greater </a:t>
            </a:r>
            <a:r>
              <a:rPr lang="en-US" dirty="0"/>
              <a:t>chance of expressive and receptive language </a:t>
            </a:r>
            <a:r>
              <a:rPr lang="en-US" dirty="0" smtClean="0"/>
              <a:t>delays, severe </a:t>
            </a:r>
            <a:r>
              <a:rPr lang="en-US" dirty="0"/>
              <a:t>motor disabilities, cognitive disabilities and </a:t>
            </a:r>
            <a:r>
              <a:rPr lang="en-US" dirty="0" smtClean="0"/>
              <a:t>autism symptoms</a:t>
            </a:r>
            <a:r>
              <a:rPr lang="en-US" dirty="0"/>
              <a:t>. </a:t>
            </a:r>
            <a:endParaRPr lang="en-US" dirty="0" smtClean="0"/>
          </a:p>
          <a:p>
            <a:r>
              <a:rPr lang="en-US" dirty="0" smtClean="0"/>
              <a:t>This </a:t>
            </a:r>
            <a:r>
              <a:rPr lang="en-US" dirty="0"/>
              <a:t>could be our child. We thought that </a:t>
            </a:r>
            <a:r>
              <a:rPr lang="en-US" dirty="0" smtClean="0"/>
              <a:t>we finally </a:t>
            </a:r>
            <a:r>
              <a:rPr lang="en-US" dirty="0"/>
              <a:t>saw the light at the end of the tunnel, and then, </a:t>
            </a:r>
            <a:r>
              <a:rPr lang="en-US" dirty="0" smtClean="0"/>
              <a:t>we were </a:t>
            </a:r>
            <a:r>
              <a:rPr lang="en-US" dirty="0"/>
              <a:t>handed this earth-shattering, crushing information.</a:t>
            </a:r>
            <a:endParaRPr lang="fr-CA" dirty="0"/>
          </a:p>
        </p:txBody>
      </p:sp>
    </p:spTree>
    <p:extLst>
      <p:ext uri="{BB962C8B-B14F-4D97-AF65-F5344CB8AC3E}">
        <p14:creationId xmlns:p14="http://schemas.microsoft.com/office/powerpoint/2010/main" val="21370181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81200" y="620688"/>
            <a:ext cx="8229600" cy="5904656"/>
          </a:xfrm>
        </p:spPr>
        <p:txBody>
          <a:bodyPr>
            <a:normAutofit fontScale="92500" lnSpcReduction="10000"/>
          </a:bodyPr>
          <a:lstStyle/>
          <a:p>
            <a:r>
              <a:rPr lang="en-US" dirty="0"/>
              <a:t>For the first year, we were petrified and </a:t>
            </a:r>
            <a:r>
              <a:rPr lang="en-US" dirty="0" err="1"/>
              <a:t>hypervigilant</a:t>
            </a:r>
            <a:r>
              <a:rPr lang="en-US" dirty="0"/>
              <a:t>,</a:t>
            </a:r>
          </a:p>
          <a:p>
            <a:r>
              <a:rPr lang="en-US" dirty="0"/>
              <a:t>the MRI always in our minds. Was she making eye </a:t>
            </a:r>
            <a:r>
              <a:rPr lang="en-US" dirty="0" smtClean="0"/>
              <a:t>contact? Reaching </a:t>
            </a:r>
            <a:r>
              <a:rPr lang="en-US" dirty="0"/>
              <a:t>for things? Showing any signs of </a:t>
            </a:r>
            <a:r>
              <a:rPr lang="en-US" dirty="0" smtClean="0"/>
              <a:t>ataxia? Babbling </a:t>
            </a:r>
            <a:r>
              <a:rPr lang="en-US" dirty="0"/>
              <a:t>appropriately? Drooling too much? </a:t>
            </a:r>
            <a:r>
              <a:rPr lang="en-US" dirty="0" smtClean="0"/>
              <a:t>Acting ‘strange</a:t>
            </a:r>
            <a:r>
              <a:rPr lang="en-US" dirty="0"/>
              <a:t>’? </a:t>
            </a:r>
            <a:endParaRPr lang="en-US" dirty="0" smtClean="0"/>
          </a:p>
          <a:p>
            <a:r>
              <a:rPr lang="en-US" dirty="0" smtClean="0"/>
              <a:t>She </a:t>
            </a:r>
            <a:r>
              <a:rPr lang="en-US" dirty="0"/>
              <a:t>was our first child, so we did not really </a:t>
            </a:r>
            <a:r>
              <a:rPr lang="en-US" dirty="0" smtClean="0"/>
              <a:t>know what </a:t>
            </a:r>
            <a:r>
              <a:rPr lang="en-US" dirty="0"/>
              <a:t>‘strange’ was, but were watching for it! I would </a:t>
            </a:r>
            <a:r>
              <a:rPr lang="en-US" dirty="0" smtClean="0"/>
              <a:t>imagine </a:t>
            </a:r>
            <a:r>
              <a:rPr lang="en-US" dirty="0" err="1" smtClean="0"/>
              <a:t>Maren</a:t>
            </a:r>
            <a:r>
              <a:rPr lang="en-US" dirty="0" smtClean="0"/>
              <a:t> </a:t>
            </a:r>
            <a:r>
              <a:rPr lang="en-US" dirty="0"/>
              <a:t>in a wheelchair or with leg braces, in a </a:t>
            </a:r>
            <a:r>
              <a:rPr lang="en-US" dirty="0" smtClean="0"/>
              <a:t>group home </a:t>
            </a:r>
            <a:r>
              <a:rPr lang="en-US" dirty="0"/>
              <a:t>or with severe autism. </a:t>
            </a:r>
            <a:endParaRPr lang="en-US" dirty="0" smtClean="0"/>
          </a:p>
          <a:p>
            <a:r>
              <a:rPr lang="en-US" dirty="0" smtClean="0"/>
              <a:t>I </a:t>
            </a:r>
            <a:r>
              <a:rPr lang="en-US" dirty="0"/>
              <a:t>started seeing a </a:t>
            </a:r>
            <a:r>
              <a:rPr lang="en-US" dirty="0" smtClean="0"/>
              <a:t>psychologist on </a:t>
            </a:r>
            <a:r>
              <a:rPr lang="en-US" dirty="0"/>
              <a:t>a regular basis</a:t>
            </a:r>
            <a:r>
              <a:rPr lang="en-US" dirty="0" smtClean="0"/>
              <a:t>.</a:t>
            </a:r>
          </a:p>
          <a:p>
            <a:r>
              <a:rPr lang="en-US" dirty="0"/>
              <a:t>In our case, </a:t>
            </a:r>
            <a:r>
              <a:rPr lang="en-US" dirty="0" err="1"/>
              <a:t>Maren’s</a:t>
            </a:r>
            <a:r>
              <a:rPr lang="en-US" dirty="0"/>
              <a:t> MRI gave us no information about</a:t>
            </a:r>
          </a:p>
          <a:p>
            <a:pPr marL="0" indent="0">
              <a:buNone/>
            </a:pPr>
            <a:r>
              <a:rPr lang="en-US" dirty="0" smtClean="0"/>
              <a:t> what </a:t>
            </a:r>
            <a:r>
              <a:rPr lang="en-US" dirty="0"/>
              <a:t>she is like today, it served only to completely terrify us</a:t>
            </a:r>
            <a:r>
              <a:rPr lang="en-US" dirty="0" smtClean="0"/>
              <a:t>.</a:t>
            </a:r>
          </a:p>
          <a:p>
            <a:r>
              <a:rPr lang="en-US" dirty="0" smtClean="0"/>
              <a:t> </a:t>
            </a:r>
            <a:r>
              <a:rPr lang="en-US" dirty="0"/>
              <a:t>Slowly, as she started meeting her </a:t>
            </a:r>
            <a:r>
              <a:rPr lang="en-US" dirty="0" smtClean="0"/>
              <a:t>milestones, our </a:t>
            </a:r>
            <a:r>
              <a:rPr lang="en-US" dirty="0"/>
              <a:t>utter panic settled into something less acute.</a:t>
            </a:r>
            <a:endParaRPr lang="fr-CA" dirty="0"/>
          </a:p>
        </p:txBody>
      </p:sp>
    </p:spTree>
    <p:extLst>
      <p:ext uri="{BB962C8B-B14F-4D97-AF65-F5344CB8AC3E}">
        <p14:creationId xmlns:p14="http://schemas.microsoft.com/office/powerpoint/2010/main" val="38918677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099050" y="1028052"/>
            <a:ext cx="5111750" cy="4343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Espace réservé du texte 2"/>
          <p:cNvSpPr>
            <a:spLocks noGrp="1"/>
          </p:cNvSpPr>
          <p:nvPr>
            <p:ph type="body" sz="half" idx="2"/>
          </p:nvPr>
        </p:nvSpPr>
        <p:spPr/>
        <p:txBody>
          <a:bodyPr>
            <a:normAutofit/>
          </a:bodyPr>
          <a:lstStyle/>
          <a:p>
            <a:r>
              <a:rPr lang="en-CA" sz="3200" dirty="0"/>
              <a:t>Maren </a:t>
            </a:r>
            <a:r>
              <a:rPr lang="en-CA" sz="3200" dirty="0" smtClean="0"/>
              <a:t>today</a:t>
            </a:r>
          </a:p>
          <a:p>
            <a:endParaRPr lang="en-CA" sz="3200" dirty="0"/>
          </a:p>
          <a:p>
            <a:pPr lvl="0">
              <a:lnSpc>
                <a:spcPct val="100000"/>
              </a:lnSpc>
              <a:spcBef>
                <a:spcPct val="20000"/>
              </a:spcBef>
            </a:pPr>
            <a:r>
              <a:rPr lang="fr-CA" sz="2000" dirty="0">
                <a:solidFill>
                  <a:prstClr val="black"/>
                </a:solidFill>
              </a:rPr>
              <a:t>25 </a:t>
            </a:r>
            <a:r>
              <a:rPr lang="fr-CA" sz="2000" dirty="0" err="1">
                <a:solidFill>
                  <a:prstClr val="black"/>
                </a:solidFill>
              </a:rPr>
              <a:t>weeks</a:t>
            </a:r>
            <a:r>
              <a:rPr lang="fr-CA" sz="2000" dirty="0">
                <a:solidFill>
                  <a:prstClr val="black"/>
                </a:solidFill>
              </a:rPr>
              <a:t>, </a:t>
            </a:r>
            <a:r>
              <a:rPr lang="fr-CA" sz="2000" dirty="0" err="1">
                <a:solidFill>
                  <a:prstClr val="black"/>
                </a:solidFill>
              </a:rPr>
              <a:t>twin</a:t>
            </a:r>
            <a:r>
              <a:rPr lang="fr-CA" sz="2000" dirty="0">
                <a:solidFill>
                  <a:prstClr val="black"/>
                </a:solidFill>
              </a:rPr>
              <a:t>, </a:t>
            </a:r>
            <a:r>
              <a:rPr lang="fr-CA" sz="2000" dirty="0" err="1">
                <a:solidFill>
                  <a:prstClr val="black"/>
                </a:solidFill>
              </a:rPr>
              <a:t>early</a:t>
            </a:r>
            <a:r>
              <a:rPr lang="fr-CA" sz="2000" dirty="0">
                <a:solidFill>
                  <a:prstClr val="black"/>
                </a:solidFill>
              </a:rPr>
              <a:t> </a:t>
            </a:r>
            <a:r>
              <a:rPr lang="fr-CA" sz="2000" dirty="0" err="1">
                <a:solidFill>
                  <a:prstClr val="black"/>
                </a:solidFill>
              </a:rPr>
              <a:t>onset</a:t>
            </a:r>
            <a:r>
              <a:rPr lang="fr-CA" sz="2000" dirty="0">
                <a:solidFill>
                  <a:prstClr val="black"/>
                </a:solidFill>
              </a:rPr>
              <a:t> </a:t>
            </a:r>
            <a:r>
              <a:rPr lang="fr-CA" sz="2000" dirty="0" err="1">
                <a:solidFill>
                  <a:prstClr val="black"/>
                </a:solidFill>
              </a:rPr>
              <a:t>septic</a:t>
            </a:r>
            <a:r>
              <a:rPr lang="fr-CA" sz="2000" dirty="0">
                <a:solidFill>
                  <a:prstClr val="black"/>
                </a:solidFill>
              </a:rPr>
              <a:t> </a:t>
            </a:r>
            <a:r>
              <a:rPr lang="fr-CA" sz="2000" dirty="0" err="1">
                <a:solidFill>
                  <a:prstClr val="black"/>
                </a:solidFill>
              </a:rPr>
              <a:t>shock</a:t>
            </a:r>
            <a:r>
              <a:rPr lang="fr-CA" sz="2000" dirty="0">
                <a:solidFill>
                  <a:prstClr val="black"/>
                </a:solidFill>
              </a:rPr>
              <a:t>, </a:t>
            </a:r>
            <a:r>
              <a:rPr lang="fr-CA" sz="2000" dirty="0" err="1">
                <a:solidFill>
                  <a:prstClr val="black"/>
                </a:solidFill>
              </a:rPr>
              <a:t>fungal</a:t>
            </a:r>
            <a:r>
              <a:rPr lang="fr-CA" sz="2000" dirty="0">
                <a:solidFill>
                  <a:prstClr val="black"/>
                </a:solidFill>
              </a:rPr>
              <a:t> sepsis, </a:t>
            </a:r>
            <a:r>
              <a:rPr lang="fr-CA" sz="2000" dirty="0" err="1">
                <a:solidFill>
                  <a:prstClr val="black"/>
                </a:solidFill>
              </a:rPr>
              <a:t>prolonged</a:t>
            </a:r>
            <a:r>
              <a:rPr lang="fr-CA" sz="2000" dirty="0">
                <a:solidFill>
                  <a:prstClr val="black"/>
                </a:solidFill>
              </a:rPr>
              <a:t> HFOV and </a:t>
            </a:r>
            <a:r>
              <a:rPr lang="fr-CA" sz="2000" dirty="0" err="1">
                <a:solidFill>
                  <a:prstClr val="black"/>
                </a:solidFill>
              </a:rPr>
              <a:t>inhaled</a:t>
            </a:r>
            <a:r>
              <a:rPr lang="fr-CA" sz="2000" dirty="0">
                <a:solidFill>
                  <a:prstClr val="black"/>
                </a:solidFill>
              </a:rPr>
              <a:t> NO for marginal saturations, PDA </a:t>
            </a:r>
            <a:r>
              <a:rPr lang="fr-CA" sz="2000" dirty="0" err="1">
                <a:solidFill>
                  <a:prstClr val="black"/>
                </a:solidFill>
              </a:rPr>
              <a:t>ligation</a:t>
            </a:r>
            <a:r>
              <a:rPr lang="fr-CA" sz="2000" dirty="0">
                <a:solidFill>
                  <a:prstClr val="black"/>
                </a:solidFill>
              </a:rPr>
              <a:t> and </a:t>
            </a:r>
            <a:r>
              <a:rPr lang="fr-CA" sz="2000" dirty="0" err="1">
                <a:solidFill>
                  <a:prstClr val="black"/>
                </a:solidFill>
              </a:rPr>
              <a:t>postop</a:t>
            </a:r>
            <a:r>
              <a:rPr lang="fr-CA" sz="2000" dirty="0">
                <a:solidFill>
                  <a:prstClr val="black"/>
                </a:solidFill>
              </a:rPr>
              <a:t> </a:t>
            </a:r>
            <a:r>
              <a:rPr lang="fr-CA" sz="2000" dirty="0" err="1">
                <a:solidFill>
                  <a:prstClr val="black"/>
                </a:solidFill>
              </a:rPr>
              <a:t>hemodynamic</a:t>
            </a:r>
            <a:r>
              <a:rPr lang="fr-CA" sz="2000" dirty="0">
                <a:solidFill>
                  <a:prstClr val="black"/>
                </a:solidFill>
              </a:rPr>
              <a:t> compromise, </a:t>
            </a:r>
            <a:r>
              <a:rPr lang="fr-CA" sz="2000" dirty="0" err="1">
                <a:solidFill>
                  <a:prstClr val="black"/>
                </a:solidFill>
              </a:rPr>
              <a:t>severe</a:t>
            </a:r>
            <a:r>
              <a:rPr lang="fr-CA" sz="2000" dirty="0">
                <a:solidFill>
                  <a:prstClr val="black"/>
                </a:solidFill>
              </a:rPr>
              <a:t> BPD </a:t>
            </a:r>
            <a:r>
              <a:rPr lang="fr-CA" sz="2000" dirty="0" err="1">
                <a:solidFill>
                  <a:prstClr val="black"/>
                </a:solidFill>
              </a:rPr>
              <a:t>receiving</a:t>
            </a:r>
            <a:r>
              <a:rPr lang="fr-CA" sz="2000" dirty="0">
                <a:solidFill>
                  <a:prstClr val="black"/>
                </a:solidFill>
              </a:rPr>
              <a:t> </a:t>
            </a:r>
            <a:r>
              <a:rPr lang="fr-CA" sz="2000" dirty="0" err="1">
                <a:solidFill>
                  <a:prstClr val="black"/>
                </a:solidFill>
              </a:rPr>
              <a:t>steroids</a:t>
            </a:r>
            <a:r>
              <a:rPr lang="fr-CA" sz="2000" dirty="0">
                <a:solidFill>
                  <a:prstClr val="black"/>
                </a:solidFill>
              </a:rPr>
              <a:t>… </a:t>
            </a:r>
          </a:p>
          <a:p>
            <a:pPr lvl="0">
              <a:lnSpc>
                <a:spcPct val="100000"/>
              </a:lnSpc>
              <a:spcBef>
                <a:spcPct val="20000"/>
              </a:spcBef>
            </a:pPr>
            <a:r>
              <a:rPr lang="en-CA" sz="2000" dirty="0">
                <a:solidFill>
                  <a:prstClr val="black"/>
                </a:solidFill>
              </a:rPr>
              <a:t>Cerebellar hemorrhage found on discharge MRI</a:t>
            </a:r>
            <a:endParaRPr lang="fr-CA" sz="2000" dirty="0">
              <a:solidFill>
                <a:prstClr val="black"/>
              </a:solidFill>
            </a:endParaRPr>
          </a:p>
          <a:p>
            <a:endParaRPr lang="fr-CA" sz="3200" dirty="0"/>
          </a:p>
        </p:txBody>
      </p:sp>
    </p:spTree>
    <p:extLst>
      <p:ext uri="{BB962C8B-B14F-4D97-AF65-F5344CB8AC3E}">
        <p14:creationId xmlns:p14="http://schemas.microsoft.com/office/powerpoint/2010/main" val="23443129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idx="4294967295"/>
          </p:nvPr>
        </p:nvSpPr>
        <p:spPr>
          <a:xfrm>
            <a:off x="1919288" y="549275"/>
            <a:ext cx="8229600" cy="1143000"/>
          </a:xfrm>
        </p:spPr>
        <p:txBody>
          <a:bodyPr>
            <a:normAutofit fontScale="90000"/>
          </a:bodyPr>
          <a:lstStyle/>
          <a:p>
            <a:pPr eaLnBrk="1" hangingPunct="1"/>
            <a:r>
              <a:rPr lang="en-US" altLang="fr-FR" smtClean="0">
                <a:solidFill>
                  <a:srgbClr val="C00000"/>
                </a:solidFill>
              </a:rPr>
              <a:t/>
            </a:r>
            <a:br>
              <a:rPr lang="en-US" altLang="fr-FR" smtClean="0">
                <a:solidFill>
                  <a:srgbClr val="C00000"/>
                </a:solidFill>
              </a:rPr>
            </a:br>
            <a:r>
              <a:rPr lang="en-US" altLang="fr-FR" smtClean="0">
                <a:solidFill>
                  <a:srgbClr val="C00000"/>
                </a:solidFill>
              </a:rPr>
              <a:t>To treat or not to treat?</a:t>
            </a:r>
            <a:br>
              <a:rPr lang="en-US" altLang="fr-FR" smtClean="0">
                <a:solidFill>
                  <a:srgbClr val="C00000"/>
                </a:solidFill>
              </a:rPr>
            </a:br>
            <a:r>
              <a:rPr lang="en-US" altLang="fr-FR" sz="3600">
                <a:solidFill>
                  <a:srgbClr val="C00000"/>
                </a:solidFill>
              </a:rPr>
              <a:t>(US 1984 amendment)</a:t>
            </a:r>
            <a:r>
              <a:rPr lang="en-US" altLang="fr-FR" smtClean="0">
                <a:solidFill>
                  <a:srgbClr val="C00000"/>
                </a:solidFill>
              </a:rPr>
              <a:t/>
            </a:r>
            <a:br>
              <a:rPr lang="en-US" altLang="fr-FR" smtClean="0">
                <a:solidFill>
                  <a:srgbClr val="C00000"/>
                </a:solidFill>
              </a:rPr>
            </a:br>
            <a:endParaRPr lang="en-US" altLang="fr-FR" smtClean="0">
              <a:solidFill>
                <a:srgbClr val="C00000"/>
              </a:solidFill>
            </a:endParaRPr>
          </a:p>
        </p:txBody>
      </p:sp>
      <p:graphicFrame>
        <p:nvGraphicFramePr>
          <p:cNvPr id="847875" name="Group 3"/>
          <p:cNvGraphicFramePr>
            <a:graphicFrameLocks noGrp="1"/>
          </p:cNvGraphicFramePr>
          <p:nvPr>
            <p:extLst>
              <p:ext uri="{D42A27DB-BD31-4B8C-83A1-F6EECF244321}">
                <p14:modId xmlns:p14="http://schemas.microsoft.com/office/powerpoint/2010/main" val="732252440"/>
              </p:ext>
            </p:extLst>
          </p:nvPr>
        </p:nvGraphicFramePr>
        <p:xfrm>
          <a:off x="2853267" y="1692275"/>
          <a:ext cx="6096000" cy="4059238"/>
        </p:xfrm>
        <a:graphic>
          <a:graphicData uri="http://schemas.openxmlformats.org/drawingml/2006/table">
            <a:tbl>
              <a:tblPr/>
              <a:tblGrid>
                <a:gridCol w="2032000">
                  <a:extLst>
                    <a:ext uri="{9D8B030D-6E8A-4147-A177-3AD203B41FA5}">
                      <a16:colId xmlns="" xmlns:a16="http://schemas.microsoft.com/office/drawing/2014/main" val="20000"/>
                    </a:ext>
                  </a:extLst>
                </a:gridCol>
                <a:gridCol w="2032000">
                  <a:extLst>
                    <a:ext uri="{9D8B030D-6E8A-4147-A177-3AD203B41FA5}">
                      <a16:colId xmlns="" xmlns:a16="http://schemas.microsoft.com/office/drawing/2014/main" val="20001"/>
                    </a:ext>
                  </a:extLst>
                </a:gridCol>
                <a:gridCol w="2032000">
                  <a:extLst>
                    <a:ext uri="{9D8B030D-6E8A-4147-A177-3AD203B41FA5}">
                      <a16:colId xmlns="" xmlns:a16="http://schemas.microsoft.com/office/drawing/2014/main" val="20002"/>
                    </a:ext>
                  </a:extLst>
                </a:gridCol>
              </a:tblGrid>
              <a:tr h="103024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a:ln>
                            <a:noFill/>
                          </a:ln>
                          <a:solidFill>
                            <a:schemeClr val="tx1"/>
                          </a:solidFill>
                          <a:effectLst>
                            <a:outerShdw blurRad="38100" dist="38100" dir="2700000" algn="tl">
                              <a:srgbClr val="C0C0C0"/>
                            </a:outerShdw>
                          </a:effectLst>
                          <a:latin typeface="Calibri" pitchFamily="34" charset="0"/>
                        </a:rPr>
                        <a:t>Treatment</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a:ln>
                            <a:noFill/>
                          </a:ln>
                          <a:solidFill>
                            <a:schemeClr val="tx1"/>
                          </a:solidFill>
                          <a:effectLst>
                            <a:outerShdw blurRad="38100" dist="38100" dir="2700000" algn="tl">
                              <a:srgbClr val="C0C0C0"/>
                            </a:outerShdw>
                          </a:effectLst>
                          <a:latin typeface="Calibri" pitchFamily="34" charset="0"/>
                        </a:rPr>
                        <a:t>efficiency</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a:ln>
                            <a:noFill/>
                          </a:ln>
                          <a:solidFill>
                            <a:schemeClr val="tx1"/>
                          </a:solidFill>
                          <a:effectLst>
                            <a:outerShdw blurRad="38100" dist="38100" dir="2700000" algn="tl">
                              <a:srgbClr val="C0C0C0"/>
                            </a:outerShdw>
                          </a:effectLst>
                          <a:latin typeface="Calibri" pitchFamily="34" charset="0"/>
                        </a:rPr>
                        <a:t>Parents want </a:t>
                      </a:r>
                      <a:r>
                        <a:rPr kumimoji="0" lang="en-US" sz="2800" b="0" i="0" u="none" strike="noStrike" cap="none" normalizeH="0" baseline="0" dirty="0" err="1">
                          <a:ln>
                            <a:noFill/>
                          </a:ln>
                          <a:solidFill>
                            <a:schemeClr val="tx1"/>
                          </a:solidFill>
                          <a:effectLst>
                            <a:outerShdw blurRad="38100" dist="38100" dir="2700000" algn="tl">
                              <a:srgbClr val="C0C0C0"/>
                            </a:outerShdw>
                          </a:effectLst>
                          <a:latin typeface="Calibri" pitchFamily="34" charset="0"/>
                        </a:rPr>
                        <a:t>Tx</a:t>
                      </a:r>
                      <a:endParaRPr kumimoji="0" lang="en-US" sz="2800" b="0" i="0" u="none" strike="noStrike" cap="none" normalizeH="0" baseline="0" dirty="0">
                        <a:ln>
                          <a:noFill/>
                        </a:ln>
                        <a:solidFill>
                          <a:schemeClr val="tx1"/>
                        </a:solidFill>
                        <a:effectLst>
                          <a:outerShdw blurRad="38100" dist="38100" dir="2700000" algn="tl">
                            <a:srgbClr val="C0C0C0"/>
                          </a:outerShdw>
                        </a:effectLst>
                        <a:latin typeface="Calibri" pitchFamily="34" charset="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a:ln>
                            <a:noFill/>
                          </a:ln>
                          <a:solidFill>
                            <a:schemeClr val="tx1"/>
                          </a:solidFill>
                          <a:effectLst>
                            <a:outerShdw blurRad="38100" dist="38100" dir="2700000" algn="tl">
                              <a:srgbClr val="C0C0C0"/>
                            </a:outerShdw>
                          </a:effectLst>
                          <a:latin typeface="Calibri" pitchFamily="34" charset="0"/>
                        </a:rPr>
                        <a:t>Parents refuse Tx</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00966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dirty="0">
                          <a:ln>
                            <a:noFill/>
                          </a:ln>
                          <a:solidFill>
                            <a:schemeClr val="tx1"/>
                          </a:solidFill>
                          <a:effectLst/>
                          <a:latin typeface="Calibri" pitchFamily="34" charset="0"/>
                        </a:rPr>
                        <a:t>Beneficial</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a:ln>
                            <a:noFill/>
                          </a:ln>
                          <a:solidFill>
                            <a:schemeClr val="tx1"/>
                          </a:solidFill>
                          <a:effectLst>
                            <a:outerShdw blurRad="38100" dist="38100" dir="2700000" algn="tl">
                              <a:srgbClr val="C0C0C0"/>
                            </a:outerShdw>
                          </a:effectLst>
                          <a:latin typeface="Calibri" pitchFamily="34" charset="0"/>
                        </a:rPr>
                        <a:t>Yes</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a:ln>
                            <a:noFill/>
                          </a:ln>
                          <a:solidFill>
                            <a:schemeClr val="tx1"/>
                          </a:solidFill>
                          <a:effectLst>
                            <a:outerShdw blurRad="38100" dist="38100" dir="2700000" algn="tl">
                              <a:srgbClr val="C0C0C0"/>
                            </a:outerShdw>
                          </a:effectLst>
                          <a:latin typeface="Calibri" pitchFamily="34" charset="0"/>
                        </a:rPr>
                        <a:t>Yes</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00966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dirty="0">
                          <a:ln>
                            <a:noFill/>
                          </a:ln>
                          <a:solidFill>
                            <a:schemeClr val="tx1"/>
                          </a:solidFill>
                          <a:effectLst/>
                          <a:latin typeface="Calibri" pitchFamily="34" charset="0"/>
                        </a:rPr>
                        <a:t>Grey zone</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a:ln>
                            <a:noFill/>
                          </a:ln>
                          <a:solidFill>
                            <a:schemeClr val="tx1"/>
                          </a:solidFill>
                          <a:effectLst>
                            <a:outerShdw blurRad="38100" dist="38100" dir="2700000" algn="tl">
                              <a:srgbClr val="C0C0C0"/>
                            </a:outerShdw>
                          </a:effectLst>
                          <a:latin typeface="Calibri" pitchFamily="34" charset="0"/>
                        </a:rPr>
                        <a:t>Yes</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a:ln>
                            <a:noFill/>
                          </a:ln>
                          <a:solidFill>
                            <a:schemeClr val="tx1"/>
                          </a:solidFill>
                          <a:effectLst>
                            <a:outerShdw blurRad="38100" dist="38100" dir="2700000" algn="tl">
                              <a:srgbClr val="C0C0C0"/>
                            </a:outerShdw>
                          </a:effectLst>
                          <a:latin typeface="Calibri" pitchFamily="34" charset="0"/>
                        </a:rPr>
                        <a:t>No</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00966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dirty="0">
                          <a:ln>
                            <a:noFill/>
                          </a:ln>
                          <a:solidFill>
                            <a:schemeClr val="tx1"/>
                          </a:solidFill>
                          <a:effectLst/>
                          <a:latin typeface="Calibri" pitchFamily="34" charset="0"/>
                        </a:rPr>
                        <a:t>Futile</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a:ln>
                            <a:noFill/>
                          </a:ln>
                          <a:solidFill>
                            <a:schemeClr val="tx1"/>
                          </a:solidFill>
                          <a:effectLst>
                            <a:outerShdw blurRad="38100" dist="38100" dir="2700000" algn="tl">
                              <a:srgbClr val="C0C0C0"/>
                            </a:outerShdw>
                          </a:effectLst>
                          <a:latin typeface="Calibri" pitchFamily="34" charset="0"/>
                        </a:rPr>
                        <a:t>yes?</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a:ln>
                            <a:noFill/>
                          </a:ln>
                          <a:solidFill>
                            <a:schemeClr val="tx1"/>
                          </a:solidFill>
                          <a:effectLst>
                            <a:outerShdw blurRad="38100" dist="38100" dir="2700000" algn="tl">
                              <a:srgbClr val="C0C0C0"/>
                            </a:outerShdw>
                          </a:effectLst>
                          <a:latin typeface="Calibri" pitchFamily="34" charset="0"/>
                        </a:rPr>
                        <a:t>No</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
        <p:nvSpPr>
          <p:cNvPr id="2" name="ZoneTexte 1"/>
          <p:cNvSpPr txBox="1"/>
          <p:nvPr/>
        </p:nvSpPr>
        <p:spPr>
          <a:xfrm>
            <a:off x="1021821" y="5918200"/>
            <a:ext cx="10024533" cy="523220"/>
          </a:xfrm>
          <a:prstGeom prst="rect">
            <a:avLst/>
          </a:prstGeom>
          <a:noFill/>
        </p:spPr>
        <p:txBody>
          <a:bodyPr wrap="square" rtlCol="0">
            <a:spAutoFit/>
          </a:bodyPr>
          <a:lstStyle/>
          <a:p>
            <a:r>
              <a:rPr lang="en-CA" sz="2800" dirty="0"/>
              <a:t>But who decides where the grey zone starts and stops?</a:t>
            </a:r>
          </a:p>
        </p:txBody>
      </p:sp>
    </p:spTree>
    <p:custDataLst>
      <p:tags r:id="rId1"/>
    </p:custDataLst>
    <p:extLst>
      <p:ext uri="{BB962C8B-B14F-4D97-AF65-F5344CB8AC3E}">
        <p14:creationId xmlns:p14="http://schemas.microsoft.com/office/powerpoint/2010/main" val="12301073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idx="4294967295"/>
          </p:nvPr>
        </p:nvSpPr>
        <p:spPr>
          <a:xfrm>
            <a:off x="1524000" y="476251"/>
            <a:ext cx="8991600" cy="1431925"/>
          </a:xfrm>
        </p:spPr>
        <p:txBody>
          <a:bodyPr>
            <a:normAutofit fontScale="90000"/>
          </a:bodyPr>
          <a:lstStyle/>
          <a:p>
            <a:pPr eaLnBrk="1" hangingPunct="1"/>
            <a:r>
              <a:rPr lang="en-US" altLang="fr-FR" sz="4000" dirty="0">
                <a:solidFill>
                  <a:srgbClr val="C00000"/>
                </a:solidFill>
              </a:rPr>
              <a:t>Newborn at </a:t>
            </a:r>
            <a:r>
              <a:rPr lang="en-US" altLang="fr-FR" sz="4000" dirty="0" smtClean="0">
                <a:solidFill>
                  <a:srgbClr val="C00000"/>
                </a:solidFill>
              </a:rPr>
              <a:t>24 </a:t>
            </a:r>
            <a:r>
              <a:rPr lang="en-US" altLang="fr-FR" sz="4000" dirty="0">
                <a:solidFill>
                  <a:srgbClr val="C00000"/>
                </a:solidFill>
              </a:rPr>
              <a:t>weeks </a:t>
            </a:r>
            <a:r>
              <a:rPr lang="en-US" altLang="fr-FR" sz="4000" dirty="0" smtClean="0">
                <a:solidFill>
                  <a:srgbClr val="C00000"/>
                </a:solidFill>
              </a:rPr>
              <a:t>GA</a:t>
            </a:r>
            <a:r>
              <a:rPr lang="en-US" altLang="fr-FR" sz="4000" dirty="0">
                <a:solidFill>
                  <a:srgbClr val="C00000"/>
                </a:solidFill>
              </a:rPr>
              <a:t>: </a:t>
            </a:r>
            <a:r>
              <a:rPr lang="fr-CA" altLang="fr-FR" sz="4000" dirty="0">
                <a:solidFill>
                  <a:srgbClr val="C00000"/>
                </a:solidFill>
              </a:rPr>
              <a:t/>
            </a:r>
            <a:br>
              <a:rPr lang="fr-CA" altLang="fr-FR" sz="4000" dirty="0">
                <a:solidFill>
                  <a:srgbClr val="C00000"/>
                </a:solidFill>
              </a:rPr>
            </a:br>
            <a:r>
              <a:rPr lang="en-US" altLang="fr-FR" sz="4000" dirty="0">
                <a:solidFill>
                  <a:srgbClr val="C00000"/>
                </a:solidFill>
              </a:rPr>
              <a:t>beneficial,</a:t>
            </a:r>
            <a:r>
              <a:rPr lang="fr-CA" altLang="fr-FR" sz="4000" dirty="0">
                <a:solidFill>
                  <a:srgbClr val="C00000"/>
                </a:solidFill>
              </a:rPr>
              <a:t> </a:t>
            </a:r>
            <a:r>
              <a:rPr lang="en-US" altLang="fr-FR" sz="4000" dirty="0">
                <a:solidFill>
                  <a:srgbClr val="C00000"/>
                </a:solidFill>
              </a:rPr>
              <a:t>“grey zone” or futile</a:t>
            </a:r>
            <a:r>
              <a:rPr lang="en-US" altLang="fr-FR" sz="4000" dirty="0" smtClean="0">
                <a:solidFill>
                  <a:srgbClr val="C00000"/>
                </a:solidFill>
              </a:rPr>
              <a:t>?</a:t>
            </a:r>
            <a:r>
              <a:rPr lang="en-US" altLang="fr-FR" sz="4000" dirty="0">
                <a:solidFill>
                  <a:srgbClr val="C00000"/>
                </a:solidFill>
              </a:rPr>
              <a:t/>
            </a:r>
            <a:br>
              <a:rPr lang="en-US" altLang="fr-FR" sz="4000" dirty="0">
                <a:solidFill>
                  <a:srgbClr val="C00000"/>
                </a:solidFill>
              </a:rPr>
            </a:br>
            <a:endParaRPr lang="en-US" altLang="fr-FR" sz="4000" dirty="0">
              <a:solidFill>
                <a:srgbClr val="C00000"/>
              </a:solidFill>
            </a:endParaRPr>
          </a:p>
        </p:txBody>
      </p:sp>
      <p:pic>
        <p:nvPicPr>
          <p:cNvPr id="167939" name="Picture 4" descr="IMG_08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5413" y="2060576"/>
            <a:ext cx="67183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0" name="Text Box 5"/>
          <p:cNvSpPr txBox="1">
            <a:spLocks noChangeArrowheads="1"/>
          </p:cNvSpPr>
          <p:nvPr/>
        </p:nvSpPr>
        <p:spPr bwMode="auto">
          <a:xfrm>
            <a:off x="5932488" y="589280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CA" altLang="fr-FR" sz="1800">
              <a:latin typeface="Tahoma" panose="020B0604030504040204" pitchFamily="34" charset="0"/>
            </a:endParaRPr>
          </a:p>
        </p:txBody>
      </p:sp>
    </p:spTree>
    <p:custDataLst>
      <p:tags r:id="rId1"/>
    </p:custDataLst>
    <p:extLst>
      <p:ext uri="{BB962C8B-B14F-4D97-AF65-F5344CB8AC3E}">
        <p14:creationId xmlns:p14="http://schemas.microsoft.com/office/powerpoint/2010/main" val="13416486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1676400" y="381000"/>
            <a:ext cx="8763000" cy="1143000"/>
          </a:xfrm>
        </p:spPr>
        <p:txBody>
          <a:bodyPr>
            <a:normAutofit fontScale="90000"/>
          </a:bodyPr>
          <a:lstStyle/>
          <a:p>
            <a:r>
              <a:rPr lang="en-US" altLang="fr-FR" sz="4000">
                <a:solidFill>
                  <a:srgbClr val="C00000"/>
                </a:solidFill>
              </a:rPr>
              <a:t>What are the outcomes at 23 weeks? France</a:t>
            </a:r>
          </a:p>
        </p:txBody>
      </p:sp>
      <p:sp>
        <p:nvSpPr>
          <p:cNvPr id="168963" name="Rectangle 3"/>
          <p:cNvSpPr>
            <a:spLocks noGrp="1" noChangeArrowheads="1"/>
          </p:cNvSpPr>
          <p:nvPr>
            <p:ph type="body" idx="1"/>
          </p:nvPr>
        </p:nvSpPr>
        <p:spPr>
          <a:xfrm>
            <a:off x="1905000" y="1752600"/>
            <a:ext cx="8382000" cy="5105400"/>
          </a:xfrm>
        </p:spPr>
        <p:txBody>
          <a:bodyPr/>
          <a:lstStyle/>
          <a:p>
            <a:pPr>
              <a:lnSpc>
                <a:spcPct val="80000"/>
              </a:lnSpc>
            </a:pPr>
            <a:r>
              <a:rPr lang="en-US" altLang="fr-FR" smtClean="0">
                <a:cs typeface="Times New Roman" panose="02020603050405020304" pitchFamily="18" charset="0"/>
              </a:rPr>
              <a:t>“Parents should receive appropriate information of survival and risks”, “informed consent is given in the delivery room”</a:t>
            </a:r>
          </a:p>
          <a:p>
            <a:pPr>
              <a:lnSpc>
                <a:spcPct val="80000"/>
              </a:lnSpc>
            </a:pPr>
            <a:r>
              <a:rPr lang="en-US" altLang="fr-FR" smtClean="0">
                <a:cs typeface="Times New Roman" panose="02020603050405020304" pitchFamily="18" charset="0"/>
              </a:rPr>
              <a:t>“In France, a do not resuscitate order is (generally made) for newborns weighing less than 600g and/or with a gestation of less than 24 weeks since the mortality is 100%”</a:t>
            </a:r>
          </a:p>
          <a:p>
            <a:pPr lvl="1">
              <a:lnSpc>
                <a:spcPct val="80000"/>
              </a:lnSpc>
            </a:pPr>
            <a:r>
              <a:rPr lang="en-US" altLang="fr-FR" sz="1600">
                <a:cs typeface="Times New Roman" panose="02020603050405020304" pitchFamily="18" charset="0"/>
              </a:rPr>
              <a:t>Desfrere, L; Tsatsaris, V.; Sanchez, L.; Cabrol, D., and Moriette, G. [Extremely preterm infants: resuscitation criteria in the delivery room and dialogue with parents before birth]. J Gynecol Obstet Biol Reprod. 2004 Feb; 33(1 Suppl):S84-7.</a:t>
            </a:r>
          </a:p>
          <a:p>
            <a:pPr lvl="4">
              <a:lnSpc>
                <a:spcPct val="80000"/>
              </a:lnSpc>
            </a:pPr>
            <a:endParaRPr lang="en-US" altLang="fr-FR" sz="1600">
              <a:cs typeface="Times New Roman" panose="02020603050405020304" pitchFamily="18" charset="0"/>
            </a:endParaRPr>
          </a:p>
          <a:p>
            <a:pPr>
              <a:lnSpc>
                <a:spcPct val="80000"/>
              </a:lnSpc>
            </a:pPr>
            <a:endParaRPr lang="en-US" altLang="fr-FR">
              <a:cs typeface="Times New Roman" panose="02020603050405020304" pitchFamily="18" charset="0"/>
            </a:endParaRPr>
          </a:p>
        </p:txBody>
      </p:sp>
    </p:spTree>
    <p:extLst>
      <p:ext uri="{BB962C8B-B14F-4D97-AF65-F5344CB8AC3E}">
        <p14:creationId xmlns:p14="http://schemas.microsoft.com/office/powerpoint/2010/main" val="40800608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a:xfrm>
            <a:off x="1676400" y="304801"/>
            <a:ext cx="8991600" cy="1431925"/>
          </a:xfrm>
        </p:spPr>
        <p:txBody>
          <a:bodyPr/>
          <a:lstStyle/>
          <a:p>
            <a:r>
              <a:rPr lang="en-US" altLang="fr-FR" sz="4000">
                <a:solidFill>
                  <a:srgbClr val="C00000"/>
                </a:solidFill>
              </a:rPr>
              <a:t>What is the survival at 23 weeks? Germany </a:t>
            </a:r>
            <a:r>
              <a:rPr lang="en-US" altLang="fr-FR" sz="2000"/>
              <a:t>Herber-Jonas et al, Am J Obs Gyn, 2006Jul, 195(1): 16-22</a:t>
            </a:r>
          </a:p>
        </p:txBody>
      </p:sp>
      <p:sp>
        <p:nvSpPr>
          <p:cNvPr id="101379" name="Rectangle 1027"/>
          <p:cNvSpPr>
            <a:spLocks noGrp="1" noChangeArrowheads="1"/>
          </p:cNvSpPr>
          <p:nvPr>
            <p:ph type="body" idx="1"/>
          </p:nvPr>
        </p:nvSpPr>
        <p:spPr>
          <a:xfrm>
            <a:off x="1828800" y="1981200"/>
            <a:ext cx="8534400" cy="4572000"/>
          </a:xfrm>
        </p:spPr>
        <p:txBody>
          <a:bodyPr/>
          <a:lstStyle/>
          <a:p>
            <a:pPr>
              <a:defRPr/>
            </a:pPr>
            <a:r>
              <a:rPr lang="en-US" dirty="0"/>
              <a:t>In this study, 60% resuscitation at 22-24 weeks</a:t>
            </a:r>
          </a:p>
          <a:p>
            <a:pPr marL="0" indent="0">
              <a:buNone/>
              <a:defRPr/>
            </a:pPr>
            <a:r>
              <a:rPr lang="en-US" dirty="0"/>
              <a:t>When resuscitated:</a:t>
            </a:r>
          </a:p>
          <a:p>
            <a:pPr>
              <a:defRPr/>
            </a:pPr>
            <a:r>
              <a:rPr lang="en-US" dirty="0"/>
              <a:t>Survival at 22 weeks: 37%</a:t>
            </a:r>
          </a:p>
          <a:p>
            <a:pPr>
              <a:defRPr/>
            </a:pPr>
            <a:r>
              <a:rPr lang="en-US" dirty="0"/>
              <a:t>23 weeks: 75%</a:t>
            </a:r>
          </a:p>
        </p:txBody>
      </p:sp>
    </p:spTree>
    <p:extLst>
      <p:ext uri="{BB962C8B-B14F-4D97-AF65-F5344CB8AC3E}">
        <p14:creationId xmlns:p14="http://schemas.microsoft.com/office/powerpoint/2010/main" val="70195486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Grey Zones</a:t>
            </a:r>
            <a:endParaRPr lang="fr-CA" dirty="0"/>
          </a:p>
        </p:txBody>
      </p:sp>
      <p:sp>
        <p:nvSpPr>
          <p:cNvPr id="3" name="Espace réservé du contenu 2"/>
          <p:cNvSpPr>
            <a:spLocks noGrp="1"/>
          </p:cNvSpPr>
          <p:nvPr>
            <p:ph idx="1"/>
          </p:nvPr>
        </p:nvSpPr>
        <p:spPr/>
        <p:txBody>
          <a:bodyPr>
            <a:normAutofit fontScale="92500"/>
          </a:bodyPr>
          <a:lstStyle/>
          <a:p>
            <a:r>
              <a:rPr lang="en-CA" dirty="0" smtClean="0"/>
              <a:t>One group have published their process for deciding that 24 </a:t>
            </a:r>
            <a:r>
              <a:rPr lang="en-CA" dirty="0" err="1" smtClean="0"/>
              <a:t>weekers</a:t>
            </a:r>
            <a:r>
              <a:rPr lang="en-CA" dirty="0" smtClean="0"/>
              <a:t> are futile, a consensus development process (which included no parents).</a:t>
            </a:r>
          </a:p>
          <a:p>
            <a:r>
              <a:rPr lang="en-CA" dirty="0" smtClean="0"/>
              <a:t>The same group now set their threshold at 23 weeks.</a:t>
            </a:r>
          </a:p>
          <a:p>
            <a:pPr lvl="1"/>
            <a:r>
              <a:rPr lang="en-CA" dirty="0" smtClean="0"/>
              <a:t>I don’t know how they can be so sure that a baby is 23 weeks and 5 days and not 24+</a:t>
            </a:r>
          </a:p>
          <a:p>
            <a:pPr lvl="1"/>
            <a:r>
              <a:rPr lang="en-CA" dirty="0" smtClean="0"/>
              <a:t>Life and death decision based on unreliable information</a:t>
            </a:r>
          </a:p>
          <a:p>
            <a:pPr lvl="1"/>
            <a:endParaRPr lang="en-CA" dirty="0"/>
          </a:p>
          <a:p>
            <a:r>
              <a:rPr lang="en-CA" dirty="0" smtClean="0"/>
              <a:t>Doesn’t permit adjustment for other extremely important predictors of survival.</a:t>
            </a:r>
          </a:p>
          <a:p>
            <a:r>
              <a:rPr lang="en-CA" dirty="0" smtClean="0"/>
              <a:t>Predicted survival of some 23 week infants is substantially better than some 25 week infants.</a:t>
            </a:r>
          </a:p>
          <a:p>
            <a:pPr marL="0" indent="0">
              <a:buNone/>
            </a:pPr>
            <a:endParaRPr lang="en-CA" dirty="0" smtClean="0"/>
          </a:p>
          <a:p>
            <a:endParaRPr lang="en-CA" dirty="0" smtClean="0"/>
          </a:p>
          <a:p>
            <a:pPr lvl="1"/>
            <a:endParaRPr lang="fr-CA" dirty="0"/>
          </a:p>
        </p:txBody>
      </p:sp>
    </p:spTree>
    <p:extLst>
      <p:ext uri="{BB962C8B-B14F-4D97-AF65-F5344CB8AC3E}">
        <p14:creationId xmlns:p14="http://schemas.microsoft.com/office/powerpoint/2010/main" val="9251232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Grey Zones</a:t>
            </a:r>
            <a:endParaRPr lang="fr-CA" dirty="0"/>
          </a:p>
        </p:txBody>
      </p:sp>
      <p:sp>
        <p:nvSpPr>
          <p:cNvPr id="3" name="Espace réservé du contenu 2"/>
          <p:cNvSpPr>
            <a:spLocks noGrp="1"/>
          </p:cNvSpPr>
          <p:nvPr>
            <p:ph idx="1"/>
          </p:nvPr>
        </p:nvSpPr>
        <p:spPr/>
        <p:txBody>
          <a:bodyPr/>
          <a:lstStyle/>
          <a:p>
            <a:r>
              <a:rPr lang="en-CA" dirty="0" smtClean="0"/>
              <a:t>I do not have a threshold</a:t>
            </a:r>
          </a:p>
          <a:p>
            <a:r>
              <a:rPr lang="en-CA" dirty="0" smtClean="0"/>
              <a:t>But:</a:t>
            </a:r>
          </a:p>
          <a:p>
            <a:r>
              <a:rPr lang="en-CA" dirty="0" smtClean="0"/>
              <a:t>I have never resuscitated a baby we truly thought was less than 22 weeks gestation</a:t>
            </a:r>
          </a:p>
          <a:p>
            <a:r>
              <a:rPr lang="en-CA" dirty="0" smtClean="0"/>
              <a:t>I have resuscitated a tiny number of babies with a gestational thought to probably be less than 23 weeks (with some survival)</a:t>
            </a:r>
          </a:p>
          <a:p>
            <a:endParaRPr lang="fr-CA" dirty="0"/>
          </a:p>
        </p:txBody>
      </p:sp>
    </p:spTree>
    <p:extLst>
      <p:ext uri="{BB962C8B-B14F-4D97-AF65-F5344CB8AC3E}">
        <p14:creationId xmlns:p14="http://schemas.microsoft.com/office/powerpoint/2010/main" val="196797338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Conclusion</a:t>
            </a:r>
            <a:endParaRPr lang="fr-CA" dirty="0"/>
          </a:p>
        </p:txBody>
      </p:sp>
      <p:sp>
        <p:nvSpPr>
          <p:cNvPr id="3" name="Espace réservé du contenu 2"/>
          <p:cNvSpPr>
            <a:spLocks noGrp="1"/>
          </p:cNvSpPr>
          <p:nvPr>
            <p:ph idx="1"/>
          </p:nvPr>
        </p:nvSpPr>
        <p:spPr/>
        <p:txBody>
          <a:bodyPr>
            <a:normAutofit/>
          </a:bodyPr>
          <a:lstStyle/>
          <a:p>
            <a:r>
              <a:rPr lang="en-CA" dirty="0" smtClean="0"/>
              <a:t>Mortality predictions are important for families, who are not aware of how poor we are at predicting death or survival</a:t>
            </a:r>
          </a:p>
          <a:p>
            <a:r>
              <a:rPr lang="en-CA" dirty="0" smtClean="0"/>
              <a:t>Before birth: incorporating other factors (rather than just GA),  improves prediction, but does not eliminate uncertainty</a:t>
            </a:r>
          </a:p>
          <a:p>
            <a:r>
              <a:rPr lang="en-CA" dirty="0" smtClean="0"/>
              <a:t>After birth all bets are off.</a:t>
            </a:r>
          </a:p>
          <a:p>
            <a:r>
              <a:rPr lang="en-CA" dirty="0" smtClean="0"/>
              <a:t>The longer a baby survives the more likely they are to survive (!)</a:t>
            </a:r>
          </a:p>
          <a:p>
            <a:r>
              <a:rPr lang="en-CA" dirty="0" smtClean="0"/>
              <a:t>When everyone in the NICU thinks a baby will die, they often still  survive.</a:t>
            </a:r>
            <a:endParaRPr lang="fr-CA" dirty="0"/>
          </a:p>
        </p:txBody>
      </p:sp>
    </p:spTree>
    <p:extLst>
      <p:ext uri="{BB962C8B-B14F-4D97-AF65-F5344CB8AC3E}">
        <p14:creationId xmlns:p14="http://schemas.microsoft.com/office/powerpoint/2010/main" val="300545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Conclusion 2</a:t>
            </a:r>
            <a:endParaRPr lang="fr-CA" dirty="0"/>
          </a:p>
        </p:txBody>
      </p:sp>
      <p:sp>
        <p:nvSpPr>
          <p:cNvPr id="3" name="Espace réservé du contenu 2"/>
          <p:cNvSpPr>
            <a:spLocks noGrp="1"/>
          </p:cNvSpPr>
          <p:nvPr>
            <p:ph idx="1"/>
          </p:nvPr>
        </p:nvSpPr>
        <p:spPr/>
        <p:txBody>
          <a:bodyPr/>
          <a:lstStyle/>
          <a:p>
            <a:r>
              <a:rPr lang="en-CA" dirty="0" smtClean="0"/>
              <a:t>Avoid “death or disability”</a:t>
            </a:r>
          </a:p>
          <a:p>
            <a:r>
              <a:rPr lang="en-CA" dirty="0" smtClean="0"/>
              <a:t>Evaluation of survival probability</a:t>
            </a:r>
          </a:p>
          <a:p>
            <a:pPr lvl="1"/>
            <a:r>
              <a:rPr lang="en-CA" dirty="0"/>
              <a:t>a</a:t>
            </a:r>
            <a:r>
              <a:rPr lang="en-CA" dirty="0" smtClean="0"/>
              <a:t>nd then, separately:</a:t>
            </a:r>
          </a:p>
          <a:p>
            <a:r>
              <a:rPr lang="en-CA" dirty="0" smtClean="0"/>
              <a:t>Evaluation of the range of probable outcomes among survivors</a:t>
            </a:r>
          </a:p>
          <a:p>
            <a:r>
              <a:rPr lang="en-CA" dirty="0" smtClean="0"/>
              <a:t>Only put them together if you can explore and agree with parents which outcomes are equally bad (or worse) than being dead.</a:t>
            </a:r>
          </a:p>
          <a:p>
            <a:endParaRPr lang="en-CA" dirty="0"/>
          </a:p>
          <a:p>
            <a:r>
              <a:rPr lang="en-CA" dirty="0" smtClean="0"/>
              <a:t>“65% chance of death or colostomy…”</a:t>
            </a:r>
          </a:p>
          <a:p>
            <a:endParaRPr lang="fr-CA" dirty="0"/>
          </a:p>
        </p:txBody>
      </p:sp>
    </p:spTree>
    <p:extLst>
      <p:ext uri="{BB962C8B-B14F-4D97-AF65-F5344CB8AC3E}">
        <p14:creationId xmlns:p14="http://schemas.microsoft.com/office/powerpoint/2010/main" val="5095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Death or impotence</a:t>
            </a:r>
            <a:endParaRPr lang="fr-CA" dirty="0"/>
          </a:p>
        </p:txBody>
      </p:sp>
      <p:sp>
        <p:nvSpPr>
          <p:cNvPr id="3" name="Espace réservé du contenu 2"/>
          <p:cNvSpPr>
            <a:spLocks noGrp="1"/>
          </p:cNvSpPr>
          <p:nvPr>
            <p:ph idx="1"/>
          </p:nvPr>
        </p:nvSpPr>
        <p:spPr/>
        <p:txBody>
          <a:bodyPr/>
          <a:lstStyle/>
          <a:p>
            <a:r>
              <a:rPr lang="en-CA" dirty="0" smtClean="0"/>
              <a:t>Many men of my age have diagnosis of prostate problems</a:t>
            </a:r>
          </a:p>
          <a:p>
            <a:endParaRPr lang="en-CA" dirty="0"/>
          </a:p>
          <a:p>
            <a:r>
              <a:rPr lang="en-CA" dirty="0" smtClean="0"/>
              <a:t>Decision aids for therapy should not (and generally do not) conflate these 2 outcomes, even though both may be important to the individual</a:t>
            </a:r>
          </a:p>
          <a:p>
            <a:endParaRPr lang="en-CA" dirty="0"/>
          </a:p>
          <a:p>
            <a:r>
              <a:rPr lang="en-CA" dirty="0" smtClean="0"/>
              <a:t>Presenting the risks separately </a:t>
            </a:r>
            <a:r>
              <a:rPr lang="en-CA" i="1" u="sng" dirty="0" smtClean="0"/>
              <a:t>can</a:t>
            </a:r>
            <a:r>
              <a:rPr lang="en-CA" dirty="0" smtClean="0"/>
              <a:t> be understood by patients</a:t>
            </a:r>
            <a:endParaRPr lang="fr-CA" dirty="0"/>
          </a:p>
        </p:txBody>
      </p:sp>
    </p:spTree>
    <p:extLst>
      <p:ext uri="{BB962C8B-B14F-4D97-AF65-F5344CB8AC3E}">
        <p14:creationId xmlns:p14="http://schemas.microsoft.com/office/powerpoint/2010/main" val="25633697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Conclusion 3</a:t>
            </a:r>
            <a:endParaRPr lang="fr-CA" dirty="0"/>
          </a:p>
        </p:txBody>
      </p:sp>
      <p:sp>
        <p:nvSpPr>
          <p:cNvPr id="3" name="Espace réservé du contenu 2"/>
          <p:cNvSpPr>
            <a:spLocks noGrp="1"/>
          </p:cNvSpPr>
          <p:nvPr>
            <p:ph idx="1"/>
          </p:nvPr>
        </p:nvSpPr>
        <p:spPr/>
        <p:txBody>
          <a:bodyPr/>
          <a:lstStyle/>
          <a:p>
            <a:r>
              <a:rPr lang="en-CA" dirty="0" smtClean="0"/>
              <a:t>Confident predictions of a child who will be unable to communicate are seen as a reasonable indication for withholding or withdrawing LSI by many parents</a:t>
            </a:r>
          </a:p>
          <a:p>
            <a:r>
              <a:rPr lang="en-CA" dirty="0" smtClean="0"/>
              <a:t>? Some patients with stage 3 HIE</a:t>
            </a:r>
          </a:p>
          <a:p>
            <a:r>
              <a:rPr lang="en-CA" dirty="0" smtClean="0"/>
              <a:t>? Some patients with brain malformations</a:t>
            </a:r>
          </a:p>
          <a:p>
            <a:r>
              <a:rPr lang="en-CA" dirty="0" smtClean="0"/>
              <a:t>? Is there any way to predict this for preterm infants?</a:t>
            </a:r>
          </a:p>
          <a:p>
            <a:endParaRPr lang="en-CA" dirty="0"/>
          </a:p>
          <a:p>
            <a:r>
              <a:rPr lang="en-CA" dirty="0" smtClean="0"/>
              <a:t>Families differ, work with the family to find out what is important for them</a:t>
            </a:r>
            <a:endParaRPr lang="fr-CA" dirty="0"/>
          </a:p>
        </p:txBody>
      </p:sp>
    </p:spTree>
    <p:extLst>
      <p:ext uri="{BB962C8B-B14F-4D97-AF65-F5344CB8AC3E}">
        <p14:creationId xmlns:p14="http://schemas.microsoft.com/office/powerpoint/2010/main" val="398510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Conclusion 4</a:t>
            </a:r>
            <a:endParaRPr lang="fr-CA" dirty="0"/>
          </a:p>
        </p:txBody>
      </p:sp>
      <p:sp>
        <p:nvSpPr>
          <p:cNvPr id="3" name="Espace réservé du contenu 2"/>
          <p:cNvSpPr>
            <a:spLocks noGrp="1"/>
          </p:cNvSpPr>
          <p:nvPr>
            <p:ph idx="1"/>
          </p:nvPr>
        </p:nvSpPr>
        <p:spPr/>
        <p:txBody>
          <a:bodyPr>
            <a:normAutofit fontScale="62500" lnSpcReduction="20000"/>
          </a:bodyPr>
          <a:lstStyle/>
          <a:p>
            <a:r>
              <a:rPr lang="en-CA" dirty="0" smtClean="0"/>
              <a:t>In this era of “Patient-centered outcomes research”</a:t>
            </a:r>
          </a:p>
          <a:p>
            <a:r>
              <a:rPr lang="en-CA" dirty="0" smtClean="0"/>
              <a:t>We should be asking patients/parents what outcomes are important</a:t>
            </a:r>
          </a:p>
          <a:p>
            <a:r>
              <a:rPr lang="en-CA" dirty="0" smtClean="0"/>
              <a:t>To them</a:t>
            </a:r>
          </a:p>
          <a:p>
            <a:r>
              <a:rPr lang="en-CA" dirty="0" smtClean="0"/>
              <a:t>And their families</a:t>
            </a:r>
          </a:p>
          <a:p>
            <a:endParaRPr lang="en-CA" dirty="0"/>
          </a:p>
          <a:p>
            <a:r>
              <a:rPr lang="en-CA" dirty="0" smtClean="0"/>
              <a:t>Both when we counsel regarding LSI</a:t>
            </a:r>
          </a:p>
          <a:p>
            <a:r>
              <a:rPr lang="en-CA" dirty="0" smtClean="0"/>
              <a:t>And when designing </a:t>
            </a:r>
            <a:r>
              <a:rPr lang="en-CA" dirty="0" smtClean="0"/>
              <a:t>research</a:t>
            </a:r>
          </a:p>
          <a:p>
            <a:endParaRPr lang="en-CA" dirty="0"/>
          </a:p>
          <a:p>
            <a:endParaRPr lang="en-CA" b="1" dirty="0" smtClean="0"/>
          </a:p>
          <a:p>
            <a:r>
              <a:rPr lang="en-CA" b="1" dirty="0" smtClean="0"/>
              <a:t>Measuring </a:t>
            </a:r>
            <a:r>
              <a:rPr lang="en-CA" b="1" dirty="0"/>
              <a:t>and communicating meaningful outcomes in neonatology: </a:t>
            </a:r>
            <a:endParaRPr lang="fr-CA" dirty="0"/>
          </a:p>
          <a:p>
            <a:r>
              <a:rPr lang="en-CA" b="1" dirty="0"/>
              <a:t>A parental/family </a:t>
            </a:r>
            <a:r>
              <a:rPr lang="en-CA" b="1" dirty="0" smtClean="0"/>
              <a:t>perspective</a:t>
            </a:r>
            <a:endParaRPr lang="fr-CA" dirty="0"/>
          </a:p>
          <a:p>
            <a:r>
              <a:rPr lang="en-CA" dirty="0"/>
              <a:t>Annie </a:t>
            </a:r>
            <a:r>
              <a:rPr lang="en-CA" dirty="0" smtClean="0"/>
              <a:t>Janvier, </a:t>
            </a:r>
            <a:r>
              <a:rPr lang="en-CA" dirty="0"/>
              <a:t>Barbara </a:t>
            </a:r>
            <a:r>
              <a:rPr lang="en-CA" dirty="0" smtClean="0"/>
              <a:t>Farlow, </a:t>
            </a:r>
            <a:r>
              <a:rPr lang="en-CA" dirty="0"/>
              <a:t>Jason </a:t>
            </a:r>
            <a:r>
              <a:rPr lang="en-CA" dirty="0" err="1" smtClean="0"/>
              <a:t>Baardsnes</a:t>
            </a:r>
            <a:r>
              <a:rPr lang="en-CA" dirty="0" smtClean="0"/>
              <a:t>, </a:t>
            </a:r>
            <a:r>
              <a:rPr lang="en-CA" dirty="0"/>
              <a:t>Rebecca Pearce, Keith J. </a:t>
            </a:r>
            <a:r>
              <a:rPr lang="en-CA" dirty="0" smtClean="0"/>
              <a:t>Barrington</a:t>
            </a:r>
          </a:p>
          <a:p>
            <a:r>
              <a:rPr lang="en-CA" dirty="0" smtClean="0"/>
              <a:t>In press, Seminars in </a:t>
            </a:r>
            <a:r>
              <a:rPr lang="en-CA" dirty="0" err="1" smtClean="0"/>
              <a:t>Peirnatology</a:t>
            </a:r>
            <a:endParaRPr lang="fr-CA" dirty="0"/>
          </a:p>
          <a:p>
            <a:endParaRPr lang="fr-CA" dirty="0"/>
          </a:p>
        </p:txBody>
      </p:sp>
    </p:spTree>
    <p:extLst>
      <p:ext uri="{BB962C8B-B14F-4D97-AF65-F5344CB8AC3E}">
        <p14:creationId xmlns:p14="http://schemas.microsoft.com/office/powerpoint/2010/main" val="2412605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The antenatal consultation</a:t>
            </a:r>
            <a:endParaRPr lang="fr-CA" dirty="0"/>
          </a:p>
        </p:txBody>
      </p:sp>
      <p:sp>
        <p:nvSpPr>
          <p:cNvPr id="3" name="Espace réservé du contenu 2"/>
          <p:cNvSpPr>
            <a:spLocks noGrp="1"/>
          </p:cNvSpPr>
          <p:nvPr>
            <p:ph idx="1"/>
          </p:nvPr>
        </p:nvSpPr>
        <p:spPr/>
        <p:txBody>
          <a:bodyPr>
            <a:normAutofit fontScale="77500" lnSpcReduction="20000"/>
          </a:bodyPr>
          <a:lstStyle/>
          <a:p>
            <a:r>
              <a:rPr lang="en-CA" dirty="0" smtClean="0"/>
              <a:t>Is about more than getting a yes/no decision for resuscitation</a:t>
            </a:r>
          </a:p>
          <a:p>
            <a:r>
              <a:rPr lang="en-CA" dirty="0" smtClean="0"/>
              <a:t>Is about more than assuring transfer of information to parents</a:t>
            </a:r>
          </a:p>
          <a:p>
            <a:endParaRPr lang="en-CA" dirty="0"/>
          </a:p>
          <a:p>
            <a:r>
              <a:rPr lang="en-CA" dirty="0" smtClean="0"/>
              <a:t>Should be an exploration of parental values</a:t>
            </a:r>
          </a:p>
          <a:p>
            <a:r>
              <a:rPr lang="en-CA" dirty="0" smtClean="0"/>
              <a:t>An opportunity for education</a:t>
            </a:r>
          </a:p>
          <a:p>
            <a:pPr lvl="1"/>
            <a:r>
              <a:rPr lang="en-CA" dirty="0" smtClean="0"/>
              <a:t>Of the medical team. About the family, their past experiences, their current situation, their needs their hopes their capacity for </a:t>
            </a:r>
            <a:r>
              <a:rPr lang="en-CA" dirty="0" smtClean="0"/>
              <a:t>resilience</a:t>
            </a:r>
          </a:p>
          <a:p>
            <a:pPr lvl="1"/>
            <a:endParaRPr lang="en-CA" dirty="0"/>
          </a:p>
          <a:p>
            <a:pPr marL="0" indent="0">
              <a:buNone/>
            </a:pPr>
            <a:r>
              <a:rPr lang="en-US" dirty="0" smtClean="0"/>
              <a:t>Janvier </a:t>
            </a:r>
            <a:r>
              <a:rPr lang="en-US" dirty="0"/>
              <a:t>A, Lantos J, </a:t>
            </a:r>
            <a:r>
              <a:rPr lang="en-US" dirty="0" err="1"/>
              <a:t>Aschner</a:t>
            </a:r>
            <a:r>
              <a:rPr lang="en-US" dirty="0"/>
              <a:t> J, Barrington K, </a:t>
            </a:r>
            <a:r>
              <a:rPr lang="en-US" dirty="0" err="1"/>
              <a:t>Batton</a:t>
            </a:r>
            <a:r>
              <a:rPr lang="en-US" dirty="0"/>
              <a:t> B, </a:t>
            </a:r>
            <a:r>
              <a:rPr lang="en-US" dirty="0" err="1"/>
              <a:t>Batton</a:t>
            </a:r>
            <a:r>
              <a:rPr lang="en-US" dirty="0"/>
              <a:t> D, et al. Stronger and More Vulnerable: A Balanced View of the Impacts of the NICU Experience on Parents. Pediatrics. 2016.</a:t>
            </a:r>
          </a:p>
          <a:p>
            <a:pPr marL="0" indent="0">
              <a:buNone/>
            </a:pPr>
            <a:r>
              <a:rPr lang="fr-CA" smtClean="0"/>
              <a:t>Janvier </a:t>
            </a:r>
            <a:r>
              <a:rPr lang="fr-CA" dirty="0"/>
              <a:t>A, Barrington </a:t>
            </a:r>
            <a:r>
              <a:rPr lang="fr-CA" dirty="0" smtClean="0"/>
              <a:t>KJ. </a:t>
            </a:r>
            <a:r>
              <a:rPr lang="fr-CA" dirty="0"/>
              <a:t>CPS position </a:t>
            </a:r>
            <a:r>
              <a:rPr lang="fr-CA" dirty="0" err="1"/>
              <a:t>statement</a:t>
            </a:r>
            <a:r>
              <a:rPr lang="fr-CA" dirty="0"/>
              <a:t> for </a:t>
            </a:r>
            <a:r>
              <a:rPr lang="fr-CA" dirty="0" err="1"/>
              <a:t>prenatal</a:t>
            </a:r>
            <a:r>
              <a:rPr lang="fr-CA" dirty="0"/>
              <a:t> </a:t>
            </a:r>
            <a:r>
              <a:rPr lang="fr-CA" dirty="0" err="1"/>
              <a:t>counselling</a:t>
            </a:r>
            <a:r>
              <a:rPr lang="fr-CA" dirty="0"/>
              <a:t> </a:t>
            </a:r>
            <a:r>
              <a:rPr lang="fr-CA" dirty="0" err="1"/>
              <a:t>before</a:t>
            </a:r>
            <a:r>
              <a:rPr lang="fr-CA" dirty="0"/>
              <a:t> a </a:t>
            </a:r>
            <a:r>
              <a:rPr lang="fr-CA" dirty="0" err="1"/>
              <a:t>premature</a:t>
            </a:r>
            <a:r>
              <a:rPr lang="fr-CA" dirty="0"/>
              <a:t> </a:t>
            </a:r>
            <a:r>
              <a:rPr lang="fr-CA" dirty="0" err="1"/>
              <a:t>birth</a:t>
            </a:r>
            <a:r>
              <a:rPr lang="fr-CA" dirty="0"/>
              <a:t>: Simple </a:t>
            </a:r>
            <a:r>
              <a:rPr lang="fr-CA" dirty="0" err="1"/>
              <a:t>rules</a:t>
            </a:r>
            <a:r>
              <a:rPr lang="fr-CA" dirty="0"/>
              <a:t> for </a:t>
            </a:r>
            <a:r>
              <a:rPr lang="fr-CA" dirty="0" err="1"/>
              <a:t>complicated</a:t>
            </a:r>
            <a:r>
              <a:rPr lang="fr-CA" dirty="0"/>
              <a:t> </a:t>
            </a:r>
            <a:r>
              <a:rPr lang="fr-CA" dirty="0" err="1"/>
              <a:t>decisions</a:t>
            </a:r>
            <a:r>
              <a:rPr lang="fr-CA" dirty="0"/>
              <a:t>. </a:t>
            </a:r>
            <a:r>
              <a:rPr lang="fr-CA" dirty="0" err="1"/>
              <a:t>Paediatrics</a:t>
            </a:r>
            <a:r>
              <a:rPr lang="fr-CA" dirty="0"/>
              <a:t> &amp; </a:t>
            </a:r>
            <a:r>
              <a:rPr lang="fr-CA" dirty="0" err="1"/>
              <a:t>child</a:t>
            </a:r>
            <a:r>
              <a:rPr lang="fr-CA" dirty="0"/>
              <a:t> </a:t>
            </a:r>
            <a:r>
              <a:rPr lang="fr-CA" dirty="0" err="1"/>
              <a:t>health</a:t>
            </a:r>
            <a:r>
              <a:rPr lang="fr-CA" dirty="0"/>
              <a:t>. 2014;19(1):22-4.</a:t>
            </a:r>
          </a:p>
          <a:p>
            <a:pPr lvl="1"/>
            <a:endParaRPr lang="fr-CA" dirty="0"/>
          </a:p>
        </p:txBody>
      </p:sp>
    </p:spTree>
    <p:extLst>
      <p:ext uri="{BB962C8B-B14F-4D97-AF65-F5344CB8AC3E}">
        <p14:creationId xmlns:p14="http://schemas.microsoft.com/office/powerpoint/2010/main" val="26473787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The antenatal consultation</a:t>
            </a:r>
            <a:endParaRPr lang="fr-CA" dirty="0"/>
          </a:p>
        </p:txBody>
      </p:sp>
      <p:sp>
        <p:nvSpPr>
          <p:cNvPr id="3" name="Espace réservé du contenu 2"/>
          <p:cNvSpPr>
            <a:spLocks noGrp="1"/>
          </p:cNvSpPr>
          <p:nvPr>
            <p:ph idx="1"/>
          </p:nvPr>
        </p:nvSpPr>
        <p:spPr/>
        <p:txBody>
          <a:bodyPr>
            <a:normAutofit fontScale="92500" lnSpcReduction="20000"/>
          </a:bodyPr>
          <a:lstStyle/>
          <a:p>
            <a:r>
              <a:rPr lang="en-CA" dirty="0" smtClean="0"/>
              <a:t>More than 2 alternatives</a:t>
            </a:r>
          </a:p>
          <a:p>
            <a:pPr lvl="1"/>
            <a:r>
              <a:rPr lang="en-CA" dirty="0" smtClean="0"/>
              <a:t>Do everything</a:t>
            </a:r>
          </a:p>
          <a:p>
            <a:pPr lvl="1"/>
            <a:r>
              <a:rPr lang="en-CA" dirty="0" smtClean="0"/>
              <a:t>Do nothing</a:t>
            </a:r>
          </a:p>
          <a:p>
            <a:pPr lvl="1"/>
            <a:endParaRPr lang="en-CA" dirty="0"/>
          </a:p>
          <a:p>
            <a:r>
              <a:rPr lang="en-CA" dirty="0" smtClean="0"/>
              <a:t>Sometimes “comfort care only” IS doing everything.</a:t>
            </a:r>
          </a:p>
          <a:p>
            <a:r>
              <a:rPr lang="en-CA" dirty="0" smtClean="0"/>
              <a:t>Doing nothing is NEVER an option</a:t>
            </a:r>
          </a:p>
          <a:p>
            <a:pPr lvl="1"/>
            <a:r>
              <a:rPr lang="en-CA" dirty="0" smtClean="0"/>
              <a:t>Family support, emotional and other</a:t>
            </a:r>
          </a:p>
          <a:p>
            <a:pPr lvl="1"/>
            <a:r>
              <a:rPr lang="en-CA" dirty="0" smtClean="0"/>
              <a:t>Comfort including potentially medications</a:t>
            </a:r>
          </a:p>
          <a:p>
            <a:pPr lvl="1"/>
            <a:r>
              <a:rPr lang="en-CA" dirty="0" smtClean="0"/>
              <a:t>Follow up and advice for future pregnancies</a:t>
            </a:r>
          </a:p>
          <a:p>
            <a:pPr lvl="1"/>
            <a:r>
              <a:rPr lang="en-CA" dirty="0" err="1" smtClean="0"/>
              <a:t>Etc</a:t>
            </a:r>
            <a:endParaRPr lang="en-CA" dirty="0" smtClean="0"/>
          </a:p>
          <a:p>
            <a:r>
              <a:rPr lang="en-CA" dirty="0" smtClean="0"/>
              <a:t>Trial of therapy, i.e. initiation of intensive care support with an assurance of early re-evaluation and redirection if appropriate</a:t>
            </a:r>
          </a:p>
        </p:txBody>
      </p:sp>
    </p:spTree>
    <p:extLst>
      <p:ext uri="{BB962C8B-B14F-4D97-AF65-F5344CB8AC3E}">
        <p14:creationId xmlns:p14="http://schemas.microsoft.com/office/powerpoint/2010/main" val="179563948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a:t>n</a:t>
            </a:r>
            <a:r>
              <a:rPr lang="en-CA" dirty="0" smtClean="0"/>
              <a:t>eonatalresearch.org</a:t>
            </a:r>
            <a:endParaRPr lang="fr-CA" dirty="0"/>
          </a:p>
        </p:txBody>
      </p:sp>
      <p:sp>
        <p:nvSpPr>
          <p:cNvPr id="3" name="Espace réservé du contenu 2"/>
          <p:cNvSpPr>
            <a:spLocks noGrp="1"/>
          </p:cNvSpPr>
          <p:nvPr>
            <p:ph idx="1"/>
          </p:nvPr>
        </p:nvSpPr>
        <p:spPr/>
        <p:txBody>
          <a:bodyPr>
            <a:normAutofit/>
          </a:bodyPr>
          <a:lstStyle/>
          <a:p>
            <a:r>
              <a:rPr lang="en-CA" sz="2400" dirty="0"/>
              <a:t>This presentation will soon be available on my blog, with a blog post and as a downloadable </a:t>
            </a:r>
            <a:r>
              <a:rPr lang="en-CA" sz="2400" dirty="0" err="1"/>
              <a:t>pptx</a:t>
            </a:r>
            <a:r>
              <a:rPr lang="en-CA" sz="2400" dirty="0"/>
              <a:t> file, with all the references.</a:t>
            </a:r>
            <a:endParaRPr lang="fr-CA" sz="2400" dirty="0"/>
          </a:p>
        </p:txBody>
      </p:sp>
      <p:pic>
        <p:nvPicPr>
          <p:cNvPr id="3072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14" t="8058"/>
          <a:stretch/>
        </p:blipFill>
        <p:spPr bwMode="auto">
          <a:xfrm>
            <a:off x="2116428" y="2743201"/>
            <a:ext cx="785532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14061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11976</TotalTime>
  <Words>3548</Words>
  <Application>Microsoft Office PowerPoint</Application>
  <PresentationFormat>Grand écran</PresentationFormat>
  <Paragraphs>390</Paragraphs>
  <Slides>63</Slides>
  <Notes>4</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63</vt:i4>
      </vt:variant>
    </vt:vector>
  </HeadingPairs>
  <TitlesOfParts>
    <vt:vector size="72" baseType="lpstr">
      <vt:lpstr>Arial</vt:lpstr>
      <vt:lpstr>Calibri</vt:lpstr>
      <vt:lpstr>Calibri Light</vt:lpstr>
      <vt:lpstr>msgothic</vt:lpstr>
      <vt:lpstr>Tahoma</vt:lpstr>
      <vt:lpstr>Times New Roman</vt:lpstr>
      <vt:lpstr>Wingdings</vt:lpstr>
      <vt:lpstr>Thème Office</vt:lpstr>
      <vt:lpstr>Document</vt:lpstr>
      <vt:lpstr>What outcomes matter to parents? “How do we incorporate the family’s values and the outcome data into decision-making?”</vt:lpstr>
      <vt:lpstr>Présentation PowerPoint</vt:lpstr>
      <vt:lpstr>What is a good outcome? Which outcomes are important? Which should be used in decision making? Which are predictable? Who decides?</vt:lpstr>
      <vt:lpstr>What is a good outcome?</vt:lpstr>
      <vt:lpstr>Why do we make life and death decisions based on uncertain information?</vt:lpstr>
      <vt:lpstr>Should we have gestational age limits?</vt:lpstr>
      <vt:lpstr>Our child is not just a gestational age. A first‐hand account of what parents want and need to know before premature birth</vt:lpstr>
      <vt:lpstr>Our child is not just a gestational age. A first‐hand account of what parents want and need to know before premature birth</vt:lpstr>
      <vt:lpstr>Présentation PowerPoint</vt:lpstr>
      <vt:lpstr>Présentation PowerPoint</vt:lpstr>
      <vt:lpstr>Shared decision-making</vt:lpstr>
      <vt:lpstr>Is the delivery room a good place to make a decision?</vt:lpstr>
      <vt:lpstr>Are the only decisions intervening or withholding?</vt:lpstr>
      <vt:lpstr>Which « impairments » are relevant to decision making?</vt:lpstr>
      <vt:lpstr>Newborn at 24 weeks GA:  </vt:lpstr>
      <vt:lpstr>Neurodevelopmental Impairment?</vt:lpstr>
      <vt:lpstr>10 recommendations for Health Care Providers: from parents Our child is not just a gestational age. A first‐hand account of what parents want and need to know before premature birth Acta Paediatrica. Volume 103, Issue 10, pages 1035-1038, 18 JUL 2014 DOI: 10.1111/apa.12716</vt:lpstr>
      <vt:lpstr>Recent guidelines of learned societies</vt:lpstr>
      <vt:lpstr>We all want intact survival…</vt:lpstr>
      <vt:lpstr>Dichotomizing continuous outcomes</vt:lpstr>
      <vt:lpstr>Composite outcomes: death or NDI</vt:lpstr>
      <vt:lpstr>Retinopathy and survival</vt:lpstr>
      <vt:lpstr>Parents and healthcare providers disagree</vt:lpstr>
      <vt:lpstr>Quality of life of children with severe disabilities Saigal S, et al. Differences in preferences for neonatal outcomes among health care professionals, parents, and adolescents. JAMA. 1999;281(21):1991-7. </vt:lpstr>
      <vt:lpstr>Impacts on the family of a child with disability Scorgie K, Sobsey D. Transformational outcomes associated with parenting children who have disabilities. Mental retardation. 2000;38(3):195-206. </vt:lpstr>
      <vt:lpstr>Impacts on the family; according to the family</vt:lpstr>
      <vt:lpstr>Impacts on families Janvier A, et al. The experience of families with children with trisomy 13 and 18 in social networks. Pediatrics. 2012;130(2):293-8. </vt:lpstr>
      <vt:lpstr>Janvier, Farlow and Barrington 2016</vt:lpstr>
      <vt:lpstr>Impacts on the family</vt:lpstr>
      <vt:lpstr>Agreement that parents should be involved</vt:lpstr>
      <vt:lpstr>What do parents think are important outcomes for decision-making?  Einarsdottir J. Emotional experts: parents' views on end-of-life decisions for preterm infants in Iceland. Medical anthropology quarterly. 2009;23(1):34-50</vt:lpstr>
      <vt:lpstr>Présentation PowerPoint</vt:lpstr>
      <vt:lpstr>Criteria for forgoing LSI? Parents’ views</vt:lpstr>
      <vt:lpstr>Poor quality of life Michelson KN, et al. Parental Views on Withdrawing Life-Sustaining Therapies in Critically Ill Children. Archives of pediatrics &amp; adolescent medicine. 2009;163(11):986-92. </vt:lpstr>
      <vt:lpstr>Professional guidelines for withholding LSI </vt:lpstr>
      <vt:lpstr>Important outcomes we don’t consider</vt:lpstr>
      <vt:lpstr>Death or NDI</vt:lpstr>
      <vt:lpstr>Does a low Bayley MDI mean that an infant has cognitive impairment? Hack et al</vt:lpstr>
      <vt:lpstr>Présentation PowerPoint</vt:lpstr>
      <vt:lpstr>We are very poor at predicting outcomes</vt:lpstr>
      <vt:lpstr>Among survivors at extremely low gestational age Moore GP, et al. Neurodevelopmental outcomes at 4 to 8 years of children born at 22 to 25 weeks' gestational age: a meta-analysis. JAMA Pediatr. 2013;167(10):967-74. </vt:lpstr>
      <vt:lpstr>Among survivors who had a head ultrasound O'Shea TM, et al. Neonatal cranial ultrasound lesions and developmental delays at 2 years of age among extremely low gestational age children. Pediatrics. 2008;122(3):e662-9. </vt:lpstr>
      <vt:lpstr>Prediction of outcomes, which ones matter?</vt:lpstr>
      <vt:lpstr>Prediction of outcomes, which ones matter?</vt:lpstr>
      <vt:lpstr>Pearce R, Baardsnes J: Term MRI for small preterm babies: do parents really want to know and why has nobody asked them? Acta Paediatrica 2012.</vt:lpstr>
      <vt:lpstr>Pearce R, Baardsnes J: Term MRI for small preterm babies: do parents really want to know and why has nobody asked them? Acta Paediatrica 2012.</vt:lpstr>
      <vt:lpstr>Présentation PowerPoint</vt:lpstr>
      <vt:lpstr>Présentation PowerPoint</vt:lpstr>
      <vt:lpstr>Présentation PowerPoint</vt:lpstr>
      <vt:lpstr> To treat or not to treat? (US 1984 amendment) </vt:lpstr>
      <vt:lpstr>Newborn at 24 weeks GA:  beneficial, “grey zone” or futile? </vt:lpstr>
      <vt:lpstr>What are the outcomes at 23 weeks? France</vt:lpstr>
      <vt:lpstr>What is the survival at 23 weeks? Germany Herber-Jonas et al, Am J Obs Gyn, 2006Jul, 195(1): 16-22</vt:lpstr>
      <vt:lpstr>Grey Zones</vt:lpstr>
      <vt:lpstr>Grey Zones</vt:lpstr>
      <vt:lpstr>Conclusion</vt:lpstr>
      <vt:lpstr>Conclusion 2</vt:lpstr>
      <vt:lpstr>Death or impotence</vt:lpstr>
      <vt:lpstr>Conclusion 3</vt:lpstr>
      <vt:lpstr>Conclusion 4</vt:lpstr>
      <vt:lpstr>The antenatal consultation</vt:lpstr>
      <vt:lpstr>The antenatal consultation</vt:lpstr>
      <vt:lpstr>neonatalresearch.org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Predictions for premies Which outcomes are important?</dc:title>
  <dc:creator>Keith Barrington</dc:creator>
  <cp:lastModifiedBy>Keith Barrington</cp:lastModifiedBy>
  <cp:revision>90</cp:revision>
  <dcterms:created xsi:type="dcterms:W3CDTF">2016-04-29T19:28:22Z</dcterms:created>
  <dcterms:modified xsi:type="dcterms:W3CDTF">2016-09-27T17:52:29Z</dcterms:modified>
</cp:coreProperties>
</file>