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91" r:id="rId2"/>
    <p:sldId id="256" r:id="rId3"/>
    <p:sldId id="259" r:id="rId4"/>
    <p:sldId id="257" r:id="rId5"/>
    <p:sldId id="289" r:id="rId6"/>
    <p:sldId id="273" r:id="rId7"/>
    <p:sldId id="265" r:id="rId8"/>
    <p:sldId id="267" r:id="rId9"/>
    <p:sldId id="268" r:id="rId10"/>
    <p:sldId id="269" r:id="rId11"/>
    <p:sldId id="270" r:id="rId12"/>
    <p:sldId id="285" r:id="rId13"/>
    <p:sldId id="286" r:id="rId14"/>
    <p:sldId id="271" r:id="rId15"/>
    <p:sldId id="262" r:id="rId16"/>
    <p:sldId id="278" r:id="rId17"/>
    <p:sldId id="264" r:id="rId18"/>
    <p:sldId id="272" r:id="rId19"/>
    <p:sldId id="275" r:id="rId20"/>
    <p:sldId id="283" r:id="rId21"/>
    <p:sldId id="274" r:id="rId22"/>
    <p:sldId id="280" r:id="rId23"/>
    <p:sldId id="281" r:id="rId24"/>
    <p:sldId id="294" r:id="rId25"/>
    <p:sldId id="293" r:id="rId26"/>
    <p:sldId id="276" r:id="rId27"/>
    <p:sldId id="279" r:id="rId28"/>
    <p:sldId id="277" r:id="rId29"/>
    <p:sldId id="287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1" d="100"/>
        <a:sy n="6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1801E-C754-4072-B1AC-42077A40A319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A0BA1-286E-4B2B-9DB4-C231EDDCF21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348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2"/>
              <a:buNone/>
            </a:pPr>
            <a:r>
              <a:rPr lang="en-GB" dirty="0">
                <a:latin typeface="Arial" charset="0"/>
                <a:ea typeface="msgothic" charset="0"/>
                <a:cs typeface="msgothic" charset="0"/>
              </a:rPr>
              <a:t>Cognitive gain was computed by subtracting the individual Mental Development Index scores at 18 months from the corresponding Wechsler Preschool and Primary Scale of Intelligence III (WPPSI-III) Full Scale IQ. Data are shown for the 1419 children who underwent a successful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Bayley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II test at 18 months and a successful WPPSI-III test at 5 years. For this analysis, we excluded children with Mental Development Index scores below 50 (the lowest score in the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Bayley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II) and with a Full Scale IQ below 40 (the lowest score in the WPPSI-III). The size of each data point is proportional to the number of coincident observations (range, 1 to 5). The solid diagonal line is the best-fitting regression line between the observed gain in cognitive scores at 5 years and the Mental Development Index scores at 18 months. ρ Is the correlation coefficient.</a:t>
            </a:r>
          </a:p>
        </p:txBody>
      </p:sp>
    </p:spTree>
    <p:extLst>
      <p:ext uri="{BB962C8B-B14F-4D97-AF65-F5344CB8AC3E}">
        <p14:creationId xmlns:p14="http://schemas.microsoft.com/office/powerpoint/2010/main" val="1690000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0498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510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732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687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7813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972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8020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0059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728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135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031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7FE82-09E2-499E-BADE-65E3321D3A17}" type="datetimeFigureOut">
              <a:rPr lang="fr-CA" smtClean="0"/>
              <a:t>2016-05-04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79FB7-C9B3-4FCA-969A-1A5CD5886A5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96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What is a good outcome?</a:t>
            </a:r>
            <a:endParaRPr lang="fr-CA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Keith J Barrington</a:t>
            </a:r>
            <a:endParaRPr lang="fr-CA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242" y="3345879"/>
            <a:ext cx="2664183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2825857"/>
            <a:ext cx="11206480" cy="23876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What is a good outcome?</a:t>
            </a:r>
            <a:br>
              <a:rPr lang="en-CA" dirty="0" smtClean="0"/>
            </a:br>
            <a:r>
              <a:rPr lang="en-CA" dirty="0" smtClean="0"/>
              <a:t>Which outcomes are important?</a:t>
            </a:r>
            <a:br>
              <a:rPr lang="en-CA" dirty="0" smtClean="0"/>
            </a:br>
            <a:r>
              <a:rPr lang="en-CA" dirty="0" smtClean="0"/>
              <a:t>Which should be used in decision making?</a:t>
            </a:r>
            <a:br>
              <a:rPr lang="en-CA" dirty="0" smtClean="0"/>
            </a:br>
            <a:r>
              <a:rPr lang="en-CA" dirty="0" smtClean="0"/>
              <a:t>Which are predictable?</a:t>
            </a:r>
            <a:br>
              <a:rPr lang="en-CA" dirty="0" smtClean="0"/>
            </a:br>
            <a:r>
              <a:rPr lang="en-CA" dirty="0" smtClean="0"/>
              <a:t>Who decides?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4401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Recent guidelines of learned societies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</a:t>
            </a:r>
            <a:r>
              <a:rPr lang="en-CA" dirty="0" smtClean="0"/>
              <a:t>efer to the following terms as important outcomes that should be considered in decision making: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dirty="0"/>
              <a:t>I</a:t>
            </a:r>
            <a:r>
              <a:rPr lang="en-CA" dirty="0" smtClean="0"/>
              <a:t>ntact survival</a:t>
            </a:r>
          </a:p>
          <a:p>
            <a:pPr marL="0" indent="0" algn="ctr">
              <a:buNone/>
            </a:pPr>
            <a:r>
              <a:rPr lang="en-CA" dirty="0" smtClean="0"/>
              <a:t>Neurodevelopmental impairment</a:t>
            </a:r>
          </a:p>
          <a:p>
            <a:pPr marL="0" indent="0" algn="ctr">
              <a:buNone/>
            </a:pPr>
            <a:r>
              <a:rPr lang="en-CA" dirty="0" smtClean="0"/>
              <a:t>Severe or profound NDI</a:t>
            </a:r>
            <a:endParaRPr lang="fr-CA" dirty="0" smtClean="0"/>
          </a:p>
          <a:p>
            <a:pPr marL="0" indent="0" algn="ctr">
              <a:buNone/>
            </a:pPr>
            <a:r>
              <a:rPr lang="en-CA" dirty="0" smtClean="0"/>
              <a:t>Survival without NDI</a:t>
            </a:r>
          </a:p>
        </p:txBody>
      </p:sp>
    </p:spTree>
    <p:extLst>
      <p:ext uri="{BB962C8B-B14F-4D97-AF65-F5344CB8AC3E}">
        <p14:creationId xmlns:p14="http://schemas.microsoft.com/office/powerpoint/2010/main" val="217346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 all want intact survival…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But what is “intact”</a:t>
            </a:r>
            <a:r>
              <a:rPr lang="fr-CA" dirty="0" smtClean="0"/>
              <a:t>?</a:t>
            </a:r>
          </a:p>
          <a:p>
            <a:r>
              <a:rPr lang="en-CA" dirty="0" smtClean="0"/>
              <a:t>Who decides?</a:t>
            </a:r>
          </a:p>
          <a:p>
            <a:r>
              <a:rPr lang="en-CA" dirty="0" smtClean="0"/>
              <a:t>Can we really divide NICU graduates into those who are “intact” and those who are not?</a:t>
            </a:r>
          </a:p>
          <a:p>
            <a:endParaRPr lang="en-CA" dirty="0" smtClean="0"/>
          </a:p>
          <a:p>
            <a:r>
              <a:rPr lang="en-CA" dirty="0" smtClean="0"/>
              <a:t>Is an infant with a mild hemiplegia “intact”?</a:t>
            </a:r>
          </a:p>
          <a:p>
            <a:r>
              <a:rPr lang="en-CA" dirty="0" smtClean="0"/>
              <a:t>An infant with a low Bayley score?</a:t>
            </a:r>
          </a:p>
          <a:p>
            <a:r>
              <a:rPr lang="en-CA" dirty="0" smtClean="0"/>
              <a:t>An infant </a:t>
            </a:r>
            <a:r>
              <a:rPr lang="en-CA" i="1" u="sng" dirty="0" smtClean="0"/>
              <a:t>without</a:t>
            </a:r>
            <a:r>
              <a:rPr lang="en-CA" dirty="0" smtClean="0"/>
              <a:t> NDI but who has oral aversion and is gastrostomy fed?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9274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Dichotomizing continuous outcomes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Lung Injury is a continuum</a:t>
            </a:r>
          </a:p>
          <a:p>
            <a:r>
              <a:rPr lang="en-CA" dirty="0" smtClean="0"/>
              <a:t>BPD diagnosed by need for O2 at 36 weeks, 0 days.</a:t>
            </a:r>
          </a:p>
          <a:p>
            <a:endParaRPr lang="en-CA" dirty="0"/>
          </a:p>
          <a:p>
            <a:r>
              <a:rPr lang="en-CA" dirty="0" smtClean="0"/>
              <a:t>What is the impact on the family of this diagnosis? Compared to:</a:t>
            </a:r>
          </a:p>
          <a:p>
            <a:pPr lvl="1"/>
            <a:r>
              <a:rPr lang="en-CA" dirty="0" smtClean="0"/>
              <a:t>Home O2</a:t>
            </a:r>
          </a:p>
          <a:p>
            <a:pPr lvl="1"/>
            <a:r>
              <a:rPr lang="en-CA" dirty="0" smtClean="0"/>
              <a:t>Readmissions during the first year of life</a:t>
            </a:r>
          </a:p>
          <a:p>
            <a:pPr lvl="1"/>
            <a:endParaRPr lang="en-CA" dirty="0"/>
          </a:p>
          <a:p>
            <a:r>
              <a:rPr lang="en-CA" dirty="0" smtClean="0"/>
              <a:t>For decision-making, if an intervention decreases “BPD” but has no effect on perhaps more important outcomes?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9804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Composite outcomes: death or NDI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Composite outcomes should be considered “when they are of similar value for patients and are affected in the same way by the intervention” (or risk factor)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8986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Parents and healthcare providers disagree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Disagree on the quality of life of children with serious disabilities</a:t>
            </a:r>
          </a:p>
          <a:p>
            <a:r>
              <a:rPr lang="en-CA" dirty="0" smtClean="0"/>
              <a:t>Disagree on the impact of disabled children on the lives of the family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sz="4400" dirty="0" smtClean="0">
                <a:latin typeface="+mj-lt"/>
              </a:rPr>
              <a:t>And sometimes agree</a:t>
            </a:r>
          </a:p>
          <a:p>
            <a:endParaRPr lang="en-CA" dirty="0"/>
          </a:p>
          <a:p>
            <a:r>
              <a:rPr lang="en-CA" dirty="0" smtClean="0"/>
              <a:t>Agree (mostly) on the importance of parental participation in decision making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1291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Quality of life of children with severe disabilities</a:t>
            </a:r>
            <a:br>
              <a:rPr lang="en-CA" dirty="0" smtClean="0"/>
            </a:br>
            <a:r>
              <a:rPr lang="en-US" sz="1600" dirty="0" smtClean="0"/>
              <a:t>Saigal S, et al. Differences in preferences for neonatal outcomes among health care professionals, parents, and adolescents. JAMA. 1999;281(21):1991-7.</a:t>
            </a:r>
            <a:br>
              <a:rPr lang="en-US" sz="1600" dirty="0" smtClean="0"/>
            </a:br>
            <a:endParaRPr lang="fr-CA" sz="1600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661" b="19141"/>
          <a:stretch/>
        </p:blipFill>
        <p:spPr>
          <a:xfrm>
            <a:off x="1278467" y="1690688"/>
            <a:ext cx="3850420" cy="47863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683" y="1963737"/>
            <a:ext cx="3981449" cy="405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Impacts on the family of a child with disability</a:t>
            </a:r>
            <a:br>
              <a:rPr lang="en-CA" dirty="0" smtClean="0"/>
            </a:br>
            <a:r>
              <a:rPr lang="en-US" sz="1800" dirty="0" err="1" smtClean="0"/>
              <a:t>Scorgie</a:t>
            </a:r>
            <a:r>
              <a:rPr lang="en-US" sz="1800" dirty="0" smtClean="0"/>
              <a:t> K, </a:t>
            </a:r>
            <a:r>
              <a:rPr lang="en-US" sz="1800" dirty="0" err="1" smtClean="0"/>
              <a:t>Sobsey</a:t>
            </a:r>
            <a:r>
              <a:rPr lang="en-US" sz="1800" dirty="0" smtClean="0"/>
              <a:t> D. Transformational outcomes associated with parenting children who have disabilities. Mental retardation. 2000;38(3):195-206.</a:t>
            </a:r>
            <a:br>
              <a:rPr lang="en-US" sz="1800" dirty="0" smtClean="0"/>
            </a:br>
            <a:endParaRPr lang="fr-CA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Interviewed 80 families of children with disabilities (ranging from moderate to severe) </a:t>
            </a:r>
          </a:p>
          <a:p>
            <a:r>
              <a:rPr lang="en-US" dirty="0" smtClean="0"/>
              <a:t>Compared the families’ own evaluation of their experiences to:</a:t>
            </a:r>
          </a:p>
          <a:p>
            <a:r>
              <a:rPr lang="en-CA" dirty="0" smtClean="0"/>
              <a:t>“Professional myths of family devastation, unending stress, near-universal divorce, and endless drudgery”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112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Impacts on the family; according to the family</a:t>
            </a:r>
            <a:endParaRPr lang="fr-CA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585"/>
          <a:stretch/>
        </p:blipFill>
        <p:spPr>
          <a:xfrm>
            <a:off x="1378615" y="1871133"/>
            <a:ext cx="8849117" cy="47135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45867" y="3285067"/>
            <a:ext cx="1371600" cy="2887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9685867" y="1794933"/>
            <a:ext cx="1989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Positive impacts</a:t>
            </a:r>
            <a:endParaRPr lang="fr-CA" sz="2400" dirty="0">
              <a:solidFill>
                <a:srgbClr val="FF0000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8517467" y="2108200"/>
            <a:ext cx="1058333" cy="1176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83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Impacts on families</a:t>
            </a:r>
            <a:br>
              <a:rPr lang="en-CA" dirty="0" smtClean="0"/>
            </a:br>
            <a:r>
              <a:rPr lang="en-US" sz="1800" dirty="0" smtClean="0"/>
              <a:t>Janvier A, et al. The experience of families with children with trisomy 13 and 18 in social networks. Pediatrics. 2012;130(2):293-8.</a:t>
            </a:r>
            <a:br>
              <a:rPr lang="en-US" sz="1800" dirty="0" smtClean="0"/>
            </a:br>
            <a:endParaRPr lang="fr-CA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Parents who lived with a child with Trisomy 13 or 18</a:t>
            </a:r>
          </a:p>
          <a:p>
            <a:endParaRPr lang="en-CA" dirty="0" smtClean="0"/>
          </a:p>
          <a:p>
            <a:r>
              <a:rPr lang="en-CA" dirty="0" smtClean="0"/>
              <a:t>Healthcare Professionals overwhelmingly negative</a:t>
            </a:r>
          </a:p>
          <a:p>
            <a:r>
              <a:rPr lang="en-CA" dirty="0" smtClean="0"/>
              <a:t>Parents had many positive experiences with their children</a:t>
            </a:r>
          </a:p>
          <a:p>
            <a:pPr lvl="1"/>
            <a:r>
              <a:rPr lang="en-CA" dirty="0" smtClean="0"/>
              <a:t>As well as huge challenges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756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Impacts on the family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Of course there are also negative impacts</a:t>
            </a:r>
          </a:p>
          <a:p>
            <a:r>
              <a:rPr lang="en-CA" dirty="0" smtClean="0"/>
              <a:t>Just because some impacts are positive doesn’t mean that you wouldn’t want it otherwise</a:t>
            </a:r>
          </a:p>
          <a:p>
            <a:endParaRPr lang="en-CA" dirty="0"/>
          </a:p>
          <a:p>
            <a:r>
              <a:rPr lang="en-CA" dirty="0" smtClean="0"/>
              <a:t>Negative impacts can be addressed and minimized</a:t>
            </a:r>
          </a:p>
          <a:p>
            <a:pPr lvl="1"/>
            <a:r>
              <a:rPr lang="en-US" sz="2200" dirty="0" err="1" smtClean="0"/>
              <a:t>Bruns</a:t>
            </a:r>
            <a:r>
              <a:rPr lang="en-US" sz="2200" dirty="0" smtClean="0"/>
              <a:t> D, </a:t>
            </a:r>
            <a:r>
              <a:rPr lang="en-US" sz="2200" dirty="0" err="1" smtClean="0"/>
              <a:t>Foerster</a:t>
            </a:r>
            <a:r>
              <a:rPr lang="en-US" sz="2200" dirty="0" smtClean="0"/>
              <a:t> K. ‘We've been through it all together’: supports for parents with children with rare trisomy conditions. Journal of Intellectual Disability Research. 2011;55(4):361-9.</a:t>
            </a:r>
          </a:p>
          <a:p>
            <a:pPr lvl="1"/>
            <a:r>
              <a:rPr lang="en-US" sz="2200" dirty="0" err="1" smtClean="0"/>
              <a:t>Redquest</a:t>
            </a:r>
            <a:r>
              <a:rPr lang="en-US" sz="2200" dirty="0" smtClean="0"/>
              <a:t> BK, et al. Raising a child with special needs: the perspective of caregivers. </a:t>
            </a:r>
            <a:r>
              <a:rPr lang="en-US" sz="2200" dirty="0" err="1" smtClean="0"/>
              <a:t>Clin</a:t>
            </a:r>
            <a:r>
              <a:rPr lang="en-US" sz="2200" dirty="0" smtClean="0"/>
              <a:t> Nurse Spec. 2015;29(3):E8-15.</a:t>
            </a:r>
          </a:p>
          <a:p>
            <a:pPr lvl="1"/>
            <a:r>
              <a:rPr lang="en-US" sz="2200" dirty="0" smtClean="0"/>
              <a:t>McManus BM, et al. Modeling the social determinants of caregiver burden among families of children with developmental disabilities. American journal on intellectual and developmental disabilities. 2011;116(3):246-60</a:t>
            </a:r>
            <a:r>
              <a:rPr lang="en-US" dirty="0" smtClean="0"/>
              <a:t>.</a:t>
            </a:r>
          </a:p>
          <a:p>
            <a:r>
              <a:rPr lang="en-US" dirty="0" smtClean="0"/>
              <a:t>But they can not be eliminated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781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Agreement that parents should be involved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But who has asked parents what outcomes are important for decision-making?</a:t>
            </a:r>
          </a:p>
          <a:p>
            <a:r>
              <a:rPr lang="en-CA" dirty="0" smtClean="0"/>
              <a:t>In the context of a choice of withholding or withdrawing Life-sustaining interventions? (LSI)</a:t>
            </a:r>
          </a:p>
          <a:p>
            <a:endParaRPr lang="en-CA" dirty="0"/>
          </a:p>
          <a:p>
            <a:r>
              <a:rPr lang="en-CA" dirty="0" smtClean="0"/>
              <a:t>Or indeed in terms of choice of interventions to reduce lung injury, etc.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0894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What do parents think are important outcomes for decision-making? </a:t>
            </a:r>
            <a:br>
              <a:rPr lang="en-CA" dirty="0" smtClean="0"/>
            </a:br>
            <a:r>
              <a:rPr lang="en-US" sz="1800" dirty="0" err="1" smtClean="0"/>
              <a:t>Einarsdottir</a:t>
            </a:r>
            <a:r>
              <a:rPr lang="en-US" sz="1800" dirty="0" smtClean="0"/>
              <a:t> J. Emotional experts: parents' views on end-of-life decisions for preterm infants in Iceland. Medical anthropology quarterly. 2009;23(1):34-50</a:t>
            </a:r>
            <a:endParaRPr lang="fr-CA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379133"/>
            <a:ext cx="10515600" cy="3797830"/>
          </a:xfrm>
        </p:spPr>
        <p:txBody>
          <a:bodyPr/>
          <a:lstStyle/>
          <a:p>
            <a:r>
              <a:rPr lang="en-US" dirty="0" smtClean="0"/>
              <a:t>For parents: quality of life turned out to be a “tricky” criterion for withdrawal of LSI </a:t>
            </a:r>
          </a:p>
          <a:p>
            <a:r>
              <a:rPr lang="en-US" dirty="0" smtClean="0"/>
              <a:t>To know a severely disabled person influenced parents to refuse or accept quality of life as a valid argument.</a:t>
            </a:r>
          </a:p>
          <a:p>
            <a:endParaRPr lang="en-US" dirty="0"/>
          </a:p>
          <a:p>
            <a:r>
              <a:rPr lang="en-US" dirty="0"/>
              <a:t>Only a few of the parents were aware of the uncertainty of prognosis, and the disagreements among professionals. </a:t>
            </a:r>
          </a:p>
          <a:p>
            <a:endParaRPr lang="en-US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9845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Criteria for forgoing LSI? Parents’ views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“No life” was commonly stated to be a valid criterion for withdrawal of treatment. </a:t>
            </a:r>
          </a:p>
          <a:p>
            <a:r>
              <a:rPr lang="en-US" dirty="0" smtClean="0"/>
              <a:t>“No life” could signify postponement of inevitable death for a short period by painful treatment, </a:t>
            </a:r>
          </a:p>
          <a:p>
            <a:r>
              <a:rPr lang="en-US" dirty="0" smtClean="0"/>
              <a:t>Or living without crucial human qualities, such as an ability to take part in human communication and interaction.</a:t>
            </a:r>
          </a:p>
          <a:p>
            <a:endParaRPr lang="en-US" dirty="0"/>
          </a:p>
          <a:p>
            <a:r>
              <a:rPr lang="en-US" u="sng" dirty="0" smtClean="0"/>
              <a:t>Certainty</a:t>
            </a:r>
            <a:r>
              <a:rPr lang="en-US" dirty="0" smtClean="0"/>
              <a:t> of brain damage that would lead to inability to take part in human communication </a:t>
            </a:r>
          </a:p>
          <a:p>
            <a:pPr lvl="1"/>
            <a:r>
              <a:rPr lang="en-US" dirty="0" smtClean="0"/>
              <a:t>most frequently named as an acceptable criterion for termination of treatment.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2739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Poor quality of life</a:t>
            </a:r>
            <a:br>
              <a:rPr lang="en-CA" dirty="0" smtClean="0"/>
            </a:br>
            <a:r>
              <a:rPr lang="en-US" sz="1800" dirty="0" smtClean="0"/>
              <a:t>Michelson KN, et al. Parental Views on Withdrawing Life-Sustaining Therapies in Critically Ill Children. Archives of pediatrics &amp; adolescent medicine. 2009;163(11):986-92.</a:t>
            </a:r>
            <a:br>
              <a:rPr lang="en-US" sz="1800" dirty="0" smtClean="0"/>
            </a:br>
            <a:endParaRPr lang="fr-CA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51% of parents (of PICU patients) agreed that a “poor quality of life” could be a reason for withdrawing LSI, (24% said no)</a:t>
            </a:r>
          </a:p>
          <a:p>
            <a:r>
              <a:rPr lang="en-US" dirty="0" smtClean="0"/>
              <a:t>What did they mean by that?</a:t>
            </a:r>
          </a:p>
          <a:p>
            <a:endParaRPr lang="en-US" dirty="0"/>
          </a:p>
          <a:p>
            <a:r>
              <a:rPr lang="en-US" dirty="0" smtClean="0"/>
              <a:t>Many described scenarios in which their child could not interact with his/her surroundings. For example, participants used phrases like, “[T]hey have no ability to communicate. They don't have any feelings. They are not thinking.”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2577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Professional guidelines for withholding LSI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Usually based on survival without severe NDI</a:t>
            </a:r>
          </a:p>
          <a:p>
            <a:r>
              <a:rPr lang="en-CA" dirty="0" smtClean="0"/>
              <a:t>Which conflates 2 very different outcomes</a:t>
            </a:r>
          </a:p>
          <a:p>
            <a:r>
              <a:rPr lang="en-CA" dirty="0" smtClean="0"/>
              <a:t>Death</a:t>
            </a:r>
          </a:p>
          <a:p>
            <a:r>
              <a:rPr lang="en-CA" dirty="0" smtClean="0"/>
              <a:t>Survival with NDI</a:t>
            </a:r>
          </a:p>
          <a:p>
            <a:r>
              <a:rPr lang="en-CA" dirty="0" smtClean="0"/>
              <a:t>NDI is a composite of 4 different outcomes, </a:t>
            </a:r>
          </a:p>
          <a:p>
            <a:pPr lvl="1"/>
            <a:r>
              <a:rPr lang="en-CA" dirty="0" smtClean="0"/>
              <a:t>With differing impacts and importance</a:t>
            </a:r>
          </a:p>
          <a:p>
            <a:r>
              <a:rPr lang="en-CA" dirty="0" smtClean="0"/>
              <a:t>CP, blindness, deafness, developmental “impairment”</a:t>
            </a:r>
          </a:p>
          <a:p>
            <a:r>
              <a:rPr lang="en-CA" dirty="0" smtClean="0"/>
              <a:t>A composite created by physicians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7353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Important outcomes we don’t consider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Behavioural problems</a:t>
            </a:r>
          </a:p>
          <a:p>
            <a:r>
              <a:rPr lang="en-CA" dirty="0" smtClean="0"/>
              <a:t>Sleep disturbances</a:t>
            </a:r>
          </a:p>
          <a:p>
            <a:r>
              <a:rPr lang="en-CA" dirty="0" smtClean="0"/>
              <a:t>Feeding problems</a:t>
            </a:r>
          </a:p>
          <a:p>
            <a:pPr lvl="1"/>
            <a:r>
              <a:rPr lang="en-CA" dirty="0" smtClean="0"/>
              <a:t>Can have major impacts on the family: may be more important than components of NDI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Happiness</a:t>
            </a:r>
          </a:p>
          <a:p>
            <a:r>
              <a:rPr lang="en-CA" dirty="0" smtClean="0"/>
              <a:t>Resilience and coping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2552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Death or NDI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Are they of equal importance to families, to health care providers to society?</a:t>
            </a:r>
          </a:p>
          <a:p>
            <a:r>
              <a:rPr lang="en-CA" dirty="0" smtClean="0"/>
              <a:t>Are the components of NDI of equal importance?</a:t>
            </a:r>
          </a:p>
          <a:p>
            <a:r>
              <a:rPr lang="en-CA" dirty="0" smtClean="0"/>
              <a:t>Most infants with NDI are assigned that outcome based on a low developmental screening test score</a:t>
            </a:r>
            <a:endParaRPr lang="fr-CA" dirty="0"/>
          </a:p>
          <a:p>
            <a:endParaRPr lang="en-CA" dirty="0" smtClean="0"/>
          </a:p>
          <a:p>
            <a:pPr lvl="1"/>
            <a:r>
              <a:rPr lang="en-CA" dirty="0" smtClean="0"/>
              <a:t>Which is not a reliable predictor of cognitive impairment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2973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849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500" b="1">
                <a:latin typeface="Arial" charset="0"/>
              </a:rPr>
              <a:t>Figure 2. Relationship Between Mental Development Index Scores at 18 Months and Gain in Cognitive Scores Between 18 Months and 5 Years.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160" y="6041435"/>
            <a:ext cx="1100160" cy="4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60" y="979303"/>
            <a:ext cx="655920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818561" y="597230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1100" b="1">
                <a:latin typeface="Arial" charset="0"/>
              </a:rPr>
              <a:t>Schmidt, B. et al. JAMA 2012;307:275-282</a:t>
            </a:r>
          </a:p>
        </p:txBody>
      </p:sp>
      <p:sp>
        <p:nvSpPr>
          <p:cNvPr id="2" name="Parallélogramme 1"/>
          <p:cNvSpPr/>
          <p:nvPr/>
        </p:nvSpPr>
        <p:spPr>
          <a:xfrm rot="5400000">
            <a:off x="3598516" y="1925736"/>
            <a:ext cx="3079385" cy="820722"/>
          </a:xfrm>
          <a:prstGeom prst="parallelogram">
            <a:avLst>
              <a:gd name="adj" fmla="val 7419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78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 are very poor at predicting outcomes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Survival</a:t>
            </a:r>
          </a:p>
          <a:p>
            <a:pPr lvl="1"/>
            <a:r>
              <a:rPr lang="en-CA" dirty="0" smtClean="0"/>
              <a:t>Not predicted accurately by gestational age</a:t>
            </a:r>
          </a:p>
          <a:p>
            <a:pPr lvl="1"/>
            <a:r>
              <a:rPr lang="en-CA" dirty="0" smtClean="0"/>
              <a:t>Incorporation of other information dramatically changes percentage survival predictions</a:t>
            </a:r>
          </a:p>
          <a:p>
            <a:pPr lvl="1"/>
            <a:r>
              <a:rPr lang="en-CA" dirty="0" smtClean="0"/>
              <a:t>At 24 weeks survival can be 10% or 90%</a:t>
            </a:r>
          </a:p>
          <a:p>
            <a:pPr lvl="1"/>
            <a:endParaRPr lang="en-CA" dirty="0" smtClean="0"/>
          </a:p>
          <a:p>
            <a:r>
              <a:rPr lang="en-CA" dirty="0" smtClean="0"/>
              <a:t>“NDI”</a:t>
            </a:r>
          </a:p>
          <a:p>
            <a:r>
              <a:rPr lang="en-CA" dirty="0" smtClean="0"/>
              <a:t>Components of NDI</a:t>
            </a:r>
          </a:p>
          <a:p>
            <a:endParaRPr lang="en-CA" dirty="0"/>
          </a:p>
          <a:p>
            <a:pPr lvl="1"/>
            <a:r>
              <a:rPr lang="en-CA" dirty="0" smtClean="0"/>
              <a:t>Predictions in individual babies?</a:t>
            </a:r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8930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75600" cy="132556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Among survivors at extremely low gestational age</a:t>
            </a:r>
            <a:br>
              <a:rPr lang="en-CA" dirty="0" smtClean="0"/>
            </a:br>
            <a:r>
              <a:rPr lang="en-US" sz="1600" dirty="0" smtClean="0"/>
              <a:t>Moore </a:t>
            </a:r>
            <a:r>
              <a:rPr lang="en-US" sz="1600" dirty="0"/>
              <a:t>GP, et al. Neurodevelopmental outcomes at 4 to 8 years of children born at 22 to 25 weeks' gestational age: a meta-analysis. JAMA </a:t>
            </a:r>
            <a:r>
              <a:rPr lang="en-US" sz="1600" dirty="0" err="1"/>
              <a:t>Pediatr</a:t>
            </a:r>
            <a:r>
              <a:rPr lang="en-US" sz="1600" dirty="0"/>
              <a:t>. 2013;167(10):967-74.</a:t>
            </a:r>
            <a:br>
              <a:rPr lang="en-US" sz="1600" dirty="0"/>
            </a:br>
            <a:endParaRPr lang="fr-CA" sz="1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6451600" cy="435133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Little evidence of effect of gestational age on important longer term neurological or intellectual outcomes</a:t>
            </a:r>
          </a:p>
          <a:p>
            <a:pPr lvl="1"/>
            <a:r>
              <a:rPr lang="en-CA" dirty="0" smtClean="0"/>
              <a:t>Larger cohorts do show some trend</a:t>
            </a:r>
          </a:p>
          <a:p>
            <a:endParaRPr lang="en-CA" dirty="0"/>
          </a:p>
          <a:p>
            <a:r>
              <a:rPr lang="en-US" dirty="0" smtClean="0"/>
              <a:t>“Infants born at 22 weeks’ gestation have reported rates of moderate to severe neurodevelopmental impairment of 85% to 90%; for infants born at 23 weeks’ gestation, these rates are not significantly lower”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AP Clinical report, September 2015</a:t>
            </a:r>
            <a:endParaRPr lang="en-CA" dirty="0" smtClean="0"/>
          </a:p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49316"/>
          <a:stretch/>
        </p:blipFill>
        <p:spPr>
          <a:xfrm>
            <a:off x="8932333" y="133311"/>
            <a:ext cx="2654299" cy="660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CA" dirty="0" smtClean="0"/>
              <a:t>Among survivors who had a head ultrasound</a:t>
            </a:r>
            <a:br>
              <a:rPr lang="en-CA" dirty="0" smtClean="0"/>
            </a:br>
            <a: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O'Shea TM, et al. Neonatal cranial ultrasound lesions and developmental delays at 2 years of age among extremely low gestational age children. Pediatrics. 2008;122(3):e662-9.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b="15360"/>
          <a:stretch/>
        </p:blipFill>
        <p:spPr>
          <a:xfrm>
            <a:off x="1104717" y="1600199"/>
            <a:ext cx="9235138" cy="447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4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Prediction of outcomes, which ones matter?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Development of guidelines regarding thresholds for LSI</a:t>
            </a:r>
          </a:p>
          <a:p>
            <a:endParaRPr lang="en-CA" dirty="0"/>
          </a:p>
          <a:p>
            <a:r>
              <a:rPr lang="en-CA" dirty="0" smtClean="0"/>
              <a:t>Individual counseling of families about LSI</a:t>
            </a:r>
          </a:p>
          <a:p>
            <a:endParaRPr lang="en-CA" dirty="0"/>
          </a:p>
          <a:p>
            <a:r>
              <a:rPr lang="en-CA" dirty="0" smtClean="0"/>
              <a:t>Designing research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6980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Prediction of outcomes, which ones matter?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Development of guidelines regarding thresholds for LSI</a:t>
            </a:r>
          </a:p>
          <a:p>
            <a:pPr lvl="1"/>
            <a:r>
              <a:rPr lang="en-CA" dirty="0" smtClean="0"/>
              <a:t>Based on community standards of criteria that are appropriate</a:t>
            </a:r>
          </a:p>
          <a:p>
            <a:pPr lvl="1"/>
            <a:endParaRPr lang="en-CA" dirty="0" smtClean="0"/>
          </a:p>
          <a:p>
            <a:r>
              <a:rPr lang="en-CA" dirty="0" smtClean="0"/>
              <a:t>Individual counseling of families about LSI</a:t>
            </a:r>
          </a:p>
          <a:p>
            <a:pPr lvl="1"/>
            <a:r>
              <a:rPr lang="en-CA" dirty="0" smtClean="0"/>
              <a:t>Based on values of the individual family (and the HCP)</a:t>
            </a:r>
          </a:p>
          <a:p>
            <a:pPr lvl="1"/>
            <a:endParaRPr lang="en-CA" dirty="0"/>
          </a:p>
          <a:p>
            <a:r>
              <a:rPr lang="en-CA" dirty="0" smtClean="0"/>
              <a:t>Designing research</a:t>
            </a:r>
          </a:p>
          <a:p>
            <a:pPr lvl="1"/>
            <a:r>
              <a:rPr lang="en-CA" dirty="0" smtClean="0"/>
              <a:t>Huge opportunity to develop outcomes which are truly Patient Centered</a:t>
            </a:r>
          </a:p>
          <a:p>
            <a:pPr lvl="1"/>
            <a:r>
              <a:rPr lang="en-CA" dirty="0" smtClean="0"/>
              <a:t>Ask many parents not just the noisy ones!</a:t>
            </a:r>
          </a:p>
          <a:p>
            <a:pPr lvl="1"/>
            <a:r>
              <a:rPr lang="en-CA" dirty="0" smtClean="0"/>
              <a:t>Develop patient outcomes which impact on the family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8837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Mortality predictions are important for families, who are not aware of how poor we are at predicting death or survival</a:t>
            </a:r>
          </a:p>
          <a:p>
            <a:r>
              <a:rPr lang="en-CA" dirty="0" smtClean="0"/>
              <a:t>Before birth: incorporating other factors (rather than just GA),  improves prediction, but does not eliminate uncertainty</a:t>
            </a:r>
          </a:p>
          <a:p>
            <a:r>
              <a:rPr lang="en-CA" dirty="0" smtClean="0"/>
              <a:t>After birth all bets are off.</a:t>
            </a:r>
          </a:p>
          <a:p>
            <a:r>
              <a:rPr lang="en-CA" dirty="0" smtClean="0"/>
              <a:t>The longer a baby survives the more likely they are to survive (!)</a:t>
            </a:r>
          </a:p>
          <a:p>
            <a:r>
              <a:rPr lang="en-CA" dirty="0" smtClean="0"/>
              <a:t>When everyone in the NICU thinks a baby will die, they often still  survive.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0545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 2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Avoid “death or disability”</a:t>
            </a:r>
          </a:p>
          <a:p>
            <a:r>
              <a:rPr lang="en-CA" dirty="0" smtClean="0"/>
              <a:t>Evaluation of survival probability</a:t>
            </a:r>
          </a:p>
          <a:p>
            <a:pPr lvl="1"/>
            <a:r>
              <a:rPr lang="en-CA" dirty="0"/>
              <a:t>a</a:t>
            </a:r>
            <a:r>
              <a:rPr lang="en-CA" dirty="0" smtClean="0"/>
              <a:t>nd separately</a:t>
            </a:r>
          </a:p>
          <a:p>
            <a:r>
              <a:rPr lang="en-CA" dirty="0" smtClean="0"/>
              <a:t>Evaluation of probable outcomes among survivors</a:t>
            </a:r>
          </a:p>
          <a:p>
            <a:r>
              <a:rPr lang="en-CA" dirty="0" smtClean="0"/>
              <a:t>Only put them together if you can explore and agree with parents which outcomes are equally bad (or worse) than being dead.</a:t>
            </a:r>
          </a:p>
          <a:p>
            <a:endParaRPr lang="en-CA" dirty="0"/>
          </a:p>
          <a:p>
            <a:r>
              <a:rPr lang="en-CA" dirty="0" smtClean="0"/>
              <a:t>“65% chance of death or colostomy…”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09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 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Confident predictions of a child who will be unable to communicate are seen as a reasonable indication for withholding or withdrawing LSI by many parents</a:t>
            </a:r>
          </a:p>
          <a:p>
            <a:r>
              <a:rPr lang="en-CA" dirty="0" smtClean="0"/>
              <a:t>? Some patients with stage 3 HIE</a:t>
            </a:r>
          </a:p>
          <a:p>
            <a:r>
              <a:rPr lang="en-CA" dirty="0" smtClean="0"/>
              <a:t>? Some patients with brain malformations</a:t>
            </a:r>
          </a:p>
          <a:p>
            <a:r>
              <a:rPr lang="en-CA" dirty="0" smtClean="0"/>
              <a:t>? Is there any way to predict this for preterm infants?</a:t>
            </a:r>
          </a:p>
          <a:p>
            <a:endParaRPr lang="en-CA" dirty="0"/>
          </a:p>
          <a:p>
            <a:r>
              <a:rPr lang="en-CA" dirty="0" smtClean="0"/>
              <a:t>Families differ, work with the family to find out what is important for them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8510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 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this era of “Patient-centered outcomes research”</a:t>
            </a:r>
          </a:p>
          <a:p>
            <a:r>
              <a:rPr lang="en-CA" dirty="0" smtClean="0"/>
              <a:t>We should be asking patients/parents what outcomes are important</a:t>
            </a:r>
          </a:p>
          <a:p>
            <a:r>
              <a:rPr lang="en-CA" dirty="0" smtClean="0"/>
              <a:t>To them</a:t>
            </a:r>
          </a:p>
          <a:p>
            <a:r>
              <a:rPr lang="en-CA" dirty="0" smtClean="0"/>
              <a:t>And their families</a:t>
            </a:r>
          </a:p>
          <a:p>
            <a:endParaRPr lang="en-CA" dirty="0"/>
          </a:p>
          <a:p>
            <a:r>
              <a:rPr lang="en-CA" dirty="0" smtClean="0"/>
              <a:t>Both when we counsel regarding LSI</a:t>
            </a:r>
          </a:p>
          <a:p>
            <a:r>
              <a:rPr lang="en-CA" dirty="0" smtClean="0"/>
              <a:t>And when designing research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1260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5209</TotalTime>
  <Words>1557</Words>
  <Application>Microsoft Office PowerPoint</Application>
  <PresentationFormat>Grand écran</PresentationFormat>
  <Paragraphs>169</Paragraphs>
  <Slides>29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msgothic</vt:lpstr>
      <vt:lpstr>Wingdings</vt:lpstr>
      <vt:lpstr>Thème Office</vt:lpstr>
      <vt:lpstr>What is a good outcome?</vt:lpstr>
      <vt:lpstr>What is a good outcome? Which outcomes are important? Which should be used in decision making? Which are predictable? Who decides?</vt:lpstr>
      <vt:lpstr>Recent guidelines of learned societies</vt:lpstr>
      <vt:lpstr>We all want intact survival…</vt:lpstr>
      <vt:lpstr>Dichotomizing continuous outcomes</vt:lpstr>
      <vt:lpstr>Composite outcomes: death or NDI</vt:lpstr>
      <vt:lpstr>Parents and healthcare providers disagree</vt:lpstr>
      <vt:lpstr>Quality of life of children with severe disabilities Saigal S, et al. Differences in preferences for neonatal outcomes among health care professionals, parents, and adolescents. JAMA. 1999;281(21):1991-7. </vt:lpstr>
      <vt:lpstr>Impacts on the family of a child with disability Scorgie K, Sobsey D. Transformational outcomes associated with parenting children who have disabilities. Mental retardation. 2000;38(3):195-206. </vt:lpstr>
      <vt:lpstr>Impacts on the family; according to the family</vt:lpstr>
      <vt:lpstr>Impacts on families Janvier A, et al. The experience of families with children with trisomy 13 and 18 in social networks. Pediatrics. 2012;130(2):293-8. </vt:lpstr>
      <vt:lpstr>Impacts on the family</vt:lpstr>
      <vt:lpstr>Agreement that parents should be involved</vt:lpstr>
      <vt:lpstr>What do parents think are important outcomes for decision-making?  Einarsdottir J. Emotional experts: parents' views on end-of-life decisions for preterm infants in Iceland. Medical anthropology quarterly. 2009;23(1):34-50</vt:lpstr>
      <vt:lpstr>Criteria for forgoing LSI? Parents’ views</vt:lpstr>
      <vt:lpstr>Poor quality of life Michelson KN, et al. Parental Views on Withdrawing Life-Sustaining Therapies in Critically Ill Children. Archives of pediatrics &amp; adolescent medicine. 2009;163(11):986-92. </vt:lpstr>
      <vt:lpstr>Professional guidelines for withholding LSI </vt:lpstr>
      <vt:lpstr>Important outcomes we don’t consider</vt:lpstr>
      <vt:lpstr>Death or NDI</vt:lpstr>
      <vt:lpstr>Présentation PowerPoint</vt:lpstr>
      <vt:lpstr>We are very poor at predicting outcomes</vt:lpstr>
      <vt:lpstr>Among survivors at extremely low gestational age Moore GP, et al. Neurodevelopmental outcomes at 4 to 8 years of children born at 22 to 25 weeks' gestational age: a meta-analysis. JAMA Pediatr. 2013;167(10):967-74. </vt:lpstr>
      <vt:lpstr>Among survivors who had a head ultrasound O'Shea TM, et al. Neonatal cranial ultrasound lesions and developmental delays at 2 years of age among extremely low gestational age children. Pediatrics. 2008;122(3):e662-9. </vt:lpstr>
      <vt:lpstr>Prediction of outcomes, which ones matter?</vt:lpstr>
      <vt:lpstr>Prediction of outcomes, which ones matter?</vt:lpstr>
      <vt:lpstr>Conclusion</vt:lpstr>
      <vt:lpstr>Conclusion 2</vt:lpstr>
      <vt:lpstr>Conclusion 3</vt:lpstr>
      <vt:lpstr>Conclusion 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Predictions for premies Which outcomes are important?</dc:title>
  <dc:creator>Keith Barrington</dc:creator>
  <cp:lastModifiedBy>Keith Barrington</cp:lastModifiedBy>
  <cp:revision>63</cp:revision>
  <dcterms:created xsi:type="dcterms:W3CDTF">2016-04-29T19:28:22Z</dcterms:created>
  <dcterms:modified xsi:type="dcterms:W3CDTF">2016-05-04T14:32:57Z</dcterms:modified>
</cp:coreProperties>
</file>