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6"/>
  </p:notesMasterIdLst>
  <p:sldIdLst>
    <p:sldId id="256" r:id="rId2"/>
    <p:sldId id="369" r:id="rId3"/>
    <p:sldId id="370" r:id="rId4"/>
    <p:sldId id="364" r:id="rId5"/>
    <p:sldId id="366" r:id="rId6"/>
    <p:sldId id="350" r:id="rId7"/>
    <p:sldId id="355" r:id="rId8"/>
    <p:sldId id="307" r:id="rId9"/>
    <p:sldId id="367" r:id="rId10"/>
    <p:sldId id="281" r:id="rId11"/>
    <p:sldId id="351" r:id="rId12"/>
    <p:sldId id="320" r:id="rId13"/>
    <p:sldId id="352" r:id="rId14"/>
    <p:sldId id="353" r:id="rId15"/>
    <p:sldId id="354" r:id="rId16"/>
    <p:sldId id="356" r:id="rId17"/>
    <p:sldId id="359" r:id="rId18"/>
    <p:sldId id="360" r:id="rId19"/>
    <p:sldId id="368" r:id="rId20"/>
    <p:sldId id="298" r:id="rId21"/>
    <p:sldId id="276" r:id="rId22"/>
    <p:sldId id="361" r:id="rId23"/>
    <p:sldId id="357" r:id="rId24"/>
    <p:sldId id="358" r:id="rId25"/>
    <p:sldId id="342" r:id="rId26"/>
    <p:sldId id="336" r:id="rId27"/>
    <p:sldId id="340" r:id="rId28"/>
    <p:sldId id="341" r:id="rId29"/>
    <p:sldId id="343" r:id="rId30"/>
    <p:sldId id="293" r:id="rId31"/>
    <p:sldId id="349" r:id="rId32"/>
    <p:sldId id="344" r:id="rId33"/>
    <p:sldId id="371" r:id="rId34"/>
    <p:sldId id="345" r:id="rId35"/>
    <p:sldId id="346" r:id="rId36"/>
    <p:sldId id="296" r:id="rId37"/>
    <p:sldId id="348" r:id="rId38"/>
    <p:sldId id="305" r:id="rId39"/>
    <p:sldId id="300" r:id="rId40"/>
    <p:sldId id="338" r:id="rId41"/>
    <p:sldId id="321" r:id="rId42"/>
    <p:sldId id="322" r:id="rId43"/>
    <p:sldId id="306" r:id="rId44"/>
    <p:sldId id="363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1" autoAdjust="0"/>
    <p:restoredTop sz="87589" autoAdjust="0"/>
  </p:normalViewPr>
  <p:slideViewPr>
    <p:cSldViewPr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38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2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B9586-1090-40A0-B45D-64B762F3313A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8B8DD-7E37-4DD9-9D54-E25FF59245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23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587500" y="1006475"/>
            <a:ext cx="4595813" cy="3448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A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7025" cy="38258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85725" indent="-85725" eaLnBrk="1">
              <a:lnSpc>
                <a:spcPct val="93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Percent bacterial class abundance. Proportion of each bacterial class is represented in 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y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axes in each graph. The 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x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axes represent samples obtained at various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postconceptional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ages (weeks). The columns represent class proportions, as indicated. (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A–C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) All infants in cohort (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n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= 58 subjects). (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D–F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) Infants in &lt;26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wk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gestational age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subcohort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(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n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= 15 subjects). (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G–I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) Infants in 26–28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wk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gestational age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subcohort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(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n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= 20 subjects). (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J–L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) Infants in &gt;28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wk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gestational age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subcohort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(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n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= 23 subjects). To reduce the effect of random fluctuations in the data (noise), the lines were produced by fitting a cubic smooth spline (thick black line) to the data with 95% confidence bands (thinner lines) generated using a nonparametric bootstrap method.</a:t>
            </a:r>
          </a:p>
        </p:txBody>
      </p:sp>
    </p:spTree>
    <p:extLst>
      <p:ext uri="{BB962C8B-B14F-4D97-AF65-F5344CB8AC3E}">
        <p14:creationId xmlns:p14="http://schemas.microsoft.com/office/powerpoint/2010/main" val="2862868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587500" y="1006475"/>
            <a:ext cx="4595813" cy="3448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A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7025" cy="38258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85725" indent="-85725" eaLnBrk="1">
              <a:lnSpc>
                <a:spcPct val="93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OTU-based community structure and composition in the gut microbiota. (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A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) Each vertical lane corresponds to a sample day, and the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gray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-scale shaded rectangles represent the abundance of the different OTUs. The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dendogram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on the left shows how the OTUs are clustered according to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cooccurrence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, and branches are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colored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to indicate the taxonomical assignment of the OTUs at the phylum level. Samples selected for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metagenomic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 analyses are indicated with </a:t>
            </a:r>
            <a:r>
              <a:rPr lang="en-GB" altLang="fr-FR" dirty="0" err="1">
                <a:latin typeface="Arial" panose="020B0604020202020204" pitchFamily="34" charset="0"/>
                <a:ea typeface="msgothic" charset="0"/>
                <a:cs typeface="msgothic" charset="0"/>
              </a:rPr>
              <a:t>asterixes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. (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B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) Relative abundances of the bacterial phyla in each samples. (</a:t>
            </a:r>
            <a:r>
              <a:rPr lang="en-GB" altLang="fr-FR" i="1" dirty="0">
                <a:latin typeface="Arial" panose="020B0604020202020204" pitchFamily="34" charset="0"/>
                <a:ea typeface="msgothic" charset="0"/>
                <a:cs typeface="msgothic" charset="0"/>
              </a:rPr>
              <a:t>C</a:t>
            </a:r>
            <a:r>
              <a:rPr lang="en-GB" altLang="fr-FR" dirty="0">
                <a:latin typeface="Arial" panose="020B0604020202020204" pitchFamily="34" charset="0"/>
                <a:ea typeface="msgothic" charset="0"/>
                <a:cs typeface="msgothic" charset="0"/>
              </a:rPr>
              <a:t>) Significant events pertaining to changes in the infant's diet are indicated. Steps characterized by specific bacterial consortia supported by linear discriminate analysis are shown.</a:t>
            </a:r>
          </a:p>
        </p:txBody>
      </p:sp>
    </p:spTree>
    <p:extLst>
      <p:ext uri="{BB962C8B-B14F-4D97-AF65-F5344CB8AC3E}">
        <p14:creationId xmlns:p14="http://schemas.microsoft.com/office/powerpoint/2010/main" val="2522533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45AA-5681-4AC9-8CDB-D486BE2ACC1E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AAC4-7717-41DE-9435-C855DC6FB3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45AA-5681-4AC9-8CDB-D486BE2ACC1E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AAC4-7717-41DE-9435-C855DC6FB3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45AA-5681-4AC9-8CDB-D486BE2ACC1E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AAC4-7717-41DE-9435-C855DC6FB3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45AA-5681-4AC9-8CDB-D486BE2ACC1E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AAC4-7717-41DE-9435-C855DC6FB3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45AA-5681-4AC9-8CDB-D486BE2ACC1E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AAC4-7717-41DE-9435-C855DC6FB3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45AA-5681-4AC9-8CDB-D486BE2ACC1E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AAC4-7717-41DE-9435-C855DC6FB3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45AA-5681-4AC9-8CDB-D486BE2ACC1E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AAC4-7717-41DE-9435-C855DC6FB3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45AA-5681-4AC9-8CDB-D486BE2ACC1E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AAC4-7717-41DE-9435-C855DC6FB3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45AA-5681-4AC9-8CDB-D486BE2ACC1E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AAC4-7717-41DE-9435-C855DC6FB3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45AA-5681-4AC9-8CDB-D486BE2ACC1E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AAC4-7717-41DE-9435-C855DC6FB3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45AA-5681-4AC9-8CDB-D486BE2ACC1E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AAC4-7717-41DE-9435-C855DC6FB3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E5E45AA-5681-4AC9-8CDB-D486BE2ACC1E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3E3AAC4-7717-41DE-9435-C855DC6FB3BF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osone.org/article/info:doi/10.1371/journal.pone.0078331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osone.org/article/info:doi/10.1371/journal.pone.0044595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osone.org/article/info:doi/10.1371/journal.pone.0078331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osone.org/article/info:doi/10.1371/journal.pone.0073465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7.emf"/><Relationship Id="rId4" Type="http://schemas.openxmlformats.org/officeDocument/2006/relationships/package" Target="../embeddings/Document_Microsoft_Word1.docx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The Good, The Bad and The </a:t>
            </a:r>
            <a:r>
              <a:rPr lang="fr-CA" dirty="0" err="1" smtClean="0"/>
              <a:t>Ugly</a:t>
            </a:r>
            <a:r>
              <a:rPr lang="fr-CA" dirty="0" smtClean="0"/>
              <a:t>:</a:t>
            </a:r>
            <a:br>
              <a:rPr lang="fr-CA" dirty="0" smtClean="0"/>
            </a:br>
            <a:r>
              <a:rPr lang="fr-CA" sz="4000" dirty="0" err="1" smtClean="0"/>
              <a:t>probiotics</a:t>
            </a:r>
            <a:r>
              <a:rPr lang="fr-CA" sz="4000" dirty="0" smtClean="0"/>
              <a:t>, </a:t>
            </a:r>
            <a:r>
              <a:rPr lang="fr-CA" sz="4000" dirty="0" err="1" smtClean="0"/>
              <a:t>antibiotics</a:t>
            </a:r>
            <a:r>
              <a:rPr lang="fr-CA" sz="4000" dirty="0" smtClean="0"/>
              <a:t>, and </a:t>
            </a:r>
            <a:r>
              <a:rPr lang="fr-CA" sz="4000" dirty="0" err="1" smtClean="0"/>
              <a:t>necrotizing</a:t>
            </a:r>
            <a:r>
              <a:rPr lang="fr-CA" sz="4000" dirty="0" smtClean="0"/>
              <a:t> enterocolitis</a:t>
            </a:r>
            <a:endParaRPr lang="en-US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 smtClean="0"/>
              <a:t>Keith J Barrington</a:t>
            </a:r>
          </a:p>
          <a:p>
            <a:r>
              <a:rPr lang="en-CA" dirty="0" smtClean="0"/>
              <a:t>CHU Sainte Justine</a:t>
            </a:r>
          </a:p>
          <a:p>
            <a:r>
              <a:rPr lang="en-CA" dirty="0" smtClean="0"/>
              <a:t>Montreal</a:t>
            </a:r>
            <a:endParaRPr lang="en-US" dirty="0"/>
          </a:p>
        </p:txBody>
      </p:sp>
      <p:pic>
        <p:nvPicPr>
          <p:cNvPr id="4" name="Picture 1" descr="Logo_CHU_gif_francais"/>
          <p:cNvPicPr>
            <a:picLocks noChangeAspect="1"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3481388"/>
            <a:ext cx="2667000" cy="3376612"/>
          </a:xfrm>
          <a:prstGeom prst="rect">
            <a:avLst/>
          </a:prstGeom>
          <a:solidFill>
            <a:schemeClr val="accent1">
              <a:alpha val="196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72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838200"/>
            <a:ext cx="796607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92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 smtClean="0"/>
              <a:t>Disclosure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fr-FR" dirty="0" smtClean="0"/>
              <a:t>I have no relevant financial relationships with the manufacturer(s) of any commercial product(s) and/or provider(s) of commercial services discussed in this CME activity.</a:t>
            </a:r>
          </a:p>
          <a:p>
            <a:r>
              <a:rPr lang="en-US" altLang="fr-FR" dirty="0" smtClean="0"/>
              <a:t>Probiotics are not approved for the prevention of NEC, but it is not clear what that means</a:t>
            </a:r>
          </a:p>
          <a:p>
            <a:r>
              <a:rPr lang="en-US" altLang="fr-FR" dirty="0" smtClean="0"/>
              <a:t>The FDA don’t really know what to do about them.</a:t>
            </a:r>
          </a:p>
          <a:p>
            <a:endParaRPr lang="fr-CA" altLang="fr-FR" dirty="0" smtClean="0"/>
          </a:p>
        </p:txBody>
      </p:sp>
    </p:spTree>
    <p:extLst>
      <p:ext uri="{BB962C8B-B14F-4D97-AF65-F5344CB8AC3E}">
        <p14:creationId xmlns:p14="http://schemas.microsoft.com/office/powerpoint/2010/main" val="34762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intestinal microbiome</a:t>
            </a:r>
            <a:endParaRPr lang="fr-CA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7703" y="1600200"/>
            <a:ext cx="3708593" cy="48768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600200"/>
            <a:ext cx="1426588" cy="185944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436" y="1916832"/>
            <a:ext cx="2170364" cy="28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7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890712"/>
            <a:ext cx="5715000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8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941" y="762000"/>
            <a:ext cx="4034118" cy="4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8235" y="246530"/>
            <a:ext cx="8258735" cy="526939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fr-FR" sz="1412" b="1">
                <a:solidFill>
                  <a:schemeClr val="tx2"/>
                </a:solidFill>
              </a:rPr>
              <a:t>Figure 1. Comparison of MLST profiles of strains obtained from 12 vaginal delivered mother-infant pairs.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26676" y="5748618"/>
            <a:ext cx="8101853" cy="74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fr-FR" sz="1059"/>
              <a:t>Makino H, Kushiro A, Ishikawa E, Kubota H, et al. (2013) Mother-to-Infant Transmission of Intestinal Bifidobacterial Strains Has an Impact on the Early Development of Vaginally Delivered Infant's Microbiota. PLoS ONE 8(11): e78331. doi:10.1371/journal.pone.0078331</a:t>
            </a:r>
          </a:p>
          <a:p>
            <a:pPr eaLnBrk="1" hangingPunct="1"/>
            <a:r>
              <a:rPr lang="en-US" altLang="fr-FR" sz="1059">
                <a:hlinkClick r:id="rId3"/>
              </a:rPr>
              <a:t>http://www.plosone.org/article/info:doi/10.1371/journal.pone.0078331</a:t>
            </a:r>
            <a:endParaRPr lang="en-US" altLang="fr-FR" sz="1059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176" y="6342530"/>
            <a:ext cx="2140324" cy="45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948264" y="1412776"/>
            <a:ext cx="16802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* Isolates from both members of a mother–infant pair and showing the same MLST profile within a given cluster.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0642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147" y="762000"/>
            <a:ext cx="4773706" cy="4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8235" y="246530"/>
            <a:ext cx="8258735" cy="526939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fr-FR" sz="1412" b="1">
                <a:solidFill>
                  <a:schemeClr val="tx2"/>
                </a:solidFill>
              </a:rPr>
              <a:t>Figure 2. Gene copy numbers of the major gut-associated bacterial populations detected in neonatal feces (NF) using qPCR.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26676" y="5748618"/>
            <a:ext cx="8101853" cy="58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fr-FR" sz="1059" dirty="0" err="1"/>
              <a:t>Jost</a:t>
            </a:r>
            <a:r>
              <a:rPr lang="en-US" altLang="fr-FR" sz="1059" dirty="0"/>
              <a:t> T, </a:t>
            </a:r>
            <a:r>
              <a:rPr lang="en-US" altLang="fr-FR" sz="1059" dirty="0" err="1"/>
              <a:t>Lacroix</a:t>
            </a:r>
            <a:r>
              <a:rPr lang="en-US" altLang="fr-FR" sz="1059" dirty="0"/>
              <a:t> C, </a:t>
            </a:r>
            <a:r>
              <a:rPr lang="en-US" altLang="fr-FR" sz="1059" dirty="0" err="1"/>
              <a:t>Braegger</a:t>
            </a:r>
            <a:r>
              <a:rPr lang="en-US" altLang="fr-FR" sz="1059" dirty="0"/>
              <a:t> CP, </a:t>
            </a:r>
            <a:r>
              <a:rPr lang="en-US" altLang="fr-FR" sz="1059" dirty="0" err="1"/>
              <a:t>Chassard</a:t>
            </a:r>
            <a:r>
              <a:rPr lang="en-US" altLang="fr-FR" sz="1059" dirty="0"/>
              <a:t> C (2012) New Insights in Gut Microbiota Establishment in Healthy Breast Fed Neonates. </a:t>
            </a:r>
            <a:r>
              <a:rPr lang="en-US" altLang="fr-FR" sz="1059" dirty="0" err="1"/>
              <a:t>PLoS</a:t>
            </a:r>
            <a:r>
              <a:rPr lang="en-US" altLang="fr-FR" sz="1059" dirty="0"/>
              <a:t> ONE 7(8): e44595. doi:10.1371/journal.pone.0044595</a:t>
            </a:r>
          </a:p>
          <a:p>
            <a:pPr eaLnBrk="1" hangingPunct="1"/>
            <a:r>
              <a:rPr lang="en-US" altLang="fr-FR" sz="1059" dirty="0">
                <a:hlinkClick r:id="rId3"/>
              </a:rPr>
              <a:t>http://www.plosone.org/article/info:doi/10.1371/journal.pone.0044595</a:t>
            </a:r>
            <a:endParaRPr lang="en-US" altLang="fr-FR" sz="1059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176" y="6342530"/>
            <a:ext cx="2140324" cy="45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15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90600"/>
          </a:xfrm>
        </p:spPr>
        <p:txBody>
          <a:bodyPr>
            <a:noAutofit/>
          </a:bodyPr>
          <a:lstStyle/>
          <a:p>
            <a:r>
              <a:rPr lang="en-US" sz="2000" dirty="0" err="1"/>
              <a:t>Collado</a:t>
            </a:r>
            <a:r>
              <a:rPr lang="en-US" sz="2000" dirty="0"/>
              <a:t> MC, Delgado S, Maldonado A, Rodríguez JM: Assessment of the bacterial diversity of breast milk of healthy women by quantitative real-time </a:t>
            </a:r>
            <a:r>
              <a:rPr lang="en-US" sz="2000" dirty="0" err="1"/>
              <a:t>pcr</a:t>
            </a:r>
            <a:r>
              <a:rPr lang="en-US" sz="2000" dirty="0"/>
              <a:t>. Letters in Applied Microbiology 2009, 48(5):523-528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0158258"/>
              </p:ext>
            </p:extLst>
          </p:nvPr>
        </p:nvGraphicFramePr>
        <p:xfrm>
          <a:off x="1403648" y="1418242"/>
          <a:ext cx="6266720" cy="5459850"/>
        </p:xfrm>
        <a:graphic>
          <a:graphicData uri="http://schemas.openxmlformats.org/drawingml/2006/table">
            <a:tbl>
              <a:tblPr/>
              <a:tblGrid>
                <a:gridCol w="1566680"/>
                <a:gridCol w="1566680"/>
                <a:gridCol w="1566680"/>
                <a:gridCol w="1566680"/>
              </a:tblGrid>
              <a:tr h="696302">
                <a:tc gridSpan="4">
                  <a:txBody>
                    <a:bodyPr/>
                    <a:lstStyle/>
                    <a:p>
                      <a:r>
                        <a:rPr lang="en-US" sz="1400"/>
                        <a:t>Table 2.   Detection of bacterial DNA in the breast milk samples by quantitative real-time PCR technique (qRTi-PCR). Data are presented as log10 (genome equivalent ml−1) </a:t>
                      </a:r>
                    </a:p>
                  </a:txBody>
                  <a:tcPr marL="69630" marR="69630" marT="34815" marB="3481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8521">
                <a:tc>
                  <a:txBody>
                    <a:bodyPr/>
                    <a:lstStyle/>
                    <a:p>
                      <a:r>
                        <a:rPr lang="en-US" sz="1400"/>
                        <a:t>Bacterial groups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Prevalence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Range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Mean ± SD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251">
                <a:tc>
                  <a:txBody>
                    <a:bodyPr/>
                    <a:lstStyle/>
                    <a:p>
                      <a:r>
                        <a:rPr lang="en-US" sz="1400"/>
                        <a:t>Total bacteria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50/50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5·05–7·76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6·03 ± 0·75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7411">
                <a:tc>
                  <a:txBody>
                    <a:bodyPr/>
                    <a:lstStyle/>
                    <a:p>
                      <a:r>
                        <a:rPr lang="en-US" sz="1400" i="1"/>
                        <a:t>Staphylococcus</a:t>
                      </a:r>
                      <a:r>
                        <a:rPr lang="en-US" sz="1400"/>
                        <a:t> group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50/50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1·30–5·56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3·55 ± 0·84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7411">
                <a:tc>
                  <a:txBody>
                    <a:bodyPr/>
                    <a:lstStyle/>
                    <a:p>
                      <a:r>
                        <a:rPr lang="en-US" sz="1400" i="1"/>
                        <a:t>Bifidobacterium</a:t>
                      </a:r>
                      <a:r>
                        <a:rPr lang="en-US" sz="1400"/>
                        <a:t> group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50/50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2·45–4·75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3·56 ± 0·53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521">
                <a:tc>
                  <a:txBody>
                    <a:bodyPr/>
                    <a:lstStyle/>
                    <a:p>
                      <a:r>
                        <a:rPr lang="en-US" sz="1400" i="1"/>
                        <a:t>Lactobacillus</a:t>
                      </a:r>
                      <a:r>
                        <a:rPr lang="en-US" sz="1400"/>
                        <a:t> group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50/50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2·61–4·50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3·74 ± 0·47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521">
                <a:tc>
                  <a:txBody>
                    <a:bodyPr/>
                    <a:lstStyle/>
                    <a:p>
                      <a:r>
                        <a:rPr lang="en-US" sz="1400" i="1"/>
                        <a:t>Enterococcus</a:t>
                      </a:r>
                      <a:r>
                        <a:rPr lang="en-US" sz="1400"/>
                        <a:t> group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38/50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1·20–4·85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2·56 ± 0·71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7411">
                <a:tc>
                  <a:txBody>
                    <a:bodyPr/>
                    <a:lstStyle/>
                    <a:p>
                      <a:r>
                        <a:rPr lang="en-US" sz="1400" i="1"/>
                        <a:t>Streptococcus</a:t>
                      </a:r>
                      <a:r>
                        <a:rPr lang="en-US" sz="1400"/>
                        <a:t> group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50/50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2·91–6·11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4·50 ± 0·81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521">
                <a:tc>
                  <a:txBody>
                    <a:bodyPr/>
                    <a:lstStyle/>
                    <a:p>
                      <a:r>
                        <a:rPr lang="en-US" sz="1400" i="1"/>
                        <a:t>Bacteroides</a:t>
                      </a:r>
                      <a:r>
                        <a:rPr lang="en-US" sz="1400"/>
                        <a:t> group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20/50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1·50–3·35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2·02 ± 0·55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7411">
                <a:tc>
                  <a:txBody>
                    <a:bodyPr/>
                    <a:lstStyle/>
                    <a:p>
                      <a:r>
                        <a:rPr lang="en-US" sz="1400" i="1"/>
                        <a:t>Clostridium</a:t>
                      </a:r>
                      <a:r>
                        <a:rPr lang="en-US" sz="1400"/>
                        <a:t> cluster XIVa–XIVb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48/50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2·27–4·85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3·32 ± 0·60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7411">
                <a:tc>
                  <a:txBody>
                    <a:bodyPr/>
                    <a:lstStyle/>
                    <a:p>
                      <a:r>
                        <a:rPr lang="en-US" sz="1400" i="1"/>
                        <a:t>Clostridium</a:t>
                      </a:r>
                      <a:r>
                        <a:rPr lang="en-US" sz="1400"/>
                        <a:t> cluster IV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2/50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1·07–2·12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1·60 ± 0·17</a:t>
                      </a:r>
                    </a:p>
                  </a:txBody>
                  <a:tcPr marL="69630" marR="69630" marT="34815" marB="348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731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7080" y="1600200"/>
            <a:ext cx="418983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5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the source of the </a:t>
            </a:r>
            <a:r>
              <a:rPr lang="fr-FR" dirty="0" err="1" smtClean="0"/>
              <a:t>dysbiosis</a:t>
            </a:r>
            <a:r>
              <a:rPr lang="fr-FR" dirty="0" smtClean="0"/>
              <a:t> of the </a:t>
            </a:r>
            <a:r>
              <a:rPr lang="fr-FR" dirty="0" err="1" smtClean="0"/>
              <a:t>preterm</a:t>
            </a:r>
            <a:r>
              <a:rPr lang="fr-FR" dirty="0" smtClean="0"/>
              <a:t> infant?</a:t>
            </a:r>
            <a:br>
              <a:rPr lang="fr-FR" dirty="0" smtClean="0"/>
            </a:b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Vaginal </a:t>
            </a:r>
            <a:r>
              <a:rPr lang="fr-FR" dirty="0" err="1" smtClean="0"/>
              <a:t>colonization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Bifido</a:t>
            </a:r>
            <a:r>
              <a:rPr lang="fr-FR" dirty="0" smtClean="0"/>
              <a:t> </a:t>
            </a:r>
            <a:r>
              <a:rPr lang="fr-FR" dirty="0"/>
              <a:t>&amp; </a:t>
            </a:r>
            <a:r>
              <a:rPr lang="fr-FR" dirty="0" err="1" smtClean="0"/>
              <a:t>Lacto</a:t>
            </a:r>
            <a:r>
              <a:rPr lang="fr-FR" dirty="0" smtClean="0"/>
              <a:t> as </a:t>
            </a:r>
            <a:r>
              <a:rPr lang="fr-FR" dirty="0" err="1" smtClean="0"/>
              <a:t>pregnancy</a:t>
            </a:r>
            <a:r>
              <a:rPr lang="fr-FR" dirty="0" smtClean="0"/>
              <a:t> </a:t>
            </a:r>
            <a:r>
              <a:rPr lang="fr-FR" dirty="0" err="1" smtClean="0"/>
              <a:t>advances</a:t>
            </a:r>
            <a:endParaRPr lang="fr-FR" dirty="0"/>
          </a:p>
          <a:p>
            <a:r>
              <a:rPr lang="fr-FR" dirty="0" err="1" smtClean="0"/>
              <a:t>Often</a:t>
            </a:r>
            <a:r>
              <a:rPr lang="fr-FR" dirty="0" smtClean="0"/>
              <a:t> </a:t>
            </a:r>
            <a:r>
              <a:rPr lang="fr-FR" dirty="0" err="1" smtClean="0"/>
              <a:t>born</a:t>
            </a:r>
            <a:r>
              <a:rPr lang="fr-FR" dirty="0" smtClean="0"/>
              <a:t> by </a:t>
            </a:r>
            <a:r>
              <a:rPr lang="fr-FR" dirty="0" err="1" smtClean="0"/>
              <a:t>cesarian</a:t>
            </a:r>
            <a:endParaRPr lang="fr-FR" dirty="0"/>
          </a:p>
          <a:p>
            <a:r>
              <a:rPr lang="fr-FR" dirty="0" err="1" smtClean="0"/>
              <a:t>Exposed</a:t>
            </a:r>
            <a:r>
              <a:rPr lang="fr-FR" dirty="0" smtClean="0"/>
              <a:t> to </a:t>
            </a:r>
            <a:r>
              <a:rPr lang="fr-FR" dirty="0" err="1" smtClean="0"/>
              <a:t>antibiotics</a:t>
            </a:r>
            <a:r>
              <a:rPr lang="fr-FR" dirty="0" smtClean="0"/>
              <a:t> </a:t>
            </a:r>
            <a:r>
              <a:rPr lang="fr-FR" dirty="0" err="1" smtClean="0"/>
              <a:t>pre</a:t>
            </a:r>
            <a:r>
              <a:rPr lang="fr-FR" dirty="0" smtClean="0"/>
              <a:t> and </a:t>
            </a:r>
            <a:r>
              <a:rPr lang="fr-FR" dirty="0" err="1" smtClean="0"/>
              <a:t>postnatally</a:t>
            </a:r>
            <a:endParaRPr lang="fr-FR" dirty="0"/>
          </a:p>
          <a:p>
            <a:r>
              <a:rPr lang="fr-FR" dirty="0" err="1" smtClean="0"/>
              <a:t>Exposed</a:t>
            </a:r>
            <a:r>
              <a:rPr lang="fr-FR" dirty="0" smtClean="0"/>
              <a:t> to NICU </a:t>
            </a:r>
            <a:r>
              <a:rPr lang="fr-FR" dirty="0" err="1" smtClean="0"/>
              <a:t>flora</a:t>
            </a:r>
            <a:endParaRPr lang="fr-FR" dirty="0"/>
          </a:p>
          <a:p>
            <a:r>
              <a:rPr lang="fr-FR" dirty="0" smtClean="0"/>
              <a:t>Multiple </a:t>
            </a:r>
            <a:r>
              <a:rPr lang="fr-FR" dirty="0" err="1" smtClean="0"/>
              <a:t>procedures</a:t>
            </a:r>
            <a:endParaRPr lang="fr-FR" dirty="0"/>
          </a:p>
          <a:p>
            <a:pPr lvl="1"/>
            <a:r>
              <a:rPr lang="fr-FR" dirty="0" smtClean="0"/>
              <a:t>Fed by tube </a:t>
            </a:r>
            <a:endParaRPr lang="fr-FR" dirty="0"/>
          </a:p>
          <a:p>
            <a:pPr lvl="1"/>
            <a:r>
              <a:rPr lang="fr-FR" dirty="0" smtClean="0"/>
              <a:t>Aspiration</a:t>
            </a:r>
          </a:p>
          <a:p>
            <a:pPr lvl="1"/>
            <a:r>
              <a:rPr lang="fr-FR" dirty="0" smtClean="0"/>
              <a:t>Intubation</a:t>
            </a:r>
          </a:p>
          <a:p>
            <a:r>
              <a:rPr lang="fr-FR" dirty="0" err="1" smtClean="0"/>
              <a:t>Less</a:t>
            </a:r>
            <a:r>
              <a:rPr lang="fr-FR" dirty="0" smtClean="0"/>
              <a:t> </a:t>
            </a:r>
            <a:r>
              <a:rPr lang="fr-FR" dirty="0" err="1" smtClean="0"/>
              <a:t>breast</a:t>
            </a:r>
            <a:r>
              <a:rPr lang="fr-FR" dirty="0" smtClean="0"/>
              <a:t> </a:t>
            </a:r>
            <a:r>
              <a:rPr lang="fr-FR" dirty="0" err="1" smtClean="0"/>
              <a:t>milk</a:t>
            </a:r>
            <a:r>
              <a:rPr lang="fr-FR" dirty="0" smtClean="0"/>
              <a:t> </a:t>
            </a:r>
            <a:r>
              <a:rPr lang="fr-FR" dirty="0" err="1" smtClean="0"/>
              <a:t>received</a:t>
            </a:r>
            <a:endParaRPr lang="fr-F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68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706" y="762000"/>
            <a:ext cx="6454588" cy="4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8235" y="246530"/>
            <a:ext cx="8258735" cy="526939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fr-FR" sz="1412" b="1">
                <a:solidFill>
                  <a:schemeClr val="tx2"/>
                </a:solidFill>
              </a:rPr>
              <a:t>Figure 2. Dendrogram of 22 individual B. longum subsp. longum isolates from 5 cesarean delivered mother-infant pairs.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26676" y="5748618"/>
            <a:ext cx="8101853" cy="74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fr-FR" sz="1059"/>
              <a:t>Makino H, Kushiro A, Ishikawa E, Kubota H, et al. (2013) Mother-to-Infant Transmission of Intestinal Bifidobacterial Strains Has an Impact on the Early Development of Vaginally Delivered Infant's Microbiota. PLoS ONE 8(11): e78331. doi:10.1371/journal.pone.0078331</a:t>
            </a:r>
          </a:p>
          <a:p>
            <a:pPr eaLnBrk="1" hangingPunct="1"/>
            <a:r>
              <a:rPr lang="en-US" altLang="fr-FR" sz="1059">
                <a:hlinkClick r:id="rId3"/>
              </a:rPr>
              <a:t>http://www.plosone.org/article/info:doi/10.1371/journal.pone.0078331</a:t>
            </a:r>
            <a:endParaRPr lang="en-US" altLang="fr-FR" sz="1059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176" y="6342530"/>
            <a:ext cx="2140324" cy="45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799294" y="1772816"/>
            <a:ext cx="115420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Among the 5 mother-infant pairs which gave delivery by C-section, none of the strains were identified as monophyletic between mothers and infants</a:t>
            </a:r>
            <a:endParaRPr lang="fr-CA" sz="1400" dirty="0"/>
          </a:p>
        </p:txBody>
      </p:sp>
    </p:spTree>
    <p:extLst>
      <p:ext uri="{BB962C8B-B14F-4D97-AF65-F5344CB8AC3E}">
        <p14:creationId xmlns:p14="http://schemas.microsoft.com/office/powerpoint/2010/main" val="345007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Newburg DS, Ruiz-Palacios GM, Morrow AL: Human milk </a:t>
            </a:r>
            <a:r>
              <a:rPr lang="en-US" sz="2400" dirty="0" err="1"/>
              <a:t>glycans</a:t>
            </a:r>
            <a:r>
              <a:rPr lang="en-US" sz="2400" dirty="0"/>
              <a:t> protect infants against enteric pathogens. </a:t>
            </a:r>
            <a:r>
              <a:rPr lang="en-US" sz="2400" dirty="0" err="1"/>
              <a:t>Annu</a:t>
            </a:r>
            <a:r>
              <a:rPr lang="en-US" sz="2400" dirty="0"/>
              <a:t> Rev </a:t>
            </a:r>
            <a:r>
              <a:rPr lang="en-US" sz="2400" dirty="0" err="1"/>
              <a:t>Nutr</a:t>
            </a:r>
            <a:r>
              <a:rPr lang="en-US" sz="2400" dirty="0"/>
              <a:t> 2005, 25(1):37-58.</a:t>
            </a:r>
            <a:br>
              <a:rPr lang="en-US" sz="2400" dirty="0"/>
            </a:br>
            <a:endParaRPr lang="en-US" sz="2400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2571615"/>
              </p:ext>
            </p:extLst>
          </p:nvPr>
        </p:nvGraphicFramePr>
        <p:xfrm>
          <a:off x="683568" y="1340768"/>
          <a:ext cx="7992888" cy="5805213"/>
        </p:xfrm>
        <a:graphic>
          <a:graphicData uri="http://schemas.openxmlformats.org/drawingml/2006/table">
            <a:tbl>
              <a:tblPr/>
              <a:tblGrid>
                <a:gridCol w="1998222"/>
                <a:gridCol w="1998222"/>
                <a:gridCol w="1998222"/>
                <a:gridCol w="1998222"/>
              </a:tblGrid>
              <a:tr h="239369">
                <a:tc>
                  <a:txBody>
                    <a:bodyPr/>
                    <a:lstStyle/>
                    <a:p>
                      <a:r>
                        <a:rPr lang="en-US" sz="1200" dirty="0" err="1"/>
                        <a:t>Glycoconjugate</a:t>
                      </a:r>
                      <a:endParaRPr 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Pathogen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Reference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Typical concentration</a:t>
                      </a:r>
                      <a:r>
                        <a:rPr lang="en-US" sz="1200" b="1" baseline="30000"/>
                        <a:t>a</a:t>
                      </a:r>
                      <a:endParaRPr lang="en-US" sz="12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</a:tr>
              <a:tr h="239369">
                <a:tc>
                  <a:txBody>
                    <a:bodyPr/>
                    <a:lstStyle/>
                    <a:p>
                      <a:r>
                        <a:rPr lang="en-US" sz="1200"/>
                        <a:t>GM1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Labile toxin, cholera toxin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(44)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180 μ</a:t>
                      </a:r>
                      <a:r>
                        <a:rPr lang="en-US" sz="1200"/>
                        <a:t>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369">
                <a:tc>
                  <a:txBody>
                    <a:bodyPr/>
                    <a:lstStyle/>
                    <a:p>
                      <a:r>
                        <a:rPr lang="en-US" sz="1200"/>
                        <a:t>GM3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Enteropathogenic </a:t>
                      </a:r>
                      <a:r>
                        <a:rPr lang="en-US" sz="1200" i="1"/>
                        <a:t>Escherichia coli</a:t>
                      </a:r>
                      <a:endParaRPr lang="en-US" sz="12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(20)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13 mg/liter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9684">
                <a:tc>
                  <a:txBody>
                    <a:bodyPr/>
                    <a:lstStyle/>
                    <a:p>
                      <a:r>
                        <a:rPr lang="en-US" sz="1200"/>
                        <a:t>Gb</a:t>
                      </a:r>
                      <a:r>
                        <a:rPr lang="en-US" sz="1200" baseline="-25000"/>
                        <a:t>3</a:t>
                      </a:r>
                      <a:endParaRPr lang="en-US" sz="12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Shiga toxin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(36)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100–150 μ</a:t>
                      </a:r>
                      <a:r>
                        <a:rPr lang="en-US" sz="1200"/>
                        <a:t>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052">
                <a:tc>
                  <a:txBody>
                    <a:bodyPr/>
                    <a:lstStyle/>
                    <a:p>
                      <a:r>
                        <a:rPr lang="en-US" sz="1200"/>
                        <a:t>Sulfatide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Human immunodeficiency virus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(59)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100 μ</a:t>
                      </a:r>
                      <a:r>
                        <a:rPr lang="en-US" sz="1200"/>
                        <a:t>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052">
                <a:tc>
                  <a:txBody>
                    <a:bodyPr/>
                    <a:lstStyle/>
                    <a:p>
                      <a:r>
                        <a:rPr lang="en-US" sz="1200"/>
                        <a:t>Chondroitin sulfate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Human immunodeficiency virus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(39)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6 mg/liter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9684">
                <a:tc>
                  <a:txBody>
                    <a:bodyPr/>
                    <a:lstStyle/>
                    <a:p>
                      <a:r>
                        <a:rPr lang="en-US" sz="1200"/>
                        <a:t>Lactadherin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Rotavirus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(62)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100 μ</a:t>
                      </a:r>
                      <a:r>
                        <a:rPr lang="en-US" sz="1200"/>
                        <a:t>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9684">
                <a:tc>
                  <a:txBody>
                    <a:bodyPr/>
                    <a:lstStyle/>
                    <a:p>
                      <a:r>
                        <a:rPr lang="en-US" sz="1200"/>
                        <a:t>Mucin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S-fimbriated </a:t>
                      </a:r>
                      <a:r>
                        <a:rPr lang="en-US" sz="1200" i="1"/>
                        <a:t>E. coli</a:t>
                      </a:r>
                      <a:endParaRPr lang="en-US" sz="12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(50)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 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369">
                <a:tc>
                  <a:txBody>
                    <a:bodyPr/>
                    <a:lstStyle/>
                    <a:p>
                      <a:r>
                        <a:rPr lang="en-US" sz="1200"/>
                        <a:t>Mannosylated glycopeptide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Enterohemorrhagic </a:t>
                      </a:r>
                      <a:r>
                        <a:rPr lang="en-US" sz="1200" i="1"/>
                        <a:t>E. coli</a:t>
                      </a:r>
                      <a:endParaRPr lang="en-US" sz="12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(2)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60 mg/liter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369">
                <a:tc>
                  <a:txBody>
                    <a:bodyPr/>
                    <a:lstStyle/>
                    <a:p>
                      <a:r>
                        <a:rPr lang="en-US" sz="1200"/>
                        <a:t>Oligosaccharides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1"/>
                        <a:t>Streptococcus pneumoniae</a:t>
                      </a:r>
                      <a:endParaRPr lang="en-US" sz="12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(1)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0.2–10 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369">
                <a:tc>
                  <a:txBody>
                    <a:bodyPr/>
                    <a:lstStyle/>
                    <a:p>
                      <a:r>
                        <a:rPr lang="en-US" sz="1200"/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Enteropathogenic </a:t>
                      </a:r>
                      <a:r>
                        <a:rPr lang="en-US" sz="1200" i="1"/>
                        <a:t>E. coli</a:t>
                      </a:r>
                      <a:endParaRPr lang="en-US" sz="12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(9)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 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369">
                <a:tc>
                  <a:txBody>
                    <a:bodyPr/>
                    <a:lstStyle/>
                    <a:p>
                      <a:r>
                        <a:rPr lang="en-US" sz="1200"/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1"/>
                        <a:t>Listeria monocytogenes</a:t>
                      </a:r>
                      <a:endParaRPr lang="en-US" sz="12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(6)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 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052">
                <a:tc>
                  <a:txBody>
                    <a:bodyPr/>
                    <a:lstStyle/>
                    <a:p>
                      <a:r>
                        <a:rPr lang="en-US" sz="1200"/>
                        <a:t>Fucosylated oligosaccharides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1"/>
                        <a:t>Campylobacter jejuni</a:t>
                      </a:r>
                      <a:r>
                        <a:rPr lang="en-US" sz="1200"/>
                        <a:t> Vibrio cholerae Stable toxin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(46) (46) (41)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1–25 mg/liter 1–25 mg/liter 40 </a:t>
                      </a:r>
                      <a:r>
                        <a:rPr lang="el-GR" sz="1200"/>
                        <a:t>μ</a:t>
                      </a:r>
                      <a:r>
                        <a:rPr lang="en-US" sz="1200"/>
                        <a:t>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9052">
                <a:tc>
                  <a:txBody>
                    <a:bodyPr/>
                    <a:lstStyle/>
                    <a:p>
                      <a:r>
                        <a:rPr lang="en-US" sz="1200"/>
                        <a:t>Macromolecule-associated glycans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Noroviruses </a:t>
                      </a:r>
                      <a:r>
                        <a:rPr lang="en-US" sz="1200" i="1"/>
                        <a:t>Pseudomonas aeruginosa</a:t>
                      </a:r>
                      <a:endParaRPr lang="en-US" sz="12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(23) (26)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370 mg/liter 370 mg/liter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9684">
                <a:tc>
                  <a:txBody>
                    <a:bodyPr/>
                    <a:lstStyle/>
                    <a:p>
                      <a:r>
                        <a:rPr lang="en-US" sz="1200"/>
                        <a:t>Sialyllactose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Cholera toxin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(21)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200 mg/liter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9684">
                <a:tc>
                  <a:txBody>
                    <a:bodyPr/>
                    <a:lstStyle/>
                    <a:p>
                      <a:r>
                        <a:rPr lang="en-US" sz="1200"/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1"/>
                        <a:t>E. coli</a:t>
                      </a:r>
                      <a:endParaRPr lang="en-US" sz="12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(53, 57)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200 mg/liter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9684">
                <a:tc>
                  <a:txBody>
                    <a:bodyPr/>
                    <a:lstStyle/>
                    <a:p>
                      <a:r>
                        <a:rPr lang="en-US" sz="1200"/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1"/>
                        <a:t>P. aeruginosa</a:t>
                      </a:r>
                      <a:endParaRPr lang="en-US" sz="12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(10)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200 mg/liter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369">
                <a:tc>
                  <a:txBody>
                    <a:bodyPr/>
                    <a:lstStyle/>
                    <a:p>
                      <a:r>
                        <a:rPr lang="en-US" sz="1200"/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1"/>
                        <a:t>Aspergillus fumigatus conidia</a:t>
                      </a:r>
                      <a:endParaRPr lang="en-US" sz="12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(3)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200 mg/liter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9684">
                <a:tc>
                  <a:txBody>
                    <a:bodyPr/>
                    <a:lstStyle/>
                    <a:p>
                      <a:r>
                        <a:rPr lang="en-US" sz="1200"/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Influenza virus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(13, 29)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200 mg/liter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9684">
                <a:tc>
                  <a:txBody>
                    <a:bodyPr/>
                    <a:lstStyle/>
                    <a:p>
                      <a:r>
                        <a:rPr lang="en-US" sz="1200"/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Polyomavirus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(52)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200 mg/liter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7790">
                <a:tc>
                  <a:txBody>
                    <a:bodyPr/>
                    <a:lstStyle/>
                    <a:p>
                      <a:r>
                        <a:rPr lang="en-US" sz="1200" dirty="0"/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Helicobacter pylori</a:t>
                      </a:r>
                      <a:endParaRPr 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(33)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200</a:t>
                      </a:r>
                      <a:endParaRPr 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15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25441" y="381961"/>
            <a:ext cx="8493120" cy="41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fr-FR" sz="1451" b="1">
                <a:latin typeface="Arial" panose="020B0604020202020204" pitchFamily="34" charset="0"/>
              </a:rPr>
              <a:t>Percent bacterial class abundance.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" y="5943241"/>
            <a:ext cx="9106560" cy="9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801" y="979561"/>
            <a:ext cx="4986720" cy="489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080801" y="5972041"/>
            <a:ext cx="3918240" cy="23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fr-FR" sz="1089" b="1">
                <a:latin typeface="Arial" panose="020B0604020202020204" pitchFamily="34" charset="0"/>
              </a:rPr>
              <a:t>La Rosa P S et al. PNAS 2014;111:12522-12527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97920" y="6612841"/>
            <a:ext cx="4930560" cy="347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fr-FR" sz="907">
                <a:latin typeface="Arial" panose="020B0604020202020204" pitchFamily="34" charset="0"/>
              </a:rPr>
              <a:t>©2014 by National Academy of Sciences</a:t>
            </a:r>
          </a:p>
        </p:txBody>
      </p:sp>
    </p:spTree>
    <p:extLst>
      <p:ext uri="{BB962C8B-B14F-4D97-AF65-F5344CB8AC3E}">
        <p14:creationId xmlns:p14="http://schemas.microsoft.com/office/powerpoint/2010/main" val="35242324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gut microbiota of premature infants residing in a tightly controlled environment of a neonatal intensive care unit (NICU) progresses through a choreographed succession of bacterial classes from Bacilli to </a:t>
            </a:r>
            <a:r>
              <a:rPr lang="en-US" dirty="0" err="1"/>
              <a:t>Gammaproteobacteria</a:t>
            </a:r>
            <a:r>
              <a:rPr lang="en-US" dirty="0"/>
              <a:t> to Clostridia interrupted by abrupt population changes.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rate of assembly is slowest for the most premature of these </a:t>
            </a:r>
            <a:r>
              <a:rPr lang="en-US" dirty="0" smtClean="0"/>
              <a:t>infants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0759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25441" y="381961"/>
            <a:ext cx="8493120" cy="41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fr-FR" sz="1451" b="1">
                <a:latin typeface="Arial" panose="020B0604020202020204" pitchFamily="34" charset="0"/>
              </a:rPr>
              <a:t>OTU-based community structure and composition in the gut microbiota.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" y="5943241"/>
            <a:ext cx="9106560" cy="9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921" y="979561"/>
            <a:ext cx="5353920" cy="489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897921" y="5972041"/>
            <a:ext cx="3918240" cy="23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fr-FR" sz="1089" b="1">
                <a:latin typeface="Arial" panose="020B0604020202020204" pitchFamily="34" charset="0"/>
              </a:rPr>
              <a:t>Koenig J E et al. PNAS 2011;108:4578-4585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97920" y="6612841"/>
            <a:ext cx="4930560" cy="347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fr-FR" sz="907">
                <a:latin typeface="Arial" panose="020B0604020202020204" pitchFamily="34" charset="0"/>
              </a:rPr>
              <a:t>©2011 by National Academy of Sciences</a:t>
            </a:r>
          </a:p>
        </p:txBody>
      </p:sp>
    </p:spTree>
    <p:extLst>
      <p:ext uri="{BB962C8B-B14F-4D97-AF65-F5344CB8AC3E}">
        <p14:creationId xmlns:p14="http://schemas.microsoft.com/office/powerpoint/2010/main" val="25029130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889000" y="5969000"/>
            <a:ext cx="7620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fr-FR" sz="1100">
                <a:latin typeface="Verdana" panose="020B0604030504040204" pitchFamily="34" charset="0"/>
              </a:rPr>
              <a:t>Figure 4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889000" y="6261100"/>
            <a:ext cx="76200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fr-FR" sz="1000" i="1" dirty="0" err="1">
                <a:latin typeface="Verdana" panose="020B0604030504040204" pitchFamily="34" charset="0"/>
              </a:rPr>
              <a:t>Majd</a:t>
            </a:r>
            <a:r>
              <a:rPr lang="en-US" altLang="fr-FR" sz="1000" i="1" dirty="0">
                <a:latin typeface="Verdana" panose="020B0604030504040204" pitchFamily="34" charset="0"/>
              </a:rPr>
              <a:t> </a:t>
            </a:r>
            <a:r>
              <a:rPr lang="en-US" altLang="fr-FR" sz="1000" i="1" dirty="0" err="1" smtClean="0">
                <a:latin typeface="Verdana" panose="020B0604030504040204" pitchFamily="34" charset="0"/>
              </a:rPr>
              <a:t>Dardas</a:t>
            </a:r>
            <a:r>
              <a:rPr lang="en-US" altLang="fr-FR" sz="1000" i="1" dirty="0" smtClean="0">
                <a:latin typeface="Verdana" panose="020B0604030504040204" pitchFamily="34" charset="0"/>
              </a:rPr>
              <a:t>  </a:t>
            </a:r>
            <a:r>
              <a:rPr lang="en-US" sz="1000" dirty="0" smtClean="0"/>
              <a:t>The </a:t>
            </a:r>
            <a:r>
              <a:rPr lang="en-US" sz="1000" dirty="0"/>
              <a:t>impact of postnatal antibiotics on the preterm intestinal microbiome</a:t>
            </a:r>
            <a:endParaRPr lang="en-US" altLang="fr-FR" sz="1000" i="1" dirty="0">
              <a:latin typeface="Verdana" panose="020B0604030504040204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889000" y="6413500"/>
            <a:ext cx="76200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fr-FR" sz="1000" dirty="0" err="1" smtClean="0">
                <a:latin typeface="Verdana" panose="020B0604030504040204" pitchFamily="34" charset="0"/>
              </a:rPr>
              <a:t>Pediatr</a:t>
            </a:r>
            <a:r>
              <a:rPr lang="en-US" altLang="fr-FR" sz="1000" dirty="0" smtClean="0">
                <a:latin typeface="Verdana" panose="020B0604030504040204" pitchFamily="34" charset="0"/>
              </a:rPr>
              <a:t> Res (2014</a:t>
            </a:r>
            <a:r>
              <a:rPr lang="en-US" altLang="fr-FR" sz="1000" dirty="0">
                <a:latin typeface="Verdana" panose="020B0604030504040204" pitchFamily="34" charset="0"/>
              </a:rPr>
              <a:t>) </a:t>
            </a:r>
            <a:r>
              <a:rPr lang="en-US" altLang="fr-FR" sz="1000" b="1" dirty="0">
                <a:latin typeface="Verdana" panose="020B0604030504040204" pitchFamily="34" charset="0"/>
              </a:rPr>
              <a:t>76</a:t>
            </a:r>
            <a:r>
              <a:rPr lang="en-US" altLang="fr-FR" sz="1000" dirty="0">
                <a:latin typeface="Verdana" panose="020B0604030504040204" pitchFamily="34" charset="0"/>
              </a:rPr>
              <a:t>, 150-158. doi:10.1038/pr.2014.69</a:t>
            </a:r>
          </a:p>
        </p:txBody>
      </p:sp>
      <p:pic>
        <p:nvPicPr>
          <p:cNvPr id="2053" name="Picture 5" descr="pr201469f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38" y="1135063"/>
            <a:ext cx="6343650" cy="384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39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0" y="635000"/>
            <a:ext cx="4254500" cy="330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5000" y="4064000"/>
            <a:ext cx="7620000" cy="317500"/>
          </a:xfrm>
          <a:prstGeom prst="rect">
            <a:avLst/>
          </a:prstGeom>
        </p:spPr>
        <p:txBody>
          <a:bodyPr/>
          <a:lstStyle/>
          <a:p>
            <a:r>
              <a:rPr lang="en-US" sz="1000">
                <a:latin typeface="Arial"/>
              </a:rPr>
              <a:t> Figure 1 Pie graphs depicting relative abundance of bacterial genera detected in stool specimens from study infants as a function of antibiotic exposure over the first 3 weeks of life.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5000" y="4889500"/>
            <a:ext cx="7620000" cy="254000"/>
          </a:xfrm>
          <a:prstGeom prst="rect">
            <a:avLst/>
          </a:prstGeom>
        </p:spPr>
        <p:txBody>
          <a:bodyPr/>
          <a:lstStyle/>
          <a:p>
            <a:r>
              <a:rPr lang="en-US" sz="1000">
                <a:latin typeface="Arial"/>
              </a:rPr>
              <a:t>Corryn  Greenwood , Ardythe L.  Morrow , Anne J.  Lagomarcino , Mekibib  Altaye , Diana H.  Taft , Zhuoteng  Yu , David 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5000" y="5270500"/>
            <a:ext cx="7620000" cy="254000"/>
          </a:xfrm>
          <a:prstGeom prst="rect">
            <a:avLst/>
          </a:prstGeom>
        </p:spPr>
        <p:txBody>
          <a:bodyPr/>
          <a:lstStyle/>
          <a:p>
            <a:r>
              <a:rPr lang="en-US" sz="1000" b="1" i="0">
                <a:latin typeface="Arial"/>
              </a:rPr>
              <a:t> Early Empiric Antibiotic Use in Preterm Infants Is Associated with Lower Bacterial Diversity and Higher Relative Abundance of</a:t>
            </a:r>
            <a:r>
              <a:rPr lang="en-US" sz="1000" b="1" i="1">
                <a:latin typeface="Arial"/>
              </a:rPr>
              <a:t> Enterobacter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000" y="5651500"/>
            <a:ext cx="7620000" cy="254000"/>
          </a:xfrm>
          <a:prstGeom prst="rect">
            <a:avLst/>
          </a:prstGeom>
        </p:spPr>
        <p:txBody>
          <a:bodyPr/>
          <a:lstStyle/>
          <a:p>
            <a:r>
              <a:rPr lang="en-US" sz="1000">
                <a:latin typeface="Arial"/>
              </a:rPr>
              <a:t>The Journal of Pediatrics, Volume 165, Issue 1, 2014, 23 - 29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6032500"/>
            <a:ext cx="7620000" cy="254000"/>
          </a:xfrm>
          <a:prstGeom prst="rect">
            <a:avLst/>
          </a:prstGeom>
        </p:spPr>
        <p:txBody>
          <a:bodyPr/>
          <a:lstStyle/>
          <a:p>
            <a:r>
              <a:rPr lang="en-US" sz="1000">
                <a:latin typeface="Arial"/>
              </a:rPr>
              <a:t>http://dx.doi.org/10.1016/j.jpeds.2014.01.010</a:t>
            </a:r>
          </a:p>
        </p:txBody>
      </p:sp>
    </p:spTree>
    <p:extLst>
      <p:ext uri="{BB962C8B-B14F-4D97-AF65-F5344CB8AC3E}">
        <p14:creationId xmlns:p14="http://schemas.microsoft.com/office/powerpoint/2010/main" val="331472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18" y="762000"/>
            <a:ext cx="5647765" cy="4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8235" y="246530"/>
            <a:ext cx="8258735" cy="309637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fr-FR" sz="1412" b="1">
                <a:solidFill>
                  <a:schemeClr val="tx2"/>
                </a:solidFill>
              </a:rPr>
              <a:t>Figure 3. Development of gut microbiome in twin pair 139/140 mapped to life events.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26676" y="5748618"/>
            <a:ext cx="8101853" cy="58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fr-FR" sz="1059"/>
              <a:t>Stewart CJ, Marrs ECL, Nelson A, Lanyon C, et al. (2013) Development of the Preterm Gut Microbiome in Twins at Risk of Necrotising Enterocolitis and Sepsis. PLoS ONE 8(8): e73465. doi:10.1371/journal.pone.0073465</a:t>
            </a:r>
          </a:p>
          <a:p>
            <a:pPr eaLnBrk="1" hangingPunct="1"/>
            <a:r>
              <a:rPr lang="en-US" altLang="fr-FR" sz="1059">
                <a:hlinkClick r:id="rId3"/>
              </a:rPr>
              <a:t>http://www.plosone.org/article/info:doi/10.1371/journal.pone.0073465</a:t>
            </a:r>
            <a:endParaRPr lang="en-US" altLang="fr-FR" sz="1059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176" y="6342530"/>
            <a:ext cx="2140324" cy="45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1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Disrupting the developing microbiome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Prolonged use of antibiotics increases the incidence of NEC</a:t>
            </a:r>
          </a:p>
          <a:p>
            <a:pPr lvl="2"/>
            <a:r>
              <a:rPr lang="en-US" dirty="0" err="1" smtClean="0"/>
              <a:t>Kuppala</a:t>
            </a:r>
            <a:r>
              <a:rPr lang="en-US" dirty="0" smtClean="0"/>
              <a:t> </a:t>
            </a:r>
            <a:r>
              <a:rPr lang="en-US" dirty="0"/>
              <a:t>VS, </a:t>
            </a:r>
            <a:r>
              <a:rPr lang="en-US" dirty="0" err="1"/>
              <a:t>Meinzen-Derr</a:t>
            </a:r>
            <a:r>
              <a:rPr lang="en-US" dirty="0"/>
              <a:t> J, Morrow AL, </a:t>
            </a:r>
            <a:r>
              <a:rPr lang="en-US" dirty="0" err="1"/>
              <a:t>Schibler</a:t>
            </a:r>
            <a:r>
              <a:rPr lang="en-US" dirty="0"/>
              <a:t> KR. Prolonged Initial Empirical Antibiotic Treatment is Associated with Adverse Outcomes in Premature Infants. The Journal of Pediatrics. 2011;159(5):720-5.</a:t>
            </a:r>
          </a:p>
          <a:p>
            <a:pPr lvl="2"/>
            <a:r>
              <a:rPr lang="en-US" dirty="0" smtClean="0"/>
              <a:t>Greenwood </a:t>
            </a:r>
            <a:r>
              <a:rPr lang="en-US" dirty="0"/>
              <a:t>C, Morrow AL, </a:t>
            </a:r>
            <a:r>
              <a:rPr lang="en-US" dirty="0" err="1"/>
              <a:t>Lagomarcino</a:t>
            </a:r>
            <a:r>
              <a:rPr lang="en-US" dirty="0"/>
              <a:t> AJ, </a:t>
            </a:r>
            <a:r>
              <a:rPr lang="en-US" dirty="0" err="1"/>
              <a:t>Altaye</a:t>
            </a:r>
            <a:r>
              <a:rPr lang="en-US" dirty="0"/>
              <a:t> M, Taft DH, Yu Z, et al. Early Empiric Antibiotic Use in Preterm Infants Is Associated with Lower Bacterial Diversity and Higher Relative Abundance of </a:t>
            </a:r>
            <a:r>
              <a:rPr lang="en-US" dirty="0" err="1"/>
              <a:t>Enterobacter</a:t>
            </a:r>
            <a:r>
              <a:rPr lang="en-US" dirty="0"/>
              <a:t>. The Journal of pediatrics. </a:t>
            </a:r>
            <a:r>
              <a:rPr lang="en-US" dirty="0" smtClean="0"/>
              <a:t>2014.</a:t>
            </a:r>
          </a:p>
          <a:p>
            <a:r>
              <a:rPr lang="en-US" dirty="0" smtClean="0"/>
              <a:t>Use of acid-blocking medications increases NEC</a:t>
            </a:r>
          </a:p>
          <a:p>
            <a:pPr lvl="2"/>
            <a:r>
              <a:rPr lang="en-US" dirty="0" err="1" smtClean="0"/>
              <a:t>Terrin</a:t>
            </a:r>
            <a:r>
              <a:rPr lang="en-US" dirty="0" smtClean="0"/>
              <a:t> </a:t>
            </a:r>
            <a:r>
              <a:rPr lang="en-US" dirty="0"/>
              <a:t>G, </a:t>
            </a:r>
            <a:r>
              <a:rPr lang="en-US" dirty="0" err="1"/>
              <a:t>Passariello</a:t>
            </a:r>
            <a:r>
              <a:rPr lang="en-US" dirty="0"/>
              <a:t> A, De Curtis M, </a:t>
            </a:r>
            <a:r>
              <a:rPr lang="en-US" dirty="0" err="1"/>
              <a:t>Manguso</a:t>
            </a:r>
            <a:r>
              <a:rPr lang="en-US" dirty="0"/>
              <a:t> F, Salvia G, </a:t>
            </a:r>
            <a:r>
              <a:rPr lang="en-US" dirty="0" err="1"/>
              <a:t>Lega</a:t>
            </a:r>
            <a:r>
              <a:rPr lang="en-US" dirty="0"/>
              <a:t> L, et al. Ranitidine is associated with infections, necrotizing enterocolitis, and fatal outcome in newborns. Pediatrics. 2012;129(1):e40-5.</a:t>
            </a:r>
          </a:p>
          <a:p>
            <a:pPr lvl="2"/>
            <a:endParaRPr lang="en-US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013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Probiotics</a:t>
            </a:r>
            <a:endParaRPr lang="fr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298" y="1600200"/>
            <a:ext cx="5195404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778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What</a:t>
            </a:r>
            <a:r>
              <a:rPr lang="fr-CA" dirty="0" smtClean="0"/>
              <a:t> are </a:t>
            </a:r>
            <a:r>
              <a:rPr lang="fr-CA" dirty="0" err="1" smtClean="0"/>
              <a:t>probiotics</a:t>
            </a:r>
            <a:r>
              <a:rPr lang="fr-CA" dirty="0" smtClean="0"/>
              <a:t>?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“Live micro-organisms which when administered in adequate amounts confer a health benefit on the host” </a:t>
            </a:r>
            <a:endParaRPr lang="en-US" dirty="0" smtClean="0"/>
          </a:p>
          <a:p>
            <a:endParaRPr lang="fr-CA" dirty="0"/>
          </a:p>
          <a:p>
            <a:pPr lvl="5"/>
            <a:r>
              <a:rPr lang="fr-CA" dirty="0" smtClean="0"/>
              <a:t>FAO WHO 2001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65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Why not try and normalize the microbiome?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1</a:t>
            </a:r>
            <a:r>
              <a:rPr lang="en-CA" baseline="30000" dirty="0" smtClean="0"/>
              <a:t>st</a:t>
            </a:r>
            <a:r>
              <a:rPr lang="en-CA" dirty="0" smtClean="0"/>
              <a:t> randomized trial in 1997</a:t>
            </a:r>
          </a:p>
          <a:p>
            <a:r>
              <a:rPr lang="en-CA" dirty="0" smtClean="0"/>
              <a:t>Do probiotics improve feeding tolerance?</a:t>
            </a:r>
          </a:p>
          <a:p>
            <a:r>
              <a:rPr lang="en-CA" dirty="0"/>
              <a:t> </a:t>
            </a:r>
            <a:r>
              <a:rPr lang="en-CA" dirty="0" smtClean="0"/>
              <a:t>  (yes)</a:t>
            </a:r>
          </a:p>
          <a:p>
            <a:r>
              <a:rPr lang="en-CA" dirty="0" smtClean="0"/>
              <a:t>12% B breve colonization in controls</a:t>
            </a:r>
          </a:p>
          <a:p>
            <a:r>
              <a:rPr lang="en-CA" dirty="0" smtClean="0"/>
              <a:t>73% in supplemented</a:t>
            </a:r>
          </a:p>
          <a:p>
            <a:endParaRPr lang="en-CA" dirty="0"/>
          </a:p>
          <a:p>
            <a:r>
              <a:rPr lang="en-CA" dirty="0" smtClean="0"/>
              <a:t>A series of small to moderately large trials, effects on NEC examined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345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889000" y="5969000"/>
            <a:ext cx="7620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fr-FR" sz="1100">
                <a:latin typeface="Verdana" panose="020B0604030504040204" pitchFamily="34" charset="0"/>
              </a:rPr>
              <a:t>Figure 1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889000" y="5994400"/>
            <a:ext cx="76200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fr-FR" sz="1000" i="1" dirty="0">
                <a:latin typeface="Verdana" panose="020B0604030504040204" pitchFamily="34" charset="0"/>
              </a:rPr>
              <a:t>Mark A. Underwood, </a:t>
            </a:r>
            <a:r>
              <a:rPr lang="en-US" altLang="fr-FR" sz="1000" dirty="0">
                <a:latin typeface="Verdana" panose="020B0604030504040204" pitchFamily="34" charset="0"/>
              </a:rPr>
              <a:t>advance online </a:t>
            </a:r>
            <a:r>
              <a:rPr lang="en-US" altLang="fr-FR" sz="1000" dirty="0" smtClean="0">
                <a:latin typeface="Verdana" panose="020B0604030504040204" pitchFamily="34" charset="0"/>
              </a:rPr>
              <a:t>publication  </a:t>
            </a:r>
            <a:r>
              <a:rPr lang="fr-CA" sz="1000" i="1" dirty="0" err="1" smtClean="0"/>
              <a:t>Bifidobacterium</a:t>
            </a:r>
            <a:r>
              <a:rPr lang="fr-CA" sz="1000" i="1" dirty="0" smtClean="0"/>
              <a:t> </a:t>
            </a:r>
            <a:r>
              <a:rPr lang="fr-CA" sz="1000" i="1" dirty="0" err="1"/>
              <a:t>longum</a:t>
            </a:r>
            <a:r>
              <a:rPr lang="fr-CA" sz="1000" dirty="0"/>
              <a:t> </a:t>
            </a:r>
            <a:r>
              <a:rPr lang="fr-CA" sz="1000" dirty="0" err="1"/>
              <a:t>subsp</a:t>
            </a:r>
            <a:r>
              <a:rPr lang="fr-CA" sz="1000" dirty="0"/>
              <a:t>. </a:t>
            </a:r>
            <a:r>
              <a:rPr lang="fr-CA" sz="1000" i="1" dirty="0" err="1"/>
              <a:t>infantis</a:t>
            </a:r>
            <a:r>
              <a:rPr lang="fr-CA" sz="1000" dirty="0"/>
              <a:t> in </a:t>
            </a:r>
            <a:r>
              <a:rPr lang="fr-CA" sz="1000" dirty="0" err="1"/>
              <a:t>experimental</a:t>
            </a:r>
            <a:r>
              <a:rPr lang="fr-CA" sz="1000" dirty="0"/>
              <a:t> </a:t>
            </a:r>
            <a:r>
              <a:rPr lang="fr-CA" sz="1000" dirty="0" err="1"/>
              <a:t>necrotizing</a:t>
            </a:r>
            <a:r>
              <a:rPr lang="fr-CA" sz="1000" dirty="0"/>
              <a:t> enterocolitis: </a:t>
            </a:r>
            <a:r>
              <a:rPr lang="fr-CA" sz="1000" dirty="0" err="1"/>
              <a:t>alterations</a:t>
            </a:r>
            <a:r>
              <a:rPr lang="fr-CA" sz="1000" dirty="0"/>
              <a:t> in inflammation, </a:t>
            </a:r>
            <a:r>
              <a:rPr lang="fr-CA" sz="1000" dirty="0" err="1"/>
              <a:t>innate</a:t>
            </a:r>
            <a:r>
              <a:rPr lang="fr-CA" sz="1000" dirty="0"/>
              <a:t> immune </a:t>
            </a:r>
            <a:r>
              <a:rPr lang="fr-CA" sz="1000" dirty="0" err="1"/>
              <a:t>response</a:t>
            </a:r>
            <a:r>
              <a:rPr lang="fr-CA" sz="1000" dirty="0"/>
              <a:t>, and the </a:t>
            </a:r>
            <a:r>
              <a:rPr lang="fr-CA" sz="1000" dirty="0" err="1"/>
              <a:t>microbiota</a:t>
            </a:r>
            <a:endParaRPr lang="fr-CA" sz="1000" dirty="0"/>
          </a:p>
          <a:p>
            <a:pPr algn="r"/>
            <a:endParaRPr lang="en-US" altLang="fr-FR" sz="1000" dirty="0">
              <a:latin typeface="Verdana" panose="020B0604030504040204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889000" y="6413500"/>
            <a:ext cx="7620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fr-FR" sz="1000">
                <a:latin typeface="Verdana" panose="020B0604030504040204" pitchFamily="34" charset="0"/>
              </a:rPr>
              <a:t>6 August 2014. doi:10.1038/pr.2014.102</a:t>
            </a:r>
          </a:p>
        </p:txBody>
      </p:sp>
      <p:pic>
        <p:nvPicPr>
          <p:cNvPr id="2053" name="Picture 5" descr="pr2014102f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708" y="878578"/>
            <a:ext cx="5564891" cy="4938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847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889000" y="5969000"/>
            <a:ext cx="7620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fr-FR" sz="1100">
                <a:latin typeface="Verdana" panose="020B0604030504040204" pitchFamily="34" charset="0"/>
              </a:rPr>
              <a:t>Figure 2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889000" y="6261100"/>
            <a:ext cx="7620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fr-FR" sz="1000" i="1">
                <a:latin typeface="Verdana" panose="020B0604030504040204" pitchFamily="34" charset="0"/>
              </a:rPr>
              <a:t>Mark A. Underwood, </a:t>
            </a:r>
            <a:r>
              <a:rPr lang="en-US" altLang="fr-FR" sz="1000">
                <a:latin typeface="Verdana" panose="020B0604030504040204" pitchFamily="34" charset="0"/>
              </a:rPr>
              <a:t>advance online publication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889000" y="6413500"/>
            <a:ext cx="7620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fr-FR" sz="1000">
                <a:latin typeface="Verdana" panose="020B0604030504040204" pitchFamily="34" charset="0"/>
              </a:rPr>
              <a:t>6 August 2014. doi:10.1038/pr.2014.102</a:t>
            </a:r>
          </a:p>
        </p:txBody>
      </p:sp>
      <p:pic>
        <p:nvPicPr>
          <p:cNvPr id="2053" name="Picture 5" descr="pr2014102f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836613"/>
            <a:ext cx="5338762" cy="444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972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28800"/>
            <a:ext cx="72009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386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Application to Pharmacy Committee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Middle of 2010. Response was ‘we are not sure… let us think about it… we don’t have anything like that in the pharmacy… handling, quality control, </a:t>
            </a:r>
          </a:p>
          <a:p>
            <a:r>
              <a:rPr lang="en-CA" dirty="0" smtClean="0"/>
              <a:t>Is anyone else doing it?</a:t>
            </a:r>
          </a:p>
          <a:p>
            <a:r>
              <a:rPr lang="en-CA" dirty="0" smtClean="0"/>
              <a:t>How can we ensure that it is safe and effective here?</a:t>
            </a:r>
          </a:p>
          <a:p>
            <a:pPr marL="0" indent="0" algn="ctr">
              <a:buNone/>
            </a:pPr>
            <a:endParaRPr lang="en-CA" dirty="0"/>
          </a:p>
          <a:p>
            <a:pPr marL="0" indent="0" algn="ctr">
              <a:buNone/>
            </a:pPr>
            <a:endParaRPr lang="en-CA" dirty="0" smtClean="0"/>
          </a:p>
          <a:p>
            <a:pPr marL="0" indent="0" algn="ctr">
              <a:buNone/>
            </a:pPr>
            <a:r>
              <a:rPr lang="en-CA" dirty="0" smtClean="0"/>
              <a:t>‘This above all to </a:t>
            </a:r>
            <a:r>
              <a:rPr lang="en-CA" dirty="0" err="1" smtClean="0"/>
              <a:t>thine</a:t>
            </a:r>
            <a:r>
              <a:rPr lang="en-CA" dirty="0" smtClean="0"/>
              <a:t> own self be true’</a:t>
            </a:r>
          </a:p>
          <a:p>
            <a:pPr marL="0" indent="0" algn="ctr">
              <a:buNone/>
            </a:pPr>
            <a:r>
              <a:rPr lang="en-CA" dirty="0" smtClean="0"/>
              <a:t>Hamlet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4790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Madame 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Baby girl born at 24 weeks gestation, at the end of 2010</a:t>
            </a:r>
          </a:p>
          <a:p>
            <a:r>
              <a:rPr lang="en-CA" dirty="0" smtClean="0"/>
              <a:t>Receiving breast milk</a:t>
            </a:r>
          </a:p>
          <a:p>
            <a:r>
              <a:rPr lang="en-CA" dirty="0" smtClean="0"/>
              <a:t>At 2 weeks of age had a ‘NEC scare’ (or stage 1 NEC)</a:t>
            </a:r>
          </a:p>
          <a:p>
            <a:r>
              <a:rPr lang="en-CA" dirty="0" smtClean="0"/>
              <a:t>Mother then came to us and asked if her baby could have probiotics</a:t>
            </a:r>
          </a:p>
          <a:p>
            <a:endParaRPr lang="en-CA" dirty="0" smtClean="0"/>
          </a:p>
          <a:p>
            <a:r>
              <a:rPr lang="en-CA" dirty="0" smtClean="0"/>
              <a:t>We told her, they aren’t on the hospital formulary.</a:t>
            </a:r>
          </a:p>
          <a:p>
            <a:r>
              <a:rPr lang="en-CA" dirty="0" smtClean="0"/>
              <a:t>‘I’ll buy them myself then’</a:t>
            </a:r>
          </a:p>
          <a:p>
            <a:r>
              <a:rPr lang="en-CA" dirty="0" smtClean="0"/>
              <a:t>‘In that case go to the health food store and get flora-baby’.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3098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Madame 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Started talking to other parents, some others wanted the probiotics also</a:t>
            </a:r>
          </a:p>
          <a:p>
            <a:r>
              <a:rPr lang="en-CA" dirty="0" smtClean="0"/>
              <a:t>Snowballed</a:t>
            </a:r>
          </a:p>
          <a:p>
            <a:r>
              <a:rPr lang="en-CA" dirty="0" smtClean="0"/>
              <a:t>I wrote an information letter to be given to all the parents with an at-risk baby in the NICU on admission</a:t>
            </a:r>
          </a:p>
          <a:p>
            <a:r>
              <a:rPr lang="en-CA" dirty="0" smtClean="0"/>
              <a:t>About half of the at-risk babies parents bought </a:t>
            </a:r>
            <a:r>
              <a:rPr lang="en-CA" dirty="0" err="1" smtClean="0"/>
              <a:t>florababy</a:t>
            </a:r>
            <a:r>
              <a:rPr lang="en-CA" dirty="0" smtClean="0"/>
              <a:t>, came to the hospital with it, and gave it to their babies, the nurses administered it when they weren’t there</a:t>
            </a:r>
          </a:p>
          <a:p>
            <a:endParaRPr lang="en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0305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Application #2 to Pharmacy Committee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Hospital administrator told me to stop giving out the letter, please.</a:t>
            </a:r>
          </a:p>
          <a:p>
            <a:r>
              <a:rPr lang="en-CA" dirty="0" smtClean="0"/>
              <a:t>Back at the pharmacy committee they agreed, as long as I objectively prospectively analyzed the results, which I was going to do anyway!</a:t>
            </a:r>
          </a:p>
          <a:p>
            <a:endParaRPr lang="en-CA" dirty="0" smtClean="0"/>
          </a:p>
          <a:p>
            <a:r>
              <a:rPr lang="en-CA" dirty="0" smtClean="0"/>
              <a:t>We now get </a:t>
            </a:r>
            <a:r>
              <a:rPr lang="en-CA" dirty="0" err="1" smtClean="0"/>
              <a:t>Florababy</a:t>
            </a:r>
            <a:r>
              <a:rPr lang="en-CA" dirty="0" smtClean="0"/>
              <a:t> directly from the supplier, at a cost of $12.79 for 60g.</a:t>
            </a:r>
          </a:p>
          <a:p>
            <a:r>
              <a:rPr lang="en-CA" dirty="0" smtClean="0"/>
              <a:t>Most babies only ever need 1 tub.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1019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Janvier A 2014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/>
              <a:t>Barrington K </a:t>
            </a:r>
            <a:r>
              <a:rPr lang="en-CA" dirty="0" smtClean="0"/>
              <a:t>Janvier A</a:t>
            </a:r>
            <a:endParaRPr lang="en-US" dirty="0" smtClean="0"/>
          </a:p>
          <a:p>
            <a:r>
              <a:rPr lang="en-US" dirty="0" smtClean="0"/>
              <a:t>Design/Methods</a:t>
            </a:r>
            <a:r>
              <a:rPr lang="en-US" dirty="0"/>
              <a:t>: Starting in July 2011 we have administered a preparation containing a mix of 4 bifidobacteria (b </a:t>
            </a:r>
            <a:r>
              <a:rPr lang="en-US" dirty="0" err="1"/>
              <a:t>breve</a:t>
            </a:r>
            <a:r>
              <a:rPr lang="en-US" dirty="0"/>
              <a:t>, </a:t>
            </a:r>
            <a:r>
              <a:rPr lang="en-US" dirty="0" err="1"/>
              <a:t>bifidum</a:t>
            </a:r>
            <a:r>
              <a:rPr lang="en-US" dirty="0"/>
              <a:t>, </a:t>
            </a:r>
            <a:r>
              <a:rPr lang="en-US" dirty="0" err="1"/>
              <a:t>infantis</a:t>
            </a:r>
            <a:r>
              <a:rPr lang="en-US" dirty="0"/>
              <a:t> and </a:t>
            </a:r>
            <a:r>
              <a:rPr lang="en-US" dirty="0" err="1"/>
              <a:t>longum</a:t>
            </a:r>
            <a:r>
              <a:rPr lang="en-US" dirty="0"/>
              <a:t>) and </a:t>
            </a:r>
            <a:r>
              <a:rPr lang="en-US" dirty="0" smtClean="0"/>
              <a:t> </a:t>
            </a:r>
            <a:r>
              <a:rPr lang="en-US" dirty="0"/>
              <a:t>lactobacillus </a:t>
            </a:r>
            <a:r>
              <a:rPr lang="en-US" dirty="0" err="1"/>
              <a:t>rhamnosus</a:t>
            </a:r>
            <a:r>
              <a:rPr lang="en-US" dirty="0"/>
              <a:t> (</a:t>
            </a:r>
            <a:r>
              <a:rPr lang="en-US" dirty="0" err="1"/>
              <a:t>Florababy</a:t>
            </a:r>
            <a:r>
              <a:rPr lang="en-US" dirty="0"/>
              <a:t> (tm) holder of a Natural Product Number from Health Canada).</a:t>
            </a:r>
          </a:p>
          <a:p>
            <a:endParaRPr lang="en-US" dirty="0" smtClean="0"/>
          </a:p>
          <a:p>
            <a:r>
              <a:rPr lang="en-US" dirty="0" smtClean="0"/>
              <a:t>Data </a:t>
            </a:r>
            <a:r>
              <a:rPr lang="en-US" dirty="0"/>
              <a:t>on complications has been collected, and compared with the admissions to the NICU during the previous 12 months. Infants surviving for less than 7 days were eliminated. </a:t>
            </a:r>
          </a:p>
          <a:p>
            <a:r>
              <a:rPr lang="en-US" dirty="0"/>
              <a:t>NEC stage 2 or greater was diagnosed by the presence of </a:t>
            </a:r>
            <a:r>
              <a:rPr lang="en-US" dirty="0" err="1"/>
              <a:t>pneumatosis</a:t>
            </a:r>
            <a:r>
              <a:rPr lang="en-US" dirty="0"/>
              <a:t> or other diagnostic findings on an abdominal radiograph, by an attending radiologist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26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7963"/>
            <a:ext cx="828516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3999" cy="336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4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7599161"/>
              </p:ext>
            </p:extLst>
          </p:nvPr>
        </p:nvGraphicFramePr>
        <p:xfrm>
          <a:off x="611559" y="1772815"/>
          <a:ext cx="7920882" cy="45467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0294"/>
                <a:gridCol w="2640294"/>
                <a:gridCol w="2640294"/>
              </a:tblGrid>
              <a:tr h="12652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Characteristic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Pre-probiotic cohort</a:t>
                      </a:r>
                      <a:endParaRPr lang="fr-CA" sz="180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(n=317)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Probiotic cohort </a:t>
                      </a:r>
                      <a:endParaRPr lang="fr-CA" sz="180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(n=294)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652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Gestational Age, weeks. Mean (SD)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28.9 (2.2)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29.0 (2.1)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66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Birth weight, g. Mean (SD)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1207 (376)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1220 (334)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66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SGA (&lt;10%le)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11.4%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16%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66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% female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44%</a:t>
                      </a:r>
                      <a:endParaRPr lang="fr-CA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51%</a:t>
                      </a:r>
                      <a:endParaRPr lang="fr-CA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392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252323"/>
              </p:ext>
            </p:extLst>
          </p:nvPr>
        </p:nvGraphicFramePr>
        <p:xfrm>
          <a:off x="298383" y="0"/>
          <a:ext cx="8090041" cy="737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0140"/>
                <a:gridCol w="1613477"/>
                <a:gridCol w="1911756"/>
                <a:gridCol w="1904668"/>
              </a:tblGrid>
              <a:tr h="79027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Outcome</a:t>
                      </a:r>
                      <a:endParaRPr lang="fr-CA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Pre-probiotic cohort (n=317)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Probiotic cohort (n=294)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Significance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</a:tr>
              <a:tr h="39513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NEC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31 (10%)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16 (5%)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p&lt;0.05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</a:tr>
              <a:tr h="39513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Mortality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31 (10%)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20 (7%)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p=NS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</a:tr>
              <a:tr h="39513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NEC or Mortality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54 (17%)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31 (11%)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p&lt;0.05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</a:tr>
              <a:tr h="39513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HCAI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57 (18%)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54 (17%)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p=NS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</a:tr>
              <a:tr h="79027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Day of life of diagnosis of NEC Mean (SD)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22 (20)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18 (11)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p=NS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</a:tr>
              <a:tr h="112878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NEC before 15 days of life (percentage of NEC cases)</a:t>
                      </a:r>
                      <a:endParaRPr lang="fr-CA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11 (35%)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8 (50%)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p=NS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</a:tr>
              <a:tr h="79027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Infants receiving at least 1 day of TPN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295 (94%)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282 (96%)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p=NS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</a:tr>
              <a:tr h="79027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Age of 1</a:t>
                      </a:r>
                      <a:r>
                        <a:rPr lang="en-CA" sz="1400" baseline="30000">
                          <a:effectLst/>
                        </a:rPr>
                        <a:t>st</a:t>
                      </a:r>
                      <a:r>
                        <a:rPr lang="en-CA" sz="1400">
                          <a:effectLst/>
                        </a:rPr>
                        <a:t> stopping TPN</a:t>
                      </a:r>
                      <a:endParaRPr lang="fr-CA" sz="140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Mean (SD)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16 (20)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11 (10)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p=0.004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</a:tr>
              <a:tr h="112878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Age of finally stopping </a:t>
                      </a:r>
                      <a:r>
                        <a:rPr lang="en-CA" sz="1400" dirty="0" smtClean="0">
                          <a:effectLst/>
                        </a:rPr>
                        <a:t>TPN</a:t>
                      </a:r>
                      <a:endParaRPr lang="fr-CA" sz="1400" dirty="0">
                        <a:effectLst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22 (28)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16 (18)</a:t>
                      </a:r>
                      <a:endParaRPr lang="fr-CA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p=0.02</a:t>
                      </a:r>
                      <a:endParaRPr lang="fr-CA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45" marR="6234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39652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Babies under 1 kg</a:t>
            </a:r>
            <a:endParaRPr lang="fr-CA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0246891"/>
              </p:ext>
            </p:extLst>
          </p:nvPr>
        </p:nvGraphicFramePr>
        <p:xfrm>
          <a:off x="323528" y="1844825"/>
          <a:ext cx="8280920" cy="30963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0230"/>
                <a:gridCol w="2070230"/>
                <a:gridCol w="2070230"/>
                <a:gridCol w="2070230"/>
              </a:tblGrid>
              <a:tr h="61926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Outcome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Pre-probiotics (109)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Probiotics (98)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Significance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926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NEC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18 (17%)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10 (10%)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p=NS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926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Mortality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634365" algn="ctr"/>
                        </a:tabLst>
                      </a:pPr>
                      <a:r>
                        <a:rPr lang="en-CA" sz="1600">
                          <a:effectLst/>
                        </a:rPr>
                        <a:t>27 (25%)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14 (14%)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p=NS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926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NEC or mortality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634365" algn="ctr"/>
                        </a:tabLst>
                      </a:pPr>
                      <a:r>
                        <a:rPr lang="en-CA" sz="1600">
                          <a:effectLst/>
                        </a:rPr>
                        <a:t>38 (35%)	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22 (22%)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p=NS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926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 HCAI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38 (35%)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</a:rPr>
                        <a:t>30 (30%)</a:t>
                      </a:r>
                      <a:endParaRPr lang="fr-CA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</a:rPr>
                        <a:t>p=NS</a:t>
                      </a:r>
                      <a:endParaRPr lang="fr-CA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46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6976876"/>
              </p:ext>
            </p:extLst>
          </p:nvPr>
        </p:nvGraphicFramePr>
        <p:xfrm>
          <a:off x="323528" y="1844826"/>
          <a:ext cx="8136904" cy="5029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4729"/>
                <a:gridCol w="1801242"/>
                <a:gridCol w="1798701"/>
                <a:gridCol w="1434729"/>
                <a:gridCol w="1667503"/>
              </a:tblGrid>
              <a:tr h="87849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Outcome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Receipt of Probiotics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GA (per additional week)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Being SGA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Being Female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7849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NEC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0.51 </a:t>
                      </a:r>
                      <a:endParaRPr lang="en-CA" sz="2000" dirty="0" smtClean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effectLst/>
                        </a:rPr>
                        <a:t>(</a:t>
                      </a:r>
                      <a:r>
                        <a:rPr lang="en-CA" sz="2000" dirty="0">
                          <a:effectLst/>
                        </a:rPr>
                        <a:t>0.26, 0.98)*</a:t>
                      </a:r>
                      <a:endParaRPr lang="fr-CA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0.72 </a:t>
                      </a:r>
                      <a:endParaRPr lang="en-CA" sz="2000" dirty="0" smtClean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effectLst/>
                        </a:rPr>
                        <a:t>(</a:t>
                      </a:r>
                      <a:r>
                        <a:rPr lang="en-CA" sz="2000" dirty="0">
                          <a:effectLst/>
                        </a:rPr>
                        <a:t>0.62, 0.83)*</a:t>
                      </a:r>
                      <a:endParaRPr lang="fr-CA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2.6* </a:t>
                      </a:r>
                      <a:endParaRPr lang="en-CA" sz="2000" dirty="0" smtClean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effectLst/>
                        </a:rPr>
                        <a:t>(</a:t>
                      </a:r>
                      <a:r>
                        <a:rPr lang="en-CA" sz="2000" dirty="0">
                          <a:effectLst/>
                        </a:rPr>
                        <a:t>1.1, 5.8)</a:t>
                      </a:r>
                      <a:endParaRPr lang="fr-CA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0.44** </a:t>
                      </a:r>
                      <a:endParaRPr lang="en-CA" sz="2000" dirty="0" smtClean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effectLst/>
                        </a:rPr>
                        <a:t>(</a:t>
                      </a:r>
                      <a:r>
                        <a:rPr lang="en-CA" sz="2000" dirty="0">
                          <a:effectLst/>
                        </a:rPr>
                        <a:t>0.23, 0.87)</a:t>
                      </a:r>
                      <a:endParaRPr lang="fr-CA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7849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Mortality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0.71 (0.38, 1.34)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0.56 (0.48, 0.66) *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3.5 (1.54, 7.84)*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0.80 (0.43, 1.5)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7849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NEC or mortality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0.56 (0.33, 0.93)**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0.62 (0.54, 0.69)*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3.8 (1.95, 7.30)*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0.72 (0.43, 1.19)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7849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HCAI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0.98 (0.81, 1.98)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0.56 (0.50, 0.63)***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CA" sz="2000">
                          <a:effectLst/>
                        </a:rPr>
                        <a:t>1.73 (0.90, 3.34)</a:t>
                      </a:r>
                      <a:endParaRPr lang="fr-CA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CA" sz="2000" dirty="0">
                          <a:effectLst/>
                        </a:rPr>
                        <a:t>0.83 (0.52, 1.31)</a:t>
                      </a:r>
                      <a:endParaRPr lang="fr-CA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23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Janvier et al J </a:t>
            </a:r>
            <a:r>
              <a:rPr lang="en-CA" dirty="0" err="1" smtClean="0"/>
              <a:t>Pediatr</a:t>
            </a:r>
            <a:r>
              <a:rPr lang="en-CA" dirty="0" smtClean="0"/>
              <a:t> 2014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Blood </a:t>
            </a:r>
            <a:r>
              <a:rPr lang="en-US" dirty="0"/>
              <a:t>Culture positive sepsis was not affected by the introduction of probiotics, 22% of the infants had at least one episode prior to probiotics, 19% after the introduction of probiotics. </a:t>
            </a:r>
            <a:endParaRPr lang="en-US" dirty="0" smtClean="0"/>
          </a:p>
          <a:p>
            <a:r>
              <a:rPr lang="en-US" dirty="0" smtClean="0"/>
              <a:t>No </a:t>
            </a:r>
            <a:r>
              <a:rPr lang="en-US" dirty="0"/>
              <a:t>cases of sepsis caused by the probiotic organisms has been </a:t>
            </a:r>
            <a:r>
              <a:rPr lang="en-US" dirty="0" smtClean="0"/>
              <a:t>noted. </a:t>
            </a:r>
          </a:p>
          <a:p>
            <a:r>
              <a:rPr lang="en-US" dirty="0" smtClean="0"/>
              <a:t>Feeding </a:t>
            </a:r>
            <a:r>
              <a:rPr lang="en-US" dirty="0"/>
              <a:t>tolerance, as measured by time to stopping TPN was shorter after the introduction of probiotics (11 d (SD10) </a:t>
            </a:r>
            <a:r>
              <a:rPr lang="en-US" dirty="0" err="1"/>
              <a:t>vs</a:t>
            </a:r>
            <a:r>
              <a:rPr lang="en-US" dirty="0"/>
              <a:t> 16 (SD 20), but this difference disappeared after correcting for gestational age and being SGA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Conclusions</a:t>
            </a:r>
            <a:r>
              <a:rPr lang="en-US" dirty="0"/>
              <a:t>: A product, commercially available in North America with good quality control, when used in routine daily administration, was associated with a substantial and significant decrease in definite NEC without apparent adverse effect. Further studies of probiotics should compare different strains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1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Meta-</a:t>
            </a:r>
            <a:r>
              <a:rPr lang="fr-CA" dirty="0" err="1" smtClean="0"/>
              <a:t>analysis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755576" y="5733256"/>
            <a:ext cx="6624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 smtClean="0"/>
              <a:t>Sans Manzoni 2009, sans les études de Saccharomyces</a:t>
            </a:r>
            <a:endParaRPr lang="en-US" sz="12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1295400"/>
            <a:ext cx="6962775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90613" y="4509120"/>
            <a:ext cx="4705523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1219200"/>
            <a:ext cx="6962775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90613" y="4617132"/>
            <a:ext cx="4705523" cy="108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4457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381149"/>
              </p:ext>
            </p:extLst>
          </p:nvPr>
        </p:nvGraphicFramePr>
        <p:xfrm>
          <a:off x="0" y="836712"/>
          <a:ext cx="9185276" cy="583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5" name="Document" r:id="rId4" imgW="8423007" imgH="5350341" progId="Word.Document.12">
                  <p:embed/>
                </p:oleObj>
              </mc:Choice>
              <mc:Fallback>
                <p:oleObj name="Document" r:id="rId4" imgW="8423007" imgH="53503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836712"/>
                        <a:ext cx="9185276" cy="583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382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Probiotics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Probiotics are proven to reduce NEC and mortality. </a:t>
            </a:r>
          </a:p>
          <a:p>
            <a:r>
              <a:rPr lang="en-CA" dirty="0" smtClean="0"/>
              <a:t>The preparation chosen should contain a </a:t>
            </a:r>
            <a:r>
              <a:rPr lang="en-CA" dirty="0" err="1" smtClean="0"/>
              <a:t>Bifidobacterium</a:t>
            </a:r>
            <a:r>
              <a:rPr lang="en-CA" dirty="0" smtClean="0"/>
              <a:t> or Lactobacillus </a:t>
            </a:r>
            <a:r>
              <a:rPr lang="en-CA" dirty="0" err="1" smtClean="0"/>
              <a:t>Rhamnosus</a:t>
            </a:r>
            <a:r>
              <a:rPr lang="en-CA" dirty="0" smtClean="0"/>
              <a:t>, and probably a mix of the two</a:t>
            </a:r>
          </a:p>
          <a:p>
            <a:r>
              <a:rPr lang="en-CA" dirty="0" smtClean="0"/>
              <a:t>Good Quality Control of the preparation is essential</a:t>
            </a:r>
          </a:p>
          <a:p>
            <a:endParaRPr lang="en-CA" dirty="0"/>
          </a:p>
          <a:p>
            <a:r>
              <a:rPr lang="en-CA" dirty="0" smtClean="0"/>
              <a:t>Parents deserve the right to know about probiotics </a:t>
            </a:r>
          </a:p>
          <a:p>
            <a:r>
              <a:rPr lang="en-CA" dirty="0" smtClean="0"/>
              <a:t>Further placebo controlled trials are unethical</a:t>
            </a:r>
          </a:p>
          <a:p>
            <a:pPr lvl="1"/>
            <a:r>
              <a:rPr lang="en-CA" dirty="0" smtClean="0"/>
              <a:t>Other trials comparing preparations and timing are needed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7811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Illegitimi</a:t>
            </a:r>
            <a:r>
              <a:rPr lang="en-CA" dirty="0" smtClean="0"/>
              <a:t> non </a:t>
            </a:r>
            <a:r>
              <a:rPr lang="en-CA" dirty="0" err="1" smtClean="0"/>
              <a:t>carborundum</a:t>
            </a:r>
            <a:endParaRPr lang="fr-C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2348880"/>
            <a:ext cx="379095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39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n external file that holds a picture, illustration, etc.&#10;Object name is i1551-6776-17-4-308-t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20688"/>
            <a:ext cx="6555678" cy="603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95536" y="1484784"/>
            <a:ext cx="12241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Luedtke</a:t>
            </a:r>
            <a:r>
              <a:rPr lang="en-US" sz="1200" i="1" dirty="0"/>
              <a:t> SA, Yang JT, Wild HE: </a:t>
            </a:r>
            <a:r>
              <a:rPr lang="en-US" sz="1200" b="1" i="1" dirty="0"/>
              <a:t>Probiotics and necrotizing </a:t>
            </a:r>
            <a:r>
              <a:rPr lang="en-US" sz="1200" b="1" i="1" dirty="0" err="1"/>
              <a:t>enterocolitis</a:t>
            </a:r>
            <a:r>
              <a:rPr lang="en-US" sz="1200" b="1" i="1" dirty="0"/>
              <a:t>: Finding the missing pieces of the probiotic puzzle. The journal of pediatric pharmacology and therapeutics : </a:t>
            </a:r>
            <a:r>
              <a:rPr lang="en-US" sz="1200" b="1" i="1" dirty="0" smtClean="0"/>
              <a:t>2012</a:t>
            </a:r>
            <a:r>
              <a:rPr lang="en-US" sz="1200" b="1" i="1" dirty="0"/>
              <a:t>, 17(4):308-328.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7683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How to </a:t>
            </a:r>
            <a:r>
              <a:rPr lang="fr-CA" dirty="0" err="1" smtClean="0"/>
              <a:t>find</a:t>
            </a:r>
            <a:r>
              <a:rPr lang="fr-CA" dirty="0" smtClean="0"/>
              <a:t> a </a:t>
            </a:r>
            <a:r>
              <a:rPr lang="fr-CA" dirty="0" err="1" smtClean="0"/>
              <a:t>reliable</a:t>
            </a:r>
            <a:r>
              <a:rPr lang="fr-CA" dirty="0" smtClean="0"/>
              <a:t> source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A </a:t>
            </a:r>
            <a:r>
              <a:rPr lang="fr-CA" dirty="0" err="1" smtClean="0"/>
              <a:t>preparation</a:t>
            </a:r>
            <a:r>
              <a:rPr lang="fr-CA" dirty="0" smtClean="0"/>
              <a:t> </a:t>
            </a:r>
            <a:r>
              <a:rPr lang="fr-CA" dirty="0" err="1" smtClean="0"/>
              <a:t>identical</a:t>
            </a:r>
            <a:r>
              <a:rPr lang="fr-CA" dirty="0" smtClean="0"/>
              <a:t> to one </a:t>
            </a:r>
            <a:r>
              <a:rPr lang="fr-CA" dirty="0" err="1" smtClean="0"/>
              <a:t>used</a:t>
            </a:r>
            <a:r>
              <a:rPr lang="fr-CA" dirty="0" smtClean="0"/>
              <a:t> in an RCT </a:t>
            </a:r>
            <a:r>
              <a:rPr lang="fr-CA" dirty="0" err="1" smtClean="0"/>
              <a:t>which</a:t>
            </a:r>
            <a:r>
              <a:rPr lang="fr-CA" dirty="0" smtClean="0"/>
              <a:t> </a:t>
            </a:r>
            <a:r>
              <a:rPr lang="fr-CA" dirty="0" err="1" smtClean="0"/>
              <a:t>showed</a:t>
            </a:r>
            <a:r>
              <a:rPr lang="fr-CA" dirty="0" smtClean="0"/>
              <a:t> </a:t>
            </a:r>
            <a:r>
              <a:rPr lang="fr-CA" dirty="0" err="1" smtClean="0"/>
              <a:t>efficacy</a:t>
            </a:r>
            <a:r>
              <a:rPr lang="fr-CA" dirty="0" smtClean="0"/>
              <a:t>.</a:t>
            </a:r>
          </a:p>
          <a:p>
            <a:pPr lvl="1"/>
            <a:r>
              <a:rPr lang="fr-CA" dirty="0" err="1" smtClean="0"/>
              <a:t>ABCdophilus</a:t>
            </a:r>
            <a:endParaRPr lang="fr-CA" dirty="0" smtClean="0"/>
          </a:p>
          <a:p>
            <a:pPr lvl="1"/>
            <a:r>
              <a:rPr lang="fr-CA" dirty="0" smtClean="0"/>
              <a:t>(</a:t>
            </a:r>
            <a:r>
              <a:rPr lang="fr-CA" dirty="0" err="1" smtClean="0"/>
              <a:t>infloran</a:t>
            </a:r>
            <a:r>
              <a:rPr lang="fr-CA" dirty="0" smtClean="0"/>
              <a:t> </a:t>
            </a:r>
            <a:r>
              <a:rPr lang="fr-CA" dirty="0" err="1" smtClean="0"/>
              <a:t>is</a:t>
            </a:r>
            <a:r>
              <a:rPr lang="fr-CA" dirty="0" smtClean="0"/>
              <a:t> not </a:t>
            </a:r>
            <a:r>
              <a:rPr lang="fr-CA" dirty="0" err="1" smtClean="0"/>
              <a:t>available</a:t>
            </a:r>
            <a:r>
              <a:rPr lang="fr-CA" dirty="0" smtClean="0"/>
              <a:t> in the US and has </a:t>
            </a:r>
            <a:r>
              <a:rPr lang="fr-CA" dirty="0" err="1" smtClean="0"/>
              <a:t>changed</a:t>
            </a:r>
            <a:r>
              <a:rPr lang="fr-CA" dirty="0" smtClean="0"/>
              <a:t> </a:t>
            </a:r>
            <a:r>
              <a:rPr lang="fr-CA" dirty="0" err="1" smtClean="0"/>
              <a:t>constituents</a:t>
            </a:r>
            <a:r>
              <a:rPr lang="fr-CA" dirty="0" smtClean="0"/>
              <a:t>)</a:t>
            </a:r>
          </a:p>
          <a:p>
            <a:r>
              <a:rPr lang="fr-CA" dirty="0" smtClean="0"/>
              <a:t>A </a:t>
            </a:r>
            <a:r>
              <a:rPr lang="fr-CA" dirty="0" err="1" smtClean="0"/>
              <a:t>preparation</a:t>
            </a:r>
            <a:r>
              <a:rPr lang="fr-CA" dirty="0" smtClean="0"/>
              <a:t> </a:t>
            </a:r>
            <a:r>
              <a:rPr lang="fr-CA" dirty="0" err="1" smtClean="0"/>
              <a:t>with</a:t>
            </a:r>
            <a:r>
              <a:rPr lang="fr-CA" dirty="0" smtClean="0"/>
              <a:t> </a:t>
            </a:r>
            <a:r>
              <a:rPr lang="fr-CA" dirty="0" err="1" smtClean="0"/>
              <a:t>similar</a:t>
            </a:r>
            <a:r>
              <a:rPr lang="fr-CA" dirty="0" smtClean="0"/>
              <a:t> or </a:t>
            </a:r>
            <a:r>
              <a:rPr lang="fr-CA" dirty="0" err="1" smtClean="0"/>
              <a:t>identical</a:t>
            </a:r>
            <a:r>
              <a:rPr lang="fr-CA" dirty="0" smtClean="0"/>
              <a:t> </a:t>
            </a:r>
            <a:r>
              <a:rPr lang="fr-CA" dirty="0" err="1" smtClean="0"/>
              <a:t>strains</a:t>
            </a:r>
            <a:r>
              <a:rPr lang="fr-CA" dirty="0" smtClean="0"/>
              <a:t> and good </a:t>
            </a:r>
            <a:r>
              <a:rPr lang="fr-CA" dirty="0" err="1" smtClean="0"/>
              <a:t>quality</a:t>
            </a:r>
            <a:r>
              <a:rPr lang="fr-CA" dirty="0" smtClean="0"/>
              <a:t> control (a Health Canada NPN for </a:t>
            </a:r>
            <a:r>
              <a:rPr lang="fr-CA" dirty="0" err="1" smtClean="0"/>
              <a:t>example</a:t>
            </a:r>
            <a:r>
              <a:rPr lang="fr-CA" dirty="0" smtClean="0"/>
              <a:t>)</a:t>
            </a:r>
          </a:p>
          <a:p>
            <a:pPr lvl="1"/>
            <a:r>
              <a:rPr lang="fr-CA" dirty="0" err="1" smtClean="0"/>
              <a:t>Florababy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72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Probiotics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Babies &lt; 32 weeks should be receiving probiotics</a:t>
            </a:r>
          </a:p>
          <a:p>
            <a:r>
              <a:rPr lang="en-CA" dirty="0" smtClean="0"/>
              <a:t>Appropriate preparations are available</a:t>
            </a:r>
          </a:p>
          <a:p>
            <a:r>
              <a:rPr lang="en-CA" dirty="0" smtClean="0"/>
              <a:t>The Balance of Benefits and risks is undeniable</a:t>
            </a:r>
          </a:p>
          <a:p>
            <a:endParaRPr lang="en-CA" dirty="0"/>
          </a:p>
          <a:p>
            <a:r>
              <a:rPr lang="en-CA" dirty="0" smtClean="0"/>
              <a:t>If it was your baby….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229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</a:t>
            </a:r>
            <a:r>
              <a:rPr lang="en-CA" dirty="0" smtClean="0"/>
              <a:t>eonatalresearch.org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8" t="16901" r="15768" b="4676"/>
          <a:stretch/>
        </p:blipFill>
        <p:spPr bwMode="auto">
          <a:xfrm>
            <a:off x="132374" y="1332506"/>
            <a:ext cx="8879251" cy="554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2097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té">
  <a:themeElements>
    <a:clrScheme name="Clarté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3314</TotalTime>
  <Words>2505</Words>
  <Application>Microsoft Office PowerPoint</Application>
  <PresentationFormat>Affichage à l'écran (4:3)</PresentationFormat>
  <Paragraphs>378</Paragraphs>
  <Slides>44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52" baseType="lpstr">
      <vt:lpstr>Arial</vt:lpstr>
      <vt:lpstr>Calibri</vt:lpstr>
      <vt:lpstr>msgothic</vt:lpstr>
      <vt:lpstr>Times New Roman</vt:lpstr>
      <vt:lpstr>Verdana</vt:lpstr>
      <vt:lpstr>Wingdings</vt:lpstr>
      <vt:lpstr>Clarté</vt:lpstr>
      <vt:lpstr>Document</vt:lpstr>
      <vt:lpstr>The Good, The Bad and The Ugly: probiotics, antibiotics, and necrotizing enterocolitis</vt:lpstr>
      <vt:lpstr>Présentation PowerPoint</vt:lpstr>
      <vt:lpstr>Disclosure</vt:lpstr>
      <vt:lpstr>The intestinal microbiome</vt:lpstr>
      <vt:lpstr>Présentation PowerPoint</vt:lpstr>
      <vt:lpstr>Présentation PowerPoint</vt:lpstr>
      <vt:lpstr>Présentation PowerPoint</vt:lpstr>
      <vt:lpstr>Collado MC, Delgado S, Maldonado A, Rodríguez JM: Assessment of the bacterial diversity of breast milk of healthy women by quantitative real-time pcr. Letters in Applied Microbiology 2009, 48(5):523-528.</vt:lpstr>
      <vt:lpstr>Présentation PowerPoint</vt:lpstr>
      <vt:lpstr>What is the source of the dysbiosis of the preterm infant? </vt:lpstr>
      <vt:lpstr>Présentation PowerPoint</vt:lpstr>
      <vt:lpstr>Newburg DS, Ruiz-Palacios GM, Morrow AL: Human milk glycans protect infants against enteric pathogens. Annu Rev Nutr 2005, 25(1):37-58.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Disrupting the developing microbiome </vt:lpstr>
      <vt:lpstr>Probiotics</vt:lpstr>
      <vt:lpstr>What are probiotics?</vt:lpstr>
      <vt:lpstr>Why not try and normalize the microbiome?</vt:lpstr>
      <vt:lpstr>Présentation PowerPoint</vt:lpstr>
      <vt:lpstr>Présentation PowerPoint</vt:lpstr>
      <vt:lpstr>Présentation PowerPoint</vt:lpstr>
      <vt:lpstr>Application to Pharmacy Committee</vt:lpstr>
      <vt:lpstr>Madame S</vt:lpstr>
      <vt:lpstr>Madame S</vt:lpstr>
      <vt:lpstr>Application #2 to Pharmacy Committee</vt:lpstr>
      <vt:lpstr>Janvier A 2014</vt:lpstr>
      <vt:lpstr>Présentation PowerPoint</vt:lpstr>
      <vt:lpstr>Présentation PowerPoint</vt:lpstr>
      <vt:lpstr>Présentation PowerPoint</vt:lpstr>
      <vt:lpstr>Babies under 1 kg</vt:lpstr>
      <vt:lpstr>Présentation PowerPoint</vt:lpstr>
      <vt:lpstr>Janvier et al J Pediatr 2014</vt:lpstr>
      <vt:lpstr>Meta-analysis</vt:lpstr>
      <vt:lpstr>Présentation PowerPoint</vt:lpstr>
      <vt:lpstr>Probiotics</vt:lpstr>
      <vt:lpstr>Illegitimi non carborundum</vt:lpstr>
      <vt:lpstr>Présentation PowerPoint</vt:lpstr>
      <vt:lpstr>How to find a reliable source</vt:lpstr>
      <vt:lpstr>Probiotics</vt:lpstr>
      <vt:lpstr>neonatalresearch.org</vt:lpstr>
    </vt:vector>
  </TitlesOfParts>
  <Company>Universite de Montreal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Barrington Keith</cp:lastModifiedBy>
  <cp:revision>102</cp:revision>
  <dcterms:created xsi:type="dcterms:W3CDTF">2012-02-17T01:55:47Z</dcterms:created>
  <dcterms:modified xsi:type="dcterms:W3CDTF">2014-11-19T17:25:43Z</dcterms:modified>
</cp:coreProperties>
</file>