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44"/>
  </p:notesMasterIdLst>
  <p:sldIdLst>
    <p:sldId id="256" r:id="rId2"/>
    <p:sldId id="296" r:id="rId3"/>
    <p:sldId id="280" r:id="rId4"/>
    <p:sldId id="257" r:id="rId5"/>
    <p:sldId id="258" r:id="rId6"/>
    <p:sldId id="263" r:id="rId7"/>
    <p:sldId id="264" r:id="rId8"/>
    <p:sldId id="281" r:id="rId9"/>
    <p:sldId id="282" r:id="rId10"/>
    <p:sldId id="265" r:id="rId11"/>
    <p:sldId id="259" r:id="rId12"/>
    <p:sldId id="260" r:id="rId13"/>
    <p:sldId id="298" r:id="rId14"/>
    <p:sldId id="297" r:id="rId15"/>
    <p:sldId id="266" r:id="rId16"/>
    <p:sldId id="286" r:id="rId17"/>
    <p:sldId id="267" r:id="rId18"/>
    <p:sldId id="284" r:id="rId19"/>
    <p:sldId id="271" r:id="rId20"/>
    <p:sldId id="261" r:id="rId21"/>
    <p:sldId id="287" r:id="rId22"/>
    <p:sldId id="272" r:id="rId23"/>
    <p:sldId id="273" r:id="rId24"/>
    <p:sldId id="274" r:id="rId25"/>
    <p:sldId id="275" r:id="rId26"/>
    <p:sldId id="285" r:id="rId27"/>
    <p:sldId id="276" r:id="rId28"/>
    <p:sldId id="277" r:id="rId29"/>
    <p:sldId id="278" r:id="rId30"/>
    <p:sldId id="279" r:id="rId31"/>
    <p:sldId id="268" r:id="rId32"/>
    <p:sldId id="269" r:id="rId33"/>
    <p:sldId id="290" r:id="rId34"/>
    <p:sldId id="292" r:id="rId35"/>
    <p:sldId id="293" r:id="rId36"/>
    <p:sldId id="294" r:id="rId37"/>
    <p:sldId id="295" r:id="rId38"/>
    <p:sldId id="288" r:id="rId39"/>
    <p:sldId id="262" r:id="rId40"/>
    <p:sldId id="289" r:id="rId41"/>
    <p:sldId id="300" r:id="rId42"/>
    <p:sldId id="299" r:id="rId43"/>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4" d="100"/>
          <a:sy n="74" d="100"/>
        </p:scale>
        <p:origin x="-1254" y="-96"/>
      </p:cViewPr>
      <p:guideLst>
        <p:guide orient="horz" pos="2160"/>
        <p:guide pos="2880"/>
      </p:guideLst>
    </p:cSldViewPr>
  </p:slideViewPr>
  <p:notesTextViewPr>
    <p:cViewPr>
      <p:scale>
        <a:sx n="1" d="1"/>
        <a:sy n="1" d="1"/>
      </p:scale>
      <p:origin x="0" y="0"/>
    </p:cViewPr>
  </p:notesTextViewPr>
  <p:sorterViewPr>
    <p:cViewPr>
      <p:scale>
        <a:sx n="100" d="100"/>
        <a:sy n="100" d="100"/>
      </p:scale>
      <p:origin x="0" y="295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CA"/>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1C117AF-2395-430C-8DE5-509BC6D76B66}" type="datetimeFigureOut">
              <a:rPr lang="fr-CA" smtClean="0"/>
              <a:t>2014-04-04</a:t>
            </a:fld>
            <a:endParaRPr lang="fr-CA"/>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CA"/>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CA"/>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AAC1D02-6E20-4A25-A100-B01294040D95}" type="slidenum">
              <a:rPr lang="fr-CA" smtClean="0"/>
              <a:t>‹N°›</a:t>
            </a:fld>
            <a:endParaRPr lang="fr-CA"/>
          </a:p>
        </p:txBody>
      </p:sp>
    </p:spTree>
    <p:extLst>
      <p:ext uri="{BB962C8B-B14F-4D97-AF65-F5344CB8AC3E}">
        <p14:creationId xmlns:p14="http://schemas.microsoft.com/office/powerpoint/2010/main" val="31300541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eaLnBrk="1" hangingPunct="1"/>
            <a:fld id="{3FBE1096-2293-4568-9025-40B81D451F98}" type="slidenum">
              <a:rPr lang="fr-CA" altLang="fr-FR" smtClean="0">
                <a:latin typeface="Times New Roman" pitchFamily="18" charset="0"/>
              </a:rPr>
              <a:pPr eaLnBrk="1" hangingPunct="1"/>
              <a:t>6</a:t>
            </a:fld>
            <a:endParaRPr lang="fr-CA" altLang="fr-FR" smtClean="0">
              <a:latin typeface="Times New Roman" pitchFamily="18" charset="0"/>
            </a:endParaRPr>
          </a:p>
        </p:txBody>
      </p:sp>
      <p:sp>
        <p:nvSpPr>
          <p:cNvPr id="49155" name="Rectangle 2"/>
          <p:cNvSpPr>
            <a:spLocks noGrp="1" noRot="1" noChangeAspect="1" noChangeArrowheads="1" noTextEdit="1"/>
          </p:cNvSpPr>
          <p:nvPr>
            <p:ph type="sldImg"/>
          </p:nvPr>
        </p:nvSpPr>
        <p:spPr>
          <a:xfrm>
            <a:off x="1338263" y="914400"/>
            <a:ext cx="4181475" cy="3135313"/>
          </a:xfrm>
          <a:solidFill>
            <a:srgbClr val="FFFFFF"/>
          </a:solidFill>
          <a:ln/>
        </p:spPr>
      </p:sp>
      <p:sp>
        <p:nvSpPr>
          <p:cNvPr id="49156" name="Rectangle 3"/>
          <p:cNvSpPr>
            <a:spLocks noGrp="1" noChangeArrowheads="1"/>
          </p:cNvSpPr>
          <p:nvPr>
            <p:ph type="body" idx="1"/>
          </p:nvPr>
        </p:nvSpPr>
        <p:spPr>
          <a:xfrm>
            <a:off x="1046163" y="4352925"/>
            <a:ext cx="4770437" cy="3479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fr-FR" altLang="fr-FR"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eaLnBrk="1" hangingPunct="1"/>
            <a:fld id="{3A1232ED-E219-455E-8EA3-E20EBA4928CD}" type="slidenum">
              <a:rPr lang="fr-CA" altLang="fr-FR" smtClean="0">
                <a:latin typeface="Times New Roman" pitchFamily="18" charset="0"/>
              </a:rPr>
              <a:pPr eaLnBrk="1" hangingPunct="1"/>
              <a:t>7</a:t>
            </a:fld>
            <a:endParaRPr lang="fr-CA" altLang="fr-FR" smtClean="0">
              <a:latin typeface="Times New Roman" pitchFamily="18" charset="0"/>
            </a:endParaRPr>
          </a:p>
        </p:txBody>
      </p:sp>
      <p:sp>
        <p:nvSpPr>
          <p:cNvPr id="50179" name="Rectangle 2"/>
          <p:cNvSpPr>
            <a:spLocks noGrp="1" noRot="1" noChangeAspect="1" noChangeArrowheads="1" noTextEdit="1"/>
          </p:cNvSpPr>
          <p:nvPr>
            <p:ph type="sldImg"/>
          </p:nvPr>
        </p:nvSpPr>
        <p:spPr>
          <a:xfrm>
            <a:off x="1338263" y="914400"/>
            <a:ext cx="4181475" cy="3135313"/>
          </a:xfrm>
          <a:solidFill>
            <a:srgbClr val="FFFFFF"/>
          </a:solidFill>
          <a:ln/>
        </p:spPr>
      </p:sp>
      <p:sp>
        <p:nvSpPr>
          <p:cNvPr id="50180" name="Rectangle 3"/>
          <p:cNvSpPr>
            <a:spLocks noGrp="1" noChangeArrowheads="1"/>
          </p:cNvSpPr>
          <p:nvPr>
            <p:ph type="body" idx="1"/>
          </p:nvPr>
        </p:nvSpPr>
        <p:spPr>
          <a:xfrm>
            <a:off x="1046163" y="4352925"/>
            <a:ext cx="4770437" cy="3479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fr-FR" altLang="fr-FR"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7" name="Text Box 1"/>
          <p:cNvSpPr txBox="1">
            <a:spLocks noChangeArrowheads="1"/>
          </p:cNvSpPr>
          <p:nvPr/>
        </p:nvSpPr>
        <p:spPr bwMode="auto">
          <a:xfrm>
            <a:off x="1400736" y="914977"/>
            <a:ext cx="4055129" cy="3134591"/>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2058" tIns="41029" rIns="82058" bIns="41029" anchor="ctr"/>
          <a:lstStyle/>
          <a:p>
            <a:endParaRPr lang="en-US"/>
          </a:p>
        </p:txBody>
      </p:sp>
      <p:sp>
        <p:nvSpPr>
          <p:cNvPr id="4098" name="Text Box 2"/>
          <p:cNvSpPr txBox="1">
            <a:spLocks noGrp="1" noChangeArrowheads="1"/>
          </p:cNvSpPr>
          <p:nvPr>
            <p:ph type="body"/>
          </p:nvPr>
        </p:nvSpPr>
        <p:spPr bwMode="auto">
          <a:xfrm>
            <a:off x="1046350" y="4352637"/>
            <a:ext cx="4770904" cy="347806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marL="85725" indent="-85725">
              <a:tabLst>
                <a:tab pos="723900" algn="l"/>
                <a:tab pos="1447800" algn="l"/>
                <a:tab pos="2171700" algn="l"/>
                <a:tab pos="2895600" algn="l"/>
                <a:tab pos="3619500" algn="l"/>
                <a:tab pos="4343400" algn="l"/>
                <a:tab pos="5067300" algn="l"/>
              </a:tabLst>
              <a:defRPr sz="1200">
                <a:solidFill>
                  <a:srgbClr val="000000"/>
                </a:solidFill>
                <a:latin typeface="Times New Roman" pitchFamily="16" charset="0"/>
              </a:defRPr>
            </a:lvl1pPr>
            <a:lvl2pPr>
              <a:tabLst>
                <a:tab pos="723900" algn="l"/>
                <a:tab pos="1447800" algn="l"/>
                <a:tab pos="2171700" algn="l"/>
                <a:tab pos="2895600" algn="l"/>
                <a:tab pos="3619500" algn="l"/>
                <a:tab pos="4343400" algn="l"/>
                <a:tab pos="5067300" algn="l"/>
              </a:tabLst>
              <a:defRPr sz="1200">
                <a:solidFill>
                  <a:srgbClr val="000000"/>
                </a:solidFill>
                <a:latin typeface="Times New Roman" pitchFamily="16" charset="0"/>
              </a:defRPr>
            </a:lvl2pPr>
            <a:lvl3pPr>
              <a:tabLst>
                <a:tab pos="723900" algn="l"/>
                <a:tab pos="1447800" algn="l"/>
                <a:tab pos="2171700" algn="l"/>
                <a:tab pos="2895600" algn="l"/>
                <a:tab pos="3619500" algn="l"/>
                <a:tab pos="4343400" algn="l"/>
                <a:tab pos="5067300" algn="l"/>
              </a:tabLst>
              <a:defRPr sz="1200">
                <a:solidFill>
                  <a:srgbClr val="000000"/>
                </a:solidFill>
                <a:latin typeface="Times New Roman" pitchFamily="16" charset="0"/>
              </a:defRPr>
            </a:lvl3pPr>
            <a:lvl4pPr>
              <a:tabLst>
                <a:tab pos="723900" algn="l"/>
                <a:tab pos="1447800" algn="l"/>
                <a:tab pos="2171700" algn="l"/>
                <a:tab pos="2895600" algn="l"/>
                <a:tab pos="3619500" algn="l"/>
                <a:tab pos="4343400" algn="l"/>
                <a:tab pos="5067300" algn="l"/>
              </a:tabLst>
              <a:defRPr sz="1200">
                <a:solidFill>
                  <a:srgbClr val="000000"/>
                </a:solidFill>
                <a:latin typeface="Times New Roman" pitchFamily="16" charset="0"/>
              </a:defRPr>
            </a:lvl4pPr>
            <a:lvl5pPr>
              <a:tabLst>
                <a:tab pos="723900" algn="l"/>
                <a:tab pos="1447800" algn="l"/>
                <a:tab pos="2171700" algn="l"/>
                <a:tab pos="2895600" algn="l"/>
                <a:tab pos="3619500" algn="l"/>
                <a:tab pos="4343400" algn="l"/>
                <a:tab pos="5067300" algn="l"/>
              </a:tabLst>
              <a:defRPr sz="1200">
                <a:solidFill>
                  <a:srgbClr val="000000"/>
                </a:solidFill>
                <a:latin typeface="Times New Roman" pitchFamily="16" charset="0"/>
              </a:defRPr>
            </a:lvl5pPr>
            <a:lvl6pPr marL="2514600" indent="-228600" defTabSz="457200"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Lst>
              <a:defRPr sz="1200">
                <a:solidFill>
                  <a:srgbClr val="000000"/>
                </a:solidFill>
                <a:latin typeface="Times New Roman" pitchFamily="16" charset="0"/>
              </a:defRPr>
            </a:lvl6pPr>
            <a:lvl7pPr marL="2971800" indent="-228600" defTabSz="457200"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Lst>
              <a:defRPr sz="1200">
                <a:solidFill>
                  <a:srgbClr val="000000"/>
                </a:solidFill>
                <a:latin typeface="Times New Roman" pitchFamily="16" charset="0"/>
              </a:defRPr>
            </a:lvl7pPr>
            <a:lvl8pPr marL="3429000" indent="-228600" defTabSz="457200"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Lst>
              <a:defRPr sz="1200">
                <a:solidFill>
                  <a:srgbClr val="000000"/>
                </a:solidFill>
                <a:latin typeface="Times New Roman" pitchFamily="16" charset="0"/>
              </a:defRPr>
            </a:lvl8pPr>
            <a:lvl9pPr marL="3886200" indent="-228600" defTabSz="457200"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Lst>
              <a:defRPr sz="1200">
                <a:solidFill>
                  <a:srgbClr val="000000"/>
                </a:solidFill>
                <a:latin typeface="Times New Roman" pitchFamily="16" charset="0"/>
              </a:defRPr>
            </a:lvl9pPr>
          </a:lstStyle>
          <a:p>
            <a:pPr eaLnBrk="1">
              <a:lnSpc>
                <a:spcPct val="93000"/>
              </a:lnSpc>
              <a:spcBef>
                <a:spcPct val="0"/>
              </a:spcBef>
              <a:buSzPct val="45000"/>
              <a:buFont typeface="Wingdings" charset="2"/>
              <a:buNone/>
            </a:pPr>
            <a:r>
              <a:rPr lang="en-GB">
                <a:latin typeface="Arial" charset="0"/>
                <a:ea typeface="msgothic" charset="0"/>
                <a:cs typeface="msgothic" charset="0"/>
              </a:rPr>
              <a:t>Trial sequential analysis.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ectangle à coins arrondis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ous-titr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Modifiez le style des sous-titres du masque</a:t>
            </a:r>
            <a:endParaRPr kumimoji="0" lang="en-US"/>
          </a:p>
        </p:txBody>
      </p:sp>
      <p:sp>
        <p:nvSpPr>
          <p:cNvPr id="28" name="Espace réservé de la date 27"/>
          <p:cNvSpPr>
            <a:spLocks noGrp="1"/>
          </p:cNvSpPr>
          <p:nvPr>
            <p:ph type="dt" sz="half" idx="10"/>
          </p:nvPr>
        </p:nvSpPr>
        <p:spPr/>
        <p:txBody>
          <a:bodyPr/>
          <a:lstStyle/>
          <a:p>
            <a:fld id="{E1FA571F-3D14-45FE-BDF9-8127F21C8C0D}" type="datetimeFigureOut">
              <a:rPr lang="fr-CA" smtClean="0"/>
              <a:t>2014-04-04</a:t>
            </a:fld>
            <a:endParaRPr lang="fr-CA"/>
          </a:p>
        </p:txBody>
      </p:sp>
      <p:sp>
        <p:nvSpPr>
          <p:cNvPr id="17" name="Espace réservé du pied de page 16"/>
          <p:cNvSpPr>
            <a:spLocks noGrp="1"/>
          </p:cNvSpPr>
          <p:nvPr>
            <p:ph type="ftr" sz="quarter" idx="11"/>
          </p:nvPr>
        </p:nvSpPr>
        <p:spPr/>
        <p:txBody>
          <a:bodyPr/>
          <a:lstStyle/>
          <a:p>
            <a:endParaRPr lang="fr-CA"/>
          </a:p>
        </p:txBody>
      </p:sp>
      <p:sp>
        <p:nvSpPr>
          <p:cNvPr id="29" name="Espace réservé du numéro de diapositive 28"/>
          <p:cNvSpPr>
            <a:spLocks noGrp="1"/>
          </p:cNvSpPr>
          <p:nvPr>
            <p:ph type="sldNum" sz="quarter" idx="12"/>
          </p:nvPr>
        </p:nvSpPr>
        <p:spPr/>
        <p:txBody>
          <a:bodyPr lIns="0" tIns="0" rIns="0" bIns="0">
            <a:noAutofit/>
          </a:bodyPr>
          <a:lstStyle>
            <a:lvl1pPr>
              <a:defRPr sz="1400">
                <a:solidFill>
                  <a:srgbClr val="FFFFFF"/>
                </a:solidFill>
              </a:defRPr>
            </a:lvl1pPr>
          </a:lstStyle>
          <a:p>
            <a:fld id="{2261C30D-4C72-42A3-87C9-57E61BF15E31}" type="slidenum">
              <a:rPr lang="fr-CA" smtClean="0"/>
              <a:t>‹N°›</a:t>
            </a:fld>
            <a:endParaRPr lang="fr-CA"/>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r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fr-FR" smtClean="0"/>
              <a:t>Modifiez le style du titre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Modifiez le style du titre</a:t>
            </a:r>
            <a:endParaRPr kumimoji="0" lang="en-US"/>
          </a:p>
        </p:txBody>
      </p:sp>
      <p:sp>
        <p:nvSpPr>
          <p:cNvPr id="4" name="Espace réservé de la date 3"/>
          <p:cNvSpPr>
            <a:spLocks noGrp="1"/>
          </p:cNvSpPr>
          <p:nvPr>
            <p:ph type="dt" sz="half" idx="10"/>
          </p:nvPr>
        </p:nvSpPr>
        <p:spPr/>
        <p:txBody>
          <a:bodyPr/>
          <a:lstStyle/>
          <a:p>
            <a:fld id="{E1FA571F-3D14-45FE-BDF9-8127F21C8C0D}" type="datetimeFigureOut">
              <a:rPr lang="fr-CA" smtClean="0"/>
              <a:t>2014-04-04</a:t>
            </a:fld>
            <a:endParaRPr lang="fr-CA"/>
          </a:p>
        </p:txBody>
      </p:sp>
      <p:sp>
        <p:nvSpPr>
          <p:cNvPr id="5" name="Espace réservé du pied de page 4"/>
          <p:cNvSpPr>
            <a:spLocks noGrp="1"/>
          </p:cNvSpPr>
          <p:nvPr>
            <p:ph type="ftr" sz="quarter" idx="11"/>
          </p:nvPr>
        </p:nvSpPr>
        <p:spPr/>
        <p:txBody>
          <a:bodyPr/>
          <a:lstStyle/>
          <a:p>
            <a:endParaRPr lang="fr-CA"/>
          </a:p>
        </p:txBody>
      </p:sp>
      <p:sp>
        <p:nvSpPr>
          <p:cNvPr id="6" name="Espace réservé du numéro de diapositive 5"/>
          <p:cNvSpPr>
            <a:spLocks noGrp="1"/>
          </p:cNvSpPr>
          <p:nvPr>
            <p:ph type="sldNum" sz="quarter" idx="12"/>
          </p:nvPr>
        </p:nvSpPr>
        <p:spPr/>
        <p:txBody>
          <a:bodyPr/>
          <a:lstStyle/>
          <a:p>
            <a:fld id="{2261C30D-4C72-42A3-87C9-57E61BF15E31}" type="slidenum">
              <a:rPr lang="fr-CA" smtClean="0"/>
              <a:t>‹N°›</a:t>
            </a:fld>
            <a:endParaRPr lang="fr-CA"/>
          </a:p>
        </p:txBody>
      </p:sp>
      <p:sp>
        <p:nvSpPr>
          <p:cNvPr id="8" name="Espace réservé du contenu 7"/>
          <p:cNvSpPr>
            <a:spLocks noGrp="1"/>
          </p:cNvSpPr>
          <p:nvPr>
            <p:ph sz="quarter" idx="1"/>
          </p:nvPr>
        </p:nvSpPr>
        <p:spPr>
          <a:xfrm>
            <a:off x="914400" y="1447800"/>
            <a:ext cx="7772400" cy="4572000"/>
          </a:xfrm>
        </p:spPr>
        <p:txBody>
          <a:bodyPr vert="horz"/>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ectangle à coins arrondis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r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fr-FR" smtClean="0"/>
              <a:t>Modifiez le style du titre</a:t>
            </a:r>
            <a:endParaRPr kumimoji="0" lang="en-US"/>
          </a:p>
        </p:txBody>
      </p:sp>
      <p:sp>
        <p:nvSpPr>
          <p:cNvPr id="3" name="Espace réservé du texte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Modifiez les styles du texte du masque</a:t>
            </a:r>
          </a:p>
        </p:txBody>
      </p:sp>
      <p:sp>
        <p:nvSpPr>
          <p:cNvPr id="4" name="Espace réservé de la date 3"/>
          <p:cNvSpPr>
            <a:spLocks noGrp="1"/>
          </p:cNvSpPr>
          <p:nvPr>
            <p:ph type="dt" sz="half" idx="10"/>
          </p:nvPr>
        </p:nvSpPr>
        <p:spPr/>
        <p:txBody>
          <a:bodyPr/>
          <a:lstStyle/>
          <a:p>
            <a:fld id="{E1FA571F-3D14-45FE-BDF9-8127F21C8C0D}" type="datetimeFigureOut">
              <a:rPr lang="fr-CA" smtClean="0"/>
              <a:t>2014-04-04</a:t>
            </a:fld>
            <a:endParaRPr lang="fr-CA"/>
          </a:p>
        </p:txBody>
      </p:sp>
      <p:sp>
        <p:nvSpPr>
          <p:cNvPr id="5" name="Espace réservé du pied de page 4"/>
          <p:cNvSpPr>
            <a:spLocks noGrp="1"/>
          </p:cNvSpPr>
          <p:nvPr>
            <p:ph type="ftr" sz="quarter" idx="11"/>
          </p:nvPr>
        </p:nvSpPr>
        <p:spPr>
          <a:xfrm>
            <a:off x="800100" y="6172200"/>
            <a:ext cx="4000500" cy="457200"/>
          </a:xfrm>
        </p:spPr>
        <p:txBody>
          <a:bodyPr/>
          <a:lstStyle/>
          <a:p>
            <a:endParaRPr lang="fr-CA"/>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Espace réservé du numéro de diapositive 5"/>
          <p:cNvSpPr>
            <a:spLocks noGrp="1"/>
          </p:cNvSpPr>
          <p:nvPr>
            <p:ph type="sldNum" sz="quarter" idx="12"/>
          </p:nvPr>
        </p:nvSpPr>
        <p:spPr>
          <a:xfrm>
            <a:off x="146304" y="6208776"/>
            <a:ext cx="457200" cy="457200"/>
          </a:xfrm>
        </p:spPr>
        <p:txBody>
          <a:bodyPr/>
          <a:lstStyle/>
          <a:p>
            <a:fld id="{2261C30D-4C72-42A3-87C9-57E61BF15E31}" type="slidenum">
              <a:rPr lang="fr-CA" smtClean="0"/>
              <a:t>‹N°›</a:t>
            </a:fld>
            <a:endParaRPr lang="fr-CA"/>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Modifiez le style du titre</a:t>
            </a:r>
            <a:endParaRPr kumimoji="0" lang="en-US"/>
          </a:p>
        </p:txBody>
      </p:sp>
      <p:sp>
        <p:nvSpPr>
          <p:cNvPr id="5" name="Espace réservé de la date 4"/>
          <p:cNvSpPr>
            <a:spLocks noGrp="1"/>
          </p:cNvSpPr>
          <p:nvPr>
            <p:ph type="dt" sz="half" idx="10"/>
          </p:nvPr>
        </p:nvSpPr>
        <p:spPr/>
        <p:txBody>
          <a:bodyPr/>
          <a:lstStyle/>
          <a:p>
            <a:fld id="{E1FA571F-3D14-45FE-BDF9-8127F21C8C0D}" type="datetimeFigureOut">
              <a:rPr lang="fr-CA" smtClean="0"/>
              <a:t>2014-04-04</a:t>
            </a:fld>
            <a:endParaRPr lang="fr-CA"/>
          </a:p>
        </p:txBody>
      </p:sp>
      <p:sp>
        <p:nvSpPr>
          <p:cNvPr id="6" name="Espace réservé du pied de page 5"/>
          <p:cNvSpPr>
            <a:spLocks noGrp="1"/>
          </p:cNvSpPr>
          <p:nvPr>
            <p:ph type="ftr" sz="quarter" idx="11"/>
          </p:nvPr>
        </p:nvSpPr>
        <p:spPr/>
        <p:txBody>
          <a:bodyPr/>
          <a:lstStyle/>
          <a:p>
            <a:endParaRPr lang="fr-CA"/>
          </a:p>
        </p:txBody>
      </p:sp>
      <p:sp>
        <p:nvSpPr>
          <p:cNvPr id="7" name="Espace réservé du numéro de diapositive 6"/>
          <p:cNvSpPr>
            <a:spLocks noGrp="1"/>
          </p:cNvSpPr>
          <p:nvPr>
            <p:ph type="sldNum" sz="quarter" idx="12"/>
          </p:nvPr>
        </p:nvSpPr>
        <p:spPr/>
        <p:txBody>
          <a:bodyPr/>
          <a:lstStyle/>
          <a:p>
            <a:fld id="{2261C30D-4C72-42A3-87C9-57E61BF15E31}" type="slidenum">
              <a:rPr lang="fr-CA" smtClean="0"/>
              <a:t>‹N°›</a:t>
            </a:fld>
            <a:endParaRPr lang="fr-CA"/>
          </a:p>
        </p:txBody>
      </p:sp>
      <p:sp>
        <p:nvSpPr>
          <p:cNvPr id="9" name="Espace réservé du contenu 8"/>
          <p:cNvSpPr>
            <a:spLocks noGrp="1"/>
          </p:cNvSpPr>
          <p:nvPr>
            <p:ph sz="quarter" idx="1"/>
          </p:nvPr>
        </p:nvSpPr>
        <p:spPr>
          <a:xfrm>
            <a:off x="914400" y="1447800"/>
            <a:ext cx="3749040" cy="4572000"/>
          </a:xfrm>
        </p:spPr>
        <p:txBody>
          <a:bodyPr vert="horz"/>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1" name="Espace réservé du contenu 10"/>
          <p:cNvSpPr>
            <a:spLocks noGrp="1"/>
          </p:cNvSpPr>
          <p:nvPr>
            <p:ph sz="quarter" idx="2"/>
          </p:nvPr>
        </p:nvSpPr>
        <p:spPr>
          <a:xfrm>
            <a:off x="4933950" y="1447800"/>
            <a:ext cx="3749040" cy="4572000"/>
          </a:xfrm>
        </p:spPr>
        <p:txBody>
          <a:bodyPr vert="horz"/>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914400" y="273050"/>
            <a:ext cx="7772400" cy="1143000"/>
          </a:xfrm>
        </p:spPr>
        <p:txBody>
          <a:bodyPr anchor="b" anchorCtr="0"/>
          <a:lstStyle>
            <a:lvl1pPr>
              <a:defRPr/>
            </a:lvl1pPr>
          </a:lstStyle>
          <a:p>
            <a:r>
              <a:rPr kumimoji="0" lang="fr-FR" smtClean="0"/>
              <a:t>Modifiez le style du titre</a:t>
            </a:r>
            <a:endParaRPr kumimoji="0" lang="en-US"/>
          </a:p>
        </p:txBody>
      </p:sp>
      <p:sp>
        <p:nvSpPr>
          <p:cNvPr id="3" name="Espace réservé du texte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Modifiez les styles du texte du masque</a:t>
            </a:r>
          </a:p>
        </p:txBody>
      </p:sp>
      <p:sp>
        <p:nvSpPr>
          <p:cNvPr id="4" name="Espace réservé du texte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Modifiez les styles du texte du masque</a:t>
            </a:r>
          </a:p>
        </p:txBody>
      </p:sp>
      <p:sp>
        <p:nvSpPr>
          <p:cNvPr id="7" name="Espace réservé de la date 6"/>
          <p:cNvSpPr>
            <a:spLocks noGrp="1"/>
          </p:cNvSpPr>
          <p:nvPr>
            <p:ph type="dt" sz="half" idx="10"/>
          </p:nvPr>
        </p:nvSpPr>
        <p:spPr/>
        <p:txBody>
          <a:bodyPr/>
          <a:lstStyle/>
          <a:p>
            <a:fld id="{E1FA571F-3D14-45FE-BDF9-8127F21C8C0D}" type="datetimeFigureOut">
              <a:rPr lang="fr-CA" smtClean="0"/>
              <a:t>2014-04-04</a:t>
            </a:fld>
            <a:endParaRPr lang="fr-CA"/>
          </a:p>
        </p:txBody>
      </p:sp>
      <p:sp>
        <p:nvSpPr>
          <p:cNvPr id="8" name="Espace réservé du pied de page 7"/>
          <p:cNvSpPr>
            <a:spLocks noGrp="1"/>
          </p:cNvSpPr>
          <p:nvPr>
            <p:ph type="ftr" sz="quarter" idx="11"/>
          </p:nvPr>
        </p:nvSpPr>
        <p:spPr/>
        <p:txBody>
          <a:bodyPr/>
          <a:lstStyle/>
          <a:p>
            <a:endParaRPr lang="fr-CA"/>
          </a:p>
        </p:txBody>
      </p:sp>
      <p:sp>
        <p:nvSpPr>
          <p:cNvPr id="9" name="Espace réservé du numéro de diapositive 8"/>
          <p:cNvSpPr>
            <a:spLocks noGrp="1"/>
          </p:cNvSpPr>
          <p:nvPr>
            <p:ph type="sldNum" sz="quarter" idx="12"/>
          </p:nvPr>
        </p:nvSpPr>
        <p:spPr/>
        <p:txBody>
          <a:bodyPr/>
          <a:lstStyle/>
          <a:p>
            <a:fld id="{2261C30D-4C72-42A3-87C9-57E61BF15E31}" type="slidenum">
              <a:rPr lang="fr-CA" smtClean="0"/>
              <a:t>‹N°›</a:t>
            </a:fld>
            <a:endParaRPr lang="fr-CA"/>
          </a:p>
        </p:txBody>
      </p:sp>
      <p:sp>
        <p:nvSpPr>
          <p:cNvPr id="11" name="Espace réservé du contenu 10"/>
          <p:cNvSpPr>
            <a:spLocks noGrp="1"/>
          </p:cNvSpPr>
          <p:nvPr>
            <p:ph sz="half" idx="2"/>
          </p:nvPr>
        </p:nvSpPr>
        <p:spPr>
          <a:xfrm>
            <a:off x="914400" y="2247900"/>
            <a:ext cx="3733800" cy="3886200"/>
          </a:xfrm>
        </p:spPr>
        <p:txBody>
          <a:bodyPr vert="horz"/>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3" name="Espace réservé du contenu 12"/>
          <p:cNvSpPr>
            <a:spLocks noGrp="1"/>
          </p:cNvSpPr>
          <p:nvPr>
            <p:ph sz="half" idx="4"/>
          </p:nvPr>
        </p:nvSpPr>
        <p:spPr>
          <a:xfrm>
            <a:off x="4953000" y="2247900"/>
            <a:ext cx="3733800" cy="3886200"/>
          </a:xfrm>
        </p:spPr>
        <p:txBody>
          <a:bodyPr vert="horz"/>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Modifiez le style du titre</a:t>
            </a:r>
            <a:endParaRPr kumimoji="0" lang="en-US"/>
          </a:p>
        </p:txBody>
      </p:sp>
      <p:sp>
        <p:nvSpPr>
          <p:cNvPr id="3" name="Espace réservé de la date 2"/>
          <p:cNvSpPr>
            <a:spLocks noGrp="1"/>
          </p:cNvSpPr>
          <p:nvPr>
            <p:ph type="dt" sz="half" idx="10"/>
          </p:nvPr>
        </p:nvSpPr>
        <p:spPr/>
        <p:txBody>
          <a:bodyPr/>
          <a:lstStyle/>
          <a:p>
            <a:fld id="{E1FA571F-3D14-45FE-BDF9-8127F21C8C0D}" type="datetimeFigureOut">
              <a:rPr lang="fr-CA" smtClean="0"/>
              <a:t>2014-04-04</a:t>
            </a:fld>
            <a:endParaRPr lang="fr-CA"/>
          </a:p>
        </p:txBody>
      </p:sp>
      <p:sp>
        <p:nvSpPr>
          <p:cNvPr id="4" name="Espace réservé du pied de page 3"/>
          <p:cNvSpPr>
            <a:spLocks noGrp="1"/>
          </p:cNvSpPr>
          <p:nvPr>
            <p:ph type="ftr" sz="quarter" idx="11"/>
          </p:nvPr>
        </p:nvSpPr>
        <p:spPr/>
        <p:txBody>
          <a:bodyPr/>
          <a:lstStyle/>
          <a:p>
            <a:endParaRPr lang="fr-CA"/>
          </a:p>
        </p:txBody>
      </p:sp>
      <p:sp>
        <p:nvSpPr>
          <p:cNvPr id="5" name="Espace réservé du numéro de diapositive 4"/>
          <p:cNvSpPr>
            <a:spLocks noGrp="1"/>
          </p:cNvSpPr>
          <p:nvPr>
            <p:ph type="sldNum" sz="quarter" idx="12"/>
          </p:nvPr>
        </p:nvSpPr>
        <p:spPr/>
        <p:txBody>
          <a:bodyPr/>
          <a:lstStyle/>
          <a:p>
            <a:fld id="{2261C30D-4C72-42A3-87C9-57E61BF15E31}" type="slidenum">
              <a:rPr lang="fr-CA" smtClean="0"/>
              <a:t>‹N°›</a:t>
            </a:fld>
            <a:endParaRPr lang="fr-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E1FA571F-3D14-45FE-BDF9-8127F21C8C0D}" type="datetimeFigureOut">
              <a:rPr lang="fr-CA" smtClean="0"/>
              <a:t>2014-04-04</a:t>
            </a:fld>
            <a:endParaRPr lang="fr-CA"/>
          </a:p>
        </p:txBody>
      </p:sp>
      <p:sp>
        <p:nvSpPr>
          <p:cNvPr id="3" name="Espace réservé du pied de page 2"/>
          <p:cNvSpPr>
            <a:spLocks noGrp="1"/>
          </p:cNvSpPr>
          <p:nvPr>
            <p:ph type="ftr" sz="quarter" idx="11"/>
          </p:nvPr>
        </p:nvSpPr>
        <p:spPr/>
        <p:txBody>
          <a:bodyPr/>
          <a:lstStyle/>
          <a:p>
            <a:endParaRPr lang="fr-CA"/>
          </a:p>
        </p:txBody>
      </p:sp>
      <p:sp>
        <p:nvSpPr>
          <p:cNvPr id="4" name="Espace réservé du numéro de diapositive 3"/>
          <p:cNvSpPr>
            <a:spLocks noGrp="1"/>
          </p:cNvSpPr>
          <p:nvPr>
            <p:ph type="sldNum" sz="quarter" idx="12"/>
          </p:nvPr>
        </p:nvSpPr>
        <p:spPr/>
        <p:txBody>
          <a:bodyPr/>
          <a:lstStyle/>
          <a:p>
            <a:fld id="{2261C30D-4C72-42A3-87C9-57E61BF15E31}" type="slidenum">
              <a:rPr lang="fr-CA" smtClean="0"/>
              <a:t>‹N°›</a:t>
            </a:fld>
            <a:endParaRPr lang="fr-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ectangle à coins arrondis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re 1"/>
          <p:cNvSpPr>
            <a:spLocks noGrp="1"/>
          </p:cNvSpPr>
          <p:nvPr>
            <p:ph type="title"/>
          </p:nvPr>
        </p:nvSpPr>
        <p:spPr>
          <a:xfrm>
            <a:off x="914400" y="273050"/>
            <a:ext cx="7772400" cy="1143000"/>
          </a:xfrm>
        </p:spPr>
        <p:txBody>
          <a:bodyPr anchor="b" anchorCtr="0"/>
          <a:lstStyle>
            <a:lvl1pPr algn="l">
              <a:buNone/>
              <a:defRPr sz="4000" b="0"/>
            </a:lvl1pPr>
          </a:lstStyle>
          <a:p>
            <a:r>
              <a:rPr kumimoji="0" lang="fr-FR" smtClean="0"/>
              <a:t>Modifiez le style du titre</a:t>
            </a:r>
            <a:endParaRPr kumimoji="0" lang="en-US"/>
          </a:p>
        </p:txBody>
      </p:sp>
      <p:sp>
        <p:nvSpPr>
          <p:cNvPr id="3" name="Espace réservé du texte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fr-FR" smtClean="0"/>
              <a:t>Modifiez les styles du texte du masque</a:t>
            </a:r>
          </a:p>
        </p:txBody>
      </p:sp>
      <p:sp>
        <p:nvSpPr>
          <p:cNvPr id="5" name="Espace réservé de la date 4"/>
          <p:cNvSpPr>
            <a:spLocks noGrp="1"/>
          </p:cNvSpPr>
          <p:nvPr>
            <p:ph type="dt" sz="half" idx="10"/>
          </p:nvPr>
        </p:nvSpPr>
        <p:spPr/>
        <p:txBody>
          <a:bodyPr/>
          <a:lstStyle/>
          <a:p>
            <a:fld id="{E1FA571F-3D14-45FE-BDF9-8127F21C8C0D}" type="datetimeFigureOut">
              <a:rPr lang="fr-CA" smtClean="0"/>
              <a:t>2014-04-04</a:t>
            </a:fld>
            <a:endParaRPr lang="fr-CA"/>
          </a:p>
        </p:txBody>
      </p:sp>
      <p:sp>
        <p:nvSpPr>
          <p:cNvPr id="6" name="Espace réservé du pied de page 5"/>
          <p:cNvSpPr>
            <a:spLocks noGrp="1"/>
          </p:cNvSpPr>
          <p:nvPr>
            <p:ph type="ftr" sz="quarter" idx="11"/>
          </p:nvPr>
        </p:nvSpPr>
        <p:spPr/>
        <p:txBody>
          <a:bodyPr/>
          <a:lstStyle/>
          <a:p>
            <a:endParaRPr lang="fr-CA"/>
          </a:p>
        </p:txBody>
      </p:sp>
      <p:sp>
        <p:nvSpPr>
          <p:cNvPr id="7" name="Espace réservé du numéro de diapositive 6"/>
          <p:cNvSpPr>
            <a:spLocks noGrp="1"/>
          </p:cNvSpPr>
          <p:nvPr>
            <p:ph type="sldNum" sz="quarter" idx="12"/>
          </p:nvPr>
        </p:nvSpPr>
        <p:spPr/>
        <p:txBody>
          <a:bodyPr/>
          <a:lstStyle/>
          <a:p>
            <a:fld id="{2261C30D-4C72-42A3-87C9-57E61BF15E31}" type="slidenum">
              <a:rPr lang="fr-CA" smtClean="0"/>
              <a:t>‹N°›</a:t>
            </a:fld>
            <a:endParaRPr lang="fr-CA"/>
          </a:p>
        </p:txBody>
      </p:sp>
      <p:sp>
        <p:nvSpPr>
          <p:cNvPr id="11" name="Espace réservé du contenu 10"/>
          <p:cNvSpPr>
            <a:spLocks noGrp="1"/>
          </p:cNvSpPr>
          <p:nvPr>
            <p:ph sz="quarter" idx="1"/>
          </p:nvPr>
        </p:nvSpPr>
        <p:spPr>
          <a:xfrm>
            <a:off x="2971800" y="1600200"/>
            <a:ext cx="5715000" cy="4495800"/>
          </a:xfrm>
        </p:spPr>
        <p:txBody>
          <a:bodyPr vert="horz"/>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fr-FR" smtClean="0"/>
              <a:t>Modifiez le style du titre</a:t>
            </a:r>
            <a:endParaRPr kumimoji="0" lang="en-US"/>
          </a:p>
        </p:txBody>
      </p:sp>
      <p:sp>
        <p:nvSpPr>
          <p:cNvPr id="4" name="Espace réservé du texte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fr-FR" smtClean="0"/>
              <a:t>Modifiez les styles du texte du masque</a:t>
            </a:r>
          </a:p>
        </p:txBody>
      </p:sp>
      <p:sp>
        <p:nvSpPr>
          <p:cNvPr id="5" name="Espace réservé de la date 4"/>
          <p:cNvSpPr>
            <a:spLocks noGrp="1"/>
          </p:cNvSpPr>
          <p:nvPr>
            <p:ph type="dt" sz="half" idx="10"/>
          </p:nvPr>
        </p:nvSpPr>
        <p:spPr/>
        <p:txBody>
          <a:bodyPr/>
          <a:lstStyle/>
          <a:p>
            <a:fld id="{E1FA571F-3D14-45FE-BDF9-8127F21C8C0D}" type="datetimeFigureOut">
              <a:rPr lang="fr-CA" smtClean="0"/>
              <a:t>2014-04-04</a:t>
            </a:fld>
            <a:endParaRPr lang="fr-CA"/>
          </a:p>
        </p:txBody>
      </p:sp>
      <p:sp>
        <p:nvSpPr>
          <p:cNvPr id="6" name="Espace réservé du pied de page 5"/>
          <p:cNvSpPr>
            <a:spLocks noGrp="1"/>
          </p:cNvSpPr>
          <p:nvPr>
            <p:ph type="ftr" sz="quarter" idx="11"/>
          </p:nvPr>
        </p:nvSpPr>
        <p:spPr>
          <a:xfrm>
            <a:off x="914400" y="6172200"/>
            <a:ext cx="3886200" cy="457200"/>
          </a:xfrm>
        </p:spPr>
        <p:txBody>
          <a:bodyPr/>
          <a:lstStyle/>
          <a:p>
            <a:endParaRPr lang="fr-CA"/>
          </a:p>
        </p:txBody>
      </p:sp>
      <p:sp>
        <p:nvSpPr>
          <p:cNvPr id="7" name="Espace réservé du numéro de diapositive 6"/>
          <p:cNvSpPr>
            <a:spLocks noGrp="1"/>
          </p:cNvSpPr>
          <p:nvPr>
            <p:ph type="sldNum" sz="quarter" idx="12"/>
          </p:nvPr>
        </p:nvSpPr>
        <p:spPr>
          <a:xfrm>
            <a:off x="146304" y="6208776"/>
            <a:ext cx="457200" cy="457200"/>
          </a:xfrm>
        </p:spPr>
        <p:txBody>
          <a:bodyPr/>
          <a:lstStyle/>
          <a:p>
            <a:fld id="{2261C30D-4C72-42A3-87C9-57E61BF15E31}" type="slidenum">
              <a:rPr lang="fr-CA" smtClean="0"/>
              <a:t>‹N°›</a:t>
            </a:fld>
            <a:endParaRPr lang="fr-CA"/>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Espace réservé pour une image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fr-FR" smtClean="0"/>
              <a:t>Cliquez sur l'icône pour ajouter une image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Modifiez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E1FA571F-3D14-45FE-BDF9-8127F21C8C0D}" type="datetimeFigureOut">
              <a:rPr lang="fr-CA" smtClean="0"/>
              <a:t>2014-04-04</a:t>
            </a:fld>
            <a:endParaRPr lang="fr-CA"/>
          </a:p>
        </p:txBody>
      </p:sp>
      <p:sp>
        <p:nvSpPr>
          <p:cNvPr id="5" name="Espace réservé du pied de page 4"/>
          <p:cNvSpPr>
            <a:spLocks noGrp="1"/>
          </p:cNvSpPr>
          <p:nvPr>
            <p:ph type="ftr" sz="quarter" idx="11"/>
          </p:nvPr>
        </p:nvSpPr>
        <p:spPr/>
        <p:txBody>
          <a:bodyPr/>
          <a:lstStyle/>
          <a:p>
            <a:endParaRPr lang="fr-CA"/>
          </a:p>
        </p:txBody>
      </p:sp>
      <p:sp>
        <p:nvSpPr>
          <p:cNvPr id="6" name="Espace réservé du numéro de diapositive 5"/>
          <p:cNvSpPr>
            <a:spLocks noGrp="1"/>
          </p:cNvSpPr>
          <p:nvPr>
            <p:ph type="sldNum" sz="quarter" idx="12"/>
          </p:nvPr>
        </p:nvSpPr>
        <p:spPr/>
        <p:txBody>
          <a:bodyPr/>
          <a:lstStyle/>
          <a:p>
            <a:fld id="{2261C30D-4C72-42A3-87C9-57E61BF15E31}" type="slidenum">
              <a:rPr lang="fr-CA" smtClean="0"/>
              <a:t>‹N°›</a:t>
            </a:fld>
            <a:endParaRPr lang="fr-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41"/>
            <a:ext cx="2011680" cy="5851525"/>
          </a:xfrm>
        </p:spPr>
        <p:txBody>
          <a:bodyPr vert="eaVert"/>
          <a:lstStyle/>
          <a:p>
            <a:r>
              <a:rPr kumimoji="0" lang="fr-FR" smtClean="0"/>
              <a:t>Modifiez le style du titre</a:t>
            </a:r>
            <a:endParaRPr kumimoji="0" lang="en-US"/>
          </a:p>
        </p:txBody>
      </p:sp>
      <p:sp>
        <p:nvSpPr>
          <p:cNvPr id="3" name="Espace réservé du texte vertical 2"/>
          <p:cNvSpPr>
            <a:spLocks noGrp="1"/>
          </p:cNvSpPr>
          <p:nvPr>
            <p:ph type="body" orient="vert" idx="1"/>
          </p:nvPr>
        </p:nvSpPr>
        <p:spPr>
          <a:xfrm>
            <a:off x="914400" y="274640"/>
            <a:ext cx="5562600" cy="5851525"/>
          </a:xfrm>
        </p:spPr>
        <p:txBody>
          <a:bodyPr vert="eaVer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E1FA571F-3D14-45FE-BDF9-8127F21C8C0D}" type="datetimeFigureOut">
              <a:rPr lang="fr-CA" smtClean="0"/>
              <a:t>2014-04-04</a:t>
            </a:fld>
            <a:endParaRPr lang="fr-CA"/>
          </a:p>
        </p:txBody>
      </p:sp>
      <p:sp>
        <p:nvSpPr>
          <p:cNvPr id="5" name="Espace réservé du pied de page 4"/>
          <p:cNvSpPr>
            <a:spLocks noGrp="1"/>
          </p:cNvSpPr>
          <p:nvPr>
            <p:ph type="ftr" sz="quarter" idx="11"/>
          </p:nvPr>
        </p:nvSpPr>
        <p:spPr/>
        <p:txBody>
          <a:bodyPr/>
          <a:lstStyle/>
          <a:p>
            <a:endParaRPr lang="fr-CA"/>
          </a:p>
        </p:txBody>
      </p:sp>
      <p:sp>
        <p:nvSpPr>
          <p:cNvPr id="6" name="Espace réservé du numéro de diapositive 5"/>
          <p:cNvSpPr>
            <a:spLocks noGrp="1"/>
          </p:cNvSpPr>
          <p:nvPr>
            <p:ph type="sldNum" sz="quarter" idx="12"/>
          </p:nvPr>
        </p:nvSpPr>
        <p:spPr/>
        <p:txBody>
          <a:bodyPr/>
          <a:lstStyle/>
          <a:p>
            <a:fld id="{2261C30D-4C72-42A3-87C9-57E61BF15E31}" type="slidenum">
              <a:rPr lang="fr-CA" smtClean="0"/>
              <a:t>‹N°›</a:t>
            </a:fld>
            <a:endParaRPr lang="fr-C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ectangle à coins arrondis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Espace réservé du titre 21"/>
          <p:cNvSpPr>
            <a:spLocks noGrp="1"/>
          </p:cNvSpPr>
          <p:nvPr>
            <p:ph type="title"/>
          </p:nvPr>
        </p:nvSpPr>
        <p:spPr>
          <a:xfrm>
            <a:off x="914400" y="274638"/>
            <a:ext cx="7772400" cy="1143000"/>
          </a:xfrm>
          <a:prstGeom prst="rect">
            <a:avLst/>
          </a:prstGeom>
        </p:spPr>
        <p:txBody>
          <a:bodyPr bIns="91440" anchor="b" anchorCtr="0">
            <a:normAutofit/>
          </a:bodyPr>
          <a:lstStyle/>
          <a:p>
            <a:r>
              <a:rPr kumimoji="0" lang="fr-FR" smtClean="0"/>
              <a:t>Modifiez le style du titre</a:t>
            </a:r>
            <a:endParaRPr kumimoji="0" lang="en-US"/>
          </a:p>
        </p:txBody>
      </p:sp>
      <p:sp>
        <p:nvSpPr>
          <p:cNvPr id="13" name="Espace réservé du texte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fr-FR" smtClean="0"/>
              <a:t>Modifiez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4" name="Espace réservé de la date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E1FA571F-3D14-45FE-BDF9-8127F21C8C0D}" type="datetimeFigureOut">
              <a:rPr lang="fr-CA" smtClean="0"/>
              <a:t>2014-04-04</a:t>
            </a:fld>
            <a:endParaRPr lang="fr-CA"/>
          </a:p>
        </p:txBody>
      </p:sp>
      <p:sp>
        <p:nvSpPr>
          <p:cNvPr id="3" name="Espace réservé du pied de page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fr-CA"/>
          </a:p>
        </p:txBody>
      </p:sp>
      <p:sp>
        <p:nvSpPr>
          <p:cNvPr id="23" name="Espace réservé du numéro de diapositive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2261C30D-4C72-42A3-87C9-57E61BF15E31}" type="slidenum">
              <a:rPr lang="fr-CA" smtClean="0"/>
              <a:t>‹N°›</a:t>
            </a:fld>
            <a:endParaRPr lang="fr-CA"/>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p:txBody>
          <a:bodyPr>
            <a:normAutofit/>
          </a:bodyPr>
          <a:lstStyle/>
          <a:p>
            <a:r>
              <a:rPr lang="en-CA" dirty="0" smtClean="0"/>
              <a:t>Keith J Barrington</a:t>
            </a:r>
          </a:p>
          <a:p>
            <a:r>
              <a:rPr lang="en-CA" dirty="0" smtClean="0"/>
              <a:t>Sainte Justine Hospital</a:t>
            </a:r>
          </a:p>
          <a:p>
            <a:r>
              <a:rPr lang="en-CA" dirty="0" smtClean="0"/>
              <a:t>Montreal</a:t>
            </a:r>
            <a:endParaRPr lang="fr-CA" dirty="0"/>
          </a:p>
        </p:txBody>
      </p:sp>
      <p:sp>
        <p:nvSpPr>
          <p:cNvPr id="2" name="Titre 1"/>
          <p:cNvSpPr>
            <a:spLocks noGrp="1"/>
          </p:cNvSpPr>
          <p:nvPr>
            <p:ph type="ctrTitle"/>
          </p:nvPr>
        </p:nvSpPr>
        <p:spPr/>
        <p:txBody>
          <a:bodyPr/>
          <a:lstStyle/>
          <a:p>
            <a:r>
              <a:rPr lang="en-CA" dirty="0" smtClean="0"/>
              <a:t>Using Evidence: Innovating practice, improving care</a:t>
            </a:r>
            <a:endParaRPr lang="fr-CA"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56176" y="3284984"/>
            <a:ext cx="2663825" cy="337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6488076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1813" y="838200"/>
            <a:ext cx="7966075" cy="525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725763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CA" dirty="0" smtClean="0"/>
              <a:t>Conflicts of Interest</a:t>
            </a:r>
            <a:endParaRPr lang="fr-CA" dirty="0"/>
          </a:p>
        </p:txBody>
      </p:sp>
      <p:sp>
        <p:nvSpPr>
          <p:cNvPr id="3" name="Espace réservé du contenu 2"/>
          <p:cNvSpPr>
            <a:spLocks noGrp="1"/>
          </p:cNvSpPr>
          <p:nvPr>
            <p:ph sz="quarter" idx="1"/>
          </p:nvPr>
        </p:nvSpPr>
        <p:spPr/>
        <p:txBody>
          <a:bodyPr/>
          <a:lstStyle/>
          <a:p>
            <a:r>
              <a:rPr lang="en-US"/>
              <a:t>I have no relevant financial relationships with the manufacturer(s) of any commercial product(s) and/or provider of commercial services discussed in this CME </a:t>
            </a:r>
            <a:r>
              <a:rPr lang="en-US"/>
              <a:t>activity</a:t>
            </a:r>
            <a:r>
              <a:rPr lang="en-US" smtClean="0"/>
              <a:t>.</a:t>
            </a:r>
          </a:p>
          <a:p>
            <a:r>
              <a:rPr lang="en-CA" smtClean="0"/>
              <a:t>I </a:t>
            </a:r>
            <a:r>
              <a:rPr lang="en-CA" dirty="0" smtClean="0"/>
              <a:t>will discuss off-label use of probiotics</a:t>
            </a:r>
            <a:endParaRPr lang="fr-CA" dirty="0"/>
          </a:p>
        </p:txBody>
      </p:sp>
    </p:spTree>
    <p:extLst>
      <p:ext uri="{BB962C8B-B14F-4D97-AF65-F5344CB8AC3E}">
        <p14:creationId xmlns:p14="http://schemas.microsoft.com/office/powerpoint/2010/main" val="64005252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CA" dirty="0" smtClean="0"/>
              <a:t>Outline</a:t>
            </a:r>
            <a:endParaRPr lang="fr-CA" dirty="0"/>
          </a:p>
        </p:txBody>
      </p:sp>
      <p:sp>
        <p:nvSpPr>
          <p:cNvPr id="3" name="Espace réservé du contenu 2"/>
          <p:cNvSpPr>
            <a:spLocks noGrp="1"/>
          </p:cNvSpPr>
          <p:nvPr>
            <p:ph sz="quarter" idx="1"/>
          </p:nvPr>
        </p:nvSpPr>
        <p:spPr/>
        <p:txBody>
          <a:bodyPr/>
          <a:lstStyle/>
          <a:p>
            <a:r>
              <a:rPr lang="en-CA" dirty="0" smtClean="0"/>
              <a:t>How to integrate evidence into practice</a:t>
            </a:r>
          </a:p>
          <a:p>
            <a:r>
              <a:rPr lang="en-CA" dirty="0" smtClean="0"/>
              <a:t>What to do when evidence is inadequate</a:t>
            </a:r>
          </a:p>
          <a:p>
            <a:r>
              <a:rPr lang="en-CA" dirty="0" smtClean="0"/>
              <a:t>How to collaborate in improvements in care</a:t>
            </a:r>
          </a:p>
          <a:p>
            <a:endParaRPr lang="fr-CA" dirty="0"/>
          </a:p>
        </p:txBody>
      </p:sp>
    </p:spTree>
    <p:extLst>
      <p:ext uri="{BB962C8B-B14F-4D97-AF65-F5344CB8AC3E}">
        <p14:creationId xmlns:p14="http://schemas.microsoft.com/office/powerpoint/2010/main" val="187135958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CA" dirty="0" smtClean="0"/>
              <a:t>Integrating Evidence into Practice</a:t>
            </a:r>
            <a:endParaRPr lang="fr-CA" dirty="0"/>
          </a:p>
        </p:txBody>
      </p:sp>
      <p:sp>
        <p:nvSpPr>
          <p:cNvPr id="3" name="Espace réservé du contenu 2"/>
          <p:cNvSpPr>
            <a:spLocks noGrp="1"/>
          </p:cNvSpPr>
          <p:nvPr>
            <p:ph sz="quarter" idx="1"/>
          </p:nvPr>
        </p:nvSpPr>
        <p:spPr/>
        <p:txBody>
          <a:bodyPr/>
          <a:lstStyle/>
          <a:p>
            <a:r>
              <a:rPr lang="en-CA" dirty="0" smtClean="0"/>
              <a:t>When is enough, enough?</a:t>
            </a:r>
          </a:p>
          <a:p>
            <a:r>
              <a:rPr lang="en-CA" dirty="0" smtClean="0"/>
              <a:t>Risk Benefit balance</a:t>
            </a:r>
          </a:p>
          <a:p>
            <a:r>
              <a:rPr lang="en-CA" dirty="0" smtClean="0"/>
              <a:t>A list of disasters in neonatology, and their common themes</a:t>
            </a:r>
          </a:p>
          <a:p>
            <a:endParaRPr lang="fr-CA" dirty="0"/>
          </a:p>
        </p:txBody>
      </p:sp>
    </p:spTree>
    <p:extLst>
      <p:ext uri="{BB962C8B-B14F-4D97-AF65-F5344CB8AC3E}">
        <p14:creationId xmlns:p14="http://schemas.microsoft.com/office/powerpoint/2010/main" val="200613740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70838" y="6224588"/>
            <a:ext cx="1062037"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1"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65238" y="1489075"/>
            <a:ext cx="6613525" cy="387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2" name="Text Box 4"/>
          <p:cNvSpPr txBox="1">
            <a:spLocks noChangeArrowheads="1"/>
          </p:cNvSpPr>
          <p:nvPr/>
        </p:nvSpPr>
        <p:spPr bwMode="auto">
          <a:xfrm>
            <a:off x="163513" y="6694488"/>
            <a:ext cx="8816975" cy="109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828675" eaLnBrk="0" hangingPunct="0">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defRPr>
                <a:solidFill>
                  <a:schemeClr val="tx1"/>
                </a:solidFill>
                <a:latin typeface="Tahoma" pitchFamily="34" charset="0"/>
              </a:defRPr>
            </a:lvl1pPr>
            <a:lvl2pPr marL="742950" indent="-285750" defTabSz="828675" eaLnBrk="0" hangingPunct="0">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defRPr>
                <a:solidFill>
                  <a:schemeClr val="tx1"/>
                </a:solidFill>
                <a:latin typeface="Tahoma" pitchFamily="34" charset="0"/>
              </a:defRPr>
            </a:lvl2pPr>
            <a:lvl3pPr marL="1143000" indent="-228600" defTabSz="828675" eaLnBrk="0" hangingPunct="0">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defRPr>
                <a:solidFill>
                  <a:schemeClr val="tx1"/>
                </a:solidFill>
                <a:latin typeface="Tahoma" pitchFamily="34" charset="0"/>
              </a:defRPr>
            </a:lvl3pPr>
            <a:lvl4pPr marL="1600200" indent="-228600" defTabSz="828675" eaLnBrk="0" hangingPunct="0">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defRPr>
                <a:solidFill>
                  <a:schemeClr val="tx1"/>
                </a:solidFill>
                <a:latin typeface="Tahoma" pitchFamily="34" charset="0"/>
              </a:defRPr>
            </a:lvl4pPr>
            <a:lvl5pPr marL="2057400" indent="-228600" defTabSz="828675" eaLnBrk="0" hangingPunct="0">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defRPr>
                <a:solidFill>
                  <a:schemeClr val="tx1"/>
                </a:solidFill>
                <a:latin typeface="Tahoma" pitchFamily="34" charset="0"/>
              </a:defRPr>
            </a:lvl5pPr>
            <a:lvl6pPr marL="2514600" indent="-228600" defTabSz="828675" eaLnBrk="0" fontAlgn="base" hangingPunct="0">
              <a:spcBef>
                <a:spcPct val="0"/>
              </a:spcBef>
              <a:spcAft>
                <a:spcPct val="0"/>
              </a:spcAft>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defRPr>
                <a:solidFill>
                  <a:schemeClr val="tx1"/>
                </a:solidFill>
                <a:latin typeface="Tahoma" pitchFamily="34" charset="0"/>
              </a:defRPr>
            </a:lvl6pPr>
            <a:lvl7pPr marL="2971800" indent="-228600" defTabSz="828675" eaLnBrk="0" fontAlgn="base" hangingPunct="0">
              <a:spcBef>
                <a:spcPct val="0"/>
              </a:spcBef>
              <a:spcAft>
                <a:spcPct val="0"/>
              </a:spcAft>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defRPr>
                <a:solidFill>
                  <a:schemeClr val="tx1"/>
                </a:solidFill>
                <a:latin typeface="Tahoma" pitchFamily="34" charset="0"/>
              </a:defRPr>
            </a:lvl7pPr>
            <a:lvl8pPr marL="3429000" indent="-228600" defTabSz="828675" eaLnBrk="0" fontAlgn="base" hangingPunct="0">
              <a:spcBef>
                <a:spcPct val="0"/>
              </a:spcBef>
              <a:spcAft>
                <a:spcPct val="0"/>
              </a:spcAft>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defRPr>
                <a:solidFill>
                  <a:schemeClr val="tx1"/>
                </a:solidFill>
                <a:latin typeface="Tahoma" pitchFamily="34" charset="0"/>
              </a:defRPr>
            </a:lvl8pPr>
            <a:lvl9pPr marL="3886200" indent="-228600" defTabSz="828675" eaLnBrk="0" fontAlgn="base" hangingPunct="0">
              <a:spcBef>
                <a:spcPct val="0"/>
              </a:spcBef>
              <a:spcAft>
                <a:spcPct val="0"/>
              </a:spcAft>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defRPr>
                <a:solidFill>
                  <a:schemeClr val="tx1"/>
                </a:solidFill>
                <a:latin typeface="Tahoma" pitchFamily="34" charset="0"/>
              </a:defRPr>
            </a:lvl9pPr>
          </a:lstStyle>
          <a:p>
            <a:pPr eaLnBrk="1">
              <a:lnSpc>
                <a:spcPct val="97000"/>
              </a:lnSpc>
              <a:buClr>
                <a:srgbClr val="000000"/>
              </a:buClr>
              <a:buSzPct val="45000"/>
              <a:buFont typeface="StarSymbol" charset="0"/>
              <a:buNone/>
            </a:pPr>
            <a:r>
              <a:rPr lang="en-GB" altLang="fr-FR" sz="700">
                <a:solidFill>
                  <a:srgbClr val="000000"/>
                </a:solidFill>
                <a:latin typeface="Arial" pitchFamily="34" charset="0"/>
              </a:rPr>
              <a:t>Copyright ©2006 BMJ Publishing Group Ltd.</a:t>
            </a:r>
          </a:p>
        </p:txBody>
      </p:sp>
      <p:sp>
        <p:nvSpPr>
          <p:cNvPr id="37893" name="Text Box 5"/>
          <p:cNvSpPr txBox="1">
            <a:spLocks noChangeArrowheads="1"/>
          </p:cNvSpPr>
          <p:nvPr/>
        </p:nvSpPr>
        <p:spPr bwMode="auto">
          <a:xfrm>
            <a:off x="1265238" y="5467350"/>
            <a:ext cx="6613525" cy="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828675" eaLnBrk="0" hangingPunct="0">
              <a:tabLst>
                <a:tab pos="657225" algn="l"/>
                <a:tab pos="1312863" algn="l"/>
                <a:tab pos="1970088" algn="l"/>
                <a:tab pos="2627313" algn="l"/>
                <a:tab pos="3282950" algn="l"/>
                <a:tab pos="3940175" algn="l"/>
                <a:tab pos="4595813" algn="l"/>
                <a:tab pos="5253038" algn="l"/>
                <a:tab pos="5910263" algn="l"/>
                <a:tab pos="6565900" algn="l"/>
              </a:tabLst>
              <a:defRPr>
                <a:solidFill>
                  <a:schemeClr val="tx1"/>
                </a:solidFill>
                <a:latin typeface="Tahoma" pitchFamily="34" charset="0"/>
              </a:defRPr>
            </a:lvl1pPr>
            <a:lvl2pPr marL="742950" indent="-285750" defTabSz="828675" eaLnBrk="0" hangingPunct="0">
              <a:tabLst>
                <a:tab pos="657225" algn="l"/>
                <a:tab pos="1312863" algn="l"/>
                <a:tab pos="1970088" algn="l"/>
                <a:tab pos="2627313" algn="l"/>
                <a:tab pos="3282950" algn="l"/>
                <a:tab pos="3940175" algn="l"/>
                <a:tab pos="4595813" algn="l"/>
                <a:tab pos="5253038" algn="l"/>
                <a:tab pos="5910263" algn="l"/>
                <a:tab pos="6565900" algn="l"/>
              </a:tabLst>
              <a:defRPr>
                <a:solidFill>
                  <a:schemeClr val="tx1"/>
                </a:solidFill>
                <a:latin typeface="Tahoma" pitchFamily="34" charset="0"/>
              </a:defRPr>
            </a:lvl2pPr>
            <a:lvl3pPr marL="1143000" indent="-228600" defTabSz="828675" eaLnBrk="0" hangingPunct="0">
              <a:tabLst>
                <a:tab pos="657225" algn="l"/>
                <a:tab pos="1312863" algn="l"/>
                <a:tab pos="1970088" algn="l"/>
                <a:tab pos="2627313" algn="l"/>
                <a:tab pos="3282950" algn="l"/>
                <a:tab pos="3940175" algn="l"/>
                <a:tab pos="4595813" algn="l"/>
                <a:tab pos="5253038" algn="l"/>
                <a:tab pos="5910263" algn="l"/>
                <a:tab pos="6565900" algn="l"/>
              </a:tabLst>
              <a:defRPr>
                <a:solidFill>
                  <a:schemeClr val="tx1"/>
                </a:solidFill>
                <a:latin typeface="Tahoma" pitchFamily="34" charset="0"/>
              </a:defRPr>
            </a:lvl3pPr>
            <a:lvl4pPr marL="1600200" indent="-228600" defTabSz="828675" eaLnBrk="0" hangingPunct="0">
              <a:tabLst>
                <a:tab pos="657225" algn="l"/>
                <a:tab pos="1312863" algn="l"/>
                <a:tab pos="1970088" algn="l"/>
                <a:tab pos="2627313" algn="l"/>
                <a:tab pos="3282950" algn="l"/>
                <a:tab pos="3940175" algn="l"/>
                <a:tab pos="4595813" algn="l"/>
                <a:tab pos="5253038" algn="l"/>
                <a:tab pos="5910263" algn="l"/>
                <a:tab pos="6565900" algn="l"/>
              </a:tabLst>
              <a:defRPr>
                <a:solidFill>
                  <a:schemeClr val="tx1"/>
                </a:solidFill>
                <a:latin typeface="Tahoma" pitchFamily="34" charset="0"/>
              </a:defRPr>
            </a:lvl4pPr>
            <a:lvl5pPr marL="2057400" indent="-228600" defTabSz="828675" eaLnBrk="0" hangingPunct="0">
              <a:tabLst>
                <a:tab pos="657225" algn="l"/>
                <a:tab pos="1312863" algn="l"/>
                <a:tab pos="1970088" algn="l"/>
                <a:tab pos="2627313" algn="l"/>
                <a:tab pos="3282950" algn="l"/>
                <a:tab pos="3940175" algn="l"/>
                <a:tab pos="4595813" algn="l"/>
                <a:tab pos="5253038" algn="l"/>
                <a:tab pos="5910263" algn="l"/>
                <a:tab pos="6565900" algn="l"/>
              </a:tabLst>
              <a:defRPr>
                <a:solidFill>
                  <a:schemeClr val="tx1"/>
                </a:solidFill>
                <a:latin typeface="Tahoma" pitchFamily="34" charset="0"/>
              </a:defRPr>
            </a:lvl5pPr>
            <a:lvl6pPr marL="2514600" indent="-228600" defTabSz="828675" eaLnBrk="0" fontAlgn="base" hangingPunct="0">
              <a:spcBef>
                <a:spcPct val="0"/>
              </a:spcBef>
              <a:spcAft>
                <a:spcPct val="0"/>
              </a:spcAft>
              <a:tabLst>
                <a:tab pos="657225" algn="l"/>
                <a:tab pos="1312863" algn="l"/>
                <a:tab pos="1970088" algn="l"/>
                <a:tab pos="2627313" algn="l"/>
                <a:tab pos="3282950" algn="l"/>
                <a:tab pos="3940175" algn="l"/>
                <a:tab pos="4595813" algn="l"/>
                <a:tab pos="5253038" algn="l"/>
                <a:tab pos="5910263" algn="l"/>
                <a:tab pos="6565900" algn="l"/>
              </a:tabLst>
              <a:defRPr>
                <a:solidFill>
                  <a:schemeClr val="tx1"/>
                </a:solidFill>
                <a:latin typeface="Tahoma" pitchFamily="34" charset="0"/>
              </a:defRPr>
            </a:lvl6pPr>
            <a:lvl7pPr marL="2971800" indent="-228600" defTabSz="828675" eaLnBrk="0" fontAlgn="base" hangingPunct="0">
              <a:spcBef>
                <a:spcPct val="0"/>
              </a:spcBef>
              <a:spcAft>
                <a:spcPct val="0"/>
              </a:spcAft>
              <a:tabLst>
                <a:tab pos="657225" algn="l"/>
                <a:tab pos="1312863" algn="l"/>
                <a:tab pos="1970088" algn="l"/>
                <a:tab pos="2627313" algn="l"/>
                <a:tab pos="3282950" algn="l"/>
                <a:tab pos="3940175" algn="l"/>
                <a:tab pos="4595813" algn="l"/>
                <a:tab pos="5253038" algn="l"/>
                <a:tab pos="5910263" algn="l"/>
                <a:tab pos="6565900" algn="l"/>
              </a:tabLst>
              <a:defRPr>
                <a:solidFill>
                  <a:schemeClr val="tx1"/>
                </a:solidFill>
                <a:latin typeface="Tahoma" pitchFamily="34" charset="0"/>
              </a:defRPr>
            </a:lvl7pPr>
            <a:lvl8pPr marL="3429000" indent="-228600" defTabSz="828675" eaLnBrk="0" fontAlgn="base" hangingPunct="0">
              <a:spcBef>
                <a:spcPct val="0"/>
              </a:spcBef>
              <a:spcAft>
                <a:spcPct val="0"/>
              </a:spcAft>
              <a:tabLst>
                <a:tab pos="657225" algn="l"/>
                <a:tab pos="1312863" algn="l"/>
                <a:tab pos="1970088" algn="l"/>
                <a:tab pos="2627313" algn="l"/>
                <a:tab pos="3282950" algn="l"/>
                <a:tab pos="3940175" algn="l"/>
                <a:tab pos="4595813" algn="l"/>
                <a:tab pos="5253038" algn="l"/>
                <a:tab pos="5910263" algn="l"/>
                <a:tab pos="6565900" algn="l"/>
              </a:tabLst>
              <a:defRPr>
                <a:solidFill>
                  <a:schemeClr val="tx1"/>
                </a:solidFill>
                <a:latin typeface="Tahoma" pitchFamily="34" charset="0"/>
              </a:defRPr>
            </a:lvl8pPr>
            <a:lvl9pPr marL="3886200" indent="-228600" defTabSz="828675" eaLnBrk="0" fontAlgn="base" hangingPunct="0">
              <a:spcBef>
                <a:spcPct val="0"/>
              </a:spcBef>
              <a:spcAft>
                <a:spcPct val="0"/>
              </a:spcAft>
              <a:tabLst>
                <a:tab pos="657225" algn="l"/>
                <a:tab pos="1312863" algn="l"/>
                <a:tab pos="1970088" algn="l"/>
                <a:tab pos="2627313" algn="l"/>
                <a:tab pos="3282950" algn="l"/>
                <a:tab pos="3940175" algn="l"/>
                <a:tab pos="4595813" algn="l"/>
                <a:tab pos="5253038" algn="l"/>
                <a:tab pos="5910263" algn="l"/>
                <a:tab pos="6565900" algn="l"/>
              </a:tabLst>
              <a:defRPr>
                <a:solidFill>
                  <a:schemeClr val="tx1"/>
                </a:solidFill>
                <a:latin typeface="Tahoma" pitchFamily="34" charset="0"/>
              </a:defRPr>
            </a:lvl9pPr>
          </a:lstStyle>
          <a:p>
            <a:pPr eaLnBrk="1">
              <a:lnSpc>
                <a:spcPct val="97000"/>
              </a:lnSpc>
              <a:buClr>
                <a:srgbClr val="000000"/>
              </a:buClr>
              <a:buSzPct val="45000"/>
              <a:buFont typeface="StarSymbol" charset="0"/>
              <a:buNone/>
            </a:pPr>
            <a:r>
              <a:rPr lang="en-GB" altLang="fr-FR" sz="1100" b="1">
                <a:solidFill>
                  <a:srgbClr val="000000"/>
                </a:solidFill>
                <a:latin typeface="Arial" pitchFamily="34" charset="0"/>
              </a:rPr>
              <a:t>Edwards, A D et al. Arch. Dis. Child. Fetal Neonatal Ed. 2006;91:F127-F131</a:t>
            </a:r>
          </a:p>
        </p:txBody>
      </p:sp>
      <p:sp>
        <p:nvSpPr>
          <p:cNvPr id="37894" name="Text Box 6"/>
          <p:cNvSpPr txBox="1">
            <a:spLocks noChangeArrowheads="1"/>
          </p:cNvSpPr>
          <p:nvPr/>
        </p:nvSpPr>
        <p:spPr bwMode="auto">
          <a:xfrm>
            <a:off x="163513" y="163513"/>
            <a:ext cx="8816975" cy="1287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spAutoFit/>
          </a:bodyPr>
          <a:lstStyle>
            <a:lvl1pPr defTabSz="828675" eaLnBrk="0" hangingPunct="0">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defRPr>
                <a:solidFill>
                  <a:schemeClr val="tx1"/>
                </a:solidFill>
                <a:latin typeface="Tahoma" pitchFamily="34" charset="0"/>
              </a:defRPr>
            </a:lvl1pPr>
            <a:lvl2pPr marL="742950" indent="-285750" defTabSz="828675" eaLnBrk="0" hangingPunct="0">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defRPr>
                <a:solidFill>
                  <a:schemeClr val="tx1"/>
                </a:solidFill>
                <a:latin typeface="Tahoma" pitchFamily="34" charset="0"/>
              </a:defRPr>
            </a:lvl2pPr>
            <a:lvl3pPr marL="1143000" indent="-228600" defTabSz="828675" eaLnBrk="0" hangingPunct="0">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defRPr>
                <a:solidFill>
                  <a:schemeClr val="tx1"/>
                </a:solidFill>
                <a:latin typeface="Tahoma" pitchFamily="34" charset="0"/>
              </a:defRPr>
            </a:lvl3pPr>
            <a:lvl4pPr marL="1600200" indent="-228600" defTabSz="828675" eaLnBrk="0" hangingPunct="0">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defRPr>
                <a:solidFill>
                  <a:schemeClr val="tx1"/>
                </a:solidFill>
                <a:latin typeface="Tahoma" pitchFamily="34" charset="0"/>
              </a:defRPr>
            </a:lvl4pPr>
            <a:lvl5pPr marL="2057400" indent="-228600" defTabSz="828675" eaLnBrk="0" hangingPunct="0">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defRPr>
                <a:solidFill>
                  <a:schemeClr val="tx1"/>
                </a:solidFill>
                <a:latin typeface="Tahoma" pitchFamily="34" charset="0"/>
              </a:defRPr>
            </a:lvl5pPr>
            <a:lvl6pPr marL="2514600" indent="-228600" defTabSz="828675" eaLnBrk="0" fontAlgn="base" hangingPunct="0">
              <a:spcBef>
                <a:spcPct val="0"/>
              </a:spcBef>
              <a:spcAft>
                <a:spcPct val="0"/>
              </a:spcAft>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defRPr>
                <a:solidFill>
                  <a:schemeClr val="tx1"/>
                </a:solidFill>
                <a:latin typeface="Tahoma" pitchFamily="34" charset="0"/>
              </a:defRPr>
            </a:lvl6pPr>
            <a:lvl7pPr marL="2971800" indent="-228600" defTabSz="828675" eaLnBrk="0" fontAlgn="base" hangingPunct="0">
              <a:spcBef>
                <a:spcPct val="0"/>
              </a:spcBef>
              <a:spcAft>
                <a:spcPct val="0"/>
              </a:spcAft>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defRPr>
                <a:solidFill>
                  <a:schemeClr val="tx1"/>
                </a:solidFill>
                <a:latin typeface="Tahoma" pitchFamily="34" charset="0"/>
              </a:defRPr>
            </a:lvl7pPr>
            <a:lvl8pPr marL="3429000" indent="-228600" defTabSz="828675" eaLnBrk="0" fontAlgn="base" hangingPunct="0">
              <a:spcBef>
                <a:spcPct val="0"/>
              </a:spcBef>
              <a:spcAft>
                <a:spcPct val="0"/>
              </a:spcAft>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defRPr>
                <a:solidFill>
                  <a:schemeClr val="tx1"/>
                </a:solidFill>
                <a:latin typeface="Tahoma" pitchFamily="34" charset="0"/>
              </a:defRPr>
            </a:lvl8pPr>
            <a:lvl9pPr marL="3886200" indent="-228600" defTabSz="828675" eaLnBrk="0" fontAlgn="base" hangingPunct="0">
              <a:spcBef>
                <a:spcPct val="0"/>
              </a:spcBef>
              <a:spcAft>
                <a:spcPct val="0"/>
              </a:spcAft>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defRPr>
                <a:solidFill>
                  <a:schemeClr val="tx1"/>
                </a:solidFill>
                <a:latin typeface="Tahoma" pitchFamily="34" charset="0"/>
              </a:defRPr>
            </a:lvl9pPr>
          </a:lstStyle>
          <a:p>
            <a:pPr algn="ctr" eaLnBrk="1">
              <a:lnSpc>
                <a:spcPct val="97000"/>
              </a:lnSpc>
              <a:buClr>
                <a:srgbClr val="000000"/>
              </a:buClr>
              <a:buSzPct val="45000"/>
              <a:buFont typeface="StarSymbol" charset="0"/>
              <a:buNone/>
            </a:pPr>
            <a:r>
              <a:rPr lang="en-GB" altLang="fr-FR" sz="1500" b="1">
                <a:solidFill>
                  <a:srgbClr val="000000"/>
                </a:solidFill>
                <a:latin typeface="Arial" pitchFamily="34" charset="0"/>
              </a:rPr>
              <a:t>Figure 2  Predictive probability for a hypothetical ineffective treatment. The graph shows the probability distribution (modelled as a {beta} density) created by a hypothetical trial of 200 patients in which the numbers of successful outcomes were equal in both treatment and control groups. The mean of the distribution is 0.5 (shown by a dotted line), showing that the chance of treatment being successful is exactly 50%, or equivalent to a tossed coin being heads or tails.</a:t>
            </a:r>
          </a:p>
        </p:txBody>
      </p:sp>
    </p:spTree>
    <p:extLst>
      <p:ext uri="{BB962C8B-B14F-4D97-AF65-F5344CB8AC3E}">
        <p14:creationId xmlns:p14="http://schemas.microsoft.com/office/powerpoint/2010/main" val="2000630034"/>
      </p:ext>
    </p:extLst>
  </p:cSld>
  <p:clrMapOvr>
    <a:masterClrMapping/>
  </p:clrMapOvr>
  <p:transition spd="med"/>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70838" y="6224588"/>
            <a:ext cx="1062037"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5"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65238" y="1489075"/>
            <a:ext cx="6613525" cy="387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6" name="Text Box 4"/>
          <p:cNvSpPr txBox="1">
            <a:spLocks noChangeArrowheads="1"/>
          </p:cNvSpPr>
          <p:nvPr/>
        </p:nvSpPr>
        <p:spPr bwMode="auto">
          <a:xfrm>
            <a:off x="163513" y="6694488"/>
            <a:ext cx="8816975" cy="109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828675" eaLnBrk="0" hangingPunct="0">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defRPr>
                <a:solidFill>
                  <a:schemeClr val="tx1"/>
                </a:solidFill>
                <a:latin typeface="Tahoma" pitchFamily="34" charset="0"/>
              </a:defRPr>
            </a:lvl1pPr>
            <a:lvl2pPr marL="742950" indent="-285750" defTabSz="828675" eaLnBrk="0" hangingPunct="0">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defRPr>
                <a:solidFill>
                  <a:schemeClr val="tx1"/>
                </a:solidFill>
                <a:latin typeface="Tahoma" pitchFamily="34" charset="0"/>
              </a:defRPr>
            </a:lvl2pPr>
            <a:lvl3pPr marL="1143000" indent="-228600" defTabSz="828675" eaLnBrk="0" hangingPunct="0">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defRPr>
                <a:solidFill>
                  <a:schemeClr val="tx1"/>
                </a:solidFill>
                <a:latin typeface="Tahoma" pitchFamily="34" charset="0"/>
              </a:defRPr>
            </a:lvl3pPr>
            <a:lvl4pPr marL="1600200" indent="-228600" defTabSz="828675" eaLnBrk="0" hangingPunct="0">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defRPr>
                <a:solidFill>
                  <a:schemeClr val="tx1"/>
                </a:solidFill>
                <a:latin typeface="Tahoma" pitchFamily="34" charset="0"/>
              </a:defRPr>
            </a:lvl4pPr>
            <a:lvl5pPr marL="2057400" indent="-228600" defTabSz="828675" eaLnBrk="0" hangingPunct="0">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defRPr>
                <a:solidFill>
                  <a:schemeClr val="tx1"/>
                </a:solidFill>
                <a:latin typeface="Tahoma" pitchFamily="34" charset="0"/>
              </a:defRPr>
            </a:lvl5pPr>
            <a:lvl6pPr marL="2514600" indent="-228600" defTabSz="828675" eaLnBrk="0" fontAlgn="base" hangingPunct="0">
              <a:spcBef>
                <a:spcPct val="0"/>
              </a:spcBef>
              <a:spcAft>
                <a:spcPct val="0"/>
              </a:spcAft>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defRPr>
                <a:solidFill>
                  <a:schemeClr val="tx1"/>
                </a:solidFill>
                <a:latin typeface="Tahoma" pitchFamily="34" charset="0"/>
              </a:defRPr>
            </a:lvl6pPr>
            <a:lvl7pPr marL="2971800" indent="-228600" defTabSz="828675" eaLnBrk="0" fontAlgn="base" hangingPunct="0">
              <a:spcBef>
                <a:spcPct val="0"/>
              </a:spcBef>
              <a:spcAft>
                <a:spcPct val="0"/>
              </a:spcAft>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defRPr>
                <a:solidFill>
                  <a:schemeClr val="tx1"/>
                </a:solidFill>
                <a:latin typeface="Tahoma" pitchFamily="34" charset="0"/>
              </a:defRPr>
            </a:lvl7pPr>
            <a:lvl8pPr marL="3429000" indent="-228600" defTabSz="828675" eaLnBrk="0" fontAlgn="base" hangingPunct="0">
              <a:spcBef>
                <a:spcPct val="0"/>
              </a:spcBef>
              <a:spcAft>
                <a:spcPct val="0"/>
              </a:spcAft>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defRPr>
                <a:solidFill>
                  <a:schemeClr val="tx1"/>
                </a:solidFill>
                <a:latin typeface="Tahoma" pitchFamily="34" charset="0"/>
              </a:defRPr>
            </a:lvl8pPr>
            <a:lvl9pPr marL="3886200" indent="-228600" defTabSz="828675" eaLnBrk="0" fontAlgn="base" hangingPunct="0">
              <a:spcBef>
                <a:spcPct val="0"/>
              </a:spcBef>
              <a:spcAft>
                <a:spcPct val="0"/>
              </a:spcAft>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defRPr>
                <a:solidFill>
                  <a:schemeClr val="tx1"/>
                </a:solidFill>
                <a:latin typeface="Tahoma" pitchFamily="34" charset="0"/>
              </a:defRPr>
            </a:lvl9pPr>
          </a:lstStyle>
          <a:p>
            <a:pPr eaLnBrk="1">
              <a:lnSpc>
                <a:spcPct val="97000"/>
              </a:lnSpc>
              <a:buClr>
                <a:srgbClr val="000000"/>
              </a:buClr>
              <a:buSzPct val="45000"/>
              <a:buFont typeface="StarSymbol" charset="0"/>
              <a:buNone/>
            </a:pPr>
            <a:r>
              <a:rPr lang="en-GB" altLang="fr-FR" sz="700">
                <a:solidFill>
                  <a:srgbClr val="000000"/>
                </a:solidFill>
                <a:latin typeface="Arial" pitchFamily="34" charset="0"/>
              </a:rPr>
              <a:t>Copyright ©2006 BMJ Publishing Group Ltd.</a:t>
            </a:r>
          </a:p>
        </p:txBody>
      </p:sp>
      <p:sp>
        <p:nvSpPr>
          <p:cNvPr id="38917" name="Text Box 5"/>
          <p:cNvSpPr txBox="1">
            <a:spLocks noChangeArrowheads="1"/>
          </p:cNvSpPr>
          <p:nvPr/>
        </p:nvSpPr>
        <p:spPr bwMode="auto">
          <a:xfrm>
            <a:off x="1265238" y="5467350"/>
            <a:ext cx="6613525" cy="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828675" eaLnBrk="0" hangingPunct="0">
              <a:tabLst>
                <a:tab pos="657225" algn="l"/>
                <a:tab pos="1312863" algn="l"/>
                <a:tab pos="1970088" algn="l"/>
                <a:tab pos="2627313" algn="l"/>
                <a:tab pos="3282950" algn="l"/>
                <a:tab pos="3940175" algn="l"/>
                <a:tab pos="4595813" algn="l"/>
                <a:tab pos="5253038" algn="l"/>
                <a:tab pos="5910263" algn="l"/>
                <a:tab pos="6565900" algn="l"/>
              </a:tabLst>
              <a:defRPr>
                <a:solidFill>
                  <a:schemeClr val="tx1"/>
                </a:solidFill>
                <a:latin typeface="Tahoma" pitchFamily="34" charset="0"/>
              </a:defRPr>
            </a:lvl1pPr>
            <a:lvl2pPr marL="742950" indent="-285750" defTabSz="828675" eaLnBrk="0" hangingPunct="0">
              <a:tabLst>
                <a:tab pos="657225" algn="l"/>
                <a:tab pos="1312863" algn="l"/>
                <a:tab pos="1970088" algn="l"/>
                <a:tab pos="2627313" algn="l"/>
                <a:tab pos="3282950" algn="l"/>
                <a:tab pos="3940175" algn="l"/>
                <a:tab pos="4595813" algn="l"/>
                <a:tab pos="5253038" algn="l"/>
                <a:tab pos="5910263" algn="l"/>
                <a:tab pos="6565900" algn="l"/>
              </a:tabLst>
              <a:defRPr>
                <a:solidFill>
                  <a:schemeClr val="tx1"/>
                </a:solidFill>
                <a:latin typeface="Tahoma" pitchFamily="34" charset="0"/>
              </a:defRPr>
            </a:lvl2pPr>
            <a:lvl3pPr marL="1143000" indent="-228600" defTabSz="828675" eaLnBrk="0" hangingPunct="0">
              <a:tabLst>
                <a:tab pos="657225" algn="l"/>
                <a:tab pos="1312863" algn="l"/>
                <a:tab pos="1970088" algn="l"/>
                <a:tab pos="2627313" algn="l"/>
                <a:tab pos="3282950" algn="l"/>
                <a:tab pos="3940175" algn="l"/>
                <a:tab pos="4595813" algn="l"/>
                <a:tab pos="5253038" algn="l"/>
                <a:tab pos="5910263" algn="l"/>
                <a:tab pos="6565900" algn="l"/>
              </a:tabLst>
              <a:defRPr>
                <a:solidFill>
                  <a:schemeClr val="tx1"/>
                </a:solidFill>
                <a:latin typeface="Tahoma" pitchFamily="34" charset="0"/>
              </a:defRPr>
            </a:lvl3pPr>
            <a:lvl4pPr marL="1600200" indent="-228600" defTabSz="828675" eaLnBrk="0" hangingPunct="0">
              <a:tabLst>
                <a:tab pos="657225" algn="l"/>
                <a:tab pos="1312863" algn="l"/>
                <a:tab pos="1970088" algn="l"/>
                <a:tab pos="2627313" algn="l"/>
                <a:tab pos="3282950" algn="l"/>
                <a:tab pos="3940175" algn="l"/>
                <a:tab pos="4595813" algn="l"/>
                <a:tab pos="5253038" algn="l"/>
                <a:tab pos="5910263" algn="l"/>
                <a:tab pos="6565900" algn="l"/>
              </a:tabLst>
              <a:defRPr>
                <a:solidFill>
                  <a:schemeClr val="tx1"/>
                </a:solidFill>
                <a:latin typeface="Tahoma" pitchFamily="34" charset="0"/>
              </a:defRPr>
            </a:lvl4pPr>
            <a:lvl5pPr marL="2057400" indent="-228600" defTabSz="828675" eaLnBrk="0" hangingPunct="0">
              <a:tabLst>
                <a:tab pos="657225" algn="l"/>
                <a:tab pos="1312863" algn="l"/>
                <a:tab pos="1970088" algn="l"/>
                <a:tab pos="2627313" algn="l"/>
                <a:tab pos="3282950" algn="l"/>
                <a:tab pos="3940175" algn="l"/>
                <a:tab pos="4595813" algn="l"/>
                <a:tab pos="5253038" algn="l"/>
                <a:tab pos="5910263" algn="l"/>
                <a:tab pos="6565900" algn="l"/>
              </a:tabLst>
              <a:defRPr>
                <a:solidFill>
                  <a:schemeClr val="tx1"/>
                </a:solidFill>
                <a:latin typeface="Tahoma" pitchFamily="34" charset="0"/>
              </a:defRPr>
            </a:lvl5pPr>
            <a:lvl6pPr marL="2514600" indent="-228600" defTabSz="828675" eaLnBrk="0" fontAlgn="base" hangingPunct="0">
              <a:spcBef>
                <a:spcPct val="0"/>
              </a:spcBef>
              <a:spcAft>
                <a:spcPct val="0"/>
              </a:spcAft>
              <a:tabLst>
                <a:tab pos="657225" algn="l"/>
                <a:tab pos="1312863" algn="l"/>
                <a:tab pos="1970088" algn="l"/>
                <a:tab pos="2627313" algn="l"/>
                <a:tab pos="3282950" algn="l"/>
                <a:tab pos="3940175" algn="l"/>
                <a:tab pos="4595813" algn="l"/>
                <a:tab pos="5253038" algn="l"/>
                <a:tab pos="5910263" algn="l"/>
                <a:tab pos="6565900" algn="l"/>
              </a:tabLst>
              <a:defRPr>
                <a:solidFill>
                  <a:schemeClr val="tx1"/>
                </a:solidFill>
                <a:latin typeface="Tahoma" pitchFamily="34" charset="0"/>
              </a:defRPr>
            </a:lvl6pPr>
            <a:lvl7pPr marL="2971800" indent="-228600" defTabSz="828675" eaLnBrk="0" fontAlgn="base" hangingPunct="0">
              <a:spcBef>
                <a:spcPct val="0"/>
              </a:spcBef>
              <a:spcAft>
                <a:spcPct val="0"/>
              </a:spcAft>
              <a:tabLst>
                <a:tab pos="657225" algn="l"/>
                <a:tab pos="1312863" algn="l"/>
                <a:tab pos="1970088" algn="l"/>
                <a:tab pos="2627313" algn="l"/>
                <a:tab pos="3282950" algn="l"/>
                <a:tab pos="3940175" algn="l"/>
                <a:tab pos="4595813" algn="l"/>
                <a:tab pos="5253038" algn="l"/>
                <a:tab pos="5910263" algn="l"/>
                <a:tab pos="6565900" algn="l"/>
              </a:tabLst>
              <a:defRPr>
                <a:solidFill>
                  <a:schemeClr val="tx1"/>
                </a:solidFill>
                <a:latin typeface="Tahoma" pitchFamily="34" charset="0"/>
              </a:defRPr>
            </a:lvl7pPr>
            <a:lvl8pPr marL="3429000" indent="-228600" defTabSz="828675" eaLnBrk="0" fontAlgn="base" hangingPunct="0">
              <a:spcBef>
                <a:spcPct val="0"/>
              </a:spcBef>
              <a:spcAft>
                <a:spcPct val="0"/>
              </a:spcAft>
              <a:tabLst>
                <a:tab pos="657225" algn="l"/>
                <a:tab pos="1312863" algn="l"/>
                <a:tab pos="1970088" algn="l"/>
                <a:tab pos="2627313" algn="l"/>
                <a:tab pos="3282950" algn="l"/>
                <a:tab pos="3940175" algn="l"/>
                <a:tab pos="4595813" algn="l"/>
                <a:tab pos="5253038" algn="l"/>
                <a:tab pos="5910263" algn="l"/>
                <a:tab pos="6565900" algn="l"/>
              </a:tabLst>
              <a:defRPr>
                <a:solidFill>
                  <a:schemeClr val="tx1"/>
                </a:solidFill>
                <a:latin typeface="Tahoma" pitchFamily="34" charset="0"/>
              </a:defRPr>
            </a:lvl8pPr>
            <a:lvl9pPr marL="3886200" indent="-228600" defTabSz="828675" eaLnBrk="0" fontAlgn="base" hangingPunct="0">
              <a:spcBef>
                <a:spcPct val="0"/>
              </a:spcBef>
              <a:spcAft>
                <a:spcPct val="0"/>
              </a:spcAft>
              <a:tabLst>
                <a:tab pos="657225" algn="l"/>
                <a:tab pos="1312863" algn="l"/>
                <a:tab pos="1970088" algn="l"/>
                <a:tab pos="2627313" algn="l"/>
                <a:tab pos="3282950" algn="l"/>
                <a:tab pos="3940175" algn="l"/>
                <a:tab pos="4595813" algn="l"/>
                <a:tab pos="5253038" algn="l"/>
                <a:tab pos="5910263" algn="l"/>
                <a:tab pos="6565900" algn="l"/>
              </a:tabLst>
              <a:defRPr>
                <a:solidFill>
                  <a:schemeClr val="tx1"/>
                </a:solidFill>
                <a:latin typeface="Tahoma" pitchFamily="34" charset="0"/>
              </a:defRPr>
            </a:lvl9pPr>
          </a:lstStyle>
          <a:p>
            <a:pPr eaLnBrk="1">
              <a:lnSpc>
                <a:spcPct val="97000"/>
              </a:lnSpc>
              <a:buClr>
                <a:srgbClr val="000000"/>
              </a:buClr>
              <a:buSzPct val="45000"/>
              <a:buFont typeface="StarSymbol" charset="0"/>
              <a:buNone/>
            </a:pPr>
            <a:r>
              <a:rPr lang="en-GB" altLang="fr-FR" sz="1100" b="1">
                <a:solidFill>
                  <a:srgbClr val="000000"/>
                </a:solidFill>
                <a:latin typeface="Arial" pitchFamily="34" charset="0"/>
              </a:rPr>
              <a:t>Edwards, A D et al. Arch. Dis. Child. Fetal Neonatal Ed. 2006;91:F127-F131</a:t>
            </a:r>
          </a:p>
        </p:txBody>
      </p:sp>
      <p:sp>
        <p:nvSpPr>
          <p:cNvPr id="38918" name="Text Box 6"/>
          <p:cNvSpPr txBox="1">
            <a:spLocks noChangeArrowheads="1"/>
          </p:cNvSpPr>
          <p:nvPr/>
        </p:nvSpPr>
        <p:spPr bwMode="auto">
          <a:xfrm>
            <a:off x="163513" y="163513"/>
            <a:ext cx="8816975" cy="116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spAutoFit/>
          </a:bodyPr>
          <a:lstStyle>
            <a:lvl1pPr defTabSz="828675" eaLnBrk="0" hangingPunct="0">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defRPr>
                <a:solidFill>
                  <a:schemeClr val="tx1"/>
                </a:solidFill>
                <a:latin typeface="Tahoma" pitchFamily="34" charset="0"/>
              </a:defRPr>
            </a:lvl1pPr>
            <a:lvl2pPr marL="742950" indent="-285750" defTabSz="828675" eaLnBrk="0" hangingPunct="0">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defRPr>
                <a:solidFill>
                  <a:schemeClr val="tx1"/>
                </a:solidFill>
                <a:latin typeface="Tahoma" pitchFamily="34" charset="0"/>
              </a:defRPr>
            </a:lvl2pPr>
            <a:lvl3pPr marL="1143000" indent="-228600" defTabSz="828675" eaLnBrk="0" hangingPunct="0">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defRPr>
                <a:solidFill>
                  <a:schemeClr val="tx1"/>
                </a:solidFill>
                <a:latin typeface="Tahoma" pitchFamily="34" charset="0"/>
              </a:defRPr>
            </a:lvl3pPr>
            <a:lvl4pPr marL="1600200" indent="-228600" defTabSz="828675" eaLnBrk="0" hangingPunct="0">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defRPr>
                <a:solidFill>
                  <a:schemeClr val="tx1"/>
                </a:solidFill>
                <a:latin typeface="Tahoma" pitchFamily="34" charset="0"/>
              </a:defRPr>
            </a:lvl4pPr>
            <a:lvl5pPr marL="2057400" indent="-228600" defTabSz="828675" eaLnBrk="0" hangingPunct="0">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defRPr>
                <a:solidFill>
                  <a:schemeClr val="tx1"/>
                </a:solidFill>
                <a:latin typeface="Tahoma" pitchFamily="34" charset="0"/>
              </a:defRPr>
            </a:lvl5pPr>
            <a:lvl6pPr marL="2514600" indent="-228600" defTabSz="828675" eaLnBrk="0" fontAlgn="base" hangingPunct="0">
              <a:spcBef>
                <a:spcPct val="0"/>
              </a:spcBef>
              <a:spcAft>
                <a:spcPct val="0"/>
              </a:spcAft>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defRPr>
                <a:solidFill>
                  <a:schemeClr val="tx1"/>
                </a:solidFill>
                <a:latin typeface="Tahoma" pitchFamily="34" charset="0"/>
              </a:defRPr>
            </a:lvl6pPr>
            <a:lvl7pPr marL="2971800" indent="-228600" defTabSz="828675" eaLnBrk="0" fontAlgn="base" hangingPunct="0">
              <a:spcBef>
                <a:spcPct val="0"/>
              </a:spcBef>
              <a:spcAft>
                <a:spcPct val="0"/>
              </a:spcAft>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defRPr>
                <a:solidFill>
                  <a:schemeClr val="tx1"/>
                </a:solidFill>
                <a:latin typeface="Tahoma" pitchFamily="34" charset="0"/>
              </a:defRPr>
            </a:lvl7pPr>
            <a:lvl8pPr marL="3429000" indent="-228600" defTabSz="828675" eaLnBrk="0" fontAlgn="base" hangingPunct="0">
              <a:spcBef>
                <a:spcPct val="0"/>
              </a:spcBef>
              <a:spcAft>
                <a:spcPct val="0"/>
              </a:spcAft>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defRPr>
                <a:solidFill>
                  <a:schemeClr val="tx1"/>
                </a:solidFill>
                <a:latin typeface="Tahoma" pitchFamily="34" charset="0"/>
              </a:defRPr>
            </a:lvl8pPr>
            <a:lvl9pPr marL="3886200" indent="-228600" defTabSz="828675" eaLnBrk="0" fontAlgn="base" hangingPunct="0">
              <a:spcBef>
                <a:spcPct val="0"/>
              </a:spcBef>
              <a:spcAft>
                <a:spcPct val="0"/>
              </a:spcAft>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defRPr>
                <a:solidFill>
                  <a:schemeClr val="tx1"/>
                </a:solidFill>
                <a:latin typeface="Tahoma" pitchFamily="34" charset="0"/>
              </a:defRPr>
            </a:lvl9pPr>
          </a:lstStyle>
          <a:p>
            <a:pPr algn="ctr" eaLnBrk="1">
              <a:lnSpc>
                <a:spcPct val="97000"/>
              </a:lnSpc>
              <a:buClr>
                <a:srgbClr val="000000"/>
              </a:buClr>
              <a:buSzPct val="45000"/>
              <a:buFont typeface="StarSymbol" charset="0"/>
              <a:buNone/>
            </a:pPr>
            <a:r>
              <a:rPr lang="en-GB" altLang="fr-FR" sz="1500" b="1">
                <a:solidFill>
                  <a:srgbClr val="000000"/>
                </a:solidFill>
                <a:latin typeface="Arial" pitchFamily="34" charset="0"/>
              </a:rPr>
              <a:t>Figure 3  Predictive probability that head cooling improves outcome for infants with moderately severe neonatal encephalopathy as predicted by the CoolCap study. The chance that cooling will benefit the next patient treated is the mean of the distribution (0.59) and the lower 95% confidence limit is 0.52.</a:t>
            </a:r>
          </a:p>
        </p:txBody>
      </p:sp>
    </p:spTree>
    <p:extLst>
      <p:ext uri="{BB962C8B-B14F-4D97-AF65-F5344CB8AC3E}">
        <p14:creationId xmlns:p14="http://schemas.microsoft.com/office/powerpoint/2010/main" val="557914800"/>
      </p:ext>
    </p:extLst>
  </p:cSld>
  <p:clrMapOvr>
    <a:masterClrMapping/>
  </p:clrMapOvr>
  <p:transition spd="med"/>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CA" dirty="0" smtClean="0"/>
              <a:t>Further studies…</a:t>
            </a:r>
            <a:endParaRPr lang="fr-CA" dirty="0"/>
          </a:p>
        </p:txBody>
      </p:sp>
      <p:sp>
        <p:nvSpPr>
          <p:cNvPr id="3" name="Espace réservé du contenu 2"/>
          <p:cNvSpPr>
            <a:spLocks noGrp="1"/>
          </p:cNvSpPr>
          <p:nvPr>
            <p:ph sz="quarter" idx="1"/>
          </p:nvPr>
        </p:nvSpPr>
        <p:spPr/>
        <p:txBody>
          <a:bodyPr/>
          <a:lstStyle/>
          <a:p>
            <a:r>
              <a:rPr lang="en-CA" dirty="0" smtClean="0"/>
              <a:t>Each positive study narrows the confidence interval, and increases the chance that a subsequent infant will benefit</a:t>
            </a:r>
          </a:p>
          <a:p>
            <a:r>
              <a:rPr lang="en-CA" dirty="0" smtClean="0"/>
              <a:t>A negative study has unpredictable effects on the confidence interval, and decreases the chance that a subsequent infant will benefit.  </a:t>
            </a:r>
            <a:endParaRPr lang="fr-CA" dirty="0"/>
          </a:p>
        </p:txBody>
      </p:sp>
    </p:spTree>
    <p:extLst>
      <p:ext uri="{BB962C8B-B14F-4D97-AF65-F5344CB8AC3E}">
        <p14:creationId xmlns:p14="http://schemas.microsoft.com/office/powerpoint/2010/main" val="370098934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CA" dirty="0" smtClean="0"/>
              <a:t>When is enough, enough?</a:t>
            </a:r>
            <a:endParaRPr lang="fr-CA" dirty="0"/>
          </a:p>
        </p:txBody>
      </p:sp>
      <p:sp>
        <p:nvSpPr>
          <p:cNvPr id="3" name="Espace réservé du contenu 2"/>
          <p:cNvSpPr>
            <a:spLocks noGrp="1"/>
          </p:cNvSpPr>
          <p:nvPr>
            <p:ph sz="quarter" idx="1"/>
          </p:nvPr>
        </p:nvSpPr>
        <p:spPr/>
        <p:txBody>
          <a:bodyPr>
            <a:normAutofit fontScale="85000" lnSpcReduction="20000"/>
          </a:bodyPr>
          <a:lstStyle/>
          <a:p>
            <a:r>
              <a:rPr lang="en-CA" dirty="0" smtClean="0"/>
              <a:t>When the likelihood of benefit is high</a:t>
            </a:r>
          </a:p>
          <a:p>
            <a:r>
              <a:rPr lang="en-CA" dirty="0" smtClean="0"/>
              <a:t>The likelihood of harm is low</a:t>
            </a:r>
          </a:p>
          <a:p>
            <a:endParaRPr lang="en-CA" dirty="0"/>
          </a:p>
          <a:p>
            <a:r>
              <a:rPr lang="en-CA" dirty="0" smtClean="0"/>
              <a:t>How high</a:t>
            </a:r>
            <a:r>
              <a:rPr lang="en-CA" dirty="0" smtClean="0"/>
              <a:t>?</a:t>
            </a:r>
          </a:p>
          <a:p>
            <a:pPr lvl="1"/>
            <a:r>
              <a:rPr lang="en-CA" dirty="0" smtClean="0"/>
              <a:t>Depends on the importance of the benefits </a:t>
            </a:r>
            <a:endParaRPr lang="en-CA" dirty="0" smtClean="0"/>
          </a:p>
          <a:p>
            <a:r>
              <a:rPr lang="en-CA" dirty="0" smtClean="0"/>
              <a:t>How low</a:t>
            </a:r>
            <a:r>
              <a:rPr lang="en-CA" dirty="0" smtClean="0"/>
              <a:t>?</a:t>
            </a:r>
          </a:p>
          <a:p>
            <a:pPr lvl="1"/>
            <a:r>
              <a:rPr lang="en-CA" dirty="0" smtClean="0"/>
              <a:t>Depends on the severity of the harm, want harm to be less than the benefit</a:t>
            </a:r>
          </a:p>
          <a:p>
            <a:pPr lvl="2"/>
            <a:r>
              <a:rPr lang="en-CA" dirty="0" smtClean="0"/>
              <a:t>But if the benefit is survival and the harm is a skin rash…. </a:t>
            </a:r>
            <a:endParaRPr lang="en-CA" dirty="0" smtClean="0"/>
          </a:p>
          <a:p>
            <a:endParaRPr lang="en-CA" dirty="0"/>
          </a:p>
          <a:p>
            <a:r>
              <a:rPr lang="en-CA" dirty="0" smtClean="0"/>
              <a:t>Risk of being too conservative, patients </a:t>
            </a:r>
            <a:r>
              <a:rPr lang="en-CA" dirty="0" smtClean="0"/>
              <a:t>suffer </a:t>
            </a:r>
            <a:r>
              <a:rPr lang="en-CA" dirty="0" smtClean="0"/>
              <a:t>from lack of new </a:t>
            </a:r>
            <a:r>
              <a:rPr lang="en-CA" dirty="0" smtClean="0"/>
              <a:t>treatment, </a:t>
            </a:r>
          </a:p>
          <a:p>
            <a:pPr lvl="1"/>
            <a:r>
              <a:rPr lang="en-CA" dirty="0" smtClean="0"/>
              <a:t>if risk-benefit balance positive</a:t>
            </a:r>
          </a:p>
          <a:p>
            <a:r>
              <a:rPr lang="en-CA" dirty="0" smtClean="0"/>
              <a:t>Risk </a:t>
            </a:r>
            <a:r>
              <a:rPr lang="en-CA" dirty="0" smtClean="0"/>
              <a:t>of being too early to adopt, patients </a:t>
            </a:r>
            <a:r>
              <a:rPr lang="en-CA" dirty="0" smtClean="0"/>
              <a:t>suffer </a:t>
            </a:r>
            <a:r>
              <a:rPr lang="en-CA" dirty="0" smtClean="0"/>
              <a:t>from </a:t>
            </a:r>
            <a:r>
              <a:rPr lang="en-CA" dirty="0" smtClean="0"/>
              <a:t>complications, </a:t>
            </a:r>
          </a:p>
          <a:p>
            <a:pPr lvl="1"/>
            <a:r>
              <a:rPr lang="en-CA" dirty="0" smtClean="0"/>
              <a:t>if risk-benefit balance negative</a:t>
            </a:r>
            <a:endParaRPr lang="fr-CA" dirty="0"/>
          </a:p>
        </p:txBody>
      </p:sp>
    </p:spTree>
    <p:extLst>
      <p:ext uri="{BB962C8B-B14F-4D97-AF65-F5344CB8AC3E}">
        <p14:creationId xmlns:p14="http://schemas.microsoft.com/office/powerpoint/2010/main" val="154266612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CA" dirty="0" smtClean="0"/>
              <a:t>Disasters in Neonatology</a:t>
            </a:r>
            <a:endParaRPr lang="fr-CA" dirty="0"/>
          </a:p>
        </p:txBody>
      </p:sp>
      <p:sp>
        <p:nvSpPr>
          <p:cNvPr id="3" name="Espace réservé du contenu 2"/>
          <p:cNvSpPr>
            <a:spLocks noGrp="1"/>
          </p:cNvSpPr>
          <p:nvPr>
            <p:ph sz="quarter" idx="1"/>
          </p:nvPr>
        </p:nvSpPr>
        <p:spPr/>
        <p:txBody>
          <a:bodyPr/>
          <a:lstStyle/>
          <a:p>
            <a:r>
              <a:rPr lang="en-CA" dirty="0" smtClean="0"/>
              <a:t>Oxygen and retinopathy</a:t>
            </a:r>
          </a:p>
          <a:p>
            <a:r>
              <a:rPr lang="en-CA" dirty="0" err="1" smtClean="0"/>
              <a:t>Sulfisoxazole</a:t>
            </a:r>
            <a:r>
              <a:rPr lang="en-CA" dirty="0" smtClean="0"/>
              <a:t> and kernicterus</a:t>
            </a:r>
          </a:p>
          <a:p>
            <a:r>
              <a:rPr lang="en-CA" dirty="0" smtClean="0"/>
              <a:t>Chloramphenicol and grey babies</a:t>
            </a:r>
          </a:p>
          <a:p>
            <a:r>
              <a:rPr lang="en-CA" dirty="0" smtClean="0"/>
              <a:t>Hexachlorophene and vacuolar encephalopathy</a:t>
            </a:r>
          </a:p>
          <a:p>
            <a:r>
              <a:rPr lang="en-CA" dirty="0" smtClean="0"/>
              <a:t>Benzoic Acid and gasping syndrome</a:t>
            </a:r>
          </a:p>
          <a:p>
            <a:r>
              <a:rPr lang="en-CA" dirty="0" smtClean="0"/>
              <a:t>Dexamethasone and cerebral palsy</a:t>
            </a:r>
            <a:endParaRPr lang="fr-CA" dirty="0"/>
          </a:p>
        </p:txBody>
      </p:sp>
    </p:spTree>
    <p:extLst>
      <p:ext uri="{BB962C8B-B14F-4D97-AF65-F5344CB8AC3E}">
        <p14:creationId xmlns:p14="http://schemas.microsoft.com/office/powerpoint/2010/main" val="239132659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CA" dirty="0" smtClean="0"/>
              <a:t>Disasters in Neonatology</a:t>
            </a:r>
            <a:endParaRPr lang="fr-CA" dirty="0"/>
          </a:p>
        </p:txBody>
      </p:sp>
      <p:sp>
        <p:nvSpPr>
          <p:cNvPr id="3" name="Espace réservé du contenu 2"/>
          <p:cNvSpPr>
            <a:spLocks noGrp="1"/>
          </p:cNvSpPr>
          <p:nvPr>
            <p:ph sz="quarter" idx="1"/>
          </p:nvPr>
        </p:nvSpPr>
        <p:spPr/>
        <p:txBody>
          <a:bodyPr>
            <a:normAutofit/>
          </a:bodyPr>
          <a:lstStyle/>
          <a:p>
            <a:r>
              <a:rPr lang="en-CA" dirty="0" smtClean="0"/>
              <a:t>Common theme</a:t>
            </a:r>
          </a:p>
          <a:p>
            <a:pPr lvl="1"/>
            <a:r>
              <a:rPr lang="en-CA" dirty="0" smtClean="0"/>
              <a:t>Introduced without RCT evidence of </a:t>
            </a:r>
            <a:r>
              <a:rPr lang="en-CA" dirty="0" smtClean="0"/>
              <a:t>benefit or safety</a:t>
            </a:r>
          </a:p>
          <a:p>
            <a:pPr lvl="1"/>
            <a:r>
              <a:rPr lang="en-CA" dirty="0" smtClean="0"/>
              <a:t>(or only evidence of short term physiologic effect, without long term safety, or clinical efficacy data: dexamethasone)</a:t>
            </a:r>
            <a:endParaRPr lang="en-CA" dirty="0" smtClean="0"/>
          </a:p>
          <a:p>
            <a:r>
              <a:rPr lang="en-CA" dirty="0" smtClean="0"/>
              <a:t>No example of too early introduction of therapy which had </a:t>
            </a:r>
            <a:r>
              <a:rPr lang="en-CA" dirty="0" smtClean="0"/>
              <a:t>RCT evidence </a:t>
            </a:r>
            <a:r>
              <a:rPr lang="en-CA" dirty="0" smtClean="0"/>
              <a:t>of </a:t>
            </a:r>
            <a:r>
              <a:rPr lang="en-CA" dirty="0" smtClean="0"/>
              <a:t>clinically important benefit and safety, </a:t>
            </a:r>
            <a:r>
              <a:rPr lang="en-CA" dirty="0" smtClean="0"/>
              <a:t>which then turned out to be a disaster.</a:t>
            </a:r>
          </a:p>
          <a:p>
            <a:r>
              <a:rPr lang="en-CA" dirty="0" smtClean="0"/>
              <a:t>Common </a:t>
            </a:r>
            <a:r>
              <a:rPr lang="en-CA" dirty="0" smtClean="0"/>
              <a:t>thread is the introduction of therapies based on ‘expert’ opinion, or on fashion, but without objective data</a:t>
            </a:r>
          </a:p>
          <a:p>
            <a:endParaRPr lang="fr-CA" dirty="0"/>
          </a:p>
        </p:txBody>
      </p:sp>
    </p:spTree>
    <p:extLst>
      <p:ext uri="{BB962C8B-B14F-4D97-AF65-F5344CB8AC3E}">
        <p14:creationId xmlns:p14="http://schemas.microsoft.com/office/powerpoint/2010/main" val="284894851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CA" dirty="0" smtClean="0"/>
              <a:t>Avoiding the next disaster</a:t>
            </a:r>
            <a:endParaRPr lang="fr-CA" dirty="0"/>
          </a:p>
        </p:txBody>
      </p:sp>
      <p:sp>
        <p:nvSpPr>
          <p:cNvPr id="3" name="Espace réservé du contenu 2"/>
          <p:cNvSpPr>
            <a:spLocks noGrp="1"/>
          </p:cNvSpPr>
          <p:nvPr>
            <p:ph sz="quarter" idx="1"/>
          </p:nvPr>
        </p:nvSpPr>
        <p:spPr/>
        <p:txBody>
          <a:bodyPr/>
          <a:lstStyle/>
          <a:p>
            <a:r>
              <a:rPr lang="en-CA" dirty="0" smtClean="0"/>
              <a:t>Demand </a:t>
            </a:r>
            <a:r>
              <a:rPr lang="en-CA" dirty="0" smtClean="0"/>
              <a:t>high quality RCT </a:t>
            </a:r>
            <a:r>
              <a:rPr lang="en-CA" dirty="0" smtClean="0"/>
              <a:t>evidence with clinically meaningful </a:t>
            </a:r>
            <a:r>
              <a:rPr lang="en-CA" dirty="0" smtClean="0"/>
              <a:t>outcomes, </a:t>
            </a:r>
            <a:r>
              <a:rPr lang="en-CA" dirty="0" smtClean="0"/>
              <a:t>before any substantive change in treatment</a:t>
            </a:r>
          </a:p>
          <a:p>
            <a:r>
              <a:rPr lang="en-CA" dirty="0" smtClean="0"/>
              <a:t>We need all trials to be published, so support ‘All Trials’</a:t>
            </a:r>
          </a:p>
          <a:p>
            <a:r>
              <a:rPr lang="en-CA" dirty="0" smtClean="0"/>
              <a:t>We need all data to be available, so support Open Data Standards</a:t>
            </a:r>
            <a:endParaRPr lang="fr-CA" dirty="0"/>
          </a:p>
        </p:txBody>
      </p:sp>
    </p:spTree>
    <p:extLst>
      <p:ext uri="{BB962C8B-B14F-4D97-AF65-F5344CB8AC3E}">
        <p14:creationId xmlns:p14="http://schemas.microsoft.com/office/powerpoint/2010/main" val="114197449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CA" dirty="0" smtClean="0"/>
              <a:t>Not all RCTs are equal!</a:t>
            </a:r>
            <a:endParaRPr lang="fr-CA" dirty="0"/>
          </a:p>
        </p:txBody>
      </p:sp>
      <p:sp>
        <p:nvSpPr>
          <p:cNvPr id="3" name="Espace réservé du contenu 2"/>
          <p:cNvSpPr>
            <a:spLocks noGrp="1"/>
          </p:cNvSpPr>
          <p:nvPr>
            <p:ph sz="quarter" idx="1"/>
          </p:nvPr>
        </p:nvSpPr>
        <p:spPr/>
        <p:txBody>
          <a:bodyPr>
            <a:normAutofit fontScale="92500"/>
          </a:bodyPr>
          <a:lstStyle/>
          <a:p>
            <a:r>
              <a:rPr lang="en-CA" dirty="0" smtClean="0"/>
              <a:t>Initial small single center trials tend to be much more positive</a:t>
            </a:r>
          </a:p>
          <a:p>
            <a:pPr lvl="1"/>
            <a:r>
              <a:rPr lang="en-CA" dirty="0" smtClean="0"/>
              <a:t>Various biases, particularly publication bias</a:t>
            </a:r>
          </a:p>
          <a:p>
            <a:pPr lvl="1"/>
            <a:r>
              <a:rPr lang="en-CA" dirty="0" smtClean="0"/>
              <a:t>Often not well masked</a:t>
            </a:r>
          </a:p>
          <a:p>
            <a:pPr lvl="1"/>
            <a:endParaRPr lang="en-CA" dirty="0" smtClean="0"/>
          </a:p>
          <a:p>
            <a:r>
              <a:rPr lang="en-CA" dirty="0" smtClean="0"/>
              <a:t>Clinically important outcomes are essential</a:t>
            </a:r>
            <a:endParaRPr lang="en-CA" dirty="0"/>
          </a:p>
          <a:p>
            <a:pPr lvl="1"/>
            <a:r>
              <a:rPr lang="en-CA" dirty="0" smtClean="0"/>
              <a:t>Just because your oxygen requirements go down, doesn’t mean you benefit</a:t>
            </a:r>
          </a:p>
          <a:p>
            <a:pPr lvl="2"/>
            <a:r>
              <a:rPr lang="en-CA" dirty="0" smtClean="0"/>
              <a:t>Do you actually have less lung injury, more survival, better long term health?</a:t>
            </a:r>
          </a:p>
          <a:p>
            <a:pPr lvl="1"/>
            <a:r>
              <a:rPr lang="en-CA" dirty="0" smtClean="0"/>
              <a:t>Just because the blood pressure goes up, doesn’t mean you should treat.</a:t>
            </a:r>
          </a:p>
          <a:p>
            <a:pPr lvl="2"/>
            <a:r>
              <a:rPr lang="en-CA" dirty="0" smtClean="0"/>
              <a:t>Do you actually have better survival, less gut and brain injury, better long term health?</a:t>
            </a:r>
          </a:p>
          <a:p>
            <a:pPr lvl="1"/>
            <a:endParaRPr lang="en-CA" dirty="0" smtClean="0"/>
          </a:p>
        </p:txBody>
      </p:sp>
    </p:spTree>
    <p:extLst>
      <p:ext uri="{BB962C8B-B14F-4D97-AF65-F5344CB8AC3E}">
        <p14:creationId xmlns:p14="http://schemas.microsoft.com/office/powerpoint/2010/main" val="74677799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en-CA" dirty="0" smtClean="0"/>
              <a:t>Immunoglobulins for Sepsis?</a:t>
            </a:r>
            <a:endParaRPr lang="fr-CA" dirty="0"/>
          </a:p>
        </p:txBody>
      </p:sp>
      <p:sp>
        <p:nvSpPr>
          <p:cNvPr id="3" name="Espace réservé du contenu 2"/>
          <p:cNvSpPr>
            <a:spLocks noGrp="1"/>
          </p:cNvSpPr>
          <p:nvPr>
            <p:ph sz="quarter" idx="1"/>
          </p:nvPr>
        </p:nvSpPr>
        <p:spPr/>
        <p:txBody>
          <a:bodyPr>
            <a:normAutofit/>
          </a:bodyPr>
          <a:lstStyle/>
          <a:p>
            <a:r>
              <a:rPr lang="en-CA" dirty="0" smtClean="0"/>
              <a:t>Cochrane review 2009</a:t>
            </a:r>
          </a:p>
          <a:p>
            <a:r>
              <a:rPr lang="en-US" dirty="0"/>
              <a:t>Mortality in infants with clinically suspected infection was reduced following IVIG treatment [7 studies (n = 378); typical RR 0.58 (95% CI; 0.38, 0.89</a:t>
            </a:r>
            <a:r>
              <a:rPr lang="en-US" dirty="0" smtClean="0"/>
              <a:t>)</a:t>
            </a:r>
          </a:p>
          <a:p>
            <a:r>
              <a:rPr lang="en-US" dirty="0" smtClean="0"/>
              <a:t>Mortality </a:t>
            </a:r>
            <a:r>
              <a:rPr lang="en-US" dirty="0"/>
              <a:t>in cases of subsequently proven infection was reduced [seven trials (n = 262); typical RR 0.55 (95% CI; 0.31, 0.98</a:t>
            </a:r>
            <a:r>
              <a:rPr lang="en-US" dirty="0" smtClean="0"/>
              <a:t>)</a:t>
            </a:r>
          </a:p>
          <a:p>
            <a:r>
              <a:rPr lang="en-US" dirty="0" smtClean="0"/>
              <a:t>40-45% reduction in mortality!</a:t>
            </a:r>
          </a:p>
          <a:p>
            <a:r>
              <a:rPr lang="en-US" dirty="0" smtClean="0"/>
              <a:t>No heterogeneity!</a:t>
            </a:r>
          </a:p>
          <a:p>
            <a:r>
              <a:rPr lang="en-US" dirty="0" smtClean="0"/>
              <a:t>(average sample size 25 per group)</a:t>
            </a:r>
            <a:endParaRPr lang="fr-CA" dirty="0"/>
          </a:p>
        </p:txBody>
      </p:sp>
    </p:spTree>
    <p:extLst>
      <p:ext uri="{BB962C8B-B14F-4D97-AF65-F5344CB8AC3E}">
        <p14:creationId xmlns:p14="http://schemas.microsoft.com/office/powerpoint/2010/main" val="276852658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CA" dirty="0" smtClean="0"/>
              <a:t>INIS</a:t>
            </a:r>
            <a:endParaRPr lang="fr-CA" dirty="0"/>
          </a:p>
        </p:txBody>
      </p:sp>
      <p:sp>
        <p:nvSpPr>
          <p:cNvPr id="3" name="Espace réservé du contenu 2"/>
          <p:cNvSpPr>
            <a:spLocks noGrp="1"/>
          </p:cNvSpPr>
          <p:nvPr>
            <p:ph sz="quarter" idx="1"/>
          </p:nvPr>
        </p:nvSpPr>
        <p:spPr/>
        <p:txBody>
          <a:bodyPr>
            <a:normAutofit fontScale="92500" lnSpcReduction="10000"/>
          </a:bodyPr>
          <a:lstStyle/>
          <a:p>
            <a:r>
              <a:rPr lang="en-CA" dirty="0" smtClean="0"/>
              <a:t>Large multicenter randomized trial of Immunoglobulin for treatment of neonatal </a:t>
            </a:r>
            <a:r>
              <a:rPr lang="en-CA" dirty="0"/>
              <a:t>sepsis. </a:t>
            </a:r>
            <a:endParaRPr lang="en-CA" dirty="0" smtClean="0"/>
          </a:p>
          <a:p>
            <a:pPr lvl="1"/>
            <a:r>
              <a:rPr lang="en-CA" dirty="0" smtClean="0"/>
              <a:t>Brocklehurst </a:t>
            </a:r>
            <a:r>
              <a:rPr lang="en-CA" dirty="0"/>
              <a:t>P, </a:t>
            </a:r>
            <a:r>
              <a:rPr lang="en-CA" dirty="0" smtClean="0"/>
              <a:t>et </a:t>
            </a:r>
            <a:r>
              <a:rPr lang="en-CA" dirty="0"/>
              <a:t>al. Treatment of neonatal sepsis with intravenous immune globulin. The New England journal of medicine. </a:t>
            </a:r>
            <a:r>
              <a:rPr lang="en-CA" dirty="0" smtClean="0"/>
              <a:t>2011;365:1201-11</a:t>
            </a:r>
            <a:r>
              <a:rPr lang="en-CA" dirty="0"/>
              <a:t>.</a:t>
            </a:r>
          </a:p>
          <a:p>
            <a:endParaRPr lang="en-CA" dirty="0" smtClean="0"/>
          </a:p>
          <a:p>
            <a:r>
              <a:rPr lang="en-CA" dirty="0" smtClean="0"/>
              <a:t>N=3500</a:t>
            </a:r>
            <a:endParaRPr lang="en-CA" dirty="0" smtClean="0"/>
          </a:p>
          <a:p>
            <a:r>
              <a:rPr lang="en-CA" dirty="0" smtClean="0"/>
              <a:t>No effect</a:t>
            </a:r>
          </a:p>
          <a:p>
            <a:pPr lvl="1"/>
            <a:r>
              <a:rPr lang="en-CA" dirty="0" smtClean="0"/>
              <a:t>No subgroup with </a:t>
            </a:r>
            <a:r>
              <a:rPr lang="en-CA" dirty="0" smtClean="0"/>
              <a:t>benefit</a:t>
            </a:r>
          </a:p>
          <a:p>
            <a:pPr lvl="1"/>
            <a:r>
              <a:rPr lang="en-CA" dirty="0" smtClean="0"/>
              <a:t>Including those with confirmed culture positive sepsis</a:t>
            </a:r>
            <a:endParaRPr lang="en-CA" dirty="0" smtClean="0"/>
          </a:p>
          <a:p>
            <a:endParaRPr lang="en-CA" dirty="0"/>
          </a:p>
          <a:p>
            <a:r>
              <a:rPr lang="en-CA" dirty="0" smtClean="0"/>
              <a:t>No </a:t>
            </a:r>
            <a:r>
              <a:rPr lang="en-CA" dirty="0" smtClean="0"/>
              <a:t>evidence of </a:t>
            </a:r>
            <a:r>
              <a:rPr lang="en-CA" dirty="0" smtClean="0"/>
              <a:t>harm </a:t>
            </a:r>
            <a:r>
              <a:rPr lang="en-CA" dirty="0" smtClean="0"/>
              <a:t>in any of the </a:t>
            </a:r>
            <a:r>
              <a:rPr lang="en-CA" dirty="0" smtClean="0"/>
              <a:t>early trials, nor INIS</a:t>
            </a:r>
            <a:endParaRPr lang="fr-CA" dirty="0"/>
          </a:p>
        </p:txBody>
      </p:sp>
    </p:spTree>
    <p:extLst>
      <p:ext uri="{BB962C8B-B14F-4D97-AF65-F5344CB8AC3E}">
        <p14:creationId xmlns:p14="http://schemas.microsoft.com/office/powerpoint/2010/main" val="369845464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CA" dirty="0" smtClean="0"/>
              <a:t>INIS</a:t>
            </a:r>
            <a:endParaRPr lang="fr-CA" dirty="0"/>
          </a:p>
        </p:txBody>
      </p:sp>
      <p:sp>
        <p:nvSpPr>
          <p:cNvPr id="3" name="Espace réservé du contenu 2"/>
          <p:cNvSpPr>
            <a:spLocks noGrp="1"/>
          </p:cNvSpPr>
          <p:nvPr>
            <p:ph sz="quarter" idx="1"/>
          </p:nvPr>
        </p:nvSpPr>
        <p:spPr/>
        <p:txBody>
          <a:bodyPr>
            <a:normAutofit/>
          </a:bodyPr>
          <a:lstStyle/>
          <a:p>
            <a:r>
              <a:rPr lang="en-CA" dirty="0" smtClean="0"/>
              <a:t>Prior to INIS, I encouraged the use of IVIG in sick infants with sepsis, based on:</a:t>
            </a:r>
          </a:p>
          <a:p>
            <a:pPr lvl="1"/>
            <a:r>
              <a:rPr lang="en-CA" dirty="0" smtClean="0"/>
              <a:t>Those few small RCTs, which seemed to show a benefit for survival</a:t>
            </a:r>
            <a:endParaRPr lang="fr-CA" dirty="0" smtClean="0"/>
          </a:p>
          <a:p>
            <a:pPr lvl="1"/>
            <a:r>
              <a:rPr lang="en-CA" dirty="0" smtClean="0"/>
              <a:t>No adverse </a:t>
            </a:r>
            <a:r>
              <a:rPr lang="en-CA" dirty="0" smtClean="0"/>
              <a:t>effects, in those trials or in the larger trials of prophylaxis</a:t>
            </a:r>
            <a:endParaRPr lang="en-CA" dirty="0" smtClean="0"/>
          </a:p>
          <a:p>
            <a:pPr lvl="1"/>
            <a:r>
              <a:rPr lang="en-CA" dirty="0" smtClean="0"/>
              <a:t>With little confidence, but analysis of risk-benefit that seemed positive</a:t>
            </a:r>
          </a:p>
          <a:p>
            <a:r>
              <a:rPr lang="en-CA" dirty="0" smtClean="0"/>
              <a:t>After INIS, comfortable that babies were not harmed, but no longer recommend IVIG</a:t>
            </a:r>
          </a:p>
        </p:txBody>
      </p:sp>
    </p:spTree>
    <p:extLst>
      <p:ext uri="{BB962C8B-B14F-4D97-AF65-F5344CB8AC3E}">
        <p14:creationId xmlns:p14="http://schemas.microsoft.com/office/powerpoint/2010/main" val="67316411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CA" dirty="0" smtClean="0"/>
              <a:t>Therapeutic Hypothermia</a:t>
            </a:r>
            <a:endParaRPr lang="fr-CA" dirty="0"/>
          </a:p>
        </p:txBody>
      </p:sp>
      <p:sp>
        <p:nvSpPr>
          <p:cNvPr id="3" name="Espace réservé du contenu 2"/>
          <p:cNvSpPr>
            <a:spLocks noGrp="1"/>
          </p:cNvSpPr>
          <p:nvPr>
            <p:ph sz="quarter" idx="1"/>
          </p:nvPr>
        </p:nvSpPr>
        <p:spPr/>
        <p:txBody>
          <a:bodyPr/>
          <a:lstStyle/>
          <a:p>
            <a:r>
              <a:rPr lang="en-CA" dirty="0" smtClean="0"/>
              <a:t>After 2 large RCTs were positive, with reduced mortality and infrequent serious adverse events</a:t>
            </a:r>
          </a:p>
          <a:p>
            <a:pPr lvl="1"/>
            <a:r>
              <a:rPr lang="en-CA" dirty="0" smtClean="0"/>
              <a:t>Which followed </a:t>
            </a:r>
            <a:r>
              <a:rPr lang="en-CA" dirty="0" smtClean="0"/>
              <a:t>‘hundreds’ </a:t>
            </a:r>
            <a:r>
              <a:rPr lang="en-CA" dirty="0" smtClean="0"/>
              <a:t>of pre-clinical studies and small pilots</a:t>
            </a:r>
          </a:p>
          <a:p>
            <a:r>
              <a:rPr lang="en-CA" dirty="0" smtClean="0"/>
              <a:t>There was still a lot of reluctance to institute routine hypothermia</a:t>
            </a:r>
          </a:p>
          <a:p>
            <a:r>
              <a:rPr lang="en-CA" dirty="0" smtClean="0"/>
              <a:t>Was that appropriate?</a:t>
            </a:r>
            <a:endParaRPr lang="fr-CA" dirty="0"/>
          </a:p>
        </p:txBody>
      </p:sp>
    </p:spTree>
    <p:extLst>
      <p:ext uri="{BB962C8B-B14F-4D97-AF65-F5344CB8AC3E}">
        <p14:creationId xmlns:p14="http://schemas.microsoft.com/office/powerpoint/2010/main" val="242812834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CA" dirty="0" smtClean="0"/>
              <a:t>Therapeutic Hypothermia</a:t>
            </a:r>
            <a:endParaRPr lang="fr-CA" dirty="0"/>
          </a:p>
        </p:txBody>
      </p:sp>
      <p:sp>
        <p:nvSpPr>
          <p:cNvPr id="3" name="Espace réservé du contenu 2"/>
          <p:cNvSpPr>
            <a:spLocks noGrp="1"/>
          </p:cNvSpPr>
          <p:nvPr>
            <p:ph sz="quarter" idx="1"/>
          </p:nvPr>
        </p:nvSpPr>
        <p:spPr/>
        <p:txBody>
          <a:bodyPr>
            <a:normAutofit/>
          </a:bodyPr>
          <a:lstStyle/>
          <a:p>
            <a:r>
              <a:rPr lang="en-CA" dirty="0" smtClean="0"/>
              <a:t>What were the benefits?</a:t>
            </a:r>
          </a:p>
          <a:p>
            <a:r>
              <a:rPr lang="en-CA" dirty="0" smtClean="0"/>
              <a:t>How certain could we be?</a:t>
            </a:r>
          </a:p>
          <a:p>
            <a:endParaRPr lang="en-CA" dirty="0"/>
          </a:p>
          <a:p>
            <a:r>
              <a:rPr lang="en-CA" dirty="0" smtClean="0"/>
              <a:t>What were the risks?</a:t>
            </a:r>
          </a:p>
          <a:p>
            <a:r>
              <a:rPr lang="en-CA" dirty="0" smtClean="0"/>
              <a:t>How certain could we be</a:t>
            </a:r>
            <a:r>
              <a:rPr lang="en-CA" dirty="0" smtClean="0"/>
              <a:t>?</a:t>
            </a:r>
          </a:p>
          <a:p>
            <a:endParaRPr lang="en-CA" dirty="0"/>
          </a:p>
          <a:p>
            <a:pPr lvl="1"/>
            <a:r>
              <a:rPr lang="en-CA" dirty="0" smtClean="0"/>
              <a:t>In my opinion, the neonatal community was too conservative, and waited too long. We have had our fingers burned by previous disasters, but they were different.</a:t>
            </a:r>
            <a:endParaRPr lang="fr-CA" dirty="0"/>
          </a:p>
        </p:txBody>
      </p:sp>
    </p:spTree>
    <p:extLst>
      <p:ext uri="{BB962C8B-B14F-4D97-AF65-F5344CB8AC3E}">
        <p14:creationId xmlns:p14="http://schemas.microsoft.com/office/powerpoint/2010/main" val="302117972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en-CA" dirty="0" smtClean="0"/>
              <a:t>When Enough is Enough- what to do next</a:t>
            </a:r>
            <a:endParaRPr lang="fr-CA" dirty="0"/>
          </a:p>
        </p:txBody>
      </p:sp>
      <p:sp>
        <p:nvSpPr>
          <p:cNvPr id="3" name="Espace réservé du contenu 2"/>
          <p:cNvSpPr>
            <a:spLocks noGrp="1"/>
          </p:cNvSpPr>
          <p:nvPr>
            <p:ph sz="quarter" idx="1"/>
          </p:nvPr>
        </p:nvSpPr>
        <p:spPr/>
        <p:txBody>
          <a:bodyPr/>
          <a:lstStyle/>
          <a:p>
            <a:r>
              <a:rPr lang="en-CA" dirty="0" smtClean="0"/>
              <a:t>Consult Parents</a:t>
            </a:r>
          </a:p>
          <a:p>
            <a:r>
              <a:rPr lang="en-CA" dirty="0" smtClean="0"/>
              <a:t>Evaluate Risk-Benefit</a:t>
            </a:r>
          </a:p>
          <a:p>
            <a:r>
              <a:rPr lang="en-CA" dirty="0" smtClean="0"/>
              <a:t>Evaluate cost-effectiveness</a:t>
            </a:r>
          </a:p>
          <a:p>
            <a:r>
              <a:rPr lang="en-CA" dirty="0" smtClean="0"/>
              <a:t>Develop policy and protocols</a:t>
            </a:r>
          </a:p>
          <a:p>
            <a:r>
              <a:rPr lang="en-CA" dirty="0" smtClean="0"/>
              <a:t>Introduce the change</a:t>
            </a:r>
          </a:p>
          <a:p>
            <a:r>
              <a:rPr lang="en-CA" dirty="0" smtClean="0"/>
              <a:t>Evaluate the effects</a:t>
            </a:r>
          </a:p>
          <a:p>
            <a:pPr lvl="1"/>
            <a:r>
              <a:rPr lang="en-CA" dirty="0" smtClean="0"/>
              <a:t>Does it work in our </a:t>
            </a:r>
            <a:r>
              <a:rPr lang="en-CA" dirty="0" smtClean="0"/>
              <a:t>practice?</a:t>
            </a:r>
            <a:endParaRPr lang="fr-CA" dirty="0"/>
          </a:p>
        </p:txBody>
      </p:sp>
    </p:spTree>
    <p:extLst>
      <p:ext uri="{BB962C8B-B14F-4D97-AF65-F5344CB8AC3E}">
        <p14:creationId xmlns:p14="http://schemas.microsoft.com/office/powerpoint/2010/main" val="391454182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en-CA" dirty="0" smtClean="0"/>
              <a:t>Probiotics: a relevant, recent, example</a:t>
            </a:r>
            <a:endParaRPr lang="fr-CA" dirty="0"/>
          </a:p>
        </p:txBody>
      </p:sp>
      <p:sp>
        <p:nvSpPr>
          <p:cNvPr id="3" name="Espace réservé du contenu 2"/>
          <p:cNvSpPr>
            <a:spLocks noGrp="1"/>
          </p:cNvSpPr>
          <p:nvPr>
            <p:ph sz="quarter" idx="1"/>
          </p:nvPr>
        </p:nvSpPr>
        <p:spPr/>
        <p:txBody>
          <a:bodyPr/>
          <a:lstStyle/>
          <a:p>
            <a:r>
              <a:rPr lang="en-CA" dirty="0" smtClean="0"/>
              <a:t>Enormous amount of positive data</a:t>
            </a:r>
          </a:p>
          <a:p>
            <a:r>
              <a:rPr lang="en-CA" dirty="0" smtClean="0"/>
              <a:t>No evidence of harm, in any of the trials</a:t>
            </a:r>
          </a:p>
          <a:p>
            <a:r>
              <a:rPr lang="en-CA" dirty="0" smtClean="0"/>
              <a:t>Poor uptake of a cheap effective therapy</a:t>
            </a:r>
          </a:p>
          <a:p>
            <a:pPr lvl="1"/>
            <a:r>
              <a:rPr lang="en-CA" dirty="0" smtClean="0"/>
              <a:t>Why?</a:t>
            </a:r>
            <a:endParaRPr lang="fr-CA" dirty="0"/>
          </a:p>
        </p:txBody>
      </p:sp>
    </p:spTree>
    <p:extLst>
      <p:ext uri="{BB962C8B-B14F-4D97-AF65-F5344CB8AC3E}">
        <p14:creationId xmlns:p14="http://schemas.microsoft.com/office/powerpoint/2010/main" val="83128446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en-CA" dirty="0" smtClean="0"/>
              <a:t>Questions to ask before instituting a new intervention</a:t>
            </a:r>
            <a:endParaRPr lang="fr-CA" dirty="0"/>
          </a:p>
        </p:txBody>
      </p:sp>
      <p:sp>
        <p:nvSpPr>
          <p:cNvPr id="3" name="Espace réservé du contenu 2"/>
          <p:cNvSpPr>
            <a:spLocks noGrp="1"/>
          </p:cNvSpPr>
          <p:nvPr>
            <p:ph sz="quarter" idx="1"/>
          </p:nvPr>
        </p:nvSpPr>
        <p:spPr/>
        <p:txBody>
          <a:bodyPr>
            <a:normAutofit lnSpcReduction="10000"/>
          </a:bodyPr>
          <a:lstStyle/>
          <a:p>
            <a:r>
              <a:rPr lang="en-CA" dirty="0" smtClean="0"/>
              <a:t>Is it biologically feasible?</a:t>
            </a:r>
          </a:p>
          <a:p>
            <a:r>
              <a:rPr lang="en-CA" dirty="0" smtClean="0"/>
              <a:t>Is there an appropriate animal model, which shows efficacy?</a:t>
            </a:r>
          </a:p>
          <a:p>
            <a:r>
              <a:rPr lang="en-CA" dirty="0" smtClean="0"/>
              <a:t>Are there preliminary studies without evidence of harm?</a:t>
            </a:r>
          </a:p>
          <a:p>
            <a:r>
              <a:rPr lang="en-CA" dirty="0" smtClean="0"/>
              <a:t>With some evidence of benefit?</a:t>
            </a:r>
          </a:p>
          <a:p>
            <a:r>
              <a:rPr lang="en-CA" dirty="0" smtClean="0"/>
              <a:t>Is there at least one good trial with masked allocation</a:t>
            </a:r>
            <a:r>
              <a:rPr lang="en-CA" dirty="0" smtClean="0"/>
              <a:t>?</a:t>
            </a:r>
          </a:p>
          <a:p>
            <a:endParaRPr lang="en-CA" dirty="0"/>
          </a:p>
          <a:p>
            <a:r>
              <a:rPr lang="en-CA" dirty="0" smtClean="0"/>
              <a:t>For studies of prophylaxis, much larger sample sizes are required.</a:t>
            </a:r>
          </a:p>
          <a:p>
            <a:pPr lvl="1"/>
            <a:r>
              <a:rPr lang="en-CA" dirty="0" smtClean="0"/>
              <a:t>RCTs of treatment, 100% have the disease…</a:t>
            </a:r>
            <a:endParaRPr lang="en-CA" dirty="0" smtClean="0"/>
          </a:p>
          <a:p>
            <a:pPr lvl="1"/>
            <a:r>
              <a:rPr lang="en-CA" dirty="0" smtClean="0"/>
              <a:t>RCTs of prophylaxis, if only 10% will get the disease, you need 10x more patients</a:t>
            </a:r>
            <a:endParaRPr lang="fr-CA" dirty="0"/>
          </a:p>
        </p:txBody>
      </p:sp>
    </p:spTree>
    <p:extLst>
      <p:ext uri="{BB962C8B-B14F-4D97-AF65-F5344CB8AC3E}">
        <p14:creationId xmlns:p14="http://schemas.microsoft.com/office/powerpoint/2010/main" val="394711224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3528" y="260648"/>
            <a:ext cx="7772400" cy="1143000"/>
          </a:xfrm>
        </p:spPr>
        <p:txBody>
          <a:bodyPr>
            <a:normAutofit/>
          </a:bodyPr>
          <a:lstStyle/>
          <a:p>
            <a:pPr algn="l"/>
            <a:r>
              <a:rPr lang="en-US" sz="3200" dirty="0" smtClean="0"/>
              <a:t>Forest plots of probiotics </a:t>
            </a:r>
            <a:br>
              <a:rPr lang="en-US" sz="3200" dirty="0" smtClean="0"/>
            </a:br>
            <a:r>
              <a:rPr lang="en-US" sz="3200" dirty="0" smtClean="0"/>
              <a:t>in preterm infants </a:t>
            </a:r>
            <a:endParaRPr lang="en-US" sz="3200" dirty="0"/>
          </a:p>
        </p:txBody>
      </p:sp>
      <p:sp>
        <p:nvSpPr>
          <p:cNvPr id="3" name="Espace réservé du contenu 2"/>
          <p:cNvSpPr>
            <a:spLocks noGrp="1"/>
          </p:cNvSpPr>
          <p:nvPr>
            <p:ph sz="quarter" idx="1"/>
          </p:nvPr>
        </p:nvSpPr>
        <p:spPr>
          <a:xfrm>
            <a:off x="457200" y="1600200"/>
            <a:ext cx="4186808" cy="4525963"/>
          </a:xfrm>
        </p:spPr>
        <p:txBody>
          <a:bodyPr>
            <a:normAutofit/>
          </a:bodyPr>
          <a:lstStyle/>
          <a:p>
            <a:r>
              <a:rPr lang="en-US" sz="2400" dirty="0"/>
              <a:t> </a:t>
            </a:r>
            <a:r>
              <a:rPr lang="en-US" sz="2400" dirty="0" smtClean="0"/>
              <a:t> (</a:t>
            </a:r>
            <a:r>
              <a:rPr lang="en-US" sz="2400" dirty="0"/>
              <a:t>A, Effect of probiotics on NEC; B, Effect of probiotics on mortality; C, Effect of probiotics on sepsis).</a:t>
            </a:r>
          </a:p>
        </p:txBody>
      </p:sp>
      <p:pic>
        <p:nvPicPr>
          <p:cNvPr id="614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21853" y="9906"/>
            <a:ext cx="4222147" cy="68480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2972273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au 4"/>
          <p:cNvGraphicFramePr>
            <a:graphicFrameLocks noGrp="1"/>
          </p:cNvGraphicFramePr>
          <p:nvPr>
            <p:extLst>
              <p:ext uri="{D42A27DB-BD31-4B8C-83A1-F6EECF244321}">
                <p14:modId xmlns:p14="http://schemas.microsoft.com/office/powerpoint/2010/main" val="4160619296"/>
              </p:ext>
            </p:extLst>
          </p:nvPr>
        </p:nvGraphicFramePr>
        <p:xfrm>
          <a:off x="395536" y="332656"/>
          <a:ext cx="7920878" cy="6180984"/>
        </p:xfrm>
        <a:graphic>
          <a:graphicData uri="http://schemas.openxmlformats.org/drawingml/2006/table">
            <a:tbl>
              <a:tblPr/>
              <a:tblGrid>
                <a:gridCol w="1131554"/>
                <a:gridCol w="1131554"/>
                <a:gridCol w="1131554"/>
                <a:gridCol w="1131554"/>
                <a:gridCol w="1131554"/>
                <a:gridCol w="1131554"/>
                <a:gridCol w="1131554"/>
              </a:tblGrid>
              <a:tr h="125863">
                <a:tc rowSpan="2">
                  <a:txBody>
                    <a:bodyPr/>
                    <a:lstStyle/>
                    <a:p>
                      <a:pPr algn="l" fontAlgn="t"/>
                      <a:r>
                        <a:rPr lang="en-US" sz="1400" b="0" dirty="0">
                          <a:effectLst/>
                        </a:rPr>
                        <a:t>Subgroup analyses</a:t>
                      </a:r>
                    </a:p>
                  </a:txBody>
                  <a:tcPr marL="32328" marR="32328" marT="16164" marB="16164">
                    <a:lnL w="9525" cap="flat" cmpd="sng" algn="ctr">
                      <a:solidFill>
                        <a:srgbClr val="70C649"/>
                      </a:solidFill>
                      <a:prstDash val="solid"/>
                      <a:round/>
                      <a:headEnd type="none" w="med" len="med"/>
                      <a:tailEnd type="none" w="med" len="med"/>
                    </a:lnL>
                    <a:lnR w="9525" cap="flat" cmpd="sng" algn="ctr">
                      <a:solidFill>
                        <a:srgbClr val="30C749"/>
                      </a:solidFill>
                      <a:prstDash val="solid"/>
                      <a:round/>
                      <a:headEnd type="none" w="med" len="med"/>
                      <a:tailEnd type="none" w="med" len="med"/>
                    </a:lnR>
                    <a:lnT w="9525" cap="flat" cmpd="sng" algn="ctr">
                      <a:solidFill>
                        <a:srgbClr val="70C649"/>
                      </a:solidFill>
                      <a:prstDash val="solid"/>
                      <a:round/>
                      <a:headEnd type="none" w="med" len="med"/>
                      <a:tailEnd type="none" w="med" len="med"/>
                    </a:lnT>
                    <a:lnB w="9525" cap="flat" cmpd="sng" algn="ctr">
                      <a:solidFill>
                        <a:srgbClr val="E0C549"/>
                      </a:solidFill>
                      <a:prstDash val="solid"/>
                      <a:round/>
                      <a:headEnd type="none" w="med" len="med"/>
                      <a:tailEnd type="none" w="med" len="med"/>
                    </a:lnB>
                    <a:solidFill>
                      <a:srgbClr val="F9FBFC"/>
                    </a:solidFill>
                  </a:tcPr>
                </a:tc>
                <a:tc rowSpan="2">
                  <a:txBody>
                    <a:bodyPr/>
                    <a:lstStyle/>
                    <a:p>
                      <a:pPr algn="l" fontAlgn="t"/>
                      <a:r>
                        <a:rPr lang="en-US" sz="1400" b="0">
                          <a:effectLst/>
                        </a:rPr>
                        <a:t>Studies (no. in probiotics group/no. in placebo group)</a:t>
                      </a:r>
                    </a:p>
                  </a:txBody>
                  <a:tcPr marL="32328" marR="32328" marT="16164" marB="16164">
                    <a:lnL w="9525" cap="flat" cmpd="sng" algn="ctr">
                      <a:solidFill>
                        <a:srgbClr val="30C749"/>
                      </a:solidFill>
                      <a:prstDash val="solid"/>
                      <a:round/>
                      <a:headEnd type="none" w="med" len="med"/>
                      <a:tailEnd type="none" w="med" len="med"/>
                    </a:lnL>
                    <a:lnR w="9525" cap="flat" cmpd="sng" algn="ctr">
                      <a:solidFill>
                        <a:srgbClr val="50C649"/>
                      </a:solidFill>
                      <a:prstDash val="solid"/>
                      <a:round/>
                      <a:headEnd type="none" w="med" len="med"/>
                      <a:tailEnd type="none" w="med" len="med"/>
                    </a:lnR>
                    <a:lnT w="9525" cap="flat" cmpd="sng" algn="ctr">
                      <a:solidFill>
                        <a:srgbClr val="30C749"/>
                      </a:solidFill>
                      <a:prstDash val="solid"/>
                      <a:round/>
                      <a:headEnd type="none" w="med" len="med"/>
                      <a:tailEnd type="none" w="med" len="med"/>
                    </a:lnT>
                    <a:lnB w="9525" cap="flat" cmpd="sng" algn="ctr">
                      <a:solidFill>
                        <a:srgbClr val="50C549"/>
                      </a:solidFill>
                      <a:prstDash val="solid"/>
                      <a:round/>
                      <a:headEnd type="none" w="med" len="med"/>
                      <a:tailEnd type="none" w="med" len="med"/>
                    </a:lnB>
                    <a:solidFill>
                      <a:srgbClr val="F9FBFC"/>
                    </a:solidFill>
                  </a:tcPr>
                </a:tc>
                <a:tc gridSpan="5">
                  <a:txBody>
                    <a:bodyPr/>
                    <a:lstStyle/>
                    <a:p>
                      <a:pPr algn="l" fontAlgn="t"/>
                      <a:r>
                        <a:rPr lang="en-US" sz="1400" b="0">
                          <a:effectLst/>
                        </a:rPr>
                        <a:t>RR</a:t>
                      </a:r>
                    </a:p>
                  </a:txBody>
                  <a:tcPr marL="32328" marR="32328" marT="16164" marB="16164">
                    <a:lnL w="9525" cap="flat" cmpd="sng" algn="ctr">
                      <a:solidFill>
                        <a:srgbClr val="50C649"/>
                      </a:solidFill>
                      <a:prstDash val="solid"/>
                      <a:round/>
                      <a:headEnd type="none" w="med" len="med"/>
                      <a:tailEnd type="none" w="med" len="med"/>
                    </a:lnL>
                    <a:lnR w="9525" cap="flat" cmpd="sng" algn="ctr">
                      <a:solidFill>
                        <a:srgbClr val="50C649"/>
                      </a:solidFill>
                      <a:prstDash val="solid"/>
                      <a:round/>
                      <a:headEnd type="none" w="med" len="med"/>
                      <a:tailEnd type="none" w="med" len="med"/>
                    </a:lnR>
                    <a:lnT w="9525" cap="flat" cmpd="sng" algn="ctr">
                      <a:solidFill>
                        <a:srgbClr val="50C649"/>
                      </a:solidFill>
                      <a:prstDash val="solid"/>
                      <a:round/>
                      <a:headEnd type="none" w="med" len="med"/>
                      <a:tailEnd type="none" w="med" len="med"/>
                    </a:lnT>
                    <a:lnB w="9525" cap="flat" cmpd="sng" algn="ctr">
                      <a:solidFill>
                        <a:srgbClr val="80C649"/>
                      </a:solidFill>
                      <a:prstDash val="solid"/>
                      <a:round/>
                      <a:headEnd type="none" w="med" len="med"/>
                      <a:tailEnd type="none" w="med" len="med"/>
                    </a:lnB>
                    <a:solidFill>
                      <a:srgbClr val="F9FBFC"/>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471987">
                <a:tc vMerge="1">
                  <a:txBody>
                    <a:bodyPr/>
                    <a:lstStyle/>
                    <a:p>
                      <a:endParaRPr lang="en-US"/>
                    </a:p>
                  </a:txBody>
                  <a:tcPr/>
                </a:tc>
                <a:tc vMerge="1">
                  <a:txBody>
                    <a:bodyPr/>
                    <a:lstStyle/>
                    <a:p>
                      <a:endParaRPr lang="en-US"/>
                    </a:p>
                  </a:txBody>
                  <a:tcPr/>
                </a:tc>
                <a:tc>
                  <a:txBody>
                    <a:bodyPr/>
                    <a:lstStyle/>
                    <a:p>
                      <a:pPr algn="l" fontAlgn="t"/>
                      <a:r>
                        <a:rPr lang="en-US" sz="1400" b="0">
                          <a:effectLst/>
                        </a:rPr>
                        <a:t>RR (95%CI)</a:t>
                      </a:r>
                    </a:p>
                  </a:txBody>
                  <a:tcPr marL="32328" marR="32328" marT="16164" marB="16164">
                    <a:lnL w="9525" cap="flat" cmpd="sng" algn="ctr">
                      <a:solidFill>
                        <a:srgbClr val="80C649"/>
                      </a:solidFill>
                      <a:prstDash val="solid"/>
                      <a:round/>
                      <a:headEnd type="none" w="med" len="med"/>
                      <a:tailEnd type="none" w="med" len="med"/>
                    </a:lnL>
                    <a:lnR w="9525" cap="flat" cmpd="sng" algn="ctr">
                      <a:solidFill>
                        <a:srgbClr val="30C749"/>
                      </a:solidFill>
                      <a:prstDash val="solid"/>
                      <a:round/>
                      <a:headEnd type="none" w="med" len="med"/>
                      <a:tailEnd type="none" w="med" len="med"/>
                    </a:lnR>
                    <a:lnT w="9525" cap="flat" cmpd="sng" algn="ctr">
                      <a:solidFill>
                        <a:srgbClr val="80C649"/>
                      </a:solidFill>
                      <a:prstDash val="solid"/>
                      <a:round/>
                      <a:headEnd type="none" w="med" len="med"/>
                      <a:tailEnd type="none" w="med" len="med"/>
                    </a:lnT>
                    <a:lnB w="9525" cap="flat" cmpd="sng" algn="ctr">
                      <a:solidFill>
                        <a:srgbClr val="40C749"/>
                      </a:solidFill>
                      <a:prstDash val="solid"/>
                      <a:round/>
                      <a:headEnd type="none" w="med" len="med"/>
                      <a:tailEnd type="none" w="med" len="med"/>
                    </a:lnB>
                    <a:solidFill>
                      <a:srgbClr val="F9FBFC"/>
                    </a:solidFill>
                  </a:tcPr>
                </a:tc>
                <a:tc>
                  <a:txBody>
                    <a:bodyPr/>
                    <a:lstStyle/>
                    <a:p>
                      <a:pPr algn="l" fontAlgn="t"/>
                      <a:r>
                        <a:rPr lang="en-US" sz="1400" b="0" i="1">
                          <a:effectLst/>
                        </a:rPr>
                        <a:t>P</a:t>
                      </a:r>
                      <a:r>
                        <a:rPr lang="en-US" sz="1400" b="0" baseline="-25000">
                          <a:effectLst/>
                        </a:rPr>
                        <a:t>RR</a:t>
                      </a:r>
                      <a:endParaRPr lang="en-US" sz="1400" b="0">
                        <a:effectLst/>
                      </a:endParaRPr>
                    </a:p>
                  </a:txBody>
                  <a:tcPr marL="32328" marR="32328" marT="16164" marB="16164">
                    <a:lnL w="9525" cap="flat" cmpd="sng" algn="ctr">
                      <a:solidFill>
                        <a:srgbClr val="30C749"/>
                      </a:solidFill>
                      <a:prstDash val="solid"/>
                      <a:round/>
                      <a:headEnd type="none" w="med" len="med"/>
                      <a:tailEnd type="none" w="med" len="med"/>
                    </a:lnL>
                    <a:lnR w="9525" cap="flat" cmpd="sng" algn="ctr">
                      <a:solidFill>
                        <a:srgbClr val="D0C449"/>
                      </a:solidFill>
                      <a:prstDash val="solid"/>
                      <a:round/>
                      <a:headEnd type="none" w="med" len="med"/>
                      <a:tailEnd type="none" w="med" len="med"/>
                    </a:lnR>
                    <a:lnT w="9525" cap="flat" cmpd="sng" algn="ctr">
                      <a:solidFill>
                        <a:srgbClr val="30C749"/>
                      </a:solidFill>
                      <a:prstDash val="solid"/>
                      <a:round/>
                      <a:headEnd type="none" w="med" len="med"/>
                      <a:tailEnd type="none" w="med" len="med"/>
                    </a:lnT>
                    <a:lnB w="9525" cap="flat" cmpd="sng" algn="ctr">
                      <a:solidFill>
                        <a:srgbClr val="60C749"/>
                      </a:solidFill>
                      <a:prstDash val="solid"/>
                      <a:round/>
                      <a:headEnd type="none" w="med" len="med"/>
                      <a:tailEnd type="none" w="med" len="med"/>
                    </a:lnB>
                    <a:solidFill>
                      <a:srgbClr val="F9FBFC"/>
                    </a:solidFill>
                  </a:tcPr>
                </a:tc>
                <a:tc>
                  <a:txBody>
                    <a:bodyPr/>
                    <a:lstStyle/>
                    <a:p>
                      <a:pPr algn="l" fontAlgn="t"/>
                      <a:r>
                        <a:rPr lang="en-US" sz="1400" b="0">
                          <a:effectLst/>
                        </a:rPr>
                        <a:t>I</a:t>
                      </a:r>
                      <a:r>
                        <a:rPr lang="en-US" sz="1400" b="0" baseline="30000">
                          <a:effectLst/>
                        </a:rPr>
                        <a:t>2</a:t>
                      </a:r>
                      <a:r>
                        <a:rPr lang="en-US" sz="1400" b="0" baseline="-25000">
                          <a:effectLst/>
                        </a:rPr>
                        <a:t>Heterogeneity</a:t>
                      </a:r>
                      <a:endParaRPr lang="en-US" sz="1400" b="0">
                        <a:effectLst/>
                      </a:endParaRPr>
                    </a:p>
                  </a:txBody>
                  <a:tcPr marL="32328" marR="32328" marT="16164" marB="16164">
                    <a:lnL w="9525" cap="flat" cmpd="sng" algn="ctr">
                      <a:solidFill>
                        <a:srgbClr val="D0C449"/>
                      </a:solidFill>
                      <a:prstDash val="solid"/>
                      <a:round/>
                      <a:headEnd type="none" w="med" len="med"/>
                      <a:tailEnd type="none" w="med" len="med"/>
                    </a:lnL>
                    <a:lnR w="9525" cap="flat" cmpd="sng" algn="ctr">
                      <a:solidFill>
                        <a:srgbClr val="80C649"/>
                      </a:solidFill>
                      <a:prstDash val="solid"/>
                      <a:round/>
                      <a:headEnd type="none" w="med" len="med"/>
                      <a:tailEnd type="none" w="med" len="med"/>
                    </a:lnR>
                    <a:lnT w="9525" cap="flat" cmpd="sng" algn="ctr">
                      <a:solidFill>
                        <a:srgbClr val="D0C449"/>
                      </a:solidFill>
                      <a:prstDash val="solid"/>
                      <a:round/>
                      <a:headEnd type="none" w="med" len="med"/>
                      <a:tailEnd type="none" w="med" len="med"/>
                    </a:lnT>
                    <a:lnB w="9525" cap="flat" cmpd="sng" algn="ctr">
                      <a:solidFill>
                        <a:srgbClr val="70C649"/>
                      </a:solidFill>
                      <a:prstDash val="solid"/>
                      <a:round/>
                      <a:headEnd type="none" w="med" len="med"/>
                      <a:tailEnd type="none" w="med" len="med"/>
                    </a:lnB>
                    <a:solidFill>
                      <a:srgbClr val="F9FBFC"/>
                    </a:solidFill>
                  </a:tcPr>
                </a:tc>
                <a:tc>
                  <a:txBody>
                    <a:bodyPr/>
                    <a:lstStyle/>
                    <a:p>
                      <a:pPr algn="l" fontAlgn="t"/>
                      <a:r>
                        <a:rPr lang="en-US" sz="1400" b="0" i="1">
                          <a:effectLst/>
                        </a:rPr>
                        <a:t>P</a:t>
                      </a:r>
                      <a:r>
                        <a:rPr lang="en-US" sz="1400" b="0" baseline="-25000">
                          <a:effectLst/>
                        </a:rPr>
                        <a:t>Heterogeneity</a:t>
                      </a:r>
                      <a:endParaRPr lang="en-US" sz="1400" b="0">
                        <a:effectLst/>
                      </a:endParaRPr>
                    </a:p>
                  </a:txBody>
                  <a:tcPr marL="32328" marR="32328" marT="16164" marB="16164">
                    <a:lnL w="9525" cap="flat" cmpd="sng" algn="ctr">
                      <a:solidFill>
                        <a:srgbClr val="80C649"/>
                      </a:solidFill>
                      <a:prstDash val="solid"/>
                      <a:round/>
                      <a:headEnd type="none" w="med" len="med"/>
                      <a:tailEnd type="none" w="med" len="med"/>
                    </a:lnL>
                    <a:lnR w="9525" cap="flat" cmpd="sng" algn="ctr">
                      <a:solidFill>
                        <a:srgbClr val="60C749"/>
                      </a:solidFill>
                      <a:prstDash val="solid"/>
                      <a:round/>
                      <a:headEnd type="none" w="med" len="med"/>
                      <a:tailEnd type="none" w="med" len="med"/>
                    </a:lnR>
                    <a:lnT w="9525" cap="flat" cmpd="sng" algn="ctr">
                      <a:solidFill>
                        <a:srgbClr val="80C649"/>
                      </a:solidFill>
                      <a:prstDash val="solid"/>
                      <a:round/>
                      <a:headEnd type="none" w="med" len="med"/>
                      <a:tailEnd type="none" w="med" len="med"/>
                    </a:lnT>
                    <a:lnB w="9525" cap="flat" cmpd="sng" algn="ctr">
                      <a:solidFill>
                        <a:srgbClr val="30C749"/>
                      </a:solidFill>
                      <a:prstDash val="solid"/>
                      <a:round/>
                      <a:headEnd type="none" w="med" len="med"/>
                      <a:tailEnd type="none" w="med" len="med"/>
                    </a:lnB>
                    <a:solidFill>
                      <a:srgbClr val="F9FBFC"/>
                    </a:solidFill>
                  </a:tcPr>
                </a:tc>
                <a:tc>
                  <a:txBody>
                    <a:bodyPr/>
                    <a:lstStyle/>
                    <a:p>
                      <a:pPr algn="l" fontAlgn="t"/>
                      <a:r>
                        <a:rPr lang="en-US" sz="1400" b="0">
                          <a:effectLst/>
                        </a:rPr>
                        <a:t>Model</a:t>
                      </a:r>
                    </a:p>
                  </a:txBody>
                  <a:tcPr marL="32328" marR="32328" marT="16164" marB="16164">
                    <a:lnL w="9525" cap="flat" cmpd="sng" algn="ctr">
                      <a:solidFill>
                        <a:srgbClr val="60C749"/>
                      </a:solidFill>
                      <a:prstDash val="solid"/>
                      <a:round/>
                      <a:headEnd type="none" w="med" len="med"/>
                      <a:tailEnd type="none" w="med" len="med"/>
                    </a:lnL>
                    <a:lnR w="9525" cap="flat" cmpd="sng" algn="ctr">
                      <a:solidFill>
                        <a:srgbClr val="60C749"/>
                      </a:solidFill>
                      <a:prstDash val="solid"/>
                      <a:round/>
                      <a:headEnd type="none" w="med" len="med"/>
                      <a:tailEnd type="none" w="med" len="med"/>
                    </a:lnR>
                    <a:lnT w="9525" cap="flat" cmpd="sng" algn="ctr">
                      <a:solidFill>
                        <a:srgbClr val="60C749"/>
                      </a:solidFill>
                      <a:prstDash val="solid"/>
                      <a:round/>
                      <a:headEnd type="none" w="med" len="med"/>
                      <a:tailEnd type="none" w="med" len="med"/>
                    </a:lnT>
                    <a:lnB w="9525" cap="flat" cmpd="sng" algn="ctr">
                      <a:solidFill>
                        <a:srgbClr val="90C649"/>
                      </a:solidFill>
                      <a:prstDash val="solid"/>
                      <a:round/>
                      <a:headEnd type="none" w="med" len="med"/>
                      <a:tailEnd type="none" w="med" len="med"/>
                    </a:lnB>
                    <a:solidFill>
                      <a:srgbClr val="F9FBFC"/>
                    </a:solidFill>
                  </a:tcPr>
                </a:tc>
              </a:tr>
              <a:tr h="220260">
                <a:tc>
                  <a:txBody>
                    <a:bodyPr/>
                    <a:lstStyle/>
                    <a:p>
                      <a:pPr algn="l" fontAlgn="t"/>
                      <a:r>
                        <a:rPr lang="en-US" sz="1400" b="0">
                          <a:effectLst/>
                        </a:rPr>
                        <a:t>Bifidobacteria</a:t>
                      </a:r>
                    </a:p>
                  </a:txBody>
                  <a:tcPr marL="32328" marR="32328" marT="16164" marB="16164">
                    <a:lnL w="9525" cap="flat" cmpd="sng" algn="ctr">
                      <a:solidFill>
                        <a:srgbClr val="E0C549"/>
                      </a:solidFill>
                      <a:prstDash val="solid"/>
                      <a:round/>
                      <a:headEnd type="none" w="med" len="med"/>
                      <a:tailEnd type="none" w="med" len="med"/>
                    </a:lnL>
                    <a:lnR w="9525" cap="flat" cmpd="sng" algn="ctr">
                      <a:solidFill>
                        <a:srgbClr val="50C549"/>
                      </a:solidFill>
                      <a:prstDash val="solid"/>
                      <a:round/>
                      <a:headEnd type="none" w="med" len="med"/>
                      <a:tailEnd type="none" w="med" len="med"/>
                    </a:lnR>
                    <a:lnT w="9525" cap="flat" cmpd="sng" algn="ctr">
                      <a:solidFill>
                        <a:srgbClr val="E0C549"/>
                      </a:solidFill>
                      <a:prstDash val="solid"/>
                      <a:round/>
                      <a:headEnd type="none" w="med" len="med"/>
                      <a:tailEnd type="none" w="med" len="med"/>
                    </a:lnT>
                    <a:lnB w="9525" cap="flat" cmpd="sng" algn="ctr">
                      <a:solidFill>
                        <a:srgbClr val="50C649"/>
                      </a:solidFill>
                      <a:prstDash val="solid"/>
                      <a:round/>
                      <a:headEnd type="none" w="med" len="med"/>
                      <a:tailEnd type="none" w="med" len="med"/>
                    </a:lnB>
                  </a:tcPr>
                </a:tc>
                <a:tc>
                  <a:txBody>
                    <a:bodyPr/>
                    <a:lstStyle/>
                    <a:p>
                      <a:pPr algn="l" fontAlgn="t"/>
                      <a:endParaRPr lang="en-US" sz="1400" b="0">
                        <a:effectLst/>
                      </a:endParaRPr>
                    </a:p>
                  </a:txBody>
                  <a:tcPr marL="32328" marR="32328" marT="16164" marB="16164">
                    <a:lnL w="9525" cap="flat" cmpd="sng" algn="ctr">
                      <a:solidFill>
                        <a:srgbClr val="50C549"/>
                      </a:solidFill>
                      <a:prstDash val="solid"/>
                      <a:round/>
                      <a:headEnd type="none" w="med" len="med"/>
                      <a:tailEnd type="none" w="med" len="med"/>
                    </a:lnL>
                    <a:lnR w="9525" cap="flat" cmpd="sng" algn="ctr">
                      <a:solidFill>
                        <a:srgbClr val="40C749"/>
                      </a:solidFill>
                      <a:prstDash val="solid"/>
                      <a:round/>
                      <a:headEnd type="none" w="med" len="med"/>
                      <a:tailEnd type="none" w="med" len="med"/>
                    </a:lnR>
                    <a:lnT w="9525" cap="flat" cmpd="sng" algn="ctr">
                      <a:solidFill>
                        <a:srgbClr val="50C549"/>
                      </a:solidFill>
                      <a:prstDash val="solid"/>
                      <a:round/>
                      <a:headEnd type="none" w="med" len="med"/>
                      <a:tailEnd type="none" w="med" len="med"/>
                    </a:lnT>
                    <a:lnB w="9525" cap="flat" cmpd="sng" algn="ctr">
                      <a:solidFill>
                        <a:srgbClr val="60C649"/>
                      </a:solidFill>
                      <a:prstDash val="solid"/>
                      <a:round/>
                      <a:headEnd type="none" w="med" len="med"/>
                      <a:tailEnd type="none" w="med" len="med"/>
                    </a:lnB>
                  </a:tcPr>
                </a:tc>
                <a:tc>
                  <a:txBody>
                    <a:bodyPr/>
                    <a:lstStyle/>
                    <a:p>
                      <a:pPr algn="l" fontAlgn="t"/>
                      <a:endParaRPr lang="en-US" sz="1400" b="0" dirty="0">
                        <a:effectLst/>
                      </a:endParaRPr>
                    </a:p>
                  </a:txBody>
                  <a:tcPr marL="32328" marR="32328" marT="16164" marB="16164">
                    <a:lnL w="9525" cap="flat" cmpd="sng" algn="ctr">
                      <a:solidFill>
                        <a:srgbClr val="40C749"/>
                      </a:solidFill>
                      <a:prstDash val="solid"/>
                      <a:round/>
                      <a:headEnd type="none" w="med" len="med"/>
                      <a:tailEnd type="none" w="med" len="med"/>
                    </a:lnL>
                    <a:lnR w="9525" cap="flat" cmpd="sng" algn="ctr">
                      <a:solidFill>
                        <a:srgbClr val="60C749"/>
                      </a:solidFill>
                      <a:prstDash val="solid"/>
                      <a:round/>
                      <a:headEnd type="none" w="med" len="med"/>
                      <a:tailEnd type="none" w="med" len="med"/>
                    </a:lnR>
                    <a:lnT w="9525" cap="flat" cmpd="sng" algn="ctr">
                      <a:solidFill>
                        <a:srgbClr val="40C749"/>
                      </a:solidFill>
                      <a:prstDash val="solid"/>
                      <a:round/>
                      <a:headEnd type="none" w="med" len="med"/>
                      <a:tailEnd type="none" w="med" len="med"/>
                    </a:lnT>
                    <a:lnB w="9525" cap="flat" cmpd="sng" algn="ctr">
                      <a:solidFill>
                        <a:srgbClr val="50C649"/>
                      </a:solidFill>
                      <a:prstDash val="solid"/>
                      <a:round/>
                      <a:headEnd type="none" w="med" len="med"/>
                      <a:tailEnd type="none" w="med" len="med"/>
                    </a:lnB>
                  </a:tcPr>
                </a:tc>
                <a:tc>
                  <a:txBody>
                    <a:bodyPr/>
                    <a:lstStyle/>
                    <a:p>
                      <a:pPr algn="l" fontAlgn="t"/>
                      <a:endParaRPr lang="en-US" sz="1400" b="0">
                        <a:effectLst/>
                      </a:endParaRPr>
                    </a:p>
                  </a:txBody>
                  <a:tcPr marL="32328" marR="32328" marT="16164" marB="16164">
                    <a:lnL w="9525" cap="flat" cmpd="sng" algn="ctr">
                      <a:solidFill>
                        <a:srgbClr val="60C749"/>
                      </a:solidFill>
                      <a:prstDash val="solid"/>
                      <a:round/>
                      <a:headEnd type="none" w="med" len="med"/>
                      <a:tailEnd type="none" w="med" len="med"/>
                    </a:lnL>
                    <a:lnR w="9525" cap="flat" cmpd="sng" algn="ctr">
                      <a:solidFill>
                        <a:srgbClr val="70C649"/>
                      </a:solidFill>
                      <a:prstDash val="solid"/>
                      <a:round/>
                      <a:headEnd type="none" w="med" len="med"/>
                      <a:tailEnd type="none" w="med" len="med"/>
                    </a:lnR>
                    <a:lnT w="9525" cap="flat" cmpd="sng" algn="ctr">
                      <a:solidFill>
                        <a:srgbClr val="60C749"/>
                      </a:solidFill>
                      <a:prstDash val="solid"/>
                      <a:round/>
                      <a:headEnd type="none" w="med" len="med"/>
                      <a:tailEnd type="none" w="med" len="med"/>
                    </a:lnT>
                    <a:lnB w="9525" cap="flat" cmpd="sng" algn="ctr">
                      <a:solidFill>
                        <a:srgbClr val="50C549"/>
                      </a:solidFill>
                      <a:prstDash val="solid"/>
                      <a:round/>
                      <a:headEnd type="none" w="med" len="med"/>
                      <a:tailEnd type="none" w="med" len="med"/>
                    </a:lnB>
                  </a:tcPr>
                </a:tc>
                <a:tc>
                  <a:txBody>
                    <a:bodyPr/>
                    <a:lstStyle/>
                    <a:p>
                      <a:pPr algn="l" fontAlgn="t"/>
                      <a:endParaRPr lang="en-US" sz="1400" b="0">
                        <a:effectLst/>
                      </a:endParaRPr>
                    </a:p>
                  </a:txBody>
                  <a:tcPr marL="32328" marR="32328" marT="16164" marB="16164">
                    <a:lnL w="9525" cap="flat" cmpd="sng" algn="ctr">
                      <a:solidFill>
                        <a:srgbClr val="70C649"/>
                      </a:solidFill>
                      <a:prstDash val="solid"/>
                      <a:round/>
                      <a:headEnd type="none" w="med" len="med"/>
                      <a:tailEnd type="none" w="med" len="med"/>
                    </a:lnL>
                    <a:lnR w="9525" cap="flat" cmpd="sng" algn="ctr">
                      <a:solidFill>
                        <a:srgbClr val="30C749"/>
                      </a:solidFill>
                      <a:prstDash val="solid"/>
                      <a:round/>
                      <a:headEnd type="none" w="med" len="med"/>
                      <a:tailEnd type="none" w="med" len="med"/>
                    </a:lnR>
                    <a:lnT w="9525" cap="flat" cmpd="sng" algn="ctr">
                      <a:solidFill>
                        <a:srgbClr val="70C649"/>
                      </a:solidFill>
                      <a:prstDash val="solid"/>
                      <a:round/>
                      <a:headEnd type="none" w="med" len="med"/>
                      <a:tailEnd type="none" w="med" len="med"/>
                    </a:lnT>
                    <a:lnB w="9525" cap="flat" cmpd="sng" algn="ctr">
                      <a:solidFill>
                        <a:srgbClr val="E0C449"/>
                      </a:solidFill>
                      <a:prstDash val="solid"/>
                      <a:round/>
                      <a:headEnd type="none" w="med" len="med"/>
                      <a:tailEnd type="none" w="med" len="med"/>
                    </a:lnB>
                  </a:tcPr>
                </a:tc>
                <a:tc>
                  <a:txBody>
                    <a:bodyPr/>
                    <a:lstStyle/>
                    <a:p>
                      <a:pPr algn="l" fontAlgn="t"/>
                      <a:endParaRPr lang="en-US" sz="1400" b="0">
                        <a:effectLst/>
                      </a:endParaRPr>
                    </a:p>
                  </a:txBody>
                  <a:tcPr marL="32328" marR="32328" marT="16164" marB="16164">
                    <a:lnL w="9525" cap="flat" cmpd="sng" algn="ctr">
                      <a:solidFill>
                        <a:srgbClr val="30C749"/>
                      </a:solidFill>
                      <a:prstDash val="solid"/>
                      <a:round/>
                      <a:headEnd type="none" w="med" len="med"/>
                      <a:tailEnd type="none" w="med" len="med"/>
                    </a:lnL>
                    <a:lnR w="9525" cap="flat" cmpd="sng" algn="ctr">
                      <a:solidFill>
                        <a:srgbClr val="90C649"/>
                      </a:solidFill>
                      <a:prstDash val="solid"/>
                      <a:round/>
                      <a:headEnd type="none" w="med" len="med"/>
                      <a:tailEnd type="none" w="med" len="med"/>
                    </a:lnR>
                    <a:lnT w="9525" cap="flat" cmpd="sng" algn="ctr">
                      <a:solidFill>
                        <a:srgbClr val="30C749"/>
                      </a:solidFill>
                      <a:prstDash val="solid"/>
                      <a:round/>
                      <a:headEnd type="none" w="med" len="med"/>
                      <a:tailEnd type="none" w="med" len="med"/>
                    </a:lnT>
                    <a:lnB w="9525" cap="flat" cmpd="sng" algn="ctr">
                      <a:solidFill>
                        <a:srgbClr val="50C549"/>
                      </a:solidFill>
                      <a:prstDash val="solid"/>
                      <a:round/>
                      <a:headEnd type="none" w="med" len="med"/>
                      <a:tailEnd type="none" w="med" len="med"/>
                    </a:lnB>
                  </a:tcPr>
                </a:tc>
                <a:tc>
                  <a:txBody>
                    <a:bodyPr/>
                    <a:lstStyle/>
                    <a:p>
                      <a:pPr algn="l" fontAlgn="t"/>
                      <a:endParaRPr lang="en-US" sz="1400" b="0">
                        <a:effectLst/>
                      </a:endParaRPr>
                    </a:p>
                  </a:txBody>
                  <a:tcPr marL="32328" marR="32328" marT="16164" marB="16164">
                    <a:lnL w="9525" cap="flat" cmpd="sng" algn="ctr">
                      <a:solidFill>
                        <a:srgbClr val="90C649"/>
                      </a:solidFill>
                      <a:prstDash val="solid"/>
                      <a:round/>
                      <a:headEnd type="none" w="med" len="med"/>
                      <a:tailEnd type="none" w="med" len="med"/>
                    </a:lnL>
                    <a:lnR w="9525" cap="flat" cmpd="sng" algn="ctr">
                      <a:solidFill>
                        <a:srgbClr val="90C649"/>
                      </a:solidFill>
                      <a:prstDash val="solid"/>
                      <a:round/>
                      <a:headEnd type="none" w="med" len="med"/>
                      <a:tailEnd type="none" w="med" len="med"/>
                    </a:lnR>
                    <a:lnT w="9525" cap="flat" cmpd="sng" algn="ctr">
                      <a:solidFill>
                        <a:srgbClr val="90C649"/>
                      </a:solidFill>
                      <a:prstDash val="solid"/>
                      <a:round/>
                      <a:headEnd type="none" w="med" len="med"/>
                      <a:tailEnd type="none" w="med" len="med"/>
                    </a:lnT>
                    <a:lnB w="9525" cap="flat" cmpd="sng" algn="ctr">
                      <a:solidFill>
                        <a:srgbClr val="E0C449"/>
                      </a:solidFill>
                      <a:prstDash val="solid"/>
                      <a:round/>
                      <a:headEnd type="none" w="med" len="med"/>
                      <a:tailEnd type="none" w="med" len="med"/>
                    </a:lnB>
                  </a:tcPr>
                </a:tc>
              </a:tr>
              <a:tr h="314658">
                <a:tc>
                  <a:txBody>
                    <a:bodyPr/>
                    <a:lstStyle/>
                    <a:p>
                      <a:pPr algn="l" fontAlgn="t"/>
                      <a:r>
                        <a:rPr lang="en-US" sz="1400" b="0">
                          <a:effectLst/>
                        </a:rPr>
                        <a:t> NEC</a:t>
                      </a:r>
                    </a:p>
                  </a:txBody>
                  <a:tcPr marL="32328" marR="32328" marT="16164" marB="16164">
                    <a:lnL w="9525" cap="flat" cmpd="sng" algn="ctr">
                      <a:solidFill>
                        <a:srgbClr val="50C649"/>
                      </a:solidFill>
                      <a:prstDash val="solid"/>
                      <a:round/>
                      <a:headEnd type="none" w="med" len="med"/>
                      <a:tailEnd type="none" w="med" len="med"/>
                    </a:lnL>
                    <a:lnR w="9525" cap="flat" cmpd="sng" algn="ctr">
                      <a:solidFill>
                        <a:srgbClr val="60C649"/>
                      </a:solidFill>
                      <a:prstDash val="solid"/>
                      <a:round/>
                      <a:headEnd type="none" w="med" len="med"/>
                      <a:tailEnd type="none" w="med" len="med"/>
                    </a:lnR>
                    <a:lnT w="9525" cap="flat" cmpd="sng" algn="ctr">
                      <a:solidFill>
                        <a:srgbClr val="50C649"/>
                      </a:solidFill>
                      <a:prstDash val="solid"/>
                      <a:round/>
                      <a:headEnd type="none" w="med" len="med"/>
                      <a:tailEnd type="none" w="med" len="med"/>
                    </a:lnT>
                    <a:lnB w="9525" cap="flat" cmpd="sng" algn="ctr">
                      <a:solidFill>
                        <a:srgbClr val="70C649"/>
                      </a:solidFill>
                      <a:prstDash val="solid"/>
                      <a:round/>
                      <a:headEnd type="none" w="med" len="med"/>
                      <a:tailEnd type="none" w="med" len="med"/>
                    </a:lnB>
                  </a:tcPr>
                </a:tc>
                <a:tc>
                  <a:txBody>
                    <a:bodyPr/>
                    <a:lstStyle/>
                    <a:p>
                      <a:pPr algn="l" fontAlgn="t"/>
                      <a:r>
                        <a:rPr lang="en-US" sz="1400" b="0">
                          <a:effectLst/>
                        </a:rPr>
                        <a:t>8 (509/467)</a:t>
                      </a:r>
                    </a:p>
                  </a:txBody>
                  <a:tcPr marL="32328" marR="32328" marT="16164" marB="16164">
                    <a:lnL w="9525" cap="flat" cmpd="sng" algn="ctr">
                      <a:solidFill>
                        <a:srgbClr val="60C649"/>
                      </a:solidFill>
                      <a:prstDash val="solid"/>
                      <a:round/>
                      <a:headEnd type="none" w="med" len="med"/>
                      <a:tailEnd type="none" w="med" len="med"/>
                    </a:lnL>
                    <a:lnR w="9525" cap="flat" cmpd="sng" algn="ctr">
                      <a:solidFill>
                        <a:srgbClr val="50C649"/>
                      </a:solidFill>
                      <a:prstDash val="solid"/>
                      <a:round/>
                      <a:headEnd type="none" w="med" len="med"/>
                      <a:tailEnd type="none" w="med" len="med"/>
                    </a:lnR>
                    <a:lnT w="9525" cap="flat" cmpd="sng" algn="ctr">
                      <a:solidFill>
                        <a:srgbClr val="60C649"/>
                      </a:solidFill>
                      <a:prstDash val="solid"/>
                      <a:round/>
                      <a:headEnd type="none" w="med" len="med"/>
                      <a:tailEnd type="none" w="med" len="med"/>
                    </a:lnT>
                    <a:lnB w="9525" cap="flat" cmpd="sng" algn="ctr">
                      <a:solidFill>
                        <a:srgbClr val="E0C449"/>
                      </a:solidFill>
                      <a:prstDash val="solid"/>
                      <a:round/>
                      <a:headEnd type="none" w="med" len="med"/>
                      <a:tailEnd type="none" w="med" len="med"/>
                    </a:lnB>
                  </a:tcPr>
                </a:tc>
                <a:tc>
                  <a:txBody>
                    <a:bodyPr/>
                    <a:lstStyle/>
                    <a:p>
                      <a:pPr algn="l" fontAlgn="t"/>
                      <a:r>
                        <a:rPr lang="en-US" sz="1400" b="0">
                          <a:effectLst/>
                        </a:rPr>
                        <a:t>0.30 (0.16-0.58)</a:t>
                      </a:r>
                    </a:p>
                  </a:txBody>
                  <a:tcPr marL="32328" marR="32328" marT="16164" marB="16164">
                    <a:lnL w="9525" cap="flat" cmpd="sng" algn="ctr">
                      <a:solidFill>
                        <a:srgbClr val="50C649"/>
                      </a:solidFill>
                      <a:prstDash val="solid"/>
                      <a:round/>
                      <a:headEnd type="none" w="med" len="med"/>
                      <a:tailEnd type="none" w="med" len="med"/>
                    </a:lnL>
                    <a:lnR w="9525" cap="flat" cmpd="sng" algn="ctr">
                      <a:solidFill>
                        <a:srgbClr val="50C549"/>
                      </a:solidFill>
                      <a:prstDash val="solid"/>
                      <a:round/>
                      <a:headEnd type="none" w="med" len="med"/>
                      <a:tailEnd type="none" w="med" len="med"/>
                    </a:lnR>
                    <a:lnT w="9525" cap="flat" cmpd="sng" algn="ctr">
                      <a:solidFill>
                        <a:srgbClr val="50C649"/>
                      </a:solidFill>
                      <a:prstDash val="solid"/>
                      <a:round/>
                      <a:headEnd type="none" w="med" len="med"/>
                      <a:tailEnd type="none" w="med" len="med"/>
                    </a:lnT>
                    <a:lnB w="9525" cap="flat" cmpd="sng" algn="ctr">
                      <a:solidFill>
                        <a:srgbClr val="40C649"/>
                      </a:solidFill>
                      <a:prstDash val="solid"/>
                      <a:round/>
                      <a:headEnd type="none" w="med" len="med"/>
                      <a:tailEnd type="none" w="med" len="med"/>
                    </a:lnB>
                  </a:tcPr>
                </a:tc>
                <a:tc>
                  <a:txBody>
                    <a:bodyPr/>
                    <a:lstStyle/>
                    <a:p>
                      <a:pPr algn="l" fontAlgn="t"/>
                      <a:r>
                        <a:rPr lang="en-US" sz="1400" b="0">
                          <a:effectLst/>
                        </a:rPr>
                        <a:t>.0003</a:t>
                      </a:r>
                    </a:p>
                  </a:txBody>
                  <a:tcPr marL="32328" marR="32328" marT="16164" marB="16164">
                    <a:lnL w="9525" cap="flat" cmpd="sng" algn="ctr">
                      <a:solidFill>
                        <a:srgbClr val="50C549"/>
                      </a:solidFill>
                      <a:prstDash val="solid"/>
                      <a:round/>
                      <a:headEnd type="none" w="med" len="med"/>
                      <a:tailEnd type="none" w="med" len="med"/>
                    </a:lnL>
                    <a:lnR w="9525" cap="flat" cmpd="sng" algn="ctr">
                      <a:solidFill>
                        <a:srgbClr val="E0C449"/>
                      </a:solidFill>
                      <a:prstDash val="solid"/>
                      <a:round/>
                      <a:headEnd type="none" w="med" len="med"/>
                      <a:tailEnd type="none" w="med" len="med"/>
                    </a:lnR>
                    <a:lnT w="9525" cap="flat" cmpd="sng" algn="ctr">
                      <a:solidFill>
                        <a:srgbClr val="50C549"/>
                      </a:solidFill>
                      <a:prstDash val="solid"/>
                      <a:round/>
                      <a:headEnd type="none" w="med" len="med"/>
                      <a:tailEnd type="none" w="med" len="med"/>
                    </a:lnT>
                    <a:lnB w="9525" cap="flat" cmpd="sng" algn="ctr">
                      <a:solidFill>
                        <a:srgbClr val="80C749"/>
                      </a:solidFill>
                      <a:prstDash val="solid"/>
                      <a:round/>
                      <a:headEnd type="none" w="med" len="med"/>
                      <a:tailEnd type="none" w="med" len="med"/>
                    </a:lnB>
                  </a:tcPr>
                </a:tc>
                <a:tc>
                  <a:txBody>
                    <a:bodyPr/>
                    <a:lstStyle/>
                    <a:p>
                      <a:pPr algn="l" fontAlgn="t"/>
                      <a:r>
                        <a:rPr lang="en-US" sz="1400" b="0">
                          <a:effectLst/>
                        </a:rPr>
                        <a:t>0</a:t>
                      </a:r>
                    </a:p>
                  </a:txBody>
                  <a:tcPr marL="32328" marR="32328" marT="16164" marB="16164">
                    <a:lnL w="9525" cap="flat" cmpd="sng" algn="ctr">
                      <a:solidFill>
                        <a:srgbClr val="E0C449"/>
                      </a:solidFill>
                      <a:prstDash val="solid"/>
                      <a:round/>
                      <a:headEnd type="none" w="med" len="med"/>
                      <a:tailEnd type="none" w="med" len="med"/>
                    </a:lnL>
                    <a:lnR w="9525" cap="flat" cmpd="sng" algn="ctr">
                      <a:solidFill>
                        <a:srgbClr val="50C549"/>
                      </a:solidFill>
                      <a:prstDash val="solid"/>
                      <a:round/>
                      <a:headEnd type="none" w="med" len="med"/>
                      <a:tailEnd type="none" w="med" len="med"/>
                    </a:lnR>
                    <a:lnT w="9525" cap="flat" cmpd="sng" algn="ctr">
                      <a:solidFill>
                        <a:srgbClr val="E0C449"/>
                      </a:solidFill>
                      <a:prstDash val="solid"/>
                      <a:round/>
                      <a:headEnd type="none" w="med" len="med"/>
                      <a:tailEnd type="none" w="med" len="med"/>
                    </a:lnT>
                    <a:lnB w="9525" cap="flat" cmpd="sng" algn="ctr">
                      <a:solidFill>
                        <a:srgbClr val="E0C549"/>
                      </a:solidFill>
                      <a:prstDash val="solid"/>
                      <a:round/>
                      <a:headEnd type="none" w="med" len="med"/>
                      <a:tailEnd type="none" w="med" len="med"/>
                    </a:lnB>
                  </a:tcPr>
                </a:tc>
                <a:tc>
                  <a:txBody>
                    <a:bodyPr/>
                    <a:lstStyle/>
                    <a:p>
                      <a:pPr algn="l" fontAlgn="t"/>
                      <a:r>
                        <a:rPr lang="en-US" sz="1400" b="0">
                          <a:effectLst/>
                        </a:rPr>
                        <a:t>.64</a:t>
                      </a:r>
                    </a:p>
                  </a:txBody>
                  <a:tcPr marL="32328" marR="32328" marT="16164" marB="16164">
                    <a:lnL w="9525" cap="flat" cmpd="sng" algn="ctr">
                      <a:solidFill>
                        <a:srgbClr val="50C549"/>
                      </a:solidFill>
                      <a:prstDash val="solid"/>
                      <a:round/>
                      <a:headEnd type="none" w="med" len="med"/>
                      <a:tailEnd type="none" w="med" len="med"/>
                    </a:lnL>
                    <a:lnR w="9525" cap="flat" cmpd="sng" algn="ctr">
                      <a:solidFill>
                        <a:srgbClr val="E0C449"/>
                      </a:solidFill>
                      <a:prstDash val="solid"/>
                      <a:round/>
                      <a:headEnd type="none" w="med" len="med"/>
                      <a:tailEnd type="none" w="med" len="med"/>
                    </a:lnR>
                    <a:lnT w="9525" cap="flat" cmpd="sng" algn="ctr">
                      <a:solidFill>
                        <a:srgbClr val="50C549"/>
                      </a:solidFill>
                      <a:prstDash val="solid"/>
                      <a:round/>
                      <a:headEnd type="none" w="med" len="med"/>
                      <a:tailEnd type="none" w="med" len="med"/>
                    </a:lnT>
                    <a:lnB w="9525" cap="flat" cmpd="sng" algn="ctr">
                      <a:solidFill>
                        <a:srgbClr val="30C749"/>
                      </a:solidFill>
                      <a:prstDash val="solid"/>
                      <a:round/>
                      <a:headEnd type="none" w="med" len="med"/>
                      <a:tailEnd type="none" w="med" len="med"/>
                    </a:lnB>
                  </a:tcPr>
                </a:tc>
                <a:tc>
                  <a:txBody>
                    <a:bodyPr/>
                    <a:lstStyle/>
                    <a:p>
                      <a:pPr algn="l" fontAlgn="t"/>
                      <a:r>
                        <a:rPr lang="en-US" sz="1400" b="0">
                          <a:effectLst/>
                        </a:rPr>
                        <a:t>Fixed</a:t>
                      </a:r>
                    </a:p>
                  </a:txBody>
                  <a:tcPr marL="32328" marR="32328" marT="16164" marB="16164">
                    <a:lnL w="9525" cap="flat" cmpd="sng" algn="ctr">
                      <a:solidFill>
                        <a:srgbClr val="E0C449"/>
                      </a:solidFill>
                      <a:prstDash val="solid"/>
                      <a:round/>
                      <a:headEnd type="none" w="med" len="med"/>
                      <a:tailEnd type="none" w="med" len="med"/>
                    </a:lnL>
                    <a:lnR w="9525" cap="flat" cmpd="sng" algn="ctr">
                      <a:solidFill>
                        <a:srgbClr val="E0C449"/>
                      </a:solidFill>
                      <a:prstDash val="solid"/>
                      <a:round/>
                      <a:headEnd type="none" w="med" len="med"/>
                      <a:tailEnd type="none" w="med" len="med"/>
                    </a:lnR>
                    <a:lnT w="9525" cap="flat" cmpd="sng" algn="ctr">
                      <a:solidFill>
                        <a:srgbClr val="E0C449"/>
                      </a:solidFill>
                      <a:prstDash val="solid"/>
                      <a:round/>
                      <a:headEnd type="none" w="med" len="med"/>
                      <a:tailEnd type="none" w="med" len="med"/>
                    </a:lnT>
                    <a:lnB w="9525" cap="flat" cmpd="sng" algn="ctr">
                      <a:solidFill>
                        <a:srgbClr val="E0C549"/>
                      </a:solidFill>
                      <a:prstDash val="solid"/>
                      <a:round/>
                      <a:headEnd type="none" w="med" len="med"/>
                      <a:tailEnd type="none" w="med" len="med"/>
                    </a:lnB>
                  </a:tcPr>
                </a:tc>
              </a:tr>
              <a:tr h="314658">
                <a:tc>
                  <a:txBody>
                    <a:bodyPr/>
                    <a:lstStyle/>
                    <a:p>
                      <a:pPr algn="l" fontAlgn="t"/>
                      <a:r>
                        <a:rPr lang="en-US" sz="1400" b="0">
                          <a:effectLst/>
                        </a:rPr>
                        <a:t> Mortality</a:t>
                      </a:r>
                    </a:p>
                  </a:txBody>
                  <a:tcPr marL="32328" marR="32328" marT="16164" marB="16164">
                    <a:lnL w="9525" cap="flat" cmpd="sng" algn="ctr">
                      <a:solidFill>
                        <a:srgbClr val="70C649"/>
                      </a:solidFill>
                      <a:prstDash val="solid"/>
                      <a:round/>
                      <a:headEnd type="none" w="med" len="med"/>
                      <a:tailEnd type="none" w="med" len="med"/>
                    </a:lnL>
                    <a:lnR w="9525" cap="flat" cmpd="sng" algn="ctr">
                      <a:solidFill>
                        <a:srgbClr val="E0C449"/>
                      </a:solidFill>
                      <a:prstDash val="solid"/>
                      <a:round/>
                      <a:headEnd type="none" w="med" len="med"/>
                      <a:tailEnd type="none" w="med" len="med"/>
                    </a:lnR>
                    <a:lnT w="9525" cap="flat" cmpd="sng" algn="ctr">
                      <a:solidFill>
                        <a:srgbClr val="70C649"/>
                      </a:solidFill>
                      <a:prstDash val="solid"/>
                      <a:round/>
                      <a:headEnd type="none" w="med" len="med"/>
                      <a:tailEnd type="none" w="med" len="med"/>
                    </a:lnT>
                    <a:lnB w="9525" cap="flat" cmpd="sng" algn="ctr">
                      <a:solidFill>
                        <a:srgbClr val="B0C649"/>
                      </a:solidFill>
                      <a:prstDash val="solid"/>
                      <a:round/>
                      <a:headEnd type="none" w="med" len="med"/>
                      <a:tailEnd type="none" w="med" len="med"/>
                    </a:lnB>
                  </a:tcPr>
                </a:tc>
                <a:tc>
                  <a:txBody>
                    <a:bodyPr/>
                    <a:lstStyle/>
                    <a:p>
                      <a:pPr algn="l" fontAlgn="t"/>
                      <a:r>
                        <a:rPr lang="en-US" sz="1400" b="0">
                          <a:effectLst/>
                        </a:rPr>
                        <a:t>3 (174/166)</a:t>
                      </a:r>
                    </a:p>
                  </a:txBody>
                  <a:tcPr marL="32328" marR="32328" marT="16164" marB="16164">
                    <a:lnL w="9525" cap="flat" cmpd="sng" algn="ctr">
                      <a:solidFill>
                        <a:srgbClr val="E0C449"/>
                      </a:solidFill>
                      <a:prstDash val="solid"/>
                      <a:round/>
                      <a:headEnd type="none" w="med" len="med"/>
                      <a:tailEnd type="none" w="med" len="med"/>
                    </a:lnL>
                    <a:lnR w="9525" cap="flat" cmpd="sng" algn="ctr">
                      <a:solidFill>
                        <a:srgbClr val="40C649"/>
                      </a:solidFill>
                      <a:prstDash val="solid"/>
                      <a:round/>
                      <a:headEnd type="none" w="med" len="med"/>
                      <a:tailEnd type="none" w="med" len="med"/>
                    </a:lnR>
                    <a:lnT w="9525" cap="flat" cmpd="sng" algn="ctr">
                      <a:solidFill>
                        <a:srgbClr val="E0C449"/>
                      </a:solidFill>
                      <a:prstDash val="solid"/>
                      <a:round/>
                      <a:headEnd type="none" w="med" len="med"/>
                      <a:tailEnd type="none" w="med" len="med"/>
                    </a:lnT>
                    <a:lnB w="9525" cap="flat" cmpd="sng" algn="ctr">
                      <a:solidFill>
                        <a:srgbClr val="E0C549"/>
                      </a:solidFill>
                      <a:prstDash val="solid"/>
                      <a:round/>
                      <a:headEnd type="none" w="med" len="med"/>
                      <a:tailEnd type="none" w="med" len="med"/>
                    </a:lnB>
                  </a:tcPr>
                </a:tc>
                <a:tc>
                  <a:txBody>
                    <a:bodyPr/>
                    <a:lstStyle/>
                    <a:p>
                      <a:pPr algn="l" fontAlgn="t"/>
                      <a:r>
                        <a:rPr lang="en-US" sz="1400" b="0">
                          <a:effectLst/>
                        </a:rPr>
                        <a:t>0.74 (0.18-2.97)</a:t>
                      </a:r>
                    </a:p>
                  </a:txBody>
                  <a:tcPr marL="32328" marR="32328" marT="16164" marB="16164">
                    <a:lnL w="9525" cap="flat" cmpd="sng" algn="ctr">
                      <a:solidFill>
                        <a:srgbClr val="40C649"/>
                      </a:solidFill>
                      <a:prstDash val="solid"/>
                      <a:round/>
                      <a:headEnd type="none" w="med" len="med"/>
                      <a:tailEnd type="none" w="med" len="med"/>
                    </a:lnL>
                    <a:lnR w="9525" cap="flat" cmpd="sng" algn="ctr">
                      <a:solidFill>
                        <a:srgbClr val="80C749"/>
                      </a:solidFill>
                      <a:prstDash val="solid"/>
                      <a:round/>
                      <a:headEnd type="none" w="med" len="med"/>
                      <a:tailEnd type="none" w="med" len="med"/>
                    </a:lnR>
                    <a:lnT w="9525" cap="flat" cmpd="sng" algn="ctr">
                      <a:solidFill>
                        <a:srgbClr val="40C649"/>
                      </a:solidFill>
                      <a:prstDash val="solid"/>
                      <a:round/>
                      <a:headEnd type="none" w="med" len="med"/>
                      <a:tailEnd type="none" w="med" len="med"/>
                    </a:lnT>
                    <a:lnB w="9525" cap="flat" cmpd="sng" algn="ctr">
                      <a:solidFill>
                        <a:srgbClr val="B0C649"/>
                      </a:solidFill>
                      <a:prstDash val="solid"/>
                      <a:round/>
                      <a:headEnd type="none" w="med" len="med"/>
                      <a:tailEnd type="none" w="med" len="med"/>
                    </a:lnB>
                  </a:tcPr>
                </a:tc>
                <a:tc>
                  <a:txBody>
                    <a:bodyPr/>
                    <a:lstStyle/>
                    <a:p>
                      <a:pPr algn="l" fontAlgn="t"/>
                      <a:r>
                        <a:rPr lang="en-US" sz="1400" b="0">
                          <a:effectLst/>
                        </a:rPr>
                        <a:t>.67</a:t>
                      </a:r>
                    </a:p>
                  </a:txBody>
                  <a:tcPr marL="32328" marR="32328" marT="16164" marB="16164">
                    <a:lnL w="9525" cap="flat" cmpd="sng" algn="ctr">
                      <a:solidFill>
                        <a:srgbClr val="80C749"/>
                      </a:solidFill>
                      <a:prstDash val="solid"/>
                      <a:round/>
                      <a:headEnd type="none" w="med" len="med"/>
                      <a:tailEnd type="none" w="med" len="med"/>
                    </a:lnL>
                    <a:lnR w="9525" cap="flat" cmpd="sng" algn="ctr">
                      <a:solidFill>
                        <a:srgbClr val="E0C549"/>
                      </a:solidFill>
                      <a:prstDash val="solid"/>
                      <a:round/>
                      <a:headEnd type="none" w="med" len="med"/>
                      <a:tailEnd type="none" w="med" len="med"/>
                    </a:lnR>
                    <a:lnT w="9525" cap="flat" cmpd="sng" algn="ctr">
                      <a:solidFill>
                        <a:srgbClr val="80C749"/>
                      </a:solidFill>
                      <a:prstDash val="solid"/>
                      <a:round/>
                      <a:headEnd type="none" w="med" len="med"/>
                      <a:tailEnd type="none" w="med" len="med"/>
                    </a:lnT>
                    <a:lnB w="9525" cap="flat" cmpd="sng" algn="ctr">
                      <a:solidFill>
                        <a:srgbClr val="E0C749"/>
                      </a:solidFill>
                      <a:prstDash val="solid"/>
                      <a:round/>
                      <a:headEnd type="none" w="med" len="med"/>
                      <a:tailEnd type="none" w="med" len="med"/>
                    </a:lnB>
                  </a:tcPr>
                </a:tc>
                <a:tc>
                  <a:txBody>
                    <a:bodyPr/>
                    <a:lstStyle/>
                    <a:p>
                      <a:pPr algn="l" fontAlgn="t"/>
                      <a:r>
                        <a:rPr lang="en-US" sz="1400" b="0">
                          <a:effectLst/>
                        </a:rPr>
                        <a:t>0</a:t>
                      </a:r>
                    </a:p>
                  </a:txBody>
                  <a:tcPr marL="32328" marR="32328" marT="16164" marB="16164">
                    <a:lnL w="9525" cap="flat" cmpd="sng" algn="ctr">
                      <a:solidFill>
                        <a:srgbClr val="E0C549"/>
                      </a:solidFill>
                      <a:prstDash val="solid"/>
                      <a:round/>
                      <a:headEnd type="none" w="med" len="med"/>
                      <a:tailEnd type="none" w="med" len="med"/>
                    </a:lnL>
                    <a:lnR w="9525" cap="flat" cmpd="sng" algn="ctr">
                      <a:solidFill>
                        <a:srgbClr val="30C749"/>
                      </a:solidFill>
                      <a:prstDash val="solid"/>
                      <a:round/>
                      <a:headEnd type="none" w="med" len="med"/>
                      <a:tailEnd type="none" w="med" len="med"/>
                    </a:lnR>
                    <a:lnT w="9525" cap="flat" cmpd="sng" algn="ctr">
                      <a:solidFill>
                        <a:srgbClr val="E0C549"/>
                      </a:solidFill>
                      <a:prstDash val="solid"/>
                      <a:round/>
                      <a:headEnd type="none" w="med" len="med"/>
                      <a:tailEnd type="none" w="med" len="med"/>
                    </a:lnT>
                    <a:lnB w="9525" cap="flat" cmpd="sng" algn="ctr">
                      <a:solidFill>
                        <a:srgbClr val="50C749"/>
                      </a:solidFill>
                      <a:prstDash val="solid"/>
                      <a:round/>
                      <a:headEnd type="none" w="med" len="med"/>
                      <a:tailEnd type="none" w="med" len="med"/>
                    </a:lnB>
                  </a:tcPr>
                </a:tc>
                <a:tc>
                  <a:txBody>
                    <a:bodyPr/>
                    <a:lstStyle/>
                    <a:p>
                      <a:pPr algn="l" fontAlgn="t"/>
                      <a:r>
                        <a:rPr lang="en-US" sz="1400" b="0">
                          <a:effectLst/>
                        </a:rPr>
                        <a:t>.51</a:t>
                      </a:r>
                    </a:p>
                  </a:txBody>
                  <a:tcPr marL="32328" marR="32328" marT="16164" marB="16164">
                    <a:lnL w="9525" cap="flat" cmpd="sng" algn="ctr">
                      <a:solidFill>
                        <a:srgbClr val="30C749"/>
                      </a:solidFill>
                      <a:prstDash val="solid"/>
                      <a:round/>
                      <a:headEnd type="none" w="med" len="med"/>
                      <a:tailEnd type="none" w="med" len="med"/>
                    </a:lnL>
                    <a:lnR w="9525" cap="flat" cmpd="sng" algn="ctr">
                      <a:solidFill>
                        <a:srgbClr val="E0C549"/>
                      </a:solidFill>
                      <a:prstDash val="solid"/>
                      <a:round/>
                      <a:headEnd type="none" w="med" len="med"/>
                      <a:tailEnd type="none" w="med" len="med"/>
                    </a:lnR>
                    <a:lnT w="9525" cap="flat" cmpd="sng" algn="ctr">
                      <a:solidFill>
                        <a:srgbClr val="30C749"/>
                      </a:solidFill>
                      <a:prstDash val="solid"/>
                      <a:round/>
                      <a:headEnd type="none" w="med" len="med"/>
                      <a:tailEnd type="none" w="med" len="med"/>
                    </a:lnT>
                    <a:lnB w="9525" cap="flat" cmpd="sng" algn="ctr">
                      <a:solidFill>
                        <a:srgbClr val="80C649"/>
                      </a:solidFill>
                      <a:prstDash val="solid"/>
                      <a:round/>
                      <a:headEnd type="none" w="med" len="med"/>
                      <a:tailEnd type="none" w="med" len="med"/>
                    </a:lnB>
                  </a:tcPr>
                </a:tc>
                <a:tc>
                  <a:txBody>
                    <a:bodyPr/>
                    <a:lstStyle/>
                    <a:p>
                      <a:pPr algn="l" fontAlgn="t"/>
                      <a:r>
                        <a:rPr lang="en-US" sz="1400" b="0">
                          <a:effectLst/>
                        </a:rPr>
                        <a:t>Fixed</a:t>
                      </a:r>
                    </a:p>
                  </a:txBody>
                  <a:tcPr marL="32328" marR="32328" marT="16164" marB="16164">
                    <a:lnL w="9525" cap="flat" cmpd="sng" algn="ctr">
                      <a:solidFill>
                        <a:srgbClr val="E0C549"/>
                      </a:solidFill>
                      <a:prstDash val="solid"/>
                      <a:round/>
                      <a:headEnd type="none" w="med" len="med"/>
                      <a:tailEnd type="none" w="med" len="med"/>
                    </a:lnL>
                    <a:lnR w="9525" cap="flat" cmpd="sng" algn="ctr">
                      <a:solidFill>
                        <a:srgbClr val="E0C549"/>
                      </a:solidFill>
                      <a:prstDash val="solid"/>
                      <a:round/>
                      <a:headEnd type="none" w="med" len="med"/>
                      <a:tailEnd type="none" w="med" len="med"/>
                    </a:lnR>
                    <a:lnT w="9525" cap="flat" cmpd="sng" algn="ctr">
                      <a:solidFill>
                        <a:srgbClr val="E0C549"/>
                      </a:solidFill>
                      <a:prstDash val="solid"/>
                      <a:round/>
                      <a:headEnd type="none" w="med" len="med"/>
                      <a:tailEnd type="none" w="med" len="med"/>
                    </a:lnT>
                    <a:lnB w="9525" cap="flat" cmpd="sng" algn="ctr">
                      <a:solidFill>
                        <a:srgbClr val="50C749"/>
                      </a:solidFill>
                      <a:prstDash val="solid"/>
                      <a:round/>
                      <a:headEnd type="none" w="med" len="med"/>
                      <a:tailEnd type="none" w="med" len="med"/>
                    </a:lnB>
                  </a:tcPr>
                </a:tc>
              </a:tr>
              <a:tr h="314658">
                <a:tc>
                  <a:txBody>
                    <a:bodyPr/>
                    <a:lstStyle/>
                    <a:p>
                      <a:pPr algn="l" fontAlgn="t"/>
                      <a:r>
                        <a:rPr lang="en-US" sz="1400" b="0">
                          <a:effectLst/>
                        </a:rPr>
                        <a:t> Sepsis</a:t>
                      </a:r>
                    </a:p>
                  </a:txBody>
                  <a:tcPr marL="32328" marR="32328" marT="16164" marB="16164">
                    <a:lnL w="9525" cap="flat" cmpd="sng" algn="ctr">
                      <a:solidFill>
                        <a:srgbClr val="B0C649"/>
                      </a:solidFill>
                      <a:prstDash val="solid"/>
                      <a:round/>
                      <a:headEnd type="none" w="med" len="med"/>
                      <a:tailEnd type="none" w="med" len="med"/>
                    </a:lnL>
                    <a:lnR w="9525" cap="flat" cmpd="sng" algn="ctr">
                      <a:solidFill>
                        <a:srgbClr val="E0C549"/>
                      </a:solidFill>
                      <a:prstDash val="solid"/>
                      <a:round/>
                      <a:headEnd type="none" w="med" len="med"/>
                      <a:tailEnd type="none" w="med" len="med"/>
                    </a:lnR>
                    <a:lnT w="9525" cap="flat" cmpd="sng" algn="ctr">
                      <a:solidFill>
                        <a:srgbClr val="B0C649"/>
                      </a:solidFill>
                      <a:prstDash val="solid"/>
                      <a:round/>
                      <a:headEnd type="none" w="med" len="med"/>
                      <a:tailEnd type="none" w="med" len="med"/>
                    </a:lnT>
                    <a:lnB w="9525" cap="flat" cmpd="sng" algn="ctr">
                      <a:solidFill>
                        <a:srgbClr val="D0C449"/>
                      </a:solidFill>
                      <a:prstDash val="solid"/>
                      <a:round/>
                      <a:headEnd type="none" w="med" len="med"/>
                      <a:tailEnd type="none" w="med" len="med"/>
                    </a:lnB>
                  </a:tcPr>
                </a:tc>
                <a:tc>
                  <a:txBody>
                    <a:bodyPr/>
                    <a:lstStyle/>
                    <a:p>
                      <a:pPr algn="l" fontAlgn="t"/>
                      <a:r>
                        <a:rPr lang="en-US" sz="1400" b="0">
                          <a:effectLst/>
                        </a:rPr>
                        <a:t>3 (174/166)</a:t>
                      </a:r>
                    </a:p>
                  </a:txBody>
                  <a:tcPr marL="32328" marR="32328" marT="16164" marB="16164">
                    <a:lnL w="9525" cap="flat" cmpd="sng" algn="ctr">
                      <a:solidFill>
                        <a:srgbClr val="E0C549"/>
                      </a:solidFill>
                      <a:prstDash val="solid"/>
                      <a:round/>
                      <a:headEnd type="none" w="med" len="med"/>
                      <a:tailEnd type="none" w="med" len="med"/>
                    </a:lnL>
                    <a:lnR w="9525" cap="flat" cmpd="sng" algn="ctr">
                      <a:solidFill>
                        <a:srgbClr val="B0C649"/>
                      </a:solidFill>
                      <a:prstDash val="solid"/>
                      <a:round/>
                      <a:headEnd type="none" w="med" len="med"/>
                      <a:tailEnd type="none" w="med" len="med"/>
                    </a:lnR>
                    <a:lnT w="9525" cap="flat" cmpd="sng" algn="ctr">
                      <a:solidFill>
                        <a:srgbClr val="E0C549"/>
                      </a:solidFill>
                      <a:prstDash val="solid"/>
                      <a:round/>
                      <a:headEnd type="none" w="med" len="med"/>
                      <a:tailEnd type="none" w="med" len="med"/>
                    </a:lnT>
                    <a:lnB w="9525" cap="flat" cmpd="sng" algn="ctr">
                      <a:solidFill>
                        <a:srgbClr val="50C749"/>
                      </a:solidFill>
                      <a:prstDash val="solid"/>
                      <a:round/>
                      <a:headEnd type="none" w="med" len="med"/>
                      <a:tailEnd type="none" w="med" len="med"/>
                    </a:lnB>
                  </a:tcPr>
                </a:tc>
                <a:tc>
                  <a:txBody>
                    <a:bodyPr/>
                    <a:lstStyle/>
                    <a:p>
                      <a:pPr algn="l" fontAlgn="t"/>
                      <a:r>
                        <a:rPr lang="en-US" sz="1400" b="0">
                          <a:effectLst/>
                        </a:rPr>
                        <a:t>0.84 (0.29-2.41)</a:t>
                      </a:r>
                    </a:p>
                  </a:txBody>
                  <a:tcPr marL="32328" marR="32328" marT="16164" marB="16164">
                    <a:lnL w="9525" cap="flat" cmpd="sng" algn="ctr">
                      <a:solidFill>
                        <a:srgbClr val="B0C649"/>
                      </a:solidFill>
                      <a:prstDash val="solid"/>
                      <a:round/>
                      <a:headEnd type="none" w="med" len="med"/>
                      <a:tailEnd type="none" w="med" len="med"/>
                    </a:lnL>
                    <a:lnR w="9525" cap="flat" cmpd="sng" algn="ctr">
                      <a:solidFill>
                        <a:srgbClr val="E0C749"/>
                      </a:solidFill>
                      <a:prstDash val="solid"/>
                      <a:round/>
                      <a:headEnd type="none" w="med" len="med"/>
                      <a:tailEnd type="none" w="med" len="med"/>
                    </a:lnR>
                    <a:lnT w="9525" cap="flat" cmpd="sng" algn="ctr">
                      <a:solidFill>
                        <a:srgbClr val="B0C649"/>
                      </a:solidFill>
                      <a:prstDash val="solid"/>
                      <a:round/>
                      <a:headEnd type="none" w="med" len="med"/>
                      <a:tailEnd type="none" w="med" len="med"/>
                    </a:lnT>
                    <a:lnB w="9525" cap="flat" cmpd="sng" algn="ctr">
                      <a:solidFill>
                        <a:srgbClr val="50C649"/>
                      </a:solidFill>
                      <a:prstDash val="solid"/>
                      <a:round/>
                      <a:headEnd type="none" w="med" len="med"/>
                      <a:tailEnd type="none" w="med" len="med"/>
                    </a:lnB>
                  </a:tcPr>
                </a:tc>
                <a:tc>
                  <a:txBody>
                    <a:bodyPr/>
                    <a:lstStyle/>
                    <a:p>
                      <a:pPr algn="l" fontAlgn="t"/>
                      <a:r>
                        <a:rPr lang="en-US" sz="1400" b="0">
                          <a:effectLst/>
                        </a:rPr>
                        <a:t>.74</a:t>
                      </a:r>
                    </a:p>
                  </a:txBody>
                  <a:tcPr marL="32328" marR="32328" marT="16164" marB="16164">
                    <a:lnL w="9525" cap="flat" cmpd="sng" algn="ctr">
                      <a:solidFill>
                        <a:srgbClr val="E0C749"/>
                      </a:solidFill>
                      <a:prstDash val="solid"/>
                      <a:round/>
                      <a:headEnd type="none" w="med" len="med"/>
                      <a:tailEnd type="none" w="med" len="med"/>
                    </a:lnL>
                    <a:lnR w="9525" cap="flat" cmpd="sng" algn="ctr">
                      <a:solidFill>
                        <a:srgbClr val="50C749"/>
                      </a:solidFill>
                      <a:prstDash val="solid"/>
                      <a:round/>
                      <a:headEnd type="none" w="med" len="med"/>
                      <a:tailEnd type="none" w="med" len="med"/>
                    </a:lnR>
                    <a:lnT w="9525" cap="flat" cmpd="sng" algn="ctr">
                      <a:solidFill>
                        <a:srgbClr val="E0C749"/>
                      </a:solidFill>
                      <a:prstDash val="solid"/>
                      <a:round/>
                      <a:headEnd type="none" w="med" len="med"/>
                      <a:tailEnd type="none" w="med" len="med"/>
                    </a:lnT>
                    <a:lnB w="9525" cap="flat" cmpd="sng" algn="ctr">
                      <a:solidFill>
                        <a:srgbClr val="70C849"/>
                      </a:solidFill>
                      <a:prstDash val="solid"/>
                      <a:round/>
                      <a:headEnd type="none" w="med" len="med"/>
                      <a:tailEnd type="none" w="med" len="med"/>
                    </a:lnB>
                  </a:tcPr>
                </a:tc>
                <a:tc>
                  <a:txBody>
                    <a:bodyPr/>
                    <a:lstStyle/>
                    <a:p>
                      <a:pPr algn="l" fontAlgn="t"/>
                      <a:r>
                        <a:rPr lang="en-US" sz="1400" b="0">
                          <a:effectLst/>
                        </a:rPr>
                        <a:t>0.21</a:t>
                      </a:r>
                    </a:p>
                  </a:txBody>
                  <a:tcPr marL="32328" marR="32328" marT="16164" marB="16164">
                    <a:lnL w="9525" cap="flat" cmpd="sng" algn="ctr">
                      <a:solidFill>
                        <a:srgbClr val="50C749"/>
                      </a:solidFill>
                      <a:prstDash val="solid"/>
                      <a:round/>
                      <a:headEnd type="none" w="med" len="med"/>
                      <a:tailEnd type="none" w="med" len="med"/>
                    </a:lnL>
                    <a:lnR w="9525" cap="flat" cmpd="sng" algn="ctr">
                      <a:solidFill>
                        <a:srgbClr val="80C649"/>
                      </a:solidFill>
                      <a:prstDash val="solid"/>
                      <a:round/>
                      <a:headEnd type="none" w="med" len="med"/>
                      <a:tailEnd type="none" w="med" len="med"/>
                    </a:lnR>
                    <a:lnT w="9525" cap="flat" cmpd="sng" algn="ctr">
                      <a:solidFill>
                        <a:srgbClr val="50C749"/>
                      </a:solidFill>
                      <a:prstDash val="solid"/>
                      <a:round/>
                      <a:headEnd type="none" w="med" len="med"/>
                      <a:tailEnd type="none" w="med" len="med"/>
                    </a:lnT>
                    <a:lnB w="9525" cap="flat" cmpd="sng" algn="ctr">
                      <a:solidFill>
                        <a:srgbClr val="C0C749"/>
                      </a:solidFill>
                      <a:prstDash val="solid"/>
                      <a:round/>
                      <a:headEnd type="none" w="med" len="med"/>
                      <a:tailEnd type="none" w="med" len="med"/>
                    </a:lnB>
                  </a:tcPr>
                </a:tc>
                <a:tc>
                  <a:txBody>
                    <a:bodyPr/>
                    <a:lstStyle/>
                    <a:p>
                      <a:pPr algn="l" fontAlgn="t"/>
                      <a:r>
                        <a:rPr lang="en-US" sz="1400" b="0">
                          <a:effectLst/>
                        </a:rPr>
                        <a:t>.28</a:t>
                      </a:r>
                    </a:p>
                  </a:txBody>
                  <a:tcPr marL="32328" marR="32328" marT="16164" marB="16164">
                    <a:lnL w="9525" cap="flat" cmpd="sng" algn="ctr">
                      <a:solidFill>
                        <a:srgbClr val="80C649"/>
                      </a:solidFill>
                      <a:prstDash val="solid"/>
                      <a:round/>
                      <a:headEnd type="none" w="med" len="med"/>
                      <a:tailEnd type="none" w="med" len="med"/>
                    </a:lnL>
                    <a:lnR w="9525" cap="flat" cmpd="sng" algn="ctr">
                      <a:solidFill>
                        <a:srgbClr val="50C749"/>
                      </a:solidFill>
                      <a:prstDash val="solid"/>
                      <a:round/>
                      <a:headEnd type="none" w="med" len="med"/>
                      <a:tailEnd type="none" w="med" len="med"/>
                    </a:lnR>
                    <a:lnT w="9525" cap="flat" cmpd="sng" algn="ctr">
                      <a:solidFill>
                        <a:srgbClr val="80C649"/>
                      </a:solidFill>
                      <a:prstDash val="solid"/>
                      <a:round/>
                      <a:headEnd type="none" w="med" len="med"/>
                      <a:tailEnd type="none" w="med" len="med"/>
                    </a:lnT>
                    <a:lnB w="9525" cap="flat" cmpd="sng" algn="ctr">
                      <a:solidFill>
                        <a:srgbClr val="70C649"/>
                      </a:solidFill>
                      <a:prstDash val="solid"/>
                      <a:round/>
                      <a:headEnd type="none" w="med" len="med"/>
                      <a:tailEnd type="none" w="med" len="med"/>
                    </a:lnB>
                  </a:tcPr>
                </a:tc>
                <a:tc>
                  <a:txBody>
                    <a:bodyPr/>
                    <a:lstStyle/>
                    <a:p>
                      <a:pPr algn="l" fontAlgn="t"/>
                      <a:r>
                        <a:rPr lang="en-US" sz="1400" b="0">
                          <a:effectLst/>
                        </a:rPr>
                        <a:t>Fixed</a:t>
                      </a:r>
                    </a:p>
                  </a:txBody>
                  <a:tcPr marL="32328" marR="32328" marT="16164" marB="16164">
                    <a:lnL w="9525" cap="flat" cmpd="sng" algn="ctr">
                      <a:solidFill>
                        <a:srgbClr val="50C749"/>
                      </a:solidFill>
                      <a:prstDash val="solid"/>
                      <a:round/>
                      <a:headEnd type="none" w="med" len="med"/>
                      <a:tailEnd type="none" w="med" len="med"/>
                    </a:lnL>
                    <a:lnR w="9525" cap="flat" cmpd="sng" algn="ctr">
                      <a:solidFill>
                        <a:srgbClr val="50C749"/>
                      </a:solidFill>
                      <a:prstDash val="solid"/>
                      <a:round/>
                      <a:headEnd type="none" w="med" len="med"/>
                      <a:tailEnd type="none" w="med" len="med"/>
                    </a:lnR>
                    <a:lnT w="9525" cap="flat" cmpd="sng" algn="ctr">
                      <a:solidFill>
                        <a:srgbClr val="50C749"/>
                      </a:solidFill>
                      <a:prstDash val="solid"/>
                      <a:round/>
                      <a:headEnd type="none" w="med" len="med"/>
                      <a:tailEnd type="none" w="med" len="med"/>
                    </a:lnT>
                    <a:lnB w="9525" cap="flat" cmpd="sng" algn="ctr">
                      <a:solidFill>
                        <a:srgbClr val="90C749"/>
                      </a:solidFill>
                      <a:prstDash val="solid"/>
                      <a:round/>
                      <a:headEnd type="none" w="med" len="med"/>
                      <a:tailEnd type="none" w="med" len="med"/>
                    </a:lnB>
                  </a:tcPr>
                </a:tc>
              </a:tr>
              <a:tr h="409056">
                <a:tc>
                  <a:txBody>
                    <a:bodyPr/>
                    <a:lstStyle/>
                    <a:p>
                      <a:pPr algn="l" fontAlgn="t"/>
                      <a:r>
                        <a:rPr lang="en-US" sz="1400" b="0">
                          <a:effectLst/>
                        </a:rPr>
                        <a:t>Lactobacillus and Bifidobacteria</a:t>
                      </a:r>
                    </a:p>
                  </a:txBody>
                  <a:tcPr marL="32328" marR="32328" marT="16164" marB="16164">
                    <a:lnL w="9525" cap="flat" cmpd="sng" algn="ctr">
                      <a:solidFill>
                        <a:srgbClr val="D0C449"/>
                      </a:solidFill>
                      <a:prstDash val="solid"/>
                      <a:round/>
                      <a:headEnd type="none" w="med" len="med"/>
                      <a:tailEnd type="none" w="med" len="med"/>
                    </a:lnL>
                    <a:lnR w="9525" cap="flat" cmpd="sng" algn="ctr">
                      <a:solidFill>
                        <a:srgbClr val="50C749"/>
                      </a:solidFill>
                      <a:prstDash val="solid"/>
                      <a:round/>
                      <a:headEnd type="none" w="med" len="med"/>
                      <a:tailEnd type="none" w="med" len="med"/>
                    </a:lnR>
                    <a:lnT w="9525" cap="flat" cmpd="sng" algn="ctr">
                      <a:solidFill>
                        <a:srgbClr val="D0C449"/>
                      </a:solidFill>
                      <a:prstDash val="solid"/>
                      <a:round/>
                      <a:headEnd type="none" w="med" len="med"/>
                      <a:tailEnd type="none" w="med" len="med"/>
                    </a:lnT>
                    <a:lnB w="9525" cap="flat" cmpd="sng" algn="ctr">
                      <a:solidFill>
                        <a:srgbClr val="E0C449"/>
                      </a:solidFill>
                      <a:prstDash val="solid"/>
                      <a:round/>
                      <a:headEnd type="none" w="med" len="med"/>
                      <a:tailEnd type="none" w="med" len="med"/>
                    </a:lnB>
                  </a:tcPr>
                </a:tc>
                <a:tc>
                  <a:txBody>
                    <a:bodyPr/>
                    <a:lstStyle/>
                    <a:p>
                      <a:pPr algn="l" fontAlgn="t"/>
                      <a:endParaRPr lang="en-US" sz="1400" b="0">
                        <a:effectLst/>
                      </a:endParaRPr>
                    </a:p>
                  </a:txBody>
                  <a:tcPr marL="32328" marR="32328" marT="16164" marB="16164">
                    <a:lnL w="9525" cap="flat" cmpd="sng" algn="ctr">
                      <a:solidFill>
                        <a:srgbClr val="50C749"/>
                      </a:solidFill>
                      <a:prstDash val="solid"/>
                      <a:round/>
                      <a:headEnd type="none" w="med" len="med"/>
                      <a:tailEnd type="none" w="med" len="med"/>
                    </a:lnL>
                    <a:lnR w="9525" cap="flat" cmpd="sng" algn="ctr">
                      <a:solidFill>
                        <a:srgbClr val="50C649"/>
                      </a:solidFill>
                      <a:prstDash val="solid"/>
                      <a:round/>
                      <a:headEnd type="none" w="med" len="med"/>
                      <a:tailEnd type="none" w="med" len="med"/>
                    </a:lnR>
                    <a:lnT w="9525" cap="flat" cmpd="sng" algn="ctr">
                      <a:solidFill>
                        <a:srgbClr val="50C749"/>
                      </a:solidFill>
                      <a:prstDash val="solid"/>
                      <a:round/>
                      <a:headEnd type="none" w="med" len="med"/>
                      <a:tailEnd type="none" w="med" len="med"/>
                    </a:lnT>
                    <a:lnB w="9525" cap="flat" cmpd="sng" algn="ctr">
                      <a:solidFill>
                        <a:srgbClr val="E0C549"/>
                      </a:solidFill>
                      <a:prstDash val="solid"/>
                      <a:round/>
                      <a:headEnd type="none" w="med" len="med"/>
                      <a:tailEnd type="none" w="med" len="med"/>
                    </a:lnB>
                  </a:tcPr>
                </a:tc>
                <a:tc>
                  <a:txBody>
                    <a:bodyPr/>
                    <a:lstStyle/>
                    <a:p>
                      <a:pPr algn="l" fontAlgn="t"/>
                      <a:endParaRPr lang="en-US" sz="1400" b="0">
                        <a:effectLst/>
                      </a:endParaRPr>
                    </a:p>
                  </a:txBody>
                  <a:tcPr marL="32328" marR="32328" marT="16164" marB="16164">
                    <a:lnL w="9525" cap="flat" cmpd="sng" algn="ctr">
                      <a:solidFill>
                        <a:srgbClr val="50C649"/>
                      </a:solidFill>
                      <a:prstDash val="solid"/>
                      <a:round/>
                      <a:headEnd type="none" w="med" len="med"/>
                      <a:tailEnd type="none" w="med" len="med"/>
                    </a:lnL>
                    <a:lnR w="9525" cap="flat" cmpd="sng" algn="ctr">
                      <a:solidFill>
                        <a:srgbClr val="70C849"/>
                      </a:solidFill>
                      <a:prstDash val="solid"/>
                      <a:round/>
                      <a:headEnd type="none" w="med" len="med"/>
                      <a:tailEnd type="none" w="med" len="med"/>
                    </a:lnR>
                    <a:lnT w="9525" cap="flat" cmpd="sng" algn="ctr">
                      <a:solidFill>
                        <a:srgbClr val="50C649"/>
                      </a:solidFill>
                      <a:prstDash val="solid"/>
                      <a:round/>
                      <a:headEnd type="none" w="med" len="med"/>
                      <a:tailEnd type="none" w="med" len="med"/>
                    </a:lnT>
                    <a:lnB w="9525" cap="flat" cmpd="sng" algn="ctr">
                      <a:solidFill>
                        <a:srgbClr val="E0C449"/>
                      </a:solidFill>
                      <a:prstDash val="solid"/>
                      <a:round/>
                      <a:headEnd type="none" w="med" len="med"/>
                      <a:tailEnd type="none" w="med" len="med"/>
                    </a:lnB>
                  </a:tcPr>
                </a:tc>
                <a:tc>
                  <a:txBody>
                    <a:bodyPr/>
                    <a:lstStyle/>
                    <a:p>
                      <a:pPr algn="l" fontAlgn="t"/>
                      <a:endParaRPr lang="en-US" sz="1400" b="0">
                        <a:effectLst/>
                      </a:endParaRPr>
                    </a:p>
                  </a:txBody>
                  <a:tcPr marL="32328" marR="32328" marT="16164" marB="16164">
                    <a:lnL w="9525" cap="flat" cmpd="sng" algn="ctr">
                      <a:solidFill>
                        <a:srgbClr val="70C849"/>
                      </a:solidFill>
                      <a:prstDash val="solid"/>
                      <a:round/>
                      <a:headEnd type="none" w="med" len="med"/>
                      <a:tailEnd type="none" w="med" len="med"/>
                    </a:lnL>
                    <a:lnR w="9525" cap="flat" cmpd="sng" algn="ctr">
                      <a:solidFill>
                        <a:srgbClr val="C0C749"/>
                      </a:solidFill>
                      <a:prstDash val="solid"/>
                      <a:round/>
                      <a:headEnd type="none" w="med" len="med"/>
                      <a:tailEnd type="none" w="med" len="med"/>
                    </a:lnR>
                    <a:lnT w="9525" cap="flat" cmpd="sng" algn="ctr">
                      <a:solidFill>
                        <a:srgbClr val="70C849"/>
                      </a:solidFill>
                      <a:prstDash val="solid"/>
                      <a:round/>
                      <a:headEnd type="none" w="med" len="med"/>
                      <a:tailEnd type="none" w="med" len="med"/>
                    </a:lnT>
                    <a:lnB w="9525" cap="flat" cmpd="sng" algn="ctr">
                      <a:solidFill>
                        <a:srgbClr val="50C749"/>
                      </a:solidFill>
                      <a:prstDash val="solid"/>
                      <a:round/>
                      <a:headEnd type="none" w="med" len="med"/>
                      <a:tailEnd type="none" w="med" len="med"/>
                    </a:lnB>
                  </a:tcPr>
                </a:tc>
                <a:tc>
                  <a:txBody>
                    <a:bodyPr/>
                    <a:lstStyle/>
                    <a:p>
                      <a:pPr algn="l" fontAlgn="t"/>
                      <a:endParaRPr lang="en-US" sz="1400" b="0">
                        <a:effectLst/>
                      </a:endParaRPr>
                    </a:p>
                  </a:txBody>
                  <a:tcPr marL="32328" marR="32328" marT="16164" marB="16164">
                    <a:lnL w="9525" cap="flat" cmpd="sng" algn="ctr">
                      <a:solidFill>
                        <a:srgbClr val="C0C749"/>
                      </a:solidFill>
                      <a:prstDash val="solid"/>
                      <a:round/>
                      <a:headEnd type="none" w="med" len="med"/>
                      <a:tailEnd type="none" w="med" len="med"/>
                    </a:lnL>
                    <a:lnR w="9525" cap="flat" cmpd="sng" algn="ctr">
                      <a:solidFill>
                        <a:srgbClr val="70C649"/>
                      </a:solidFill>
                      <a:prstDash val="solid"/>
                      <a:round/>
                      <a:headEnd type="none" w="med" len="med"/>
                      <a:tailEnd type="none" w="med" len="med"/>
                    </a:lnR>
                    <a:lnT w="9525" cap="flat" cmpd="sng" algn="ctr">
                      <a:solidFill>
                        <a:srgbClr val="C0C749"/>
                      </a:solidFill>
                      <a:prstDash val="solid"/>
                      <a:round/>
                      <a:headEnd type="none" w="med" len="med"/>
                      <a:tailEnd type="none" w="med" len="med"/>
                    </a:lnT>
                    <a:lnB w="9525" cap="flat" cmpd="sng" algn="ctr">
                      <a:solidFill>
                        <a:srgbClr val="A0C849"/>
                      </a:solidFill>
                      <a:prstDash val="solid"/>
                      <a:round/>
                      <a:headEnd type="none" w="med" len="med"/>
                      <a:tailEnd type="none" w="med" len="med"/>
                    </a:lnB>
                  </a:tcPr>
                </a:tc>
                <a:tc>
                  <a:txBody>
                    <a:bodyPr/>
                    <a:lstStyle/>
                    <a:p>
                      <a:pPr algn="l" fontAlgn="t"/>
                      <a:endParaRPr lang="en-US" sz="1400" b="0">
                        <a:effectLst/>
                      </a:endParaRPr>
                    </a:p>
                  </a:txBody>
                  <a:tcPr marL="32328" marR="32328" marT="16164" marB="16164">
                    <a:lnL w="9525" cap="flat" cmpd="sng" algn="ctr">
                      <a:solidFill>
                        <a:srgbClr val="70C649"/>
                      </a:solidFill>
                      <a:prstDash val="solid"/>
                      <a:round/>
                      <a:headEnd type="none" w="med" len="med"/>
                      <a:tailEnd type="none" w="med" len="med"/>
                    </a:lnL>
                    <a:lnR w="9525" cap="flat" cmpd="sng" algn="ctr">
                      <a:solidFill>
                        <a:srgbClr val="90C749"/>
                      </a:solidFill>
                      <a:prstDash val="solid"/>
                      <a:round/>
                      <a:headEnd type="none" w="med" len="med"/>
                      <a:tailEnd type="none" w="med" len="med"/>
                    </a:lnR>
                    <a:lnT w="9525" cap="flat" cmpd="sng" algn="ctr">
                      <a:solidFill>
                        <a:srgbClr val="70C649"/>
                      </a:solidFill>
                      <a:prstDash val="solid"/>
                      <a:round/>
                      <a:headEnd type="none" w="med" len="med"/>
                      <a:tailEnd type="none" w="med" len="med"/>
                    </a:lnT>
                    <a:lnB w="9525" cap="flat" cmpd="sng" algn="ctr">
                      <a:solidFill>
                        <a:srgbClr val="50C749"/>
                      </a:solidFill>
                      <a:prstDash val="solid"/>
                      <a:round/>
                      <a:headEnd type="none" w="med" len="med"/>
                      <a:tailEnd type="none" w="med" len="med"/>
                    </a:lnB>
                  </a:tcPr>
                </a:tc>
                <a:tc>
                  <a:txBody>
                    <a:bodyPr/>
                    <a:lstStyle/>
                    <a:p>
                      <a:pPr algn="l" fontAlgn="t"/>
                      <a:endParaRPr lang="en-US" sz="1400" b="0">
                        <a:effectLst/>
                      </a:endParaRPr>
                    </a:p>
                  </a:txBody>
                  <a:tcPr marL="32328" marR="32328" marT="16164" marB="16164">
                    <a:lnL w="9525" cap="flat" cmpd="sng" algn="ctr">
                      <a:solidFill>
                        <a:srgbClr val="90C749"/>
                      </a:solidFill>
                      <a:prstDash val="solid"/>
                      <a:round/>
                      <a:headEnd type="none" w="med" len="med"/>
                      <a:tailEnd type="none" w="med" len="med"/>
                    </a:lnL>
                    <a:lnR w="9525" cap="flat" cmpd="sng" algn="ctr">
                      <a:solidFill>
                        <a:srgbClr val="90C749"/>
                      </a:solidFill>
                      <a:prstDash val="solid"/>
                      <a:round/>
                      <a:headEnd type="none" w="med" len="med"/>
                      <a:tailEnd type="none" w="med" len="med"/>
                    </a:lnR>
                    <a:lnT w="9525" cap="flat" cmpd="sng" algn="ctr">
                      <a:solidFill>
                        <a:srgbClr val="90C749"/>
                      </a:solidFill>
                      <a:prstDash val="solid"/>
                      <a:round/>
                      <a:headEnd type="none" w="med" len="med"/>
                      <a:tailEnd type="none" w="med" len="med"/>
                    </a:lnT>
                    <a:lnB w="9525" cap="flat" cmpd="sng" algn="ctr">
                      <a:solidFill>
                        <a:srgbClr val="A0C849"/>
                      </a:solidFill>
                      <a:prstDash val="solid"/>
                      <a:round/>
                      <a:headEnd type="none" w="med" len="med"/>
                      <a:tailEnd type="none" w="med" len="med"/>
                    </a:lnB>
                  </a:tcPr>
                </a:tc>
              </a:tr>
              <a:tr h="314658">
                <a:tc>
                  <a:txBody>
                    <a:bodyPr/>
                    <a:lstStyle/>
                    <a:p>
                      <a:pPr algn="l" fontAlgn="t"/>
                      <a:r>
                        <a:rPr lang="en-US" sz="1400" b="0">
                          <a:effectLst/>
                        </a:rPr>
                        <a:t> NEC</a:t>
                      </a:r>
                    </a:p>
                  </a:txBody>
                  <a:tcPr marL="32328" marR="32328" marT="16164" marB="16164">
                    <a:lnL w="9525" cap="flat" cmpd="sng" algn="ctr">
                      <a:solidFill>
                        <a:srgbClr val="E0C449"/>
                      </a:solidFill>
                      <a:prstDash val="solid"/>
                      <a:round/>
                      <a:headEnd type="none" w="med" len="med"/>
                      <a:tailEnd type="none" w="med" len="med"/>
                    </a:lnL>
                    <a:lnR w="9525" cap="flat" cmpd="sng" algn="ctr">
                      <a:solidFill>
                        <a:srgbClr val="E0C549"/>
                      </a:solidFill>
                      <a:prstDash val="solid"/>
                      <a:round/>
                      <a:headEnd type="none" w="med" len="med"/>
                      <a:tailEnd type="none" w="med" len="med"/>
                    </a:lnR>
                    <a:lnT w="9525" cap="flat" cmpd="sng" algn="ctr">
                      <a:solidFill>
                        <a:srgbClr val="E0C449"/>
                      </a:solidFill>
                      <a:prstDash val="solid"/>
                      <a:round/>
                      <a:headEnd type="none" w="med" len="med"/>
                      <a:tailEnd type="none" w="med" len="med"/>
                    </a:lnT>
                    <a:lnB w="9525" cap="flat" cmpd="sng" algn="ctr">
                      <a:solidFill>
                        <a:srgbClr val="C0C749"/>
                      </a:solidFill>
                      <a:prstDash val="solid"/>
                      <a:round/>
                      <a:headEnd type="none" w="med" len="med"/>
                      <a:tailEnd type="none" w="med" len="med"/>
                    </a:lnB>
                  </a:tcPr>
                </a:tc>
                <a:tc>
                  <a:txBody>
                    <a:bodyPr/>
                    <a:lstStyle/>
                    <a:p>
                      <a:pPr algn="l" fontAlgn="t"/>
                      <a:r>
                        <a:rPr lang="en-US" sz="1400" b="0">
                          <a:effectLst/>
                        </a:rPr>
                        <a:t>6 (714/689)</a:t>
                      </a:r>
                    </a:p>
                  </a:txBody>
                  <a:tcPr marL="32328" marR="32328" marT="16164" marB="16164">
                    <a:lnL w="9525" cap="flat" cmpd="sng" algn="ctr">
                      <a:solidFill>
                        <a:srgbClr val="E0C549"/>
                      </a:solidFill>
                      <a:prstDash val="solid"/>
                      <a:round/>
                      <a:headEnd type="none" w="med" len="med"/>
                      <a:tailEnd type="none" w="med" len="med"/>
                    </a:lnL>
                    <a:lnR w="9525" cap="flat" cmpd="sng" algn="ctr">
                      <a:solidFill>
                        <a:srgbClr val="E0C449"/>
                      </a:solidFill>
                      <a:prstDash val="solid"/>
                      <a:round/>
                      <a:headEnd type="none" w="med" len="med"/>
                      <a:tailEnd type="none" w="med" len="med"/>
                    </a:lnR>
                    <a:lnT w="9525" cap="flat" cmpd="sng" algn="ctr">
                      <a:solidFill>
                        <a:srgbClr val="E0C549"/>
                      </a:solidFill>
                      <a:prstDash val="solid"/>
                      <a:round/>
                      <a:headEnd type="none" w="med" len="med"/>
                      <a:tailEnd type="none" w="med" len="med"/>
                    </a:lnT>
                    <a:lnB w="9525" cap="flat" cmpd="sng" algn="ctr">
                      <a:solidFill>
                        <a:srgbClr val="A0C849"/>
                      </a:solidFill>
                      <a:prstDash val="solid"/>
                      <a:round/>
                      <a:headEnd type="none" w="med" len="med"/>
                      <a:tailEnd type="none" w="med" len="med"/>
                    </a:lnB>
                  </a:tcPr>
                </a:tc>
                <a:tc>
                  <a:txBody>
                    <a:bodyPr/>
                    <a:lstStyle/>
                    <a:p>
                      <a:pPr algn="l" fontAlgn="t"/>
                      <a:r>
                        <a:rPr lang="en-US" sz="1400" b="0">
                          <a:effectLst/>
                        </a:rPr>
                        <a:t>0.33 (0.19-0.58)</a:t>
                      </a:r>
                    </a:p>
                  </a:txBody>
                  <a:tcPr marL="32328" marR="32328" marT="16164" marB="16164">
                    <a:lnL w="9525" cap="flat" cmpd="sng" algn="ctr">
                      <a:solidFill>
                        <a:srgbClr val="E0C449"/>
                      </a:solidFill>
                      <a:prstDash val="solid"/>
                      <a:round/>
                      <a:headEnd type="none" w="med" len="med"/>
                      <a:tailEnd type="none" w="med" len="med"/>
                    </a:lnL>
                    <a:lnR w="9525" cap="flat" cmpd="sng" algn="ctr">
                      <a:solidFill>
                        <a:srgbClr val="50C749"/>
                      </a:solidFill>
                      <a:prstDash val="solid"/>
                      <a:round/>
                      <a:headEnd type="none" w="med" len="med"/>
                      <a:tailEnd type="none" w="med" len="med"/>
                    </a:lnR>
                    <a:lnT w="9525" cap="flat" cmpd="sng" algn="ctr">
                      <a:solidFill>
                        <a:srgbClr val="E0C449"/>
                      </a:solidFill>
                      <a:prstDash val="solid"/>
                      <a:round/>
                      <a:headEnd type="none" w="med" len="med"/>
                      <a:tailEnd type="none" w="med" len="med"/>
                    </a:lnT>
                    <a:lnB w="9525" cap="flat" cmpd="sng" algn="ctr">
                      <a:solidFill>
                        <a:srgbClr val="B0C649"/>
                      </a:solidFill>
                      <a:prstDash val="solid"/>
                      <a:round/>
                      <a:headEnd type="none" w="med" len="med"/>
                      <a:tailEnd type="none" w="med" len="med"/>
                    </a:lnB>
                  </a:tcPr>
                </a:tc>
                <a:tc>
                  <a:txBody>
                    <a:bodyPr/>
                    <a:lstStyle/>
                    <a:p>
                      <a:pPr algn="l" fontAlgn="t"/>
                      <a:r>
                        <a:rPr lang="en-US" sz="1400" b="0">
                          <a:effectLst/>
                        </a:rPr>
                        <a:t>.0001</a:t>
                      </a:r>
                    </a:p>
                  </a:txBody>
                  <a:tcPr marL="32328" marR="32328" marT="16164" marB="16164">
                    <a:lnL w="9525" cap="flat" cmpd="sng" algn="ctr">
                      <a:solidFill>
                        <a:srgbClr val="50C749"/>
                      </a:solidFill>
                      <a:prstDash val="solid"/>
                      <a:round/>
                      <a:headEnd type="none" w="med" len="med"/>
                      <a:tailEnd type="none" w="med" len="med"/>
                    </a:lnL>
                    <a:lnR w="9525" cap="flat" cmpd="sng" algn="ctr">
                      <a:solidFill>
                        <a:srgbClr val="A0C849"/>
                      </a:solidFill>
                      <a:prstDash val="solid"/>
                      <a:round/>
                      <a:headEnd type="none" w="med" len="med"/>
                      <a:tailEnd type="none" w="med" len="med"/>
                    </a:lnR>
                    <a:lnT w="9525" cap="flat" cmpd="sng" algn="ctr">
                      <a:solidFill>
                        <a:srgbClr val="50C749"/>
                      </a:solidFill>
                      <a:prstDash val="solid"/>
                      <a:round/>
                      <a:headEnd type="none" w="med" len="med"/>
                      <a:tailEnd type="none" w="med" len="med"/>
                    </a:lnT>
                    <a:lnB w="9525" cap="flat" cmpd="sng" algn="ctr">
                      <a:solidFill>
                        <a:srgbClr val="00C949"/>
                      </a:solidFill>
                      <a:prstDash val="solid"/>
                      <a:round/>
                      <a:headEnd type="none" w="med" len="med"/>
                      <a:tailEnd type="none" w="med" len="med"/>
                    </a:lnB>
                  </a:tcPr>
                </a:tc>
                <a:tc>
                  <a:txBody>
                    <a:bodyPr/>
                    <a:lstStyle/>
                    <a:p>
                      <a:pPr algn="l" fontAlgn="t"/>
                      <a:r>
                        <a:rPr lang="en-US" sz="1400" b="0">
                          <a:effectLst/>
                        </a:rPr>
                        <a:t>0</a:t>
                      </a:r>
                    </a:p>
                  </a:txBody>
                  <a:tcPr marL="32328" marR="32328" marT="16164" marB="16164">
                    <a:lnL w="9525" cap="flat" cmpd="sng" algn="ctr">
                      <a:solidFill>
                        <a:srgbClr val="A0C849"/>
                      </a:solidFill>
                      <a:prstDash val="solid"/>
                      <a:round/>
                      <a:headEnd type="none" w="med" len="med"/>
                      <a:tailEnd type="none" w="med" len="med"/>
                    </a:lnL>
                    <a:lnR w="9525" cap="flat" cmpd="sng" algn="ctr">
                      <a:solidFill>
                        <a:srgbClr val="50C749"/>
                      </a:solidFill>
                      <a:prstDash val="solid"/>
                      <a:round/>
                      <a:headEnd type="none" w="med" len="med"/>
                      <a:tailEnd type="none" w="med" len="med"/>
                    </a:lnR>
                    <a:lnT w="9525" cap="flat" cmpd="sng" algn="ctr">
                      <a:solidFill>
                        <a:srgbClr val="A0C849"/>
                      </a:solidFill>
                      <a:prstDash val="solid"/>
                      <a:round/>
                      <a:headEnd type="none" w="med" len="med"/>
                      <a:tailEnd type="none" w="med" len="med"/>
                    </a:lnT>
                    <a:lnB w="9525" cap="flat" cmpd="sng" algn="ctr">
                      <a:solidFill>
                        <a:srgbClr val="D0C449"/>
                      </a:solidFill>
                      <a:prstDash val="solid"/>
                      <a:round/>
                      <a:headEnd type="none" w="med" len="med"/>
                      <a:tailEnd type="none" w="med" len="med"/>
                    </a:lnB>
                  </a:tcPr>
                </a:tc>
                <a:tc>
                  <a:txBody>
                    <a:bodyPr/>
                    <a:lstStyle/>
                    <a:p>
                      <a:pPr algn="l" fontAlgn="t"/>
                      <a:r>
                        <a:rPr lang="en-US" sz="1400" b="0">
                          <a:effectLst/>
                        </a:rPr>
                        <a:t>.51</a:t>
                      </a:r>
                    </a:p>
                  </a:txBody>
                  <a:tcPr marL="32328" marR="32328" marT="16164" marB="16164">
                    <a:lnL w="9525" cap="flat" cmpd="sng" algn="ctr">
                      <a:solidFill>
                        <a:srgbClr val="50C749"/>
                      </a:solidFill>
                      <a:prstDash val="solid"/>
                      <a:round/>
                      <a:headEnd type="none" w="med" len="med"/>
                      <a:tailEnd type="none" w="med" len="med"/>
                    </a:lnL>
                    <a:lnR w="9525" cap="flat" cmpd="sng" algn="ctr">
                      <a:solidFill>
                        <a:srgbClr val="A0C849"/>
                      </a:solidFill>
                      <a:prstDash val="solid"/>
                      <a:round/>
                      <a:headEnd type="none" w="med" len="med"/>
                      <a:tailEnd type="none" w="med" len="med"/>
                    </a:lnR>
                    <a:lnT w="9525" cap="flat" cmpd="sng" algn="ctr">
                      <a:solidFill>
                        <a:srgbClr val="50C749"/>
                      </a:solidFill>
                      <a:prstDash val="solid"/>
                      <a:round/>
                      <a:headEnd type="none" w="med" len="med"/>
                      <a:tailEnd type="none" w="med" len="med"/>
                    </a:lnT>
                    <a:lnB w="9525" cap="flat" cmpd="sng" algn="ctr">
                      <a:solidFill>
                        <a:srgbClr val="70C649"/>
                      </a:solidFill>
                      <a:prstDash val="solid"/>
                      <a:round/>
                      <a:headEnd type="none" w="med" len="med"/>
                      <a:tailEnd type="none" w="med" len="med"/>
                    </a:lnB>
                  </a:tcPr>
                </a:tc>
                <a:tc>
                  <a:txBody>
                    <a:bodyPr/>
                    <a:lstStyle/>
                    <a:p>
                      <a:pPr algn="l" fontAlgn="t"/>
                      <a:r>
                        <a:rPr lang="en-US" sz="1400" b="0">
                          <a:effectLst/>
                        </a:rPr>
                        <a:t>Fixed</a:t>
                      </a:r>
                    </a:p>
                  </a:txBody>
                  <a:tcPr marL="32328" marR="32328" marT="16164" marB="16164">
                    <a:lnL w="9525" cap="flat" cmpd="sng" algn="ctr">
                      <a:solidFill>
                        <a:srgbClr val="A0C849"/>
                      </a:solidFill>
                      <a:prstDash val="solid"/>
                      <a:round/>
                      <a:headEnd type="none" w="med" len="med"/>
                      <a:tailEnd type="none" w="med" len="med"/>
                    </a:lnL>
                    <a:lnR w="9525" cap="flat" cmpd="sng" algn="ctr">
                      <a:solidFill>
                        <a:srgbClr val="A0C849"/>
                      </a:solidFill>
                      <a:prstDash val="solid"/>
                      <a:round/>
                      <a:headEnd type="none" w="med" len="med"/>
                      <a:tailEnd type="none" w="med" len="med"/>
                    </a:lnR>
                    <a:lnT w="9525" cap="flat" cmpd="sng" algn="ctr">
                      <a:solidFill>
                        <a:srgbClr val="A0C849"/>
                      </a:solidFill>
                      <a:prstDash val="solid"/>
                      <a:round/>
                      <a:headEnd type="none" w="med" len="med"/>
                      <a:tailEnd type="none" w="med" len="med"/>
                    </a:lnT>
                    <a:lnB w="9525" cap="flat" cmpd="sng" algn="ctr">
                      <a:solidFill>
                        <a:srgbClr val="D0C449"/>
                      </a:solidFill>
                      <a:prstDash val="solid"/>
                      <a:round/>
                      <a:headEnd type="none" w="med" len="med"/>
                      <a:tailEnd type="none" w="med" len="med"/>
                    </a:lnB>
                  </a:tcPr>
                </a:tc>
              </a:tr>
              <a:tr h="314658">
                <a:tc>
                  <a:txBody>
                    <a:bodyPr/>
                    <a:lstStyle/>
                    <a:p>
                      <a:pPr algn="l" fontAlgn="t"/>
                      <a:r>
                        <a:rPr lang="en-US" sz="1400" b="0">
                          <a:effectLst/>
                        </a:rPr>
                        <a:t> Mortality</a:t>
                      </a:r>
                    </a:p>
                  </a:txBody>
                  <a:tcPr marL="32328" marR="32328" marT="16164" marB="16164">
                    <a:lnL w="9525" cap="flat" cmpd="sng" algn="ctr">
                      <a:solidFill>
                        <a:srgbClr val="C0C749"/>
                      </a:solidFill>
                      <a:prstDash val="solid"/>
                      <a:round/>
                      <a:headEnd type="none" w="med" len="med"/>
                      <a:tailEnd type="none" w="med" len="med"/>
                    </a:lnL>
                    <a:lnR w="9525" cap="flat" cmpd="sng" algn="ctr">
                      <a:solidFill>
                        <a:srgbClr val="A0C849"/>
                      </a:solidFill>
                      <a:prstDash val="solid"/>
                      <a:round/>
                      <a:headEnd type="none" w="med" len="med"/>
                      <a:tailEnd type="none" w="med" len="med"/>
                    </a:lnR>
                    <a:lnT w="9525" cap="flat" cmpd="sng" algn="ctr">
                      <a:solidFill>
                        <a:srgbClr val="C0C749"/>
                      </a:solidFill>
                      <a:prstDash val="solid"/>
                      <a:round/>
                      <a:headEnd type="none" w="med" len="med"/>
                      <a:tailEnd type="none" w="med" len="med"/>
                    </a:lnT>
                    <a:lnB w="9525" cap="flat" cmpd="sng" algn="ctr">
                      <a:solidFill>
                        <a:srgbClr val="F0C749"/>
                      </a:solidFill>
                      <a:prstDash val="solid"/>
                      <a:round/>
                      <a:headEnd type="none" w="med" len="med"/>
                      <a:tailEnd type="none" w="med" len="med"/>
                    </a:lnB>
                  </a:tcPr>
                </a:tc>
                <a:tc>
                  <a:txBody>
                    <a:bodyPr/>
                    <a:lstStyle/>
                    <a:p>
                      <a:pPr algn="l" fontAlgn="t"/>
                      <a:r>
                        <a:rPr lang="en-US" sz="1400" b="0">
                          <a:effectLst/>
                        </a:rPr>
                        <a:t>5 (653/660)</a:t>
                      </a:r>
                    </a:p>
                  </a:txBody>
                  <a:tcPr marL="32328" marR="32328" marT="16164" marB="16164">
                    <a:lnL w="9525" cap="flat" cmpd="sng" algn="ctr">
                      <a:solidFill>
                        <a:srgbClr val="A0C849"/>
                      </a:solidFill>
                      <a:prstDash val="solid"/>
                      <a:round/>
                      <a:headEnd type="none" w="med" len="med"/>
                      <a:tailEnd type="none" w="med" len="med"/>
                    </a:lnL>
                    <a:lnR w="9525" cap="flat" cmpd="sng" algn="ctr">
                      <a:solidFill>
                        <a:srgbClr val="B0C649"/>
                      </a:solidFill>
                      <a:prstDash val="solid"/>
                      <a:round/>
                      <a:headEnd type="none" w="med" len="med"/>
                      <a:tailEnd type="none" w="med" len="med"/>
                    </a:lnR>
                    <a:lnT w="9525" cap="flat" cmpd="sng" algn="ctr">
                      <a:solidFill>
                        <a:srgbClr val="A0C849"/>
                      </a:solidFill>
                      <a:prstDash val="solid"/>
                      <a:round/>
                      <a:headEnd type="none" w="med" len="med"/>
                      <a:tailEnd type="none" w="med" len="med"/>
                    </a:lnT>
                    <a:lnB w="9525" cap="flat" cmpd="sng" algn="ctr">
                      <a:solidFill>
                        <a:srgbClr val="D0C449"/>
                      </a:solidFill>
                      <a:prstDash val="solid"/>
                      <a:round/>
                      <a:headEnd type="none" w="med" len="med"/>
                      <a:tailEnd type="none" w="med" len="med"/>
                    </a:lnB>
                  </a:tcPr>
                </a:tc>
                <a:tc>
                  <a:txBody>
                    <a:bodyPr/>
                    <a:lstStyle/>
                    <a:p>
                      <a:pPr algn="l" fontAlgn="t"/>
                      <a:r>
                        <a:rPr lang="en-US" sz="1400" b="0">
                          <a:effectLst/>
                        </a:rPr>
                        <a:t>0.47 (0.26-0.87)</a:t>
                      </a:r>
                    </a:p>
                  </a:txBody>
                  <a:tcPr marL="32328" marR="32328" marT="16164" marB="16164">
                    <a:lnL w="9525" cap="flat" cmpd="sng" algn="ctr">
                      <a:solidFill>
                        <a:srgbClr val="B0C649"/>
                      </a:solidFill>
                      <a:prstDash val="solid"/>
                      <a:round/>
                      <a:headEnd type="none" w="med" len="med"/>
                      <a:tailEnd type="none" w="med" len="med"/>
                    </a:lnL>
                    <a:lnR w="9525" cap="flat" cmpd="sng" algn="ctr">
                      <a:solidFill>
                        <a:srgbClr val="00C949"/>
                      </a:solidFill>
                      <a:prstDash val="solid"/>
                      <a:round/>
                      <a:headEnd type="none" w="med" len="med"/>
                      <a:tailEnd type="none" w="med" len="med"/>
                    </a:lnR>
                    <a:lnT w="9525" cap="flat" cmpd="sng" algn="ctr">
                      <a:solidFill>
                        <a:srgbClr val="B0C649"/>
                      </a:solidFill>
                      <a:prstDash val="solid"/>
                      <a:round/>
                      <a:headEnd type="none" w="med" len="med"/>
                      <a:tailEnd type="none" w="med" len="med"/>
                    </a:lnT>
                    <a:lnB w="9525" cap="flat" cmpd="sng" algn="ctr">
                      <a:solidFill>
                        <a:srgbClr val="F0C749"/>
                      </a:solidFill>
                      <a:prstDash val="solid"/>
                      <a:round/>
                      <a:headEnd type="none" w="med" len="med"/>
                      <a:tailEnd type="none" w="med" len="med"/>
                    </a:lnB>
                  </a:tcPr>
                </a:tc>
                <a:tc>
                  <a:txBody>
                    <a:bodyPr/>
                    <a:lstStyle/>
                    <a:p>
                      <a:pPr algn="l" fontAlgn="t"/>
                      <a:r>
                        <a:rPr lang="en-US" sz="1400" b="0">
                          <a:effectLst/>
                        </a:rPr>
                        <a:t>.02</a:t>
                      </a:r>
                    </a:p>
                  </a:txBody>
                  <a:tcPr marL="32328" marR="32328" marT="16164" marB="16164">
                    <a:lnL w="9525" cap="flat" cmpd="sng" algn="ctr">
                      <a:solidFill>
                        <a:srgbClr val="00C949"/>
                      </a:solidFill>
                      <a:prstDash val="solid"/>
                      <a:round/>
                      <a:headEnd type="none" w="med" len="med"/>
                      <a:tailEnd type="none" w="med" len="med"/>
                    </a:lnL>
                    <a:lnR w="9525" cap="flat" cmpd="sng" algn="ctr">
                      <a:solidFill>
                        <a:srgbClr val="D0C449"/>
                      </a:solidFill>
                      <a:prstDash val="solid"/>
                      <a:round/>
                      <a:headEnd type="none" w="med" len="med"/>
                      <a:tailEnd type="none" w="med" len="med"/>
                    </a:lnR>
                    <a:lnT w="9525" cap="flat" cmpd="sng" algn="ctr">
                      <a:solidFill>
                        <a:srgbClr val="00C949"/>
                      </a:solidFill>
                      <a:prstDash val="solid"/>
                      <a:round/>
                      <a:headEnd type="none" w="med" len="med"/>
                      <a:tailEnd type="none" w="med" len="med"/>
                    </a:lnT>
                    <a:lnB w="9525" cap="flat" cmpd="sng" algn="ctr">
                      <a:solidFill>
                        <a:srgbClr val="70C949"/>
                      </a:solidFill>
                      <a:prstDash val="solid"/>
                      <a:round/>
                      <a:headEnd type="none" w="med" len="med"/>
                      <a:tailEnd type="none" w="med" len="med"/>
                    </a:lnB>
                  </a:tcPr>
                </a:tc>
                <a:tc>
                  <a:txBody>
                    <a:bodyPr/>
                    <a:lstStyle/>
                    <a:p>
                      <a:pPr algn="l" fontAlgn="t"/>
                      <a:r>
                        <a:rPr lang="en-US" sz="1400" b="0">
                          <a:effectLst/>
                        </a:rPr>
                        <a:t>49</a:t>
                      </a:r>
                    </a:p>
                  </a:txBody>
                  <a:tcPr marL="32328" marR="32328" marT="16164" marB="16164">
                    <a:lnL w="9525" cap="flat" cmpd="sng" algn="ctr">
                      <a:solidFill>
                        <a:srgbClr val="D0C449"/>
                      </a:solidFill>
                      <a:prstDash val="solid"/>
                      <a:round/>
                      <a:headEnd type="none" w="med" len="med"/>
                      <a:tailEnd type="none" w="med" len="med"/>
                    </a:lnL>
                    <a:lnR w="9525" cap="flat" cmpd="sng" algn="ctr">
                      <a:solidFill>
                        <a:srgbClr val="70C649"/>
                      </a:solidFill>
                      <a:prstDash val="solid"/>
                      <a:round/>
                      <a:headEnd type="none" w="med" len="med"/>
                      <a:tailEnd type="none" w="med" len="med"/>
                    </a:lnR>
                    <a:lnT w="9525" cap="flat" cmpd="sng" algn="ctr">
                      <a:solidFill>
                        <a:srgbClr val="D0C449"/>
                      </a:solidFill>
                      <a:prstDash val="solid"/>
                      <a:round/>
                      <a:headEnd type="none" w="med" len="med"/>
                      <a:tailEnd type="none" w="med" len="med"/>
                    </a:lnT>
                    <a:lnB w="9525" cap="flat" cmpd="sng" algn="ctr">
                      <a:solidFill>
                        <a:srgbClr val="E0C849"/>
                      </a:solidFill>
                      <a:prstDash val="solid"/>
                      <a:round/>
                      <a:headEnd type="none" w="med" len="med"/>
                      <a:tailEnd type="none" w="med" len="med"/>
                    </a:lnB>
                  </a:tcPr>
                </a:tc>
                <a:tc>
                  <a:txBody>
                    <a:bodyPr/>
                    <a:lstStyle/>
                    <a:p>
                      <a:pPr algn="l" fontAlgn="t"/>
                      <a:r>
                        <a:rPr lang="en-US" sz="1400" b="0">
                          <a:effectLst/>
                        </a:rPr>
                        <a:t>.09</a:t>
                      </a:r>
                    </a:p>
                  </a:txBody>
                  <a:tcPr marL="32328" marR="32328" marT="16164" marB="16164">
                    <a:lnL w="9525" cap="flat" cmpd="sng" algn="ctr">
                      <a:solidFill>
                        <a:srgbClr val="70C649"/>
                      </a:solidFill>
                      <a:prstDash val="solid"/>
                      <a:round/>
                      <a:headEnd type="none" w="med" len="med"/>
                      <a:tailEnd type="none" w="med" len="med"/>
                    </a:lnL>
                    <a:lnR w="9525" cap="flat" cmpd="sng" algn="ctr">
                      <a:solidFill>
                        <a:srgbClr val="D0C449"/>
                      </a:solidFill>
                      <a:prstDash val="solid"/>
                      <a:round/>
                      <a:headEnd type="none" w="med" len="med"/>
                      <a:tailEnd type="none" w="med" len="med"/>
                    </a:lnR>
                    <a:lnT w="9525" cap="flat" cmpd="sng" algn="ctr">
                      <a:solidFill>
                        <a:srgbClr val="70C649"/>
                      </a:solidFill>
                      <a:prstDash val="solid"/>
                      <a:round/>
                      <a:headEnd type="none" w="med" len="med"/>
                      <a:tailEnd type="none" w="med" len="med"/>
                    </a:lnT>
                    <a:lnB w="9525" cap="flat" cmpd="sng" algn="ctr">
                      <a:solidFill>
                        <a:srgbClr val="30C849"/>
                      </a:solidFill>
                      <a:prstDash val="solid"/>
                      <a:round/>
                      <a:headEnd type="none" w="med" len="med"/>
                      <a:tailEnd type="none" w="med" len="med"/>
                    </a:lnB>
                  </a:tcPr>
                </a:tc>
                <a:tc>
                  <a:txBody>
                    <a:bodyPr/>
                    <a:lstStyle/>
                    <a:p>
                      <a:pPr algn="l" fontAlgn="t"/>
                      <a:r>
                        <a:rPr lang="en-US" sz="1400" b="0">
                          <a:effectLst/>
                        </a:rPr>
                        <a:t>Random</a:t>
                      </a:r>
                    </a:p>
                  </a:txBody>
                  <a:tcPr marL="32328" marR="32328" marT="16164" marB="16164">
                    <a:lnL w="9525" cap="flat" cmpd="sng" algn="ctr">
                      <a:solidFill>
                        <a:srgbClr val="D0C449"/>
                      </a:solidFill>
                      <a:prstDash val="solid"/>
                      <a:round/>
                      <a:headEnd type="none" w="med" len="med"/>
                      <a:tailEnd type="none" w="med" len="med"/>
                    </a:lnL>
                    <a:lnR w="9525" cap="flat" cmpd="sng" algn="ctr">
                      <a:solidFill>
                        <a:srgbClr val="D0C449"/>
                      </a:solidFill>
                      <a:prstDash val="solid"/>
                      <a:round/>
                      <a:headEnd type="none" w="med" len="med"/>
                      <a:tailEnd type="none" w="med" len="med"/>
                    </a:lnR>
                    <a:lnT w="9525" cap="flat" cmpd="sng" algn="ctr">
                      <a:solidFill>
                        <a:srgbClr val="D0C449"/>
                      </a:solidFill>
                      <a:prstDash val="solid"/>
                      <a:round/>
                      <a:headEnd type="none" w="med" len="med"/>
                      <a:tailEnd type="none" w="med" len="med"/>
                    </a:lnT>
                    <a:lnB w="9525" cap="flat" cmpd="sng" algn="ctr">
                      <a:solidFill>
                        <a:srgbClr val="E0C849"/>
                      </a:solidFill>
                      <a:prstDash val="solid"/>
                      <a:round/>
                      <a:headEnd type="none" w="med" len="med"/>
                      <a:tailEnd type="none" w="med" len="med"/>
                    </a:lnB>
                  </a:tcPr>
                </a:tc>
              </a:tr>
              <a:tr h="314658">
                <a:tc>
                  <a:txBody>
                    <a:bodyPr/>
                    <a:lstStyle/>
                    <a:p>
                      <a:pPr algn="l" fontAlgn="t"/>
                      <a:r>
                        <a:rPr lang="en-US" sz="1400" b="0">
                          <a:effectLst/>
                        </a:rPr>
                        <a:t> Sepsis</a:t>
                      </a:r>
                    </a:p>
                  </a:txBody>
                  <a:tcPr marL="32328" marR="32328" marT="16164" marB="16164">
                    <a:lnL w="9525" cap="flat" cmpd="sng" algn="ctr">
                      <a:solidFill>
                        <a:srgbClr val="F0C749"/>
                      </a:solidFill>
                      <a:prstDash val="solid"/>
                      <a:round/>
                      <a:headEnd type="none" w="med" len="med"/>
                      <a:tailEnd type="none" w="med" len="med"/>
                    </a:lnL>
                    <a:lnR w="9525" cap="flat" cmpd="sng" algn="ctr">
                      <a:solidFill>
                        <a:srgbClr val="D0C449"/>
                      </a:solidFill>
                      <a:prstDash val="solid"/>
                      <a:round/>
                      <a:headEnd type="none" w="med" len="med"/>
                      <a:tailEnd type="none" w="med" len="med"/>
                    </a:lnR>
                    <a:lnT w="9525" cap="flat" cmpd="sng" algn="ctr">
                      <a:solidFill>
                        <a:srgbClr val="F0C749"/>
                      </a:solidFill>
                      <a:prstDash val="solid"/>
                      <a:round/>
                      <a:headEnd type="none" w="med" len="med"/>
                      <a:tailEnd type="none" w="med" len="med"/>
                    </a:lnT>
                    <a:lnB w="9525" cap="flat" cmpd="sng" algn="ctr">
                      <a:solidFill>
                        <a:srgbClr val="40C749"/>
                      </a:solidFill>
                      <a:prstDash val="solid"/>
                      <a:round/>
                      <a:headEnd type="none" w="med" len="med"/>
                      <a:tailEnd type="none" w="med" len="med"/>
                    </a:lnB>
                  </a:tcPr>
                </a:tc>
                <a:tc>
                  <a:txBody>
                    <a:bodyPr/>
                    <a:lstStyle/>
                    <a:p>
                      <a:pPr algn="l" fontAlgn="t"/>
                      <a:r>
                        <a:rPr lang="en-US" sz="1400" b="0">
                          <a:effectLst/>
                        </a:rPr>
                        <a:t>5 (653/660)</a:t>
                      </a:r>
                    </a:p>
                  </a:txBody>
                  <a:tcPr marL="32328" marR="32328" marT="16164" marB="16164">
                    <a:lnL w="9525" cap="flat" cmpd="sng" algn="ctr">
                      <a:solidFill>
                        <a:srgbClr val="D0C449"/>
                      </a:solidFill>
                      <a:prstDash val="solid"/>
                      <a:round/>
                      <a:headEnd type="none" w="med" len="med"/>
                      <a:tailEnd type="none" w="med" len="med"/>
                    </a:lnL>
                    <a:lnR w="9525" cap="flat" cmpd="sng" algn="ctr">
                      <a:solidFill>
                        <a:srgbClr val="F0C749"/>
                      </a:solidFill>
                      <a:prstDash val="solid"/>
                      <a:round/>
                      <a:headEnd type="none" w="med" len="med"/>
                      <a:tailEnd type="none" w="med" len="med"/>
                    </a:lnR>
                    <a:lnT w="9525" cap="flat" cmpd="sng" algn="ctr">
                      <a:solidFill>
                        <a:srgbClr val="D0C449"/>
                      </a:solidFill>
                      <a:prstDash val="solid"/>
                      <a:round/>
                      <a:headEnd type="none" w="med" len="med"/>
                      <a:tailEnd type="none" w="med" len="med"/>
                    </a:lnT>
                    <a:lnB w="9525" cap="flat" cmpd="sng" algn="ctr">
                      <a:solidFill>
                        <a:srgbClr val="E0C849"/>
                      </a:solidFill>
                      <a:prstDash val="solid"/>
                      <a:round/>
                      <a:headEnd type="none" w="med" len="med"/>
                      <a:tailEnd type="none" w="med" len="med"/>
                    </a:lnB>
                  </a:tcPr>
                </a:tc>
                <a:tc>
                  <a:txBody>
                    <a:bodyPr/>
                    <a:lstStyle/>
                    <a:p>
                      <a:pPr algn="l" fontAlgn="t"/>
                      <a:r>
                        <a:rPr lang="en-US" sz="1400" b="0">
                          <a:effectLst/>
                        </a:rPr>
                        <a:t>0.90 (0.60-1.36)</a:t>
                      </a:r>
                    </a:p>
                  </a:txBody>
                  <a:tcPr marL="32328" marR="32328" marT="16164" marB="16164">
                    <a:lnL w="9525" cap="flat" cmpd="sng" algn="ctr">
                      <a:solidFill>
                        <a:srgbClr val="F0C749"/>
                      </a:solidFill>
                      <a:prstDash val="solid"/>
                      <a:round/>
                      <a:headEnd type="none" w="med" len="med"/>
                      <a:tailEnd type="none" w="med" len="med"/>
                    </a:lnL>
                    <a:lnR w="9525" cap="flat" cmpd="sng" algn="ctr">
                      <a:solidFill>
                        <a:srgbClr val="70C949"/>
                      </a:solidFill>
                      <a:prstDash val="solid"/>
                      <a:round/>
                      <a:headEnd type="none" w="med" len="med"/>
                      <a:tailEnd type="none" w="med" len="med"/>
                    </a:lnR>
                    <a:lnT w="9525" cap="flat" cmpd="sng" algn="ctr">
                      <a:solidFill>
                        <a:srgbClr val="F0C749"/>
                      </a:solidFill>
                      <a:prstDash val="solid"/>
                      <a:round/>
                      <a:headEnd type="none" w="med" len="med"/>
                      <a:tailEnd type="none" w="med" len="med"/>
                    </a:lnT>
                    <a:lnB w="9525" cap="flat" cmpd="sng" algn="ctr">
                      <a:solidFill>
                        <a:srgbClr val="E0C449"/>
                      </a:solidFill>
                      <a:prstDash val="solid"/>
                      <a:round/>
                      <a:headEnd type="none" w="med" len="med"/>
                      <a:tailEnd type="none" w="med" len="med"/>
                    </a:lnB>
                  </a:tcPr>
                </a:tc>
                <a:tc>
                  <a:txBody>
                    <a:bodyPr/>
                    <a:lstStyle/>
                    <a:p>
                      <a:pPr algn="l" fontAlgn="t"/>
                      <a:r>
                        <a:rPr lang="en-US" sz="1400" b="0">
                          <a:effectLst/>
                        </a:rPr>
                        <a:t>.62</a:t>
                      </a:r>
                    </a:p>
                  </a:txBody>
                  <a:tcPr marL="32328" marR="32328" marT="16164" marB="16164">
                    <a:lnL w="9525" cap="flat" cmpd="sng" algn="ctr">
                      <a:solidFill>
                        <a:srgbClr val="70C949"/>
                      </a:solidFill>
                      <a:prstDash val="solid"/>
                      <a:round/>
                      <a:headEnd type="none" w="med" len="med"/>
                      <a:tailEnd type="none" w="med" len="med"/>
                    </a:lnL>
                    <a:lnR w="9525" cap="flat" cmpd="sng" algn="ctr">
                      <a:solidFill>
                        <a:srgbClr val="E0C849"/>
                      </a:solidFill>
                      <a:prstDash val="solid"/>
                      <a:round/>
                      <a:headEnd type="none" w="med" len="med"/>
                      <a:tailEnd type="none" w="med" len="med"/>
                    </a:lnR>
                    <a:lnT w="9525" cap="flat" cmpd="sng" algn="ctr">
                      <a:solidFill>
                        <a:srgbClr val="70C949"/>
                      </a:solidFill>
                      <a:prstDash val="solid"/>
                      <a:round/>
                      <a:headEnd type="none" w="med" len="med"/>
                      <a:tailEnd type="none" w="med" len="med"/>
                    </a:lnT>
                    <a:lnB w="9525" cap="flat" cmpd="sng" algn="ctr">
                      <a:solidFill>
                        <a:srgbClr val="B0C949"/>
                      </a:solidFill>
                      <a:prstDash val="solid"/>
                      <a:round/>
                      <a:headEnd type="none" w="med" len="med"/>
                      <a:tailEnd type="none" w="med" len="med"/>
                    </a:lnB>
                  </a:tcPr>
                </a:tc>
                <a:tc>
                  <a:txBody>
                    <a:bodyPr/>
                    <a:lstStyle/>
                    <a:p>
                      <a:pPr algn="l" fontAlgn="t"/>
                      <a:r>
                        <a:rPr lang="en-US" sz="1400" b="0">
                          <a:effectLst/>
                        </a:rPr>
                        <a:t>71</a:t>
                      </a:r>
                    </a:p>
                  </a:txBody>
                  <a:tcPr marL="32328" marR="32328" marT="16164" marB="16164">
                    <a:lnL w="9525" cap="flat" cmpd="sng" algn="ctr">
                      <a:solidFill>
                        <a:srgbClr val="E0C849"/>
                      </a:solidFill>
                      <a:prstDash val="solid"/>
                      <a:round/>
                      <a:headEnd type="none" w="med" len="med"/>
                      <a:tailEnd type="none" w="med" len="med"/>
                    </a:lnL>
                    <a:lnR w="9525" cap="flat" cmpd="sng" algn="ctr">
                      <a:solidFill>
                        <a:srgbClr val="30C849"/>
                      </a:solidFill>
                      <a:prstDash val="solid"/>
                      <a:round/>
                      <a:headEnd type="none" w="med" len="med"/>
                      <a:tailEnd type="none" w="med" len="med"/>
                    </a:lnR>
                    <a:lnT w="9525" cap="flat" cmpd="sng" algn="ctr">
                      <a:solidFill>
                        <a:srgbClr val="E0C849"/>
                      </a:solidFill>
                      <a:prstDash val="solid"/>
                      <a:round/>
                      <a:headEnd type="none" w="med" len="med"/>
                      <a:tailEnd type="none" w="med" len="med"/>
                    </a:lnT>
                    <a:lnB w="9525" cap="flat" cmpd="sng" algn="ctr">
                      <a:solidFill>
                        <a:srgbClr val="30C949"/>
                      </a:solidFill>
                      <a:prstDash val="solid"/>
                      <a:round/>
                      <a:headEnd type="none" w="med" len="med"/>
                      <a:tailEnd type="none" w="med" len="med"/>
                    </a:lnB>
                  </a:tcPr>
                </a:tc>
                <a:tc>
                  <a:txBody>
                    <a:bodyPr/>
                    <a:lstStyle/>
                    <a:p>
                      <a:pPr algn="l" fontAlgn="t"/>
                      <a:r>
                        <a:rPr lang="en-US" sz="1400" b="0">
                          <a:effectLst/>
                        </a:rPr>
                        <a:t>.007</a:t>
                      </a:r>
                    </a:p>
                  </a:txBody>
                  <a:tcPr marL="32328" marR="32328" marT="16164" marB="16164">
                    <a:lnL w="9525" cap="flat" cmpd="sng" algn="ctr">
                      <a:solidFill>
                        <a:srgbClr val="30C849"/>
                      </a:solidFill>
                      <a:prstDash val="solid"/>
                      <a:round/>
                      <a:headEnd type="none" w="med" len="med"/>
                      <a:tailEnd type="none" w="med" len="med"/>
                    </a:lnL>
                    <a:lnR w="9525" cap="flat" cmpd="sng" algn="ctr">
                      <a:solidFill>
                        <a:srgbClr val="E0C849"/>
                      </a:solidFill>
                      <a:prstDash val="solid"/>
                      <a:round/>
                      <a:headEnd type="none" w="med" len="med"/>
                      <a:tailEnd type="none" w="med" len="med"/>
                    </a:lnR>
                    <a:lnT w="9525" cap="flat" cmpd="sng" algn="ctr">
                      <a:solidFill>
                        <a:srgbClr val="30C849"/>
                      </a:solidFill>
                      <a:prstDash val="solid"/>
                      <a:round/>
                      <a:headEnd type="none" w="med" len="med"/>
                      <a:tailEnd type="none" w="med" len="med"/>
                    </a:lnT>
                    <a:lnB w="9525" cap="flat" cmpd="sng" algn="ctr">
                      <a:solidFill>
                        <a:srgbClr val="C0C749"/>
                      </a:solidFill>
                      <a:prstDash val="solid"/>
                      <a:round/>
                      <a:headEnd type="none" w="med" len="med"/>
                      <a:tailEnd type="none" w="med" len="med"/>
                    </a:lnB>
                  </a:tcPr>
                </a:tc>
                <a:tc>
                  <a:txBody>
                    <a:bodyPr/>
                    <a:lstStyle/>
                    <a:p>
                      <a:pPr algn="l" fontAlgn="t"/>
                      <a:r>
                        <a:rPr lang="en-US" sz="1400" b="0">
                          <a:effectLst/>
                        </a:rPr>
                        <a:t>Random</a:t>
                      </a:r>
                    </a:p>
                  </a:txBody>
                  <a:tcPr marL="32328" marR="32328" marT="16164" marB="16164">
                    <a:lnL w="9525" cap="flat" cmpd="sng" algn="ctr">
                      <a:solidFill>
                        <a:srgbClr val="E0C849"/>
                      </a:solidFill>
                      <a:prstDash val="solid"/>
                      <a:round/>
                      <a:headEnd type="none" w="med" len="med"/>
                      <a:tailEnd type="none" w="med" len="med"/>
                    </a:lnL>
                    <a:lnR w="9525" cap="flat" cmpd="sng" algn="ctr">
                      <a:solidFill>
                        <a:srgbClr val="E0C849"/>
                      </a:solidFill>
                      <a:prstDash val="solid"/>
                      <a:round/>
                      <a:headEnd type="none" w="med" len="med"/>
                      <a:tailEnd type="none" w="med" len="med"/>
                    </a:lnR>
                    <a:lnT w="9525" cap="flat" cmpd="sng" algn="ctr">
                      <a:solidFill>
                        <a:srgbClr val="E0C849"/>
                      </a:solidFill>
                      <a:prstDash val="solid"/>
                      <a:round/>
                      <a:headEnd type="none" w="med" len="med"/>
                      <a:tailEnd type="none" w="med" len="med"/>
                    </a:lnT>
                    <a:lnB w="9525" cap="flat" cmpd="sng" algn="ctr">
                      <a:solidFill>
                        <a:srgbClr val="10C949"/>
                      </a:solidFill>
                      <a:prstDash val="solid"/>
                      <a:round/>
                      <a:headEnd type="none" w="med" len="med"/>
                      <a:tailEnd type="none" w="med" len="med"/>
                    </a:lnB>
                  </a:tcPr>
                </a:tc>
              </a:tr>
              <a:tr h="220260">
                <a:tc>
                  <a:txBody>
                    <a:bodyPr/>
                    <a:lstStyle/>
                    <a:p>
                      <a:pPr algn="l" fontAlgn="t"/>
                      <a:r>
                        <a:rPr lang="en-US" sz="1400" b="0">
                          <a:effectLst/>
                        </a:rPr>
                        <a:t>Lactobacillus</a:t>
                      </a:r>
                    </a:p>
                  </a:txBody>
                  <a:tcPr marL="32328" marR="32328" marT="16164" marB="16164">
                    <a:lnL w="9525" cap="flat" cmpd="sng" algn="ctr">
                      <a:solidFill>
                        <a:srgbClr val="40C749"/>
                      </a:solidFill>
                      <a:prstDash val="solid"/>
                      <a:round/>
                      <a:headEnd type="none" w="med" len="med"/>
                      <a:tailEnd type="none" w="med" len="med"/>
                    </a:lnL>
                    <a:lnR w="9525" cap="flat" cmpd="sng" algn="ctr">
                      <a:solidFill>
                        <a:srgbClr val="E0C849"/>
                      </a:solidFill>
                      <a:prstDash val="solid"/>
                      <a:round/>
                      <a:headEnd type="none" w="med" len="med"/>
                      <a:tailEnd type="none" w="med" len="med"/>
                    </a:lnR>
                    <a:lnT w="9525" cap="flat" cmpd="sng" algn="ctr">
                      <a:solidFill>
                        <a:srgbClr val="40C749"/>
                      </a:solidFill>
                      <a:prstDash val="solid"/>
                      <a:round/>
                      <a:headEnd type="none" w="med" len="med"/>
                      <a:tailEnd type="none" w="med" len="med"/>
                    </a:lnT>
                    <a:lnB w="9525" cap="flat" cmpd="sng" algn="ctr">
                      <a:solidFill>
                        <a:srgbClr val="D0C849"/>
                      </a:solidFill>
                      <a:prstDash val="solid"/>
                      <a:round/>
                      <a:headEnd type="none" w="med" len="med"/>
                      <a:tailEnd type="none" w="med" len="med"/>
                    </a:lnB>
                  </a:tcPr>
                </a:tc>
                <a:tc>
                  <a:txBody>
                    <a:bodyPr/>
                    <a:lstStyle/>
                    <a:p>
                      <a:pPr algn="l" fontAlgn="t"/>
                      <a:endParaRPr lang="en-US" sz="1400" b="0">
                        <a:effectLst/>
                      </a:endParaRPr>
                    </a:p>
                  </a:txBody>
                  <a:tcPr marL="32328" marR="32328" marT="16164" marB="16164">
                    <a:lnL w="9525" cap="flat" cmpd="sng" algn="ctr">
                      <a:solidFill>
                        <a:srgbClr val="E0C849"/>
                      </a:solidFill>
                      <a:prstDash val="solid"/>
                      <a:round/>
                      <a:headEnd type="none" w="med" len="med"/>
                      <a:tailEnd type="none" w="med" len="med"/>
                    </a:lnL>
                    <a:lnR w="9525" cap="flat" cmpd="sng" algn="ctr">
                      <a:solidFill>
                        <a:srgbClr val="E0C449"/>
                      </a:solidFill>
                      <a:prstDash val="solid"/>
                      <a:round/>
                      <a:headEnd type="none" w="med" len="med"/>
                      <a:tailEnd type="none" w="med" len="med"/>
                    </a:lnR>
                    <a:lnT w="9525" cap="flat" cmpd="sng" algn="ctr">
                      <a:solidFill>
                        <a:srgbClr val="E0C849"/>
                      </a:solidFill>
                      <a:prstDash val="solid"/>
                      <a:round/>
                      <a:headEnd type="none" w="med" len="med"/>
                      <a:tailEnd type="none" w="med" len="med"/>
                    </a:lnT>
                    <a:lnB w="9525" cap="flat" cmpd="sng" algn="ctr">
                      <a:solidFill>
                        <a:srgbClr val="D0C449"/>
                      </a:solidFill>
                      <a:prstDash val="solid"/>
                      <a:round/>
                      <a:headEnd type="none" w="med" len="med"/>
                      <a:tailEnd type="none" w="med" len="med"/>
                    </a:lnB>
                  </a:tcPr>
                </a:tc>
                <a:tc>
                  <a:txBody>
                    <a:bodyPr/>
                    <a:lstStyle/>
                    <a:p>
                      <a:pPr algn="l" fontAlgn="t"/>
                      <a:endParaRPr lang="en-US" sz="1400" b="0">
                        <a:effectLst/>
                      </a:endParaRPr>
                    </a:p>
                  </a:txBody>
                  <a:tcPr marL="32328" marR="32328" marT="16164" marB="16164">
                    <a:lnL w="9525" cap="flat" cmpd="sng" algn="ctr">
                      <a:solidFill>
                        <a:srgbClr val="E0C449"/>
                      </a:solidFill>
                      <a:prstDash val="solid"/>
                      <a:round/>
                      <a:headEnd type="none" w="med" len="med"/>
                      <a:tailEnd type="none" w="med" len="med"/>
                    </a:lnL>
                    <a:lnR w="9525" cap="flat" cmpd="sng" algn="ctr">
                      <a:solidFill>
                        <a:srgbClr val="B0C949"/>
                      </a:solidFill>
                      <a:prstDash val="solid"/>
                      <a:round/>
                      <a:headEnd type="none" w="med" len="med"/>
                      <a:tailEnd type="none" w="med" len="med"/>
                    </a:lnR>
                    <a:lnT w="9525" cap="flat" cmpd="sng" algn="ctr">
                      <a:solidFill>
                        <a:srgbClr val="E0C449"/>
                      </a:solidFill>
                      <a:prstDash val="solid"/>
                      <a:round/>
                      <a:headEnd type="none" w="med" len="med"/>
                      <a:tailEnd type="none" w="med" len="med"/>
                    </a:lnT>
                    <a:lnB w="9525" cap="flat" cmpd="sng" algn="ctr">
                      <a:solidFill>
                        <a:srgbClr val="D0C849"/>
                      </a:solidFill>
                      <a:prstDash val="solid"/>
                      <a:round/>
                      <a:headEnd type="none" w="med" len="med"/>
                      <a:tailEnd type="none" w="med" len="med"/>
                    </a:lnB>
                  </a:tcPr>
                </a:tc>
                <a:tc>
                  <a:txBody>
                    <a:bodyPr/>
                    <a:lstStyle/>
                    <a:p>
                      <a:pPr algn="l" fontAlgn="t"/>
                      <a:endParaRPr lang="en-US" sz="1400" b="0">
                        <a:effectLst/>
                      </a:endParaRPr>
                    </a:p>
                  </a:txBody>
                  <a:tcPr marL="32328" marR="32328" marT="16164" marB="16164">
                    <a:lnL w="9525" cap="flat" cmpd="sng" algn="ctr">
                      <a:solidFill>
                        <a:srgbClr val="B0C949"/>
                      </a:solidFill>
                      <a:prstDash val="solid"/>
                      <a:round/>
                      <a:headEnd type="none" w="med" len="med"/>
                      <a:tailEnd type="none" w="med" len="med"/>
                    </a:lnL>
                    <a:lnR w="9525" cap="flat" cmpd="sng" algn="ctr">
                      <a:solidFill>
                        <a:srgbClr val="30C949"/>
                      </a:solidFill>
                      <a:prstDash val="solid"/>
                      <a:round/>
                      <a:headEnd type="none" w="med" len="med"/>
                      <a:tailEnd type="none" w="med" len="med"/>
                    </a:lnR>
                    <a:lnT w="9525" cap="flat" cmpd="sng" algn="ctr">
                      <a:solidFill>
                        <a:srgbClr val="B0C949"/>
                      </a:solidFill>
                      <a:prstDash val="solid"/>
                      <a:round/>
                      <a:headEnd type="none" w="med" len="med"/>
                      <a:tailEnd type="none" w="med" len="med"/>
                    </a:lnT>
                    <a:lnB w="9525" cap="flat" cmpd="sng" algn="ctr">
                      <a:solidFill>
                        <a:srgbClr val="E0C849"/>
                      </a:solidFill>
                      <a:prstDash val="solid"/>
                      <a:round/>
                      <a:headEnd type="none" w="med" len="med"/>
                      <a:tailEnd type="none" w="med" len="med"/>
                    </a:lnB>
                  </a:tcPr>
                </a:tc>
                <a:tc>
                  <a:txBody>
                    <a:bodyPr/>
                    <a:lstStyle/>
                    <a:p>
                      <a:pPr algn="l" fontAlgn="t"/>
                      <a:endParaRPr lang="en-US" sz="1400" b="0">
                        <a:effectLst/>
                      </a:endParaRPr>
                    </a:p>
                  </a:txBody>
                  <a:tcPr marL="32328" marR="32328" marT="16164" marB="16164">
                    <a:lnL w="9525" cap="flat" cmpd="sng" algn="ctr">
                      <a:solidFill>
                        <a:srgbClr val="30C949"/>
                      </a:solidFill>
                      <a:prstDash val="solid"/>
                      <a:round/>
                      <a:headEnd type="none" w="med" len="med"/>
                      <a:tailEnd type="none" w="med" len="med"/>
                    </a:lnL>
                    <a:lnR w="9525" cap="flat" cmpd="sng" algn="ctr">
                      <a:solidFill>
                        <a:srgbClr val="C0C749"/>
                      </a:solidFill>
                      <a:prstDash val="solid"/>
                      <a:round/>
                      <a:headEnd type="none" w="med" len="med"/>
                      <a:tailEnd type="none" w="med" len="med"/>
                    </a:lnR>
                    <a:lnT w="9525" cap="flat" cmpd="sng" algn="ctr">
                      <a:solidFill>
                        <a:srgbClr val="30C949"/>
                      </a:solidFill>
                      <a:prstDash val="solid"/>
                      <a:round/>
                      <a:headEnd type="none" w="med" len="med"/>
                      <a:tailEnd type="none" w="med" len="med"/>
                    </a:lnT>
                    <a:lnB w="9525" cap="flat" cmpd="sng" algn="ctr">
                      <a:solidFill>
                        <a:srgbClr val="C0C949"/>
                      </a:solidFill>
                      <a:prstDash val="solid"/>
                      <a:round/>
                      <a:headEnd type="none" w="med" len="med"/>
                      <a:tailEnd type="none" w="med" len="med"/>
                    </a:lnB>
                  </a:tcPr>
                </a:tc>
                <a:tc>
                  <a:txBody>
                    <a:bodyPr/>
                    <a:lstStyle/>
                    <a:p>
                      <a:pPr algn="l" fontAlgn="t"/>
                      <a:endParaRPr lang="en-US" sz="1400" b="0">
                        <a:effectLst/>
                      </a:endParaRPr>
                    </a:p>
                  </a:txBody>
                  <a:tcPr marL="32328" marR="32328" marT="16164" marB="16164">
                    <a:lnL w="9525" cap="flat" cmpd="sng" algn="ctr">
                      <a:solidFill>
                        <a:srgbClr val="C0C749"/>
                      </a:solidFill>
                      <a:prstDash val="solid"/>
                      <a:round/>
                      <a:headEnd type="none" w="med" len="med"/>
                      <a:tailEnd type="none" w="med" len="med"/>
                    </a:lnL>
                    <a:lnR w="9525" cap="flat" cmpd="sng" algn="ctr">
                      <a:solidFill>
                        <a:srgbClr val="10C949"/>
                      </a:solidFill>
                      <a:prstDash val="solid"/>
                      <a:round/>
                      <a:headEnd type="none" w="med" len="med"/>
                      <a:tailEnd type="none" w="med" len="med"/>
                    </a:lnR>
                    <a:lnT w="9525" cap="flat" cmpd="sng" algn="ctr">
                      <a:solidFill>
                        <a:srgbClr val="C0C749"/>
                      </a:solidFill>
                      <a:prstDash val="solid"/>
                      <a:round/>
                      <a:headEnd type="none" w="med" len="med"/>
                      <a:tailEnd type="none" w="med" len="med"/>
                    </a:lnT>
                    <a:lnB w="9525" cap="flat" cmpd="sng" algn="ctr">
                      <a:solidFill>
                        <a:srgbClr val="E0C849"/>
                      </a:solidFill>
                      <a:prstDash val="solid"/>
                      <a:round/>
                      <a:headEnd type="none" w="med" len="med"/>
                      <a:tailEnd type="none" w="med" len="med"/>
                    </a:lnB>
                  </a:tcPr>
                </a:tc>
                <a:tc>
                  <a:txBody>
                    <a:bodyPr/>
                    <a:lstStyle/>
                    <a:p>
                      <a:pPr algn="l" fontAlgn="t"/>
                      <a:endParaRPr lang="en-US" sz="1400" b="0">
                        <a:effectLst/>
                      </a:endParaRPr>
                    </a:p>
                  </a:txBody>
                  <a:tcPr marL="32328" marR="32328" marT="16164" marB="16164">
                    <a:lnL w="9525" cap="flat" cmpd="sng" algn="ctr">
                      <a:solidFill>
                        <a:srgbClr val="10C949"/>
                      </a:solidFill>
                      <a:prstDash val="solid"/>
                      <a:round/>
                      <a:headEnd type="none" w="med" len="med"/>
                      <a:tailEnd type="none" w="med" len="med"/>
                    </a:lnL>
                    <a:lnR w="9525" cap="flat" cmpd="sng" algn="ctr">
                      <a:solidFill>
                        <a:srgbClr val="10C949"/>
                      </a:solidFill>
                      <a:prstDash val="solid"/>
                      <a:round/>
                      <a:headEnd type="none" w="med" len="med"/>
                      <a:tailEnd type="none" w="med" len="med"/>
                    </a:lnR>
                    <a:lnT w="9525" cap="flat" cmpd="sng" algn="ctr">
                      <a:solidFill>
                        <a:srgbClr val="10C949"/>
                      </a:solidFill>
                      <a:prstDash val="solid"/>
                      <a:round/>
                      <a:headEnd type="none" w="med" len="med"/>
                      <a:tailEnd type="none" w="med" len="med"/>
                    </a:lnT>
                    <a:lnB w="9525" cap="flat" cmpd="sng" algn="ctr">
                      <a:solidFill>
                        <a:srgbClr val="C0C949"/>
                      </a:solidFill>
                      <a:prstDash val="solid"/>
                      <a:round/>
                      <a:headEnd type="none" w="med" len="med"/>
                      <a:tailEnd type="none" w="med" len="med"/>
                    </a:lnB>
                  </a:tcPr>
                </a:tc>
              </a:tr>
              <a:tr h="314658">
                <a:tc>
                  <a:txBody>
                    <a:bodyPr/>
                    <a:lstStyle/>
                    <a:p>
                      <a:pPr algn="l" fontAlgn="t"/>
                      <a:r>
                        <a:rPr lang="en-US" sz="1400" b="0">
                          <a:effectLst/>
                        </a:rPr>
                        <a:t> NEC</a:t>
                      </a:r>
                    </a:p>
                  </a:txBody>
                  <a:tcPr marL="32328" marR="32328" marT="16164" marB="16164">
                    <a:lnL w="9525" cap="flat" cmpd="sng" algn="ctr">
                      <a:solidFill>
                        <a:srgbClr val="D0C849"/>
                      </a:solidFill>
                      <a:prstDash val="solid"/>
                      <a:round/>
                      <a:headEnd type="none" w="med" len="med"/>
                      <a:tailEnd type="none" w="med" len="med"/>
                    </a:lnL>
                    <a:lnR w="9525" cap="flat" cmpd="sng" algn="ctr">
                      <a:solidFill>
                        <a:srgbClr val="D0C449"/>
                      </a:solidFill>
                      <a:prstDash val="solid"/>
                      <a:round/>
                      <a:headEnd type="none" w="med" len="med"/>
                      <a:tailEnd type="none" w="med" len="med"/>
                    </a:lnR>
                    <a:lnT w="9525" cap="flat" cmpd="sng" algn="ctr">
                      <a:solidFill>
                        <a:srgbClr val="D0C849"/>
                      </a:solidFill>
                      <a:prstDash val="solid"/>
                      <a:round/>
                      <a:headEnd type="none" w="med" len="med"/>
                      <a:tailEnd type="none" w="med" len="med"/>
                    </a:lnT>
                    <a:lnB w="9525" cap="flat" cmpd="sng" algn="ctr">
                      <a:solidFill>
                        <a:srgbClr val="30C949"/>
                      </a:solidFill>
                      <a:prstDash val="solid"/>
                      <a:round/>
                      <a:headEnd type="none" w="med" len="med"/>
                      <a:tailEnd type="none" w="med" len="med"/>
                    </a:lnB>
                  </a:tcPr>
                </a:tc>
                <a:tc>
                  <a:txBody>
                    <a:bodyPr/>
                    <a:lstStyle/>
                    <a:p>
                      <a:pPr algn="l" fontAlgn="t"/>
                      <a:r>
                        <a:rPr lang="en-US" sz="1400" b="0">
                          <a:effectLst/>
                        </a:rPr>
                        <a:t>4 (595/610)</a:t>
                      </a:r>
                    </a:p>
                  </a:txBody>
                  <a:tcPr marL="32328" marR="32328" marT="16164" marB="16164">
                    <a:lnL w="9525" cap="flat" cmpd="sng" algn="ctr">
                      <a:solidFill>
                        <a:srgbClr val="D0C449"/>
                      </a:solidFill>
                      <a:prstDash val="solid"/>
                      <a:round/>
                      <a:headEnd type="none" w="med" len="med"/>
                      <a:tailEnd type="none" w="med" len="med"/>
                    </a:lnL>
                    <a:lnR w="9525" cap="flat" cmpd="sng" algn="ctr">
                      <a:solidFill>
                        <a:srgbClr val="D0C849"/>
                      </a:solidFill>
                      <a:prstDash val="solid"/>
                      <a:round/>
                      <a:headEnd type="none" w="med" len="med"/>
                      <a:tailEnd type="none" w="med" len="med"/>
                    </a:lnR>
                    <a:lnT w="9525" cap="flat" cmpd="sng" algn="ctr">
                      <a:solidFill>
                        <a:srgbClr val="D0C449"/>
                      </a:solidFill>
                      <a:prstDash val="solid"/>
                      <a:round/>
                      <a:headEnd type="none" w="med" len="med"/>
                      <a:tailEnd type="none" w="med" len="med"/>
                    </a:lnT>
                    <a:lnB w="9525" cap="flat" cmpd="sng" algn="ctr">
                      <a:solidFill>
                        <a:srgbClr val="C0C949"/>
                      </a:solidFill>
                      <a:prstDash val="solid"/>
                      <a:round/>
                      <a:headEnd type="none" w="med" len="med"/>
                      <a:tailEnd type="none" w="med" len="med"/>
                    </a:lnB>
                  </a:tcPr>
                </a:tc>
                <a:tc>
                  <a:txBody>
                    <a:bodyPr/>
                    <a:lstStyle/>
                    <a:p>
                      <a:pPr algn="l" fontAlgn="t"/>
                      <a:r>
                        <a:rPr lang="en-US" sz="1400" b="0">
                          <a:effectLst/>
                        </a:rPr>
                        <a:t>0.37 (0.19-0.73)</a:t>
                      </a:r>
                    </a:p>
                  </a:txBody>
                  <a:tcPr marL="32328" marR="32328" marT="16164" marB="16164">
                    <a:lnL w="9525" cap="flat" cmpd="sng" algn="ctr">
                      <a:solidFill>
                        <a:srgbClr val="D0C849"/>
                      </a:solidFill>
                      <a:prstDash val="solid"/>
                      <a:round/>
                      <a:headEnd type="none" w="med" len="med"/>
                      <a:tailEnd type="none" w="med" len="med"/>
                    </a:lnL>
                    <a:lnR w="9525" cap="flat" cmpd="sng" algn="ctr">
                      <a:solidFill>
                        <a:srgbClr val="E0C849"/>
                      </a:solidFill>
                      <a:prstDash val="solid"/>
                      <a:round/>
                      <a:headEnd type="none" w="med" len="med"/>
                      <a:tailEnd type="none" w="med" len="med"/>
                    </a:lnR>
                    <a:lnT w="9525" cap="flat" cmpd="sng" algn="ctr">
                      <a:solidFill>
                        <a:srgbClr val="D0C849"/>
                      </a:solidFill>
                      <a:prstDash val="solid"/>
                      <a:round/>
                      <a:headEnd type="none" w="med" len="med"/>
                      <a:tailEnd type="none" w="med" len="med"/>
                    </a:lnT>
                    <a:lnB w="9525" cap="flat" cmpd="sng" algn="ctr">
                      <a:solidFill>
                        <a:srgbClr val="F0C749"/>
                      </a:solidFill>
                      <a:prstDash val="solid"/>
                      <a:round/>
                      <a:headEnd type="none" w="med" len="med"/>
                      <a:tailEnd type="none" w="med" len="med"/>
                    </a:lnB>
                  </a:tcPr>
                </a:tc>
                <a:tc>
                  <a:txBody>
                    <a:bodyPr/>
                    <a:lstStyle/>
                    <a:p>
                      <a:pPr algn="l" fontAlgn="t"/>
                      <a:r>
                        <a:rPr lang="en-US" sz="1400" b="0">
                          <a:effectLst/>
                        </a:rPr>
                        <a:t>.004</a:t>
                      </a:r>
                    </a:p>
                  </a:txBody>
                  <a:tcPr marL="32328" marR="32328" marT="16164" marB="16164">
                    <a:lnL w="9525" cap="flat" cmpd="sng" algn="ctr">
                      <a:solidFill>
                        <a:srgbClr val="E0C849"/>
                      </a:solidFill>
                      <a:prstDash val="solid"/>
                      <a:round/>
                      <a:headEnd type="none" w="med" len="med"/>
                      <a:tailEnd type="none" w="med" len="med"/>
                    </a:lnL>
                    <a:lnR w="9525" cap="flat" cmpd="sng" algn="ctr">
                      <a:solidFill>
                        <a:srgbClr val="C0C949"/>
                      </a:solidFill>
                      <a:prstDash val="solid"/>
                      <a:round/>
                      <a:headEnd type="none" w="med" len="med"/>
                      <a:tailEnd type="none" w="med" len="med"/>
                    </a:lnR>
                    <a:lnT w="9525" cap="flat" cmpd="sng" algn="ctr">
                      <a:solidFill>
                        <a:srgbClr val="E0C849"/>
                      </a:solidFill>
                      <a:prstDash val="solid"/>
                      <a:round/>
                      <a:headEnd type="none" w="med" len="med"/>
                      <a:tailEnd type="none" w="med" len="med"/>
                    </a:lnT>
                    <a:lnB w="9525" cap="flat" cmpd="sng" algn="ctr">
                      <a:solidFill>
                        <a:srgbClr val="00CA49"/>
                      </a:solidFill>
                      <a:prstDash val="solid"/>
                      <a:round/>
                      <a:headEnd type="none" w="med" len="med"/>
                      <a:tailEnd type="none" w="med" len="med"/>
                    </a:lnB>
                  </a:tcPr>
                </a:tc>
                <a:tc>
                  <a:txBody>
                    <a:bodyPr/>
                    <a:lstStyle/>
                    <a:p>
                      <a:pPr algn="l" fontAlgn="t"/>
                      <a:r>
                        <a:rPr lang="en-US" sz="1400" b="0">
                          <a:effectLst/>
                        </a:rPr>
                        <a:t>0</a:t>
                      </a:r>
                    </a:p>
                  </a:txBody>
                  <a:tcPr marL="32328" marR="32328" marT="16164" marB="16164">
                    <a:lnL w="9525" cap="flat" cmpd="sng" algn="ctr">
                      <a:solidFill>
                        <a:srgbClr val="C0C949"/>
                      </a:solidFill>
                      <a:prstDash val="solid"/>
                      <a:round/>
                      <a:headEnd type="none" w="med" len="med"/>
                      <a:tailEnd type="none" w="med" len="med"/>
                    </a:lnL>
                    <a:lnR w="9525" cap="flat" cmpd="sng" algn="ctr">
                      <a:solidFill>
                        <a:srgbClr val="E0C849"/>
                      </a:solidFill>
                      <a:prstDash val="solid"/>
                      <a:round/>
                      <a:headEnd type="none" w="med" len="med"/>
                      <a:tailEnd type="none" w="med" len="med"/>
                    </a:lnR>
                    <a:lnT w="9525" cap="flat" cmpd="sng" algn="ctr">
                      <a:solidFill>
                        <a:srgbClr val="C0C949"/>
                      </a:solidFill>
                      <a:prstDash val="solid"/>
                      <a:round/>
                      <a:headEnd type="none" w="med" len="med"/>
                      <a:tailEnd type="none" w="med" len="med"/>
                    </a:lnT>
                    <a:lnB w="9525" cap="flat" cmpd="sng" algn="ctr">
                      <a:solidFill>
                        <a:srgbClr val="40C749"/>
                      </a:solidFill>
                      <a:prstDash val="solid"/>
                      <a:round/>
                      <a:headEnd type="none" w="med" len="med"/>
                      <a:tailEnd type="none" w="med" len="med"/>
                    </a:lnB>
                  </a:tcPr>
                </a:tc>
                <a:tc>
                  <a:txBody>
                    <a:bodyPr/>
                    <a:lstStyle/>
                    <a:p>
                      <a:pPr algn="l" fontAlgn="t"/>
                      <a:r>
                        <a:rPr lang="en-US" sz="1400" b="0">
                          <a:effectLst/>
                        </a:rPr>
                        <a:t>.40</a:t>
                      </a:r>
                    </a:p>
                  </a:txBody>
                  <a:tcPr marL="32328" marR="32328" marT="16164" marB="16164">
                    <a:lnL w="9525" cap="flat" cmpd="sng" algn="ctr">
                      <a:solidFill>
                        <a:srgbClr val="E0C849"/>
                      </a:solidFill>
                      <a:prstDash val="solid"/>
                      <a:round/>
                      <a:headEnd type="none" w="med" len="med"/>
                      <a:tailEnd type="none" w="med" len="med"/>
                    </a:lnL>
                    <a:lnR w="9525" cap="flat" cmpd="sng" algn="ctr">
                      <a:solidFill>
                        <a:srgbClr val="C0C949"/>
                      </a:solidFill>
                      <a:prstDash val="solid"/>
                      <a:round/>
                      <a:headEnd type="none" w="med" len="med"/>
                      <a:tailEnd type="none" w="med" len="med"/>
                    </a:lnR>
                    <a:lnT w="9525" cap="flat" cmpd="sng" algn="ctr">
                      <a:solidFill>
                        <a:srgbClr val="E0C849"/>
                      </a:solidFill>
                      <a:prstDash val="solid"/>
                      <a:round/>
                      <a:headEnd type="none" w="med" len="med"/>
                      <a:tailEnd type="none" w="med" len="med"/>
                    </a:lnT>
                    <a:lnB w="9525" cap="flat" cmpd="sng" algn="ctr">
                      <a:solidFill>
                        <a:srgbClr val="C0C749"/>
                      </a:solidFill>
                      <a:prstDash val="solid"/>
                      <a:round/>
                      <a:headEnd type="none" w="med" len="med"/>
                      <a:tailEnd type="none" w="med" len="med"/>
                    </a:lnB>
                  </a:tcPr>
                </a:tc>
                <a:tc>
                  <a:txBody>
                    <a:bodyPr/>
                    <a:lstStyle/>
                    <a:p>
                      <a:pPr algn="l" fontAlgn="t"/>
                      <a:r>
                        <a:rPr lang="en-US" sz="1400" b="0">
                          <a:effectLst/>
                        </a:rPr>
                        <a:t>Fixed</a:t>
                      </a:r>
                    </a:p>
                  </a:txBody>
                  <a:tcPr marL="32328" marR="32328" marT="16164" marB="16164">
                    <a:lnL w="9525" cap="flat" cmpd="sng" algn="ctr">
                      <a:solidFill>
                        <a:srgbClr val="C0C949"/>
                      </a:solidFill>
                      <a:prstDash val="solid"/>
                      <a:round/>
                      <a:headEnd type="none" w="med" len="med"/>
                      <a:tailEnd type="none" w="med" len="med"/>
                    </a:lnL>
                    <a:lnR w="9525" cap="flat" cmpd="sng" algn="ctr">
                      <a:solidFill>
                        <a:srgbClr val="C0C949"/>
                      </a:solidFill>
                      <a:prstDash val="solid"/>
                      <a:round/>
                      <a:headEnd type="none" w="med" len="med"/>
                      <a:tailEnd type="none" w="med" len="med"/>
                    </a:lnR>
                    <a:lnT w="9525" cap="flat" cmpd="sng" algn="ctr">
                      <a:solidFill>
                        <a:srgbClr val="C0C949"/>
                      </a:solidFill>
                      <a:prstDash val="solid"/>
                      <a:round/>
                      <a:headEnd type="none" w="med" len="med"/>
                      <a:tailEnd type="none" w="med" len="med"/>
                    </a:lnT>
                    <a:lnB w="9525" cap="flat" cmpd="sng" algn="ctr">
                      <a:solidFill>
                        <a:srgbClr val="40C749"/>
                      </a:solidFill>
                      <a:prstDash val="solid"/>
                      <a:round/>
                      <a:headEnd type="none" w="med" len="med"/>
                      <a:tailEnd type="none" w="med" len="med"/>
                    </a:lnB>
                  </a:tcPr>
                </a:tc>
              </a:tr>
              <a:tr h="314658">
                <a:tc>
                  <a:txBody>
                    <a:bodyPr/>
                    <a:lstStyle/>
                    <a:p>
                      <a:pPr algn="l" fontAlgn="t"/>
                      <a:r>
                        <a:rPr lang="en-US" sz="1400" b="0">
                          <a:effectLst/>
                        </a:rPr>
                        <a:t> Mortality</a:t>
                      </a:r>
                    </a:p>
                  </a:txBody>
                  <a:tcPr marL="32328" marR="32328" marT="16164" marB="16164">
                    <a:lnL w="9525" cap="flat" cmpd="sng" algn="ctr">
                      <a:solidFill>
                        <a:srgbClr val="30C949"/>
                      </a:solidFill>
                      <a:prstDash val="solid"/>
                      <a:round/>
                      <a:headEnd type="none" w="med" len="med"/>
                      <a:tailEnd type="none" w="med" len="med"/>
                    </a:lnL>
                    <a:lnR w="9525" cap="flat" cmpd="sng" algn="ctr">
                      <a:solidFill>
                        <a:srgbClr val="C0C949"/>
                      </a:solidFill>
                      <a:prstDash val="solid"/>
                      <a:round/>
                      <a:headEnd type="none" w="med" len="med"/>
                      <a:tailEnd type="none" w="med" len="med"/>
                    </a:lnR>
                    <a:lnT w="9525" cap="flat" cmpd="sng" algn="ctr">
                      <a:solidFill>
                        <a:srgbClr val="30C949"/>
                      </a:solidFill>
                      <a:prstDash val="solid"/>
                      <a:round/>
                      <a:headEnd type="none" w="med" len="med"/>
                      <a:tailEnd type="none" w="med" len="med"/>
                    </a:lnT>
                    <a:lnB w="9525" cap="flat" cmpd="sng" algn="ctr">
                      <a:solidFill>
                        <a:srgbClr val="30C849"/>
                      </a:solidFill>
                      <a:prstDash val="solid"/>
                      <a:round/>
                      <a:headEnd type="none" w="med" len="med"/>
                      <a:tailEnd type="none" w="med" len="med"/>
                    </a:lnB>
                  </a:tcPr>
                </a:tc>
                <a:tc>
                  <a:txBody>
                    <a:bodyPr/>
                    <a:lstStyle/>
                    <a:p>
                      <a:pPr algn="l" fontAlgn="t"/>
                      <a:r>
                        <a:rPr lang="en-US" sz="1400" b="0">
                          <a:effectLst/>
                        </a:rPr>
                        <a:t>4 (595/610)</a:t>
                      </a:r>
                    </a:p>
                  </a:txBody>
                  <a:tcPr marL="32328" marR="32328" marT="16164" marB="16164">
                    <a:lnL w="9525" cap="flat" cmpd="sng" algn="ctr">
                      <a:solidFill>
                        <a:srgbClr val="C0C949"/>
                      </a:solidFill>
                      <a:prstDash val="solid"/>
                      <a:round/>
                      <a:headEnd type="none" w="med" len="med"/>
                      <a:tailEnd type="none" w="med" len="med"/>
                    </a:lnL>
                    <a:lnR w="9525" cap="flat" cmpd="sng" algn="ctr">
                      <a:solidFill>
                        <a:srgbClr val="F0C749"/>
                      </a:solidFill>
                      <a:prstDash val="solid"/>
                      <a:round/>
                      <a:headEnd type="none" w="med" len="med"/>
                      <a:tailEnd type="none" w="med" len="med"/>
                    </a:lnR>
                    <a:lnT w="9525" cap="flat" cmpd="sng" algn="ctr">
                      <a:solidFill>
                        <a:srgbClr val="C0C949"/>
                      </a:solidFill>
                      <a:prstDash val="solid"/>
                      <a:round/>
                      <a:headEnd type="none" w="med" len="med"/>
                      <a:tailEnd type="none" w="med" len="med"/>
                    </a:lnT>
                    <a:lnB w="9525" cap="flat" cmpd="sng" algn="ctr">
                      <a:solidFill>
                        <a:srgbClr val="40C749"/>
                      </a:solidFill>
                      <a:prstDash val="solid"/>
                      <a:round/>
                      <a:headEnd type="none" w="med" len="med"/>
                      <a:tailEnd type="none" w="med" len="med"/>
                    </a:lnB>
                  </a:tcPr>
                </a:tc>
                <a:tc>
                  <a:txBody>
                    <a:bodyPr/>
                    <a:lstStyle/>
                    <a:p>
                      <a:pPr algn="l" fontAlgn="t"/>
                      <a:r>
                        <a:rPr lang="en-US" sz="1400" b="0">
                          <a:effectLst/>
                        </a:rPr>
                        <a:t>0.61 (0.38-0.97)</a:t>
                      </a:r>
                    </a:p>
                  </a:txBody>
                  <a:tcPr marL="32328" marR="32328" marT="16164" marB="16164">
                    <a:lnL w="9525" cap="flat" cmpd="sng" algn="ctr">
                      <a:solidFill>
                        <a:srgbClr val="F0C749"/>
                      </a:solidFill>
                      <a:prstDash val="solid"/>
                      <a:round/>
                      <a:headEnd type="none" w="med" len="med"/>
                      <a:tailEnd type="none" w="med" len="med"/>
                    </a:lnL>
                    <a:lnR w="9525" cap="flat" cmpd="sng" algn="ctr">
                      <a:solidFill>
                        <a:srgbClr val="00CA49"/>
                      </a:solidFill>
                      <a:prstDash val="solid"/>
                      <a:round/>
                      <a:headEnd type="none" w="med" len="med"/>
                      <a:tailEnd type="none" w="med" len="med"/>
                    </a:lnR>
                    <a:lnT w="9525" cap="flat" cmpd="sng" algn="ctr">
                      <a:solidFill>
                        <a:srgbClr val="F0C749"/>
                      </a:solidFill>
                      <a:prstDash val="solid"/>
                      <a:round/>
                      <a:headEnd type="none" w="med" len="med"/>
                      <a:tailEnd type="none" w="med" len="med"/>
                    </a:lnT>
                    <a:lnB w="9525" cap="flat" cmpd="sng" algn="ctr">
                      <a:solidFill>
                        <a:srgbClr val="30C849"/>
                      </a:solidFill>
                      <a:prstDash val="solid"/>
                      <a:round/>
                      <a:headEnd type="none" w="med" len="med"/>
                      <a:tailEnd type="none" w="med" len="med"/>
                    </a:lnB>
                  </a:tcPr>
                </a:tc>
                <a:tc>
                  <a:txBody>
                    <a:bodyPr/>
                    <a:lstStyle/>
                    <a:p>
                      <a:pPr algn="l" fontAlgn="t"/>
                      <a:r>
                        <a:rPr lang="en-US" sz="1400" b="0">
                          <a:effectLst/>
                        </a:rPr>
                        <a:t>.04</a:t>
                      </a:r>
                    </a:p>
                  </a:txBody>
                  <a:tcPr marL="32328" marR="32328" marT="16164" marB="16164">
                    <a:lnL w="9525" cap="flat" cmpd="sng" algn="ctr">
                      <a:solidFill>
                        <a:srgbClr val="00CA49"/>
                      </a:solidFill>
                      <a:prstDash val="solid"/>
                      <a:round/>
                      <a:headEnd type="none" w="med" len="med"/>
                      <a:tailEnd type="none" w="med" len="med"/>
                    </a:lnL>
                    <a:lnR w="9525" cap="flat" cmpd="sng" algn="ctr">
                      <a:solidFill>
                        <a:srgbClr val="40C749"/>
                      </a:solidFill>
                      <a:prstDash val="solid"/>
                      <a:round/>
                      <a:headEnd type="none" w="med" len="med"/>
                      <a:tailEnd type="none" w="med" len="med"/>
                    </a:lnR>
                    <a:lnT w="9525" cap="flat" cmpd="sng" algn="ctr">
                      <a:solidFill>
                        <a:srgbClr val="00CA49"/>
                      </a:solidFill>
                      <a:prstDash val="solid"/>
                      <a:round/>
                      <a:headEnd type="none" w="med" len="med"/>
                      <a:tailEnd type="none" w="med" len="med"/>
                    </a:lnT>
                    <a:lnB w="9525" cap="flat" cmpd="sng" algn="ctr">
                      <a:solidFill>
                        <a:srgbClr val="80CA49"/>
                      </a:solidFill>
                      <a:prstDash val="solid"/>
                      <a:round/>
                      <a:headEnd type="none" w="med" len="med"/>
                      <a:tailEnd type="none" w="med" len="med"/>
                    </a:lnB>
                  </a:tcPr>
                </a:tc>
                <a:tc>
                  <a:txBody>
                    <a:bodyPr/>
                    <a:lstStyle/>
                    <a:p>
                      <a:pPr algn="l" fontAlgn="t"/>
                      <a:r>
                        <a:rPr lang="en-US" sz="1400" b="0">
                          <a:effectLst/>
                        </a:rPr>
                        <a:t>0</a:t>
                      </a:r>
                    </a:p>
                  </a:txBody>
                  <a:tcPr marL="32328" marR="32328" marT="16164" marB="16164">
                    <a:lnL w="9525" cap="flat" cmpd="sng" algn="ctr">
                      <a:solidFill>
                        <a:srgbClr val="40C749"/>
                      </a:solidFill>
                      <a:prstDash val="solid"/>
                      <a:round/>
                      <a:headEnd type="none" w="med" len="med"/>
                      <a:tailEnd type="none" w="med" len="med"/>
                    </a:lnL>
                    <a:lnR w="9525" cap="flat" cmpd="sng" algn="ctr">
                      <a:solidFill>
                        <a:srgbClr val="C0C749"/>
                      </a:solidFill>
                      <a:prstDash val="solid"/>
                      <a:round/>
                      <a:headEnd type="none" w="med" len="med"/>
                      <a:tailEnd type="none" w="med" len="med"/>
                    </a:lnR>
                    <a:lnT w="9525" cap="flat" cmpd="sng" algn="ctr">
                      <a:solidFill>
                        <a:srgbClr val="40C749"/>
                      </a:solidFill>
                      <a:prstDash val="solid"/>
                      <a:round/>
                      <a:headEnd type="none" w="med" len="med"/>
                      <a:tailEnd type="none" w="med" len="med"/>
                    </a:lnT>
                    <a:lnB w="9525" cap="flat" cmpd="sng" algn="ctr">
                      <a:solidFill>
                        <a:srgbClr val="F0C949"/>
                      </a:solidFill>
                      <a:prstDash val="solid"/>
                      <a:round/>
                      <a:headEnd type="none" w="med" len="med"/>
                      <a:tailEnd type="none" w="med" len="med"/>
                    </a:lnB>
                  </a:tcPr>
                </a:tc>
                <a:tc>
                  <a:txBody>
                    <a:bodyPr/>
                    <a:lstStyle/>
                    <a:p>
                      <a:pPr algn="l" fontAlgn="t"/>
                      <a:r>
                        <a:rPr lang="en-US" sz="1400" b="0">
                          <a:effectLst/>
                        </a:rPr>
                        <a:t>.88</a:t>
                      </a:r>
                    </a:p>
                  </a:txBody>
                  <a:tcPr marL="32328" marR="32328" marT="16164" marB="16164">
                    <a:lnL w="9525" cap="flat" cmpd="sng" algn="ctr">
                      <a:solidFill>
                        <a:srgbClr val="C0C749"/>
                      </a:solidFill>
                      <a:prstDash val="solid"/>
                      <a:round/>
                      <a:headEnd type="none" w="med" len="med"/>
                      <a:tailEnd type="none" w="med" len="med"/>
                    </a:lnL>
                    <a:lnR w="9525" cap="flat" cmpd="sng" algn="ctr">
                      <a:solidFill>
                        <a:srgbClr val="40C749"/>
                      </a:solidFill>
                      <a:prstDash val="solid"/>
                      <a:round/>
                      <a:headEnd type="none" w="med" len="med"/>
                      <a:tailEnd type="none" w="med" len="med"/>
                    </a:lnR>
                    <a:lnT w="9525" cap="flat" cmpd="sng" algn="ctr">
                      <a:solidFill>
                        <a:srgbClr val="C0C749"/>
                      </a:solidFill>
                      <a:prstDash val="solid"/>
                      <a:round/>
                      <a:headEnd type="none" w="med" len="med"/>
                      <a:tailEnd type="none" w="med" len="med"/>
                    </a:lnT>
                    <a:lnB w="9525" cap="flat" cmpd="sng" algn="ctr">
                      <a:solidFill>
                        <a:srgbClr val="90C949"/>
                      </a:solidFill>
                      <a:prstDash val="solid"/>
                      <a:round/>
                      <a:headEnd type="none" w="med" len="med"/>
                      <a:tailEnd type="none" w="med" len="med"/>
                    </a:lnB>
                  </a:tcPr>
                </a:tc>
                <a:tc>
                  <a:txBody>
                    <a:bodyPr/>
                    <a:lstStyle/>
                    <a:p>
                      <a:pPr algn="l" fontAlgn="t"/>
                      <a:r>
                        <a:rPr lang="en-US" sz="1400" b="0">
                          <a:effectLst/>
                        </a:rPr>
                        <a:t>Fixed</a:t>
                      </a:r>
                    </a:p>
                  </a:txBody>
                  <a:tcPr marL="32328" marR="32328" marT="16164" marB="16164">
                    <a:lnL w="9525" cap="flat" cmpd="sng" algn="ctr">
                      <a:solidFill>
                        <a:srgbClr val="40C749"/>
                      </a:solidFill>
                      <a:prstDash val="solid"/>
                      <a:round/>
                      <a:headEnd type="none" w="med" len="med"/>
                      <a:tailEnd type="none" w="med" len="med"/>
                    </a:lnL>
                    <a:lnR w="9525" cap="flat" cmpd="sng" algn="ctr">
                      <a:solidFill>
                        <a:srgbClr val="40C749"/>
                      </a:solidFill>
                      <a:prstDash val="solid"/>
                      <a:round/>
                      <a:headEnd type="none" w="med" len="med"/>
                      <a:tailEnd type="none" w="med" len="med"/>
                    </a:lnR>
                    <a:lnT w="9525" cap="flat" cmpd="sng" algn="ctr">
                      <a:solidFill>
                        <a:srgbClr val="40C749"/>
                      </a:solidFill>
                      <a:prstDash val="solid"/>
                      <a:round/>
                      <a:headEnd type="none" w="med" len="med"/>
                      <a:tailEnd type="none" w="med" len="med"/>
                    </a:lnT>
                    <a:lnB w="9525" cap="flat" cmpd="sng" algn="ctr">
                      <a:solidFill>
                        <a:srgbClr val="F0C949"/>
                      </a:solidFill>
                      <a:prstDash val="solid"/>
                      <a:round/>
                      <a:headEnd type="none" w="med" len="med"/>
                      <a:tailEnd type="none" w="med" len="med"/>
                    </a:lnB>
                  </a:tcPr>
                </a:tc>
              </a:tr>
              <a:tr h="314658">
                <a:tc>
                  <a:txBody>
                    <a:bodyPr/>
                    <a:lstStyle/>
                    <a:p>
                      <a:pPr algn="l" fontAlgn="t"/>
                      <a:r>
                        <a:rPr lang="en-US" sz="1400" b="0">
                          <a:effectLst/>
                        </a:rPr>
                        <a:t> Sepsis</a:t>
                      </a:r>
                    </a:p>
                  </a:txBody>
                  <a:tcPr marL="32328" marR="32328" marT="16164" marB="16164">
                    <a:lnL w="9525" cap="flat" cmpd="sng" algn="ctr">
                      <a:solidFill>
                        <a:srgbClr val="30C849"/>
                      </a:solidFill>
                      <a:prstDash val="solid"/>
                      <a:round/>
                      <a:headEnd type="none" w="med" len="med"/>
                      <a:tailEnd type="none" w="med" len="med"/>
                    </a:lnL>
                    <a:lnR w="9525" cap="flat" cmpd="sng" algn="ctr">
                      <a:solidFill>
                        <a:srgbClr val="40C749"/>
                      </a:solidFill>
                      <a:prstDash val="solid"/>
                      <a:round/>
                      <a:headEnd type="none" w="med" len="med"/>
                      <a:tailEnd type="none" w="med" len="med"/>
                    </a:lnR>
                    <a:lnT w="9525" cap="flat" cmpd="sng" algn="ctr">
                      <a:solidFill>
                        <a:srgbClr val="30C849"/>
                      </a:solidFill>
                      <a:prstDash val="solid"/>
                      <a:round/>
                      <a:headEnd type="none" w="med" len="med"/>
                      <a:tailEnd type="none" w="med" len="med"/>
                    </a:lnT>
                    <a:lnB w="9525" cap="flat" cmpd="sng" algn="ctr">
                      <a:solidFill>
                        <a:srgbClr val="30C849"/>
                      </a:solidFill>
                      <a:prstDash val="solid"/>
                      <a:round/>
                      <a:headEnd type="none" w="med" len="med"/>
                      <a:tailEnd type="none" w="med" len="med"/>
                    </a:lnB>
                  </a:tcPr>
                </a:tc>
                <a:tc>
                  <a:txBody>
                    <a:bodyPr/>
                    <a:lstStyle/>
                    <a:p>
                      <a:pPr algn="l" fontAlgn="t"/>
                      <a:r>
                        <a:rPr lang="en-US" sz="1400" b="0">
                          <a:effectLst/>
                        </a:rPr>
                        <a:t>4 (595/610)</a:t>
                      </a:r>
                    </a:p>
                  </a:txBody>
                  <a:tcPr marL="32328" marR="32328" marT="16164" marB="16164">
                    <a:lnL w="9525" cap="flat" cmpd="sng" algn="ctr">
                      <a:solidFill>
                        <a:srgbClr val="40C749"/>
                      </a:solidFill>
                      <a:prstDash val="solid"/>
                      <a:round/>
                      <a:headEnd type="none" w="med" len="med"/>
                      <a:tailEnd type="none" w="med" len="med"/>
                    </a:lnL>
                    <a:lnR w="9525" cap="flat" cmpd="sng" algn="ctr">
                      <a:solidFill>
                        <a:srgbClr val="30C849"/>
                      </a:solidFill>
                      <a:prstDash val="solid"/>
                      <a:round/>
                      <a:headEnd type="none" w="med" len="med"/>
                      <a:tailEnd type="none" w="med" len="med"/>
                    </a:lnR>
                    <a:lnT w="9525" cap="flat" cmpd="sng" algn="ctr">
                      <a:solidFill>
                        <a:srgbClr val="40C749"/>
                      </a:solidFill>
                      <a:prstDash val="solid"/>
                      <a:round/>
                      <a:headEnd type="none" w="med" len="med"/>
                      <a:tailEnd type="none" w="med" len="med"/>
                    </a:lnT>
                    <a:lnB w="9525" cap="flat" cmpd="sng" algn="ctr">
                      <a:solidFill>
                        <a:srgbClr val="40C749"/>
                      </a:solidFill>
                      <a:prstDash val="solid"/>
                      <a:round/>
                      <a:headEnd type="none" w="med" len="med"/>
                      <a:tailEnd type="none" w="med" len="med"/>
                    </a:lnB>
                  </a:tcPr>
                </a:tc>
                <a:tc>
                  <a:txBody>
                    <a:bodyPr/>
                    <a:lstStyle/>
                    <a:p>
                      <a:pPr algn="l" fontAlgn="t"/>
                      <a:r>
                        <a:rPr lang="en-US" sz="1400" b="0">
                          <a:effectLst/>
                        </a:rPr>
                        <a:t>0.79 (0.46-1.36)</a:t>
                      </a:r>
                    </a:p>
                  </a:txBody>
                  <a:tcPr marL="32328" marR="32328" marT="16164" marB="16164">
                    <a:lnL w="9525" cap="flat" cmpd="sng" algn="ctr">
                      <a:solidFill>
                        <a:srgbClr val="30C849"/>
                      </a:solidFill>
                      <a:prstDash val="solid"/>
                      <a:round/>
                      <a:headEnd type="none" w="med" len="med"/>
                      <a:tailEnd type="none" w="med" len="med"/>
                    </a:lnL>
                    <a:lnR w="9525" cap="flat" cmpd="sng" algn="ctr">
                      <a:solidFill>
                        <a:srgbClr val="80CA49"/>
                      </a:solidFill>
                      <a:prstDash val="solid"/>
                      <a:round/>
                      <a:headEnd type="none" w="med" len="med"/>
                      <a:tailEnd type="none" w="med" len="med"/>
                    </a:lnR>
                    <a:lnT w="9525" cap="flat" cmpd="sng" algn="ctr">
                      <a:solidFill>
                        <a:srgbClr val="30C849"/>
                      </a:solidFill>
                      <a:prstDash val="solid"/>
                      <a:round/>
                      <a:headEnd type="none" w="med" len="med"/>
                      <a:tailEnd type="none" w="med" len="med"/>
                    </a:lnT>
                    <a:lnB w="9525" cap="flat" cmpd="sng" algn="ctr">
                      <a:solidFill>
                        <a:srgbClr val="30C849"/>
                      </a:solidFill>
                      <a:prstDash val="solid"/>
                      <a:round/>
                      <a:headEnd type="none" w="med" len="med"/>
                      <a:tailEnd type="none" w="med" len="med"/>
                    </a:lnB>
                  </a:tcPr>
                </a:tc>
                <a:tc>
                  <a:txBody>
                    <a:bodyPr/>
                    <a:lstStyle/>
                    <a:p>
                      <a:pPr algn="l" fontAlgn="t"/>
                      <a:r>
                        <a:rPr lang="en-US" sz="1400" b="0">
                          <a:effectLst/>
                        </a:rPr>
                        <a:t>.40</a:t>
                      </a:r>
                    </a:p>
                  </a:txBody>
                  <a:tcPr marL="32328" marR="32328" marT="16164" marB="16164">
                    <a:lnL w="9525" cap="flat" cmpd="sng" algn="ctr">
                      <a:solidFill>
                        <a:srgbClr val="80CA49"/>
                      </a:solidFill>
                      <a:prstDash val="solid"/>
                      <a:round/>
                      <a:headEnd type="none" w="med" len="med"/>
                      <a:tailEnd type="none" w="med" len="med"/>
                    </a:lnL>
                    <a:lnR w="9525" cap="flat" cmpd="sng" algn="ctr">
                      <a:solidFill>
                        <a:srgbClr val="F0C949"/>
                      </a:solidFill>
                      <a:prstDash val="solid"/>
                      <a:round/>
                      <a:headEnd type="none" w="med" len="med"/>
                      <a:tailEnd type="none" w="med" len="med"/>
                    </a:lnR>
                    <a:lnT w="9525" cap="flat" cmpd="sng" algn="ctr">
                      <a:solidFill>
                        <a:srgbClr val="80CA49"/>
                      </a:solidFill>
                      <a:prstDash val="solid"/>
                      <a:round/>
                      <a:headEnd type="none" w="med" len="med"/>
                      <a:tailEnd type="none" w="med" len="med"/>
                    </a:lnT>
                    <a:lnB w="9525" cap="flat" cmpd="sng" algn="ctr">
                      <a:solidFill>
                        <a:srgbClr val="80CA49"/>
                      </a:solidFill>
                      <a:prstDash val="solid"/>
                      <a:round/>
                      <a:headEnd type="none" w="med" len="med"/>
                      <a:tailEnd type="none" w="med" len="med"/>
                    </a:lnB>
                  </a:tcPr>
                </a:tc>
                <a:tc>
                  <a:txBody>
                    <a:bodyPr/>
                    <a:lstStyle/>
                    <a:p>
                      <a:pPr algn="l" fontAlgn="t"/>
                      <a:r>
                        <a:rPr lang="en-US" sz="1400" b="0">
                          <a:effectLst/>
                        </a:rPr>
                        <a:t>71</a:t>
                      </a:r>
                    </a:p>
                  </a:txBody>
                  <a:tcPr marL="32328" marR="32328" marT="16164" marB="16164">
                    <a:lnL w="9525" cap="flat" cmpd="sng" algn="ctr">
                      <a:solidFill>
                        <a:srgbClr val="F0C949"/>
                      </a:solidFill>
                      <a:prstDash val="solid"/>
                      <a:round/>
                      <a:headEnd type="none" w="med" len="med"/>
                      <a:tailEnd type="none" w="med" len="med"/>
                    </a:lnL>
                    <a:lnR w="9525" cap="flat" cmpd="sng" algn="ctr">
                      <a:solidFill>
                        <a:srgbClr val="90C949"/>
                      </a:solidFill>
                      <a:prstDash val="solid"/>
                      <a:round/>
                      <a:headEnd type="none" w="med" len="med"/>
                      <a:tailEnd type="none" w="med" len="med"/>
                    </a:lnR>
                    <a:lnT w="9525" cap="flat" cmpd="sng" algn="ctr">
                      <a:solidFill>
                        <a:srgbClr val="F0C949"/>
                      </a:solidFill>
                      <a:prstDash val="solid"/>
                      <a:round/>
                      <a:headEnd type="none" w="med" len="med"/>
                      <a:tailEnd type="none" w="med" len="med"/>
                    </a:lnT>
                    <a:lnB w="9525" cap="flat" cmpd="sng" algn="ctr">
                      <a:solidFill>
                        <a:srgbClr val="F0C949"/>
                      </a:solidFill>
                      <a:prstDash val="solid"/>
                      <a:round/>
                      <a:headEnd type="none" w="med" len="med"/>
                      <a:tailEnd type="none" w="med" len="med"/>
                    </a:lnB>
                  </a:tcPr>
                </a:tc>
                <a:tc>
                  <a:txBody>
                    <a:bodyPr/>
                    <a:lstStyle/>
                    <a:p>
                      <a:pPr algn="l" fontAlgn="t"/>
                      <a:r>
                        <a:rPr lang="en-US" sz="1400" b="0">
                          <a:effectLst/>
                        </a:rPr>
                        <a:t>.01</a:t>
                      </a:r>
                    </a:p>
                  </a:txBody>
                  <a:tcPr marL="32328" marR="32328" marT="16164" marB="16164">
                    <a:lnL w="9525" cap="flat" cmpd="sng" algn="ctr">
                      <a:solidFill>
                        <a:srgbClr val="90C949"/>
                      </a:solidFill>
                      <a:prstDash val="solid"/>
                      <a:round/>
                      <a:headEnd type="none" w="med" len="med"/>
                      <a:tailEnd type="none" w="med" len="med"/>
                    </a:lnL>
                    <a:lnR w="9525" cap="flat" cmpd="sng" algn="ctr">
                      <a:solidFill>
                        <a:srgbClr val="F0C949"/>
                      </a:solidFill>
                      <a:prstDash val="solid"/>
                      <a:round/>
                      <a:headEnd type="none" w="med" len="med"/>
                      <a:tailEnd type="none" w="med" len="med"/>
                    </a:lnR>
                    <a:lnT w="9525" cap="flat" cmpd="sng" algn="ctr">
                      <a:solidFill>
                        <a:srgbClr val="90C949"/>
                      </a:solidFill>
                      <a:prstDash val="solid"/>
                      <a:round/>
                      <a:headEnd type="none" w="med" len="med"/>
                      <a:tailEnd type="none" w="med" len="med"/>
                    </a:lnT>
                    <a:lnB w="9525" cap="flat" cmpd="sng" algn="ctr">
                      <a:solidFill>
                        <a:srgbClr val="90C949"/>
                      </a:solidFill>
                      <a:prstDash val="solid"/>
                      <a:round/>
                      <a:headEnd type="none" w="med" len="med"/>
                      <a:tailEnd type="none" w="med" len="med"/>
                    </a:lnB>
                  </a:tcPr>
                </a:tc>
                <a:tc>
                  <a:txBody>
                    <a:bodyPr/>
                    <a:lstStyle/>
                    <a:p>
                      <a:pPr algn="l" fontAlgn="t"/>
                      <a:r>
                        <a:rPr lang="en-US" sz="1400" b="0" dirty="0">
                          <a:effectLst/>
                        </a:rPr>
                        <a:t>Random</a:t>
                      </a:r>
                    </a:p>
                  </a:txBody>
                  <a:tcPr marL="32328" marR="32328" marT="16164" marB="16164">
                    <a:lnL w="9525" cap="flat" cmpd="sng" algn="ctr">
                      <a:solidFill>
                        <a:srgbClr val="F0C949"/>
                      </a:solidFill>
                      <a:prstDash val="solid"/>
                      <a:round/>
                      <a:headEnd type="none" w="med" len="med"/>
                      <a:tailEnd type="none" w="med" len="med"/>
                    </a:lnL>
                    <a:lnR w="9525" cap="flat" cmpd="sng" algn="ctr">
                      <a:solidFill>
                        <a:srgbClr val="F0C949"/>
                      </a:solidFill>
                      <a:prstDash val="solid"/>
                      <a:round/>
                      <a:headEnd type="none" w="med" len="med"/>
                      <a:tailEnd type="none" w="med" len="med"/>
                    </a:lnR>
                    <a:lnT w="9525" cap="flat" cmpd="sng" algn="ctr">
                      <a:solidFill>
                        <a:srgbClr val="F0C949"/>
                      </a:solidFill>
                      <a:prstDash val="solid"/>
                      <a:round/>
                      <a:headEnd type="none" w="med" len="med"/>
                      <a:tailEnd type="none" w="med" len="med"/>
                    </a:lnT>
                    <a:lnB w="9525" cap="flat" cmpd="sng" algn="ctr">
                      <a:solidFill>
                        <a:srgbClr val="F0C949"/>
                      </a:solidFill>
                      <a:prstDash val="solid"/>
                      <a:round/>
                      <a:headEnd type="none" w="med" len="med"/>
                      <a:tailEnd type="none" w="med" len="med"/>
                    </a:lnB>
                  </a:tcPr>
                </a:tc>
              </a:tr>
            </a:tbl>
          </a:graphicData>
        </a:graphic>
      </p:graphicFrame>
      <p:sp>
        <p:nvSpPr>
          <p:cNvPr id="7" name="Rectangle 3"/>
          <p:cNvSpPr>
            <a:spLocks noChangeArrowheads="1"/>
          </p:cNvSpPr>
          <p:nvPr/>
        </p:nvSpPr>
        <p:spPr bwMode="auto">
          <a:xfrm>
            <a:off x="3117850" y="16160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6400" b="0" i="0" u="none" strike="noStrike" cap="none" normalizeH="0" baseline="0" smtClean="0">
              <a:ln>
                <a:noFill/>
              </a:ln>
              <a:solidFill>
                <a:srgbClr val="5C5C5C"/>
              </a:solidFill>
              <a:effectLst/>
              <a:latin typeface="Arial Unicode MS" pitchFamily="34" charset="-128"/>
              <a:ea typeface="Arial Unicode MS" pitchFamily="34" charset="-128"/>
              <a:cs typeface="Arial Unicode MS" pitchFamily="34" charset="-128"/>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225019124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err="1" smtClean="0"/>
              <a:t>Other</a:t>
            </a:r>
            <a:r>
              <a:rPr lang="fr-CA" dirty="0" smtClean="0"/>
              <a:t> </a:t>
            </a:r>
            <a:r>
              <a:rPr lang="fr-CA" dirty="0" err="1" smtClean="0"/>
              <a:t>recent</a:t>
            </a:r>
            <a:r>
              <a:rPr lang="fr-CA" dirty="0" smtClean="0"/>
              <a:t> </a:t>
            </a:r>
            <a:r>
              <a:rPr lang="fr-CA" dirty="0" err="1" smtClean="0"/>
              <a:t>meta</a:t>
            </a:r>
            <a:r>
              <a:rPr lang="fr-CA" dirty="0" smtClean="0"/>
              <a:t>-analyses</a:t>
            </a:r>
            <a:endParaRPr lang="en-US" dirty="0"/>
          </a:p>
        </p:txBody>
      </p:sp>
      <p:sp>
        <p:nvSpPr>
          <p:cNvPr id="3" name="Espace réservé du contenu 2"/>
          <p:cNvSpPr>
            <a:spLocks noGrp="1"/>
          </p:cNvSpPr>
          <p:nvPr>
            <p:ph sz="quarter" idx="1"/>
          </p:nvPr>
        </p:nvSpPr>
        <p:spPr/>
        <p:txBody>
          <a:bodyPr>
            <a:normAutofit/>
          </a:bodyPr>
          <a:lstStyle/>
          <a:p>
            <a:r>
              <a:rPr lang="en-US" dirty="0" err="1" smtClean="0"/>
              <a:t>Deshpande</a:t>
            </a:r>
            <a:r>
              <a:rPr lang="en-US" dirty="0" smtClean="0"/>
              <a:t> </a:t>
            </a:r>
            <a:r>
              <a:rPr lang="en-US" dirty="0"/>
              <a:t>G, </a:t>
            </a:r>
            <a:r>
              <a:rPr lang="en-US" dirty="0" err="1"/>
              <a:t>Rao</a:t>
            </a:r>
            <a:r>
              <a:rPr lang="en-US" dirty="0"/>
              <a:t> S, </a:t>
            </a:r>
            <a:r>
              <a:rPr lang="en-US" dirty="0" err="1"/>
              <a:t>Patole</a:t>
            </a:r>
            <a:r>
              <a:rPr lang="en-US" dirty="0"/>
              <a:t> S, </a:t>
            </a:r>
            <a:r>
              <a:rPr lang="en-US" dirty="0" err="1"/>
              <a:t>Bulsara</a:t>
            </a:r>
            <a:r>
              <a:rPr lang="en-US" dirty="0"/>
              <a:t> M: </a:t>
            </a:r>
            <a:r>
              <a:rPr lang="en-US" b="1" dirty="0"/>
              <a:t>Updated Meta-analysis of Probiotics for Preventing Necrotizing </a:t>
            </a:r>
            <a:r>
              <a:rPr lang="en-US" b="1" dirty="0" err="1"/>
              <a:t>Enterocolitis</a:t>
            </a:r>
            <a:r>
              <a:rPr lang="en-US" b="1" dirty="0"/>
              <a:t> in Preterm Neonates. </a:t>
            </a:r>
            <a:r>
              <a:rPr lang="en-US" b="1" i="1" dirty="0"/>
              <a:t>Pediatrics 2010, 125(5):921-930</a:t>
            </a:r>
            <a:r>
              <a:rPr lang="en-US" b="1" i="1" dirty="0" smtClean="0"/>
              <a:t>.</a:t>
            </a:r>
          </a:p>
          <a:p>
            <a:r>
              <a:rPr lang="en-US" dirty="0">
                <a:solidFill>
                  <a:srgbClr val="000000"/>
                </a:solidFill>
                <a:latin typeface="Calibri" charset="0"/>
              </a:rPr>
              <a:t>AlFaleh, Khalid; </a:t>
            </a:r>
            <a:r>
              <a:rPr lang="en-US" dirty="0" err="1">
                <a:solidFill>
                  <a:srgbClr val="000000"/>
                </a:solidFill>
                <a:latin typeface="Calibri" charset="0"/>
              </a:rPr>
              <a:t>Anabrees</a:t>
            </a:r>
            <a:r>
              <a:rPr lang="en-US" dirty="0">
                <a:solidFill>
                  <a:srgbClr val="000000"/>
                </a:solidFill>
                <a:latin typeface="Calibri" charset="0"/>
              </a:rPr>
              <a:t>, </a:t>
            </a:r>
            <a:r>
              <a:rPr lang="en-US" dirty="0" err="1">
                <a:solidFill>
                  <a:srgbClr val="000000"/>
                </a:solidFill>
                <a:latin typeface="Calibri" charset="0"/>
              </a:rPr>
              <a:t>Jasim</a:t>
            </a:r>
            <a:r>
              <a:rPr lang="en-US" dirty="0">
                <a:solidFill>
                  <a:srgbClr val="000000"/>
                </a:solidFill>
                <a:latin typeface="Calibri" charset="0"/>
              </a:rPr>
              <a:t>; </a:t>
            </a:r>
            <a:r>
              <a:rPr lang="en-US" dirty="0" err="1">
                <a:solidFill>
                  <a:srgbClr val="000000"/>
                </a:solidFill>
                <a:latin typeface="Calibri" charset="0"/>
              </a:rPr>
              <a:t>Bassler</a:t>
            </a:r>
            <a:r>
              <a:rPr lang="en-US" dirty="0">
                <a:solidFill>
                  <a:srgbClr val="000000"/>
                </a:solidFill>
                <a:latin typeface="Calibri" charset="0"/>
              </a:rPr>
              <a:t>, Dirk; </a:t>
            </a:r>
            <a:r>
              <a:rPr lang="en-US" dirty="0" err="1">
                <a:solidFill>
                  <a:srgbClr val="000000"/>
                </a:solidFill>
                <a:latin typeface="Calibri" charset="0"/>
              </a:rPr>
              <a:t>AlKharfi</a:t>
            </a:r>
            <a:r>
              <a:rPr lang="en-US" dirty="0">
                <a:solidFill>
                  <a:srgbClr val="000000"/>
                </a:solidFill>
                <a:latin typeface="Calibri" charset="0"/>
              </a:rPr>
              <a:t>, </a:t>
            </a:r>
            <a:r>
              <a:rPr lang="en-US" dirty="0" err="1" smtClean="0">
                <a:solidFill>
                  <a:srgbClr val="000000"/>
                </a:solidFill>
                <a:latin typeface="Calibri" charset="0"/>
              </a:rPr>
              <a:t>Turki</a:t>
            </a:r>
            <a:r>
              <a:rPr lang="en-US" dirty="0" smtClean="0">
                <a:solidFill>
                  <a:srgbClr val="000000"/>
                </a:solidFill>
                <a:latin typeface="Calibri" charset="0"/>
              </a:rPr>
              <a:t>: </a:t>
            </a:r>
            <a:r>
              <a:rPr lang="en-US" b="1" dirty="0" smtClean="0">
                <a:solidFill>
                  <a:srgbClr val="000000"/>
                </a:solidFill>
                <a:latin typeface="Calibri" charset="0"/>
              </a:rPr>
              <a:t>Probiotics </a:t>
            </a:r>
            <a:r>
              <a:rPr lang="en-US" b="1" dirty="0">
                <a:solidFill>
                  <a:srgbClr val="000000"/>
                </a:solidFill>
                <a:latin typeface="Calibri" charset="0"/>
              </a:rPr>
              <a:t>for prevention of necrotizing </a:t>
            </a:r>
            <a:r>
              <a:rPr lang="en-US" b="1" dirty="0" err="1">
                <a:solidFill>
                  <a:srgbClr val="000000"/>
                </a:solidFill>
                <a:latin typeface="Calibri" charset="0"/>
              </a:rPr>
              <a:t>enterocolitis</a:t>
            </a:r>
            <a:r>
              <a:rPr lang="en-US" b="1" dirty="0">
                <a:solidFill>
                  <a:srgbClr val="000000"/>
                </a:solidFill>
                <a:latin typeface="Calibri" charset="0"/>
              </a:rPr>
              <a:t> in preterm </a:t>
            </a:r>
            <a:r>
              <a:rPr lang="en-US" b="1" dirty="0" smtClean="0">
                <a:solidFill>
                  <a:srgbClr val="000000"/>
                </a:solidFill>
                <a:latin typeface="Calibri" charset="0"/>
              </a:rPr>
              <a:t>infants </a:t>
            </a:r>
            <a:r>
              <a:rPr lang="en-US" b="1" i="1" dirty="0" smtClean="0">
                <a:solidFill>
                  <a:srgbClr val="000000"/>
                </a:solidFill>
                <a:latin typeface="Calibri" charset="0"/>
              </a:rPr>
              <a:t>Cochrane </a:t>
            </a:r>
            <a:r>
              <a:rPr lang="en-US" b="1" i="1" dirty="0">
                <a:solidFill>
                  <a:srgbClr val="000000"/>
                </a:solidFill>
                <a:latin typeface="Calibri" charset="0"/>
              </a:rPr>
              <a:t>Database of Systematic Reviews. Issue 3, 2011</a:t>
            </a:r>
            <a:r>
              <a:rPr lang="en-US" dirty="0">
                <a:solidFill>
                  <a:srgbClr val="000000"/>
                </a:solidFill>
                <a:latin typeface="Calibri" charset="0"/>
              </a:rPr>
              <a:t>.</a:t>
            </a:r>
          </a:p>
          <a:p>
            <a:endParaRPr lang="en-US" b="1" i="1" dirty="0"/>
          </a:p>
        </p:txBody>
      </p:sp>
    </p:spTree>
    <p:extLst>
      <p:ext uri="{BB962C8B-B14F-4D97-AF65-F5344CB8AC3E}">
        <p14:creationId xmlns:p14="http://schemas.microsoft.com/office/powerpoint/2010/main" val="170986831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en-US" dirty="0" smtClean="0"/>
              <a:t>Funnel plot to assess publication bias </a:t>
            </a:r>
            <a:endParaRPr lang="en-US" dirty="0"/>
          </a:p>
        </p:txBody>
      </p:sp>
      <p:sp>
        <p:nvSpPr>
          <p:cNvPr id="3" name="Espace réservé du contenu 2"/>
          <p:cNvSpPr>
            <a:spLocks noGrp="1"/>
          </p:cNvSpPr>
          <p:nvPr>
            <p:ph sz="quarter" idx="1"/>
          </p:nvPr>
        </p:nvSpPr>
        <p:spPr/>
        <p:txBody>
          <a:bodyPr>
            <a:normAutofit/>
          </a:bodyPr>
          <a:lstStyle/>
          <a:p>
            <a:r>
              <a:rPr lang="en-US" sz="2800" dirty="0"/>
              <a:t>A</a:t>
            </a:r>
            <a:r>
              <a:rPr lang="en-US" sz="2800" dirty="0" smtClean="0"/>
              <a:t>nalysis of effect of probiotic supplement on NEC risk including 20 studies; </a:t>
            </a:r>
            <a:r>
              <a:rPr lang="en-US" sz="2800" dirty="0" err="1" smtClean="0"/>
              <a:t>TEgger</a:t>
            </a:r>
            <a:r>
              <a:rPr lang="en-US" sz="2800" dirty="0" smtClean="0"/>
              <a:t> test = −1.12; 95% CI, −1.82 to 0.56; </a:t>
            </a:r>
            <a:r>
              <a:rPr lang="en-US" sz="2800" dirty="0" err="1" smtClean="0"/>
              <a:t>PEgger</a:t>
            </a:r>
            <a:r>
              <a:rPr lang="en-US" sz="2800" dirty="0" smtClean="0"/>
              <a:t> test = .278 &gt; .05</a:t>
            </a:r>
            <a:endParaRPr lang="en-US" sz="2800"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9752" y="3429000"/>
            <a:ext cx="4792804" cy="3168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6740285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CA" dirty="0" smtClean="0"/>
              <a:t>Multiple small trials</a:t>
            </a:r>
            <a:endParaRPr lang="fr-CA" dirty="0"/>
          </a:p>
        </p:txBody>
      </p:sp>
      <p:sp>
        <p:nvSpPr>
          <p:cNvPr id="3" name="Espace réservé du contenu 2"/>
          <p:cNvSpPr>
            <a:spLocks noGrp="1"/>
          </p:cNvSpPr>
          <p:nvPr>
            <p:ph sz="quarter" idx="1"/>
          </p:nvPr>
        </p:nvSpPr>
        <p:spPr/>
        <p:txBody>
          <a:bodyPr/>
          <a:lstStyle/>
          <a:p>
            <a:r>
              <a:rPr lang="en-CA" dirty="0" smtClean="0"/>
              <a:t>Might inflate potential benefit</a:t>
            </a:r>
          </a:p>
          <a:p>
            <a:r>
              <a:rPr lang="en-CA" dirty="0" smtClean="0"/>
              <a:t>Need other methods to analyze</a:t>
            </a:r>
          </a:p>
          <a:p>
            <a:r>
              <a:rPr lang="en-CA" dirty="0" smtClean="0"/>
              <a:t>Trial Sequential Analysis</a:t>
            </a:r>
            <a:endParaRPr lang="fr-CA" dirty="0"/>
          </a:p>
        </p:txBody>
      </p:sp>
    </p:spTree>
    <p:extLst>
      <p:ext uri="{BB962C8B-B14F-4D97-AF65-F5344CB8AC3E}">
        <p14:creationId xmlns:p14="http://schemas.microsoft.com/office/powerpoint/2010/main" val="175966979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Text Box 1"/>
          <p:cNvSpPr txBox="1">
            <a:spLocks noChangeArrowheads="1"/>
          </p:cNvSpPr>
          <p:nvPr/>
        </p:nvSpPr>
        <p:spPr bwMode="auto">
          <a:xfrm>
            <a:off x="325440" y="381640"/>
            <a:ext cx="8493120" cy="4147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9pPr>
          </a:lstStyle>
          <a:p>
            <a:pPr algn="ctr"/>
            <a:r>
              <a:rPr lang="en-GB" sz="1500" b="1">
                <a:latin typeface="Arial" charset="0"/>
              </a:rPr>
              <a:t>Trial sequential analysis.</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51201" y="6107682"/>
            <a:ext cx="3591360" cy="65238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1040" y="2033493"/>
            <a:ext cx="7804800" cy="278381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076" name="Text Box 4"/>
          <p:cNvSpPr txBox="1">
            <a:spLocks noChangeArrowheads="1"/>
          </p:cNvSpPr>
          <p:nvPr/>
        </p:nvSpPr>
        <p:spPr bwMode="auto">
          <a:xfrm>
            <a:off x="671040" y="5972308"/>
            <a:ext cx="3918240" cy="2318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1pPr>
            <a:lvl2pPr>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2pPr>
            <a:lvl3pPr>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3pPr>
            <a:lvl4pPr>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4pPr>
            <a:lvl5pPr>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9pPr>
          </a:lstStyle>
          <a:p>
            <a:r>
              <a:rPr lang="en-GB" sz="1100" b="1">
                <a:latin typeface="Arial" charset="0"/>
              </a:rPr>
              <a:t>Deshpande G et al. Pediatrics 2010;125:921-930</a:t>
            </a:r>
          </a:p>
        </p:txBody>
      </p:sp>
    </p:spTree>
    <p:extLst>
      <p:ext uri="{BB962C8B-B14F-4D97-AF65-F5344CB8AC3E}">
        <p14:creationId xmlns:p14="http://schemas.microsoft.com/office/powerpoint/2010/main" val="3020473336"/>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err="1" smtClean="0"/>
              <a:t>Other</a:t>
            </a:r>
            <a:r>
              <a:rPr lang="fr-CA" dirty="0" smtClean="0"/>
              <a:t> </a:t>
            </a:r>
            <a:r>
              <a:rPr lang="fr-CA" dirty="0" err="1" smtClean="0"/>
              <a:t>RCTs</a:t>
            </a:r>
            <a:endParaRPr lang="en-US" dirty="0"/>
          </a:p>
        </p:txBody>
      </p:sp>
      <p:sp>
        <p:nvSpPr>
          <p:cNvPr id="3" name="Espace réservé du contenu 2"/>
          <p:cNvSpPr>
            <a:spLocks noGrp="1"/>
          </p:cNvSpPr>
          <p:nvPr>
            <p:ph sz="quarter" idx="1"/>
          </p:nvPr>
        </p:nvSpPr>
        <p:spPr/>
        <p:txBody>
          <a:bodyPr>
            <a:normAutofit fontScale="85000" lnSpcReduction="10000"/>
          </a:bodyPr>
          <a:lstStyle/>
          <a:p>
            <a:r>
              <a:rPr lang="fr-CA" dirty="0" smtClean="0"/>
              <a:t>2 </a:t>
            </a:r>
            <a:r>
              <a:rPr lang="fr-CA" dirty="0" err="1" smtClean="0"/>
              <a:t>other</a:t>
            </a:r>
            <a:r>
              <a:rPr lang="fr-CA" dirty="0" smtClean="0"/>
              <a:t> RCTS have been </a:t>
            </a:r>
            <a:r>
              <a:rPr lang="fr-CA" dirty="0" err="1" smtClean="0"/>
              <a:t>recently</a:t>
            </a:r>
            <a:r>
              <a:rPr lang="fr-CA" dirty="0" smtClean="0"/>
              <a:t> </a:t>
            </a:r>
            <a:r>
              <a:rPr lang="fr-CA" dirty="0" err="1" smtClean="0"/>
              <a:t>presented</a:t>
            </a:r>
            <a:r>
              <a:rPr lang="fr-CA" dirty="0" smtClean="0"/>
              <a:t>, </a:t>
            </a:r>
            <a:r>
              <a:rPr lang="fr-CA" dirty="0" err="1" smtClean="0"/>
              <a:t>both</a:t>
            </a:r>
            <a:r>
              <a:rPr lang="fr-CA" dirty="0" smtClean="0"/>
              <a:t> </a:t>
            </a:r>
            <a:r>
              <a:rPr lang="fr-CA" dirty="0" err="1" smtClean="0"/>
              <a:t>examined</a:t>
            </a:r>
            <a:r>
              <a:rPr lang="fr-CA" dirty="0" smtClean="0"/>
              <a:t> the </a:t>
            </a:r>
            <a:r>
              <a:rPr lang="fr-CA" dirty="0" err="1" smtClean="0"/>
              <a:t>effects</a:t>
            </a:r>
            <a:r>
              <a:rPr lang="fr-CA" dirty="0" smtClean="0"/>
              <a:t> of ‘</a:t>
            </a:r>
            <a:r>
              <a:rPr lang="en-US" dirty="0" smtClean="0"/>
              <a:t>Saccharomyces </a:t>
            </a:r>
            <a:r>
              <a:rPr lang="en-US" dirty="0" err="1" smtClean="0"/>
              <a:t>boulardii</a:t>
            </a:r>
            <a:r>
              <a:rPr lang="en-US" dirty="0" smtClean="0"/>
              <a:t>’ : no effect shown in either study.</a:t>
            </a:r>
          </a:p>
          <a:p>
            <a:endParaRPr lang="en-US" i="1" dirty="0" smtClean="0"/>
          </a:p>
          <a:p>
            <a:r>
              <a:rPr lang="en-US" i="1" dirty="0" smtClean="0"/>
              <a:t>Also:</a:t>
            </a:r>
          </a:p>
          <a:p>
            <a:r>
              <a:rPr lang="en-US" i="1" dirty="0" smtClean="0"/>
              <a:t>Rojas </a:t>
            </a:r>
            <a:r>
              <a:rPr lang="en-US" i="1" dirty="0"/>
              <a:t>MA, Lozano JM, Rojas MX, </a:t>
            </a:r>
            <a:r>
              <a:rPr lang="en-US" i="1" dirty="0" smtClean="0"/>
              <a:t>et </a:t>
            </a:r>
            <a:r>
              <a:rPr lang="en-US" i="1" dirty="0"/>
              <a:t>al: </a:t>
            </a:r>
            <a:r>
              <a:rPr lang="en-US" b="1" i="1" dirty="0"/>
              <a:t>Prophylactic probiotics to prevent death and nosocomial infection in preterm infants. Pediatrics 2012</a:t>
            </a:r>
            <a:r>
              <a:rPr lang="en-US" b="1" i="1" dirty="0" smtClean="0"/>
              <a:t>. </a:t>
            </a:r>
            <a:r>
              <a:rPr lang="en-US" dirty="0" smtClean="0"/>
              <a:t>Multicenter RCT infants &lt;2kg; primary outcome was survival without nosocomial sepsis (Columbia)</a:t>
            </a:r>
            <a:r>
              <a:rPr lang="fr-CA" dirty="0" smtClean="0"/>
              <a:t>. NEC 8/372 </a:t>
            </a:r>
            <a:r>
              <a:rPr lang="fr-CA" dirty="0" err="1" smtClean="0"/>
              <a:t>probiotics</a:t>
            </a:r>
            <a:r>
              <a:rPr lang="fr-CA" dirty="0" smtClean="0"/>
              <a:t> 15/378 </a:t>
            </a:r>
            <a:r>
              <a:rPr lang="fr-CA" dirty="0" err="1" smtClean="0"/>
              <a:t>controle</a:t>
            </a:r>
            <a:r>
              <a:rPr lang="fr-CA" dirty="0" smtClean="0"/>
              <a:t> (L </a:t>
            </a:r>
            <a:r>
              <a:rPr lang="fr-CA" dirty="0" err="1" smtClean="0"/>
              <a:t>reuteri</a:t>
            </a:r>
            <a:r>
              <a:rPr lang="fr-CA" dirty="0" smtClean="0"/>
              <a:t>)</a:t>
            </a:r>
          </a:p>
          <a:p>
            <a:r>
              <a:rPr lang="fr-CA" dirty="0" smtClean="0"/>
              <a:t>2 </a:t>
            </a:r>
            <a:r>
              <a:rPr lang="fr-CA" dirty="0" err="1" smtClean="0"/>
              <a:t>others</a:t>
            </a:r>
            <a:r>
              <a:rPr lang="fr-CA" dirty="0" smtClean="0"/>
              <a:t> in </a:t>
            </a:r>
            <a:r>
              <a:rPr lang="fr-CA" dirty="0" err="1" smtClean="0"/>
              <a:t>progress</a:t>
            </a:r>
            <a:r>
              <a:rPr lang="fr-CA" dirty="0" smtClean="0"/>
              <a:t>, or </a:t>
            </a:r>
            <a:r>
              <a:rPr lang="fr-CA" dirty="0" err="1" smtClean="0"/>
              <a:t>just</a:t>
            </a:r>
            <a:r>
              <a:rPr lang="fr-CA" dirty="0" smtClean="0"/>
              <a:t> </a:t>
            </a:r>
            <a:r>
              <a:rPr lang="fr-CA" dirty="0" err="1" smtClean="0"/>
              <a:t>completed</a:t>
            </a:r>
            <a:r>
              <a:rPr lang="fr-CA" dirty="0" smtClean="0"/>
              <a:t>, </a:t>
            </a:r>
            <a:r>
              <a:rPr lang="fr-CA" dirty="0" err="1" smtClean="0"/>
              <a:t>with</a:t>
            </a:r>
            <a:r>
              <a:rPr lang="fr-CA" dirty="0" smtClean="0"/>
              <a:t> a total of 2,400 enfants, </a:t>
            </a:r>
          </a:p>
          <a:p>
            <a:pPr lvl="1"/>
            <a:r>
              <a:rPr lang="fr-CA" dirty="0" smtClean="0"/>
              <a:t>Costeloe </a:t>
            </a:r>
            <a:r>
              <a:rPr lang="fr-CA" dirty="0" err="1" smtClean="0"/>
              <a:t>angleterre</a:t>
            </a:r>
            <a:r>
              <a:rPr lang="fr-CA" dirty="0" smtClean="0"/>
              <a:t>, (PIP) </a:t>
            </a:r>
            <a:r>
              <a:rPr lang="fr-CA" dirty="0" err="1" smtClean="0"/>
              <a:t>primary</a:t>
            </a:r>
            <a:r>
              <a:rPr lang="fr-CA" dirty="0" smtClean="0"/>
              <a:t> </a:t>
            </a:r>
            <a:r>
              <a:rPr lang="fr-CA" dirty="0" err="1" smtClean="0"/>
              <a:t>outcome</a:t>
            </a:r>
            <a:r>
              <a:rPr lang="fr-CA" dirty="0" smtClean="0"/>
              <a:t> </a:t>
            </a:r>
            <a:r>
              <a:rPr lang="fr-CA" dirty="0" err="1" smtClean="0"/>
              <a:t>is</a:t>
            </a:r>
            <a:r>
              <a:rPr lang="fr-CA" dirty="0" smtClean="0"/>
              <a:t> </a:t>
            </a:r>
            <a:r>
              <a:rPr lang="fr-CA" dirty="0" err="1" smtClean="0"/>
              <a:t>sepsis</a:t>
            </a:r>
            <a:r>
              <a:rPr lang="fr-CA" dirty="0" smtClean="0"/>
              <a:t>, NEC or </a:t>
            </a:r>
            <a:r>
              <a:rPr lang="fr-CA" dirty="0" err="1" smtClean="0"/>
              <a:t>death</a:t>
            </a:r>
            <a:r>
              <a:rPr lang="fr-CA" dirty="0" smtClean="0"/>
              <a:t> (justification en partie ‘</a:t>
            </a:r>
            <a:r>
              <a:rPr lang="en-US" dirty="0"/>
              <a:t>None of the studies has taken place in the </a:t>
            </a:r>
            <a:r>
              <a:rPr lang="en-US" dirty="0" smtClean="0"/>
              <a:t>UK’)</a:t>
            </a:r>
          </a:p>
          <a:p>
            <a:pPr lvl="1"/>
            <a:r>
              <a:rPr lang="fr-CA" dirty="0" smtClean="0"/>
              <a:t>Tobin Australie (PROPREMS) </a:t>
            </a:r>
            <a:r>
              <a:rPr lang="fr-CA" dirty="0" err="1" smtClean="0"/>
              <a:t>primary</a:t>
            </a:r>
            <a:r>
              <a:rPr lang="fr-CA" dirty="0" smtClean="0"/>
              <a:t> </a:t>
            </a:r>
            <a:r>
              <a:rPr lang="fr-CA" dirty="0" err="1" smtClean="0"/>
              <a:t>outcome</a:t>
            </a:r>
            <a:r>
              <a:rPr lang="fr-CA" dirty="0" smtClean="0"/>
              <a:t> </a:t>
            </a:r>
            <a:r>
              <a:rPr lang="fr-CA" dirty="0" err="1" smtClean="0"/>
              <a:t>sepsis</a:t>
            </a:r>
            <a:r>
              <a:rPr lang="fr-CA" dirty="0" smtClean="0"/>
              <a:t>.</a:t>
            </a:r>
            <a:endParaRPr lang="en-US" dirty="0"/>
          </a:p>
        </p:txBody>
      </p:sp>
    </p:spTree>
    <p:extLst>
      <p:ext uri="{BB962C8B-B14F-4D97-AF65-F5344CB8AC3E}">
        <p14:creationId xmlns:p14="http://schemas.microsoft.com/office/powerpoint/2010/main" val="369101216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CA" dirty="0" err="1" smtClean="0"/>
              <a:t>ProPrems</a:t>
            </a:r>
            <a:endParaRPr lang="fr-CA" dirty="0"/>
          </a:p>
        </p:txBody>
      </p:sp>
      <p:sp>
        <p:nvSpPr>
          <p:cNvPr id="3" name="Espace réservé du contenu 2"/>
          <p:cNvSpPr>
            <a:spLocks noGrp="1"/>
          </p:cNvSpPr>
          <p:nvPr>
            <p:ph sz="quarter" idx="1"/>
          </p:nvPr>
        </p:nvSpPr>
        <p:spPr/>
        <p:txBody>
          <a:bodyPr>
            <a:normAutofit/>
          </a:bodyPr>
          <a:lstStyle/>
          <a:p>
            <a:r>
              <a:rPr lang="en-CA" dirty="0" smtClean="0"/>
              <a:t>Now Published</a:t>
            </a:r>
          </a:p>
          <a:p>
            <a:r>
              <a:rPr lang="en-CA" dirty="0" smtClean="0"/>
              <a:t>Australian RCT of probiotics; a mixture of 2 bifidobacteria (</a:t>
            </a:r>
            <a:r>
              <a:rPr lang="en-CA" dirty="0" err="1" smtClean="0"/>
              <a:t>infantis</a:t>
            </a:r>
            <a:r>
              <a:rPr lang="en-CA" dirty="0" smtClean="0"/>
              <a:t> and </a:t>
            </a:r>
            <a:r>
              <a:rPr lang="en-CA" dirty="0" err="1" smtClean="0"/>
              <a:t>lactis</a:t>
            </a:r>
            <a:r>
              <a:rPr lang="en-CA" dirty="0" smtClean="0"/>
              <a:t>) and streptococcus </a:t>
            </a:r>
            <a:r>
              <a:rPr lang="en-CA" dirty="0" err="1" smtClean="0"/>
              <a:t>thermophilus</a:t>
            </a:r>
            <a:r>
              <a:rPr lang="en-CA" dirty="0" smtClean="0"/>
              <a:t> (</a:t>
            </a:r>
            <a:r>
              <a:rPr lang="en-CA" dirty="0" err="1" smtClean="0"/>
              <a:t>ABCDophilus</a:t>
            </a:r>
            <a:r>
              <a:rPr lang="en-CA" dirty="0" smtClean="0"/>
              <a:t>)</a:t>
            </a:r>
          </a:p>
          <a:p>
            <a:r>
              <a:rPr lang="en-CA" dirty="0" smtClean="0"/>
              <a:t>1100 babies randomized &lt;1500g and &lt;32 </a:t>
            </a:r>
            <a:r>
              <a:rPr lang="en-CA" dirty="0" err="1" smtClean="0"/>
              <a:t>wk</a:t>
            </a:r>
            <a:endParaRPr lang="en-CA" dirty="0" smtClean="0"/>
          </a:p>
          <a:p>
            <a:r>
              <a:rPr lang="en-CA" dirty="0" smtClean="0"/>
              <a:t>4.4% NEC grade 2 or more in controls</a:t>
            </a:r>
          </a:p>
          <a:p>
            <a:r>
              <a:rPr lang="en-CA" dirty="0" smtClean="0"/>
              <a:t>2.2% NEC (grade 2 or more) with probiotics</a:t>
            </a:r>
          </a:p>
          <a:p>
            <a:r>
              <a:rPr lang="en-CA" dirty="0" smtClean="0"/>
              <a:t>Slightly fewer serious infections</a:t>
            </a:r>
            <a:endParaRPr lang="fr-CA" dirty="0"/>
          </a:p>
        </p:txBody>
      </p:sp>
    </p:spTree>
    <p:extLst>
      <p:ext uri="{BB962C8B-B14F-4D97-AF65-F5344CB8AC3E}">
        <p14:creationId xmlns:p14="http://schemas.microsoft.com/office/powerpoint/2010/main" val="12888282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946929" y="116632"/>
            <a:ext cx="7772400" cy="1143000"/>
          </a:xfrm>
        </p:spPr>
        <p:txBody>
          <a:bodyPr/>
          <a:lstStyle/>
          <a:p>
            <a:r>
              <a:rPr lang="fr-CA" dirty="0" smtClean="0"/>
              <a:t>Meta-</a:t>
            </a:r>
            <a:r>
              <a:rPr lang="fr-CA" dirty="0" err="1" smtClean="0"/>
              <a:t>analysis</a:t>
            </a:r>
            <a:endParaRPr lang="en-US" dirty="0"/>
          </a:p>
        </p:txBody>
      </p:sp>
      <p:sp>
        <p:nvSpPr>
          <p:cNvPr id="5" name="ZoneTexte 4"/>
          <p:cNvSpPr txBox="1"/>
          <p:nvPr/>
        </p:nvSpPr>
        <p:spPr>
          <a:xfrm>
            <a:off x="755576" y="5733256"/>
            <a:ext cx="6624736" cy="276999"/>
          </a:xfrm>
          <a:prstGeom prst="rect">
            <a:avLst/>
          </a:prstGeom>
          <a:noFill/>
        </p:spPr>
        <p:txBody>
          <a:bodyPr wrap="square" rtlCol="0">
            <a:spAutoFit/>
          </a:bodyPr>
          <a:lstStyle/>
          <a:p>
            <a:r>
              <a:rPr lang="fr-CA" sz="1200" dirty="0" err="1" smtClean="0"/>
              <a:t>Without</a:t>
            </a:r>
            <a:r>
              <a:rPr lang="fr-CA" sz="1200" dirty="0" smtClean="0"/>
              <a:t> </a:t>
            </a:r>
            <a:r>
              <a:rPr lang="fr-CA" sz="1200" dirty="0" smtClean="0"/>
              <a:t>Manzoni 2009, </a:t>
            </a:r>
            <a:r>
              <a:rPr lang="fr-CA" sz="1200" dirty="0" err="1" smtClean="0"/>
              <a:t>without</a:t>
            </a:r>
            <a:r>
              <a:rPr lang="fr-CA" sz="1200" dirty="0" smtClean="0"/>
              <a:t> the </a:t>
            </a:r>
            <a:r>
              <a:rPr lang="fr-CA" sz="1200" dirty="0" err="1" smtClean="0"/>
              <a:t>studies</a:t>
            </a:r>
            <a:r>
              <a:rPr lang="fr-CA" sz="1200" dirty="0" smtClean="0"/>
              <a:t> of </a:t>
            </a:r>
            <a:r>
              <a:rPr lang="fr-CA" sz="1200" dirty="0" smtClean="0"/>
              <a:t>Saccharomyces</a:t>
            </a:r>
            <a:endParaRPr lang="en-US" sz="1200" dirty="0"/>
          </a:p>
        </p:txBody>
      </p:sp>
      <p:sp>
        <p:nvSpPr>
          <p:cNvPr id="7" name="Rectangle 6"/>
          <p:cNvSpPr/>
          <p:nvPr/>
        </p:nvSpPr>
        <p:spPr>
          <a:xfrm>
            <a:off x="1090613" y="4509120"/>
            <a:ext cx="4705523" cy="2160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p:nvSpPr>
        <p:spPr>
          <a:xfrm>
            <a:off x="1090613" y="4617132"/>
            <a:ext cx="4705523" cy="10801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550" y="1222375"/>
            <a:ext cx="7200900" cy="441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6571008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CA" dirty="0" smtClean="0"/>
              <a:t>Involving Parents</a:t>
            </a:r>
            <a:endParaRPr lang="fr-CA" dirty="0"/>
          </a:p>
        </p:txBody>
      </p:sp>
      <p:sp>
        <p:nvSpPr>
          <p:cNvPr id="3" name="Espace réservé du contenu 2"/>
          <p:cNvSpPr>
            <a:spLocks noGrp="1"/>
          </p:cNvSpPr>
          <p:nvPr>
            <p:ph sz="quarter" idx="1"/>
          </p:nvPr>
        </p:nvSpPr>
        <p:spPr/>
        <p:txBody>
          <a:bodyPr/>
          <a:lstStyle/>
          <a:p>
            <a:r>
              <a:rPr lang="en-CA" dirty="0" smtClean="0"/>
              <a:t>Some of these decisions, I would say most, should be made in collaboration with parents</a:t>
            </a:r>
          </a:p>
          <a:p>
            <a:r>
              <a:rPr lang="en-CA" dirty="0" smtClean="0"/>
              <a:t>Parents should know about the data, and the </a:t>
            </a:r>
            <a:r>
              <a:rPr lang="en-CA" dirty="0" smtClean="0"/>
              <a:t>uncertainties</a:t>
            </a:r>
          </a:p>
          <a:p>
            <a:pPr lvl="1"/>
            <a:r>
              <a:rPr lang="en-CA" dirty="0" smtClean="0"/>
              <a:t>Requires education, not just information</a:t>
            </a:r>
            <a:endParaRPr lang="en-CA" dirty="0" smtClean="0"/>
          </a:p>
          <a:p>
            <a:r>
              <a:rPr lang="en-CA" dirty="0" smtClean="0"/>
              <a:t>They should be consulted, </a:t>
            </a:r>
            <a:r>
              <a:rPr lang="en-CA" dirty="0" smtClean="0"/>
              <a:t>individually for their baby, </a:t>
            </a:r>
            <a:r>
              <a:rPr lang="en-CA" dirty="0" smtClean="0"/>
              <a:t>and for policy changes</a:t>
            </a:r>
            <a:endParaRPr lang="fr-CA" dirty="0"/>
          </a:p>
        </p:txBody>
      </p:sp>
    </p:spTree>
    <p:extLst>
      <p:ext uri="{BB962C8B-B14F-4D97-AF65-F5344CB8AC3E}">
        <p14:creationId xmlns:p14="http://schemas.microsoft.com/office/powerpoint/2010/main" val="370591226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CA" dirty="0" smtClean="0"/>
              <a:t>Involving Parents</a:t>
            </a:r>
            <a:endParaRPr lang="fr-CA" dirty="0"/>
          </a:p>
        </p:txBody>
      </p:sp>
      <p:sp>
        <p:nvSpPr>
          <p:cNvPr id="3" name="Espace réservé du contenu 2"/>
          <p:cNvSpPr>
            <a:spLocks noGrp="1"/>
          </p:cNvSpPr>
          <p:nvPr>
            <p:ph sz="quarter" idx="1"/>
          </p:nvPr>
        </p:nvSpPr>
        <p:spPr/>
        <p:txBody>
          <a:bodyPr/>
          <a:lstStyle/>
          <a:p>
            <a:r>
              <a:rPr lang="en-CA" dirty="0" smtClean="0"/>
              <a:t>Parents helped us to get Probiotics on the formulary at </a:t>
            </a:r>
            <a:r>
              <a:rPr lang="en-CA" dirty="0" err="1" smtClean="0"/>
              <a:t>Ste</a:t>
            </a:r>
            <a:r>
              <a:rPr lang="en-CA" dirty="0" smtClean="0"/>
              <a:t> Justine</a:t>
            </a:r>
          </a:p>
          <a:p>
            <a:r>
              <a:rPr lang="en-CA" dirty="0" smtClean="0"/>
              <a:t>Parents helped us to institute cooling, and raised funds for the first continuous EEG we use during cooling</a:t>
            </a:r>
            <a:endParaRPr lang="fr-CA" dirty="0"/>
          </a:p>
        </p:txBody>
      </p:sp>
    </p:spTree>
    <p:extLst>
      <p:ext uri="{BB962C8B-B14F-4D97-AF65-F5344CB8AC3E}">
        <p14:creationId xmlns:p14="http://schemas.microsoft.com/office/powerpoint/2010/main" val="110636411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CA" dirty="0" smtClean="0"/>
              <a:t>Probiotics</a:t>
            </a:r>
            <a:endParaRPr lang="fr-CA" dirty="0"/>
          </a:p>
        </p:txBody>
      </p:sp>
      <p:sp>
        <p:nvSpPr>
          <p:cNvPr id="3" name="Espace réservé du contenu 2"/>
          <p:cNvSpPr>
            <a:spLocks noGrp="1"/>
          </p:cNvSpPr>
          <p:nvPr>
            <p:ph sz="quarter" idx="1"/>
          </p:nvPr>
        </p:nvSpPr>
        <p:spPr/>
        <p:txBody>
          <a:bodyPr/>
          <a:lstStyle/>
          <a:p>
            <a:r>
              <a:rPr lang="en-CA" dirty="0" smtClean="0"/>
              <a:t>We introduced the change, and evaluated the effects in practice </a:t>
            </a:r>
            <a:endParaRPr lang="fr-CA" dirty="0"/>
          </a:p>
        </p:txBody>
      </p:sp>
    </p:spTree>
    <p:extLst>
      <p:ext uri="{BB962C8B-B14F-4D97-AF65-F5344CB8AC3E}">
        <p14:creationId xmlns:p14="http://schemas.microsoft.com/office/powerpoint/2010/main" val="272881015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Espace réservé du contenu 3"/>
          <p:cNvGraphicFramePr>
            <a:graphicFrameLocks noGrp="1"/>
          </p:cNvGraphicFramePr>
          <p:nvPr>
            <p:ph sz="quarter" idx="1"/>
            <p:extLst>
              <p:ext uri="{D42A27DB-BD31-4B8C-83A1-F6EECF244321}">
                <p14:modId xmlns:p14="http://schemas.microsoft.com/office/powerpoint/2010/main" val="801492852"/>
              </p:ext>
            </p:extLst>
          </p:nvPr>
        </p:nvGraphicFramePr>
        <p:xfrm>
          <a:off x="467544" y="836712"/>
          <a:ext cx="7920882" cy="5109150"/>
        </p:xfrm>
        <a:graphic>
          <a:graphicData uri="http://schemas.openxmlformats.org/drawingml/2006/table">
            <a:tbl>
              <a:tblPr firstRow="1" firstCol="1" bandRow="1">
                <a:tableStyleId>{5C22544A-7EE6-4342-B048-85BDC9FD1C3A}</a:tableStyleId>
              </a:tblPr>
              <a:tblGrid>
                <a:gridCol w="2640294"/>
                <a:gridCol w="2640294"/>
                <a:gridCol w="2640294"/>
              </a:tblGrid>
              <a:tr h="1265247">
                <a:tc>
                  <a:txBody>
                    <a:bodyPr/>
                    <a:lstStyle/>
                    <a:p>
                      <a:pPr>
                        <a:lnSpc>
                          <a:spcPct val="150000"/>
                        </a:lnSpc>
                        <a:spcAft>
                          <a:spcPts val="0"/>
                        </a:spcAft>
                      </a:pPr>
                      <a:r>
                        <a:rPr lang="en-CA" sz="1800" dirty="0">
                          <a:effectLst/>
                        </a:rPr>
                        <a:t>Characteristic</a:t>
                      </a:r>
                      <a:endParaRPr lang="fr-CA" sz="1800" dirty="0">
                        <a:effectLst/>
                        <a:latin typeface="Calibri"/>
                        <a:ea typeface="Times New Roman"/>
                        <a:cs typeface="Times New Roman"/>
                      </a:endParaRPr>
                    </a:p>
                  </a:txBody>
                  <a:tcPr marL="68580" marR="68580" marT="0" marB="0"/>
                </a:tc>
                <a:tc>
                  <a:txBody>
                    <a:bodyPr/>
                    <a:lstStyle/>
                    <a:p>
                      <a:pPr>
                        <a:lnSpc>
                          <a:spcPct val="150000"/>
                        </a:lnSpc>
                        <a:spcAft>
                          <a:spcPts val="0"/>
                        </a:spcAft>
                      </a:pPr>
                      <a:r>
                        <a:rPr lang="en-CA" sz="1800">
                          <a:effectLst/>
                        </a:rPr>
                        <a:t>Pre-probiotic cohort</a:t>
                      </a:r>
                      <a:endParaRPr lang="fr-CA" sz="1800">
                        <a:effectLst/>
                      </a:endParaRPr>
                    </a:p>
                    <a:p>
                      <a:pPr>
                        <a:lnSpc>
                          <a:spcPct val="150000"/>
                        </a:lnSpc>
                        <a:spcAft>
                          <a:spcPts val="0"/>
                        </a:spcAft>
                      </a:pPr>
                      <a:r>
                        <a:rPr lang="en-CA" sz="1800">
                          <a:effectLst/>
                        </a:rPr>
                        <a:t>(n=317)</a:t>
                      </a:r>
                      <a:endParaRPr lang="fr-CA" sz="1800">
                        <a:effectLst/>
                        <a:latin typeface="Calibri"/>
                        <a:ea typeface="Times New Roman"/>
                        <a:cs typeface="Times New Roman"/>
                      </a:endParaRPr>
                    </a:p>
                  </a:txBody>
                  <a:tcPr marL="68580" marR="68580" marT="0" marB="0"/>
                </a:tc>
                <a:tc>
                  <a:txBody>
                    <a:bodyPr/>
                    <a:lstStyle/>
                    <a:p>
                      <a:pPr>
                        <a:lnSpc>
                          <a:spcPct val="150000"/>
                        </a:lnSpc>
                        <a:spcAft>
                          <a:spcPts val="0"/>
                        </a:spcAft>
                      </a:pPr>
                      <a:r>
                        <a:rPr lang="en-CA" sz="1800">
                          <a:effectLst/>
                        </a:rPr>
                        <a:t>Probiotic cohort </a:t>
                      </a:r>
                      <a:endParaRPr lang="fr-CA" sz="1800">
                        <a:effectLst/>
                      </a:endParaRPr>
                    </a:p>
                    <a:p>
                      <a:pPr>
                        <a:lnSpc>
                          <a:spcPct val="150000"/>
                        </a:lnSpc>
                        <a:spcAft>
                          <a:spcPts val="0"/>
                        </a:spcAft>
                      </a:pPr>
                      <a:r>
                        <a:rPr lang="en-CA" sz="1800">
                          <a:effectLst/>
                        </a:rPr>
                        <a:t>(n=294)</a:t>
                      </a:r>
                      <a:endParaRPr lang="fr-CA" sz="1800">
                        <a:effectLst/>
                        <a:latin typeface="Calibri"/>
                        <a:ea typeface="Times New Roman"/>
                        <a:cs typeface="Times New Roman"/>
                      </a:endParaRPr>
                    </a:p>
                  </a:txBody>
                  <a:tcPr marL="68580" marR="68580" marT="0" marB="0"/>
                </a:tc>
              </a:tr>
              <a:tr h="1265247">
                <a:tc>
                  <a:txBody>
                    <a:bodyPr/>
                    <a:lstStyle/>
                    <a:p>
                      <a:pPr>
                        <a:lnSpc>
                          <a:spcPct val="150000"/>
                        </a:lnSpc>
                        <a:spcAft>
                          <a:spcPts val="0"/>
                        </a:spcAft>
                      </a:pPr>
                      <a:r>
                        <a:rPr lang="en-CA" sz="1800">
                          <a:effectLst/>
                        </a:rPr>
                        <a:t>Gestational Age, weeks. Mean (SD)</a:t>
                      </a:r>
                      <a:endParaRPr lang="fr-CA" sz="1800">
                        <a:effectLst/>
                        <a:latin typeface="Calibri"/>
                        <a:ea typeface="Times New Roman"/>
                        <a:cs typeface="Times New Roman"/>
                      </a:endParaRPr>
                    </a:p>
                  </a:txBody>
                  <a:tcPr marL="68580" marR="68580" marT="0" marB="0"/>
                </a:tc>
                <a:tc>
                  <a:txBody>
                    <a:bodyPr/>
                    <a:lstStyle/>
                    <a:p>
                      <a:pPr>
                        <a:lnSpc>
                          <a:spcPct val="150000"/>
                        </a:lnSpc>
                        <a:spcAft>
                          <a:spcPts val="0"/>
                        </a:spcAft>
                      </a:pPr>
                      <a:r>
                        <a:rPr lang="en-CA" sz="1800">
                          <a:effectLst/>
                        </a:rPr>
                        <a:t>28.9 (2.2)</a:t>
                      </a:r>
                      <a:endParaRPr lang="fr-CA" sz="1800">
                        <a:effectLst/>
                        <a:latin typeface="Calibri"/>
                        <a:ea typeface="Times New Roman"/>
                        <a:cs typeface="Times New Roman"/>
                      </a:endParaRPr>
                    </a:p>
                  </a:txBody>
                  <a:tcPr marL="68580" marR="68580" marT="0" marB="0"/>
                </a:tc>
                <a:tc>
                  <a:txBody>
                    <a:bodyPr/>
                    <a:lstStyle/>
                    <a:p>
                      <a:pPr>
                        <a:lnSpc>
                          <a:spcPct val="150000"/>
                        </a:lnSpc>
                        <a:spcAft>
                          <a:spcPts val="0"/>
                        </a:spcAft>
                      </a:pPr>
                      <a:r>
                        <a:rPr lang="en-CA" sz="1800">
                          <a:effectLst/>
                        </a:rPr>
                        <a:t>29.0 (2.1)</a:t>
                      </a:r>
                      <a:endParaRPr lang="fr-CA" sz="1800">
                        <a:effectLst/>
                        <a:latin typeface="Calibri"/>
                        <a:ea typeface="Times New Roman"/>
                        <a:cs typeface="Times New Roman"/>
                      </a:endParaRPr>
                    </a:p>
                  </a:txBody>
                  <a:tcPr marL="68580" marR="68580" marT="0" marB="0"/>
                </a:tc>
              </a:tr>
              <a:tr h="596662">
                <a:tc>
                  <a:txBody>
                    <a:bodyPr/>
                    <a:lstStyle/>
                    <a:p>
                      <a:pPr>
                        <a:lnSpc>
                          <a:spcPct val="150000"/>
                        </a:lnSpc>
                        <a:spcAft>
                          <a:spcPts val="0"/>
                        </a:spcAft>
                      </a:pPr>
                      <a:r>
                        <a:rPr lang="en-CA" sz="1800">
                          <a:effectLst/>
                        </a:rPr>
                        <a:t>Birth weight, g. Mean (SD)</a:t>
                      </a:r>
                      <a:endParaRPr lang="fr-CA" sz="1800">
                        <a:effectLst/>
                        <a:latin typeface="Calibri"/>
                        <a:ea typeface="Times New Roman"/>
                        <a:cs typeface="Times New Roman"/>
                      </a:endParaRPr>
                    </a:p>
                  </a:txBody>
                  <a:tcPr marL="68580" marR="68580" marT="0" marB="0"/>
                </a:tc>
                <a:tc>
                  <a:txBody>
                    <a:bodyPr/>
                    <a:lstStyle/>
                    <a:p>
                      <a:pPr>
                        <a:lnSpc>
                          <a:spcPct val="150000"/>
                        </a:lnSpc>
                        <a:spcAft>
                          <a:spcPts val="0"/>
                        </a:spcAft>
                      </a:pPr>
                      <a:r>
                        <a:rPr lang="en-CA" sz="1800" dirty="0">
                          <a:effectLst/>
                        </a:rPr>
                        <a:t>1207 (376)</a:t>
                      </a:r>
                      <a:endParaRPr lang="fr-CA" sz="1800" dirty="0">
                        <a:effectLst/>
                        <a:latin typeface="Calibri"/>
                        <a:ea typeface="Times New Roman"/>
                        <a:cs typeface="Times New Roman"/>
                      </a:endParaRPr>
                    </a:p>
                  </a:txBody>
                  <a:tcPr marL="68580" marR="68580" marT="0" marB="0"/>
                </a:tc>
                <a:tc>
                  <a:txBody>
                    <a:bodyPr/>
                    <a:lstStyle/>
                    <a:p>
                      <a:pPr>
                        <a:lnSpc>
                          <a:spcPct val="150000"/>
                        </a:lnSpc>
                        <a:spcAft>
                          <a:spcPts val="0"/>
                        </a:spcAft>
                      </a:pPr>
                      <a:r>
                        <a:rPr lang="en-CA" sz="1800" dirty="0">
                          <a:effectLst/>
                        </a:rPr>
                        <a:t>1220 (334)</a:t>
                      </a:r>
                      <a:endParaRPr lang="fr-CA" sz="1800" dirty="0">
                        <a:effectLst/>
                        <a:latin typeface="Calibri"/>
                        <a:ea typeface="Times New Roman"/>
                        <a:cs typeface="Times New Roman"/>
                      </a:endParaRPr>
                    </a:p>
                  </a:txBody>
                  <a:tcPr marL="68580" marR="68580" marT="0" marB="0"/>
                </a:tc>
              </a:tr>
              <a:tr h="596662">
                <a:tc>
                  <a:txBody>
                    <a:bodyPr/>
                    <a:lstStyle/>
                    <a:p>
                      <a:pPr>
                        <a:lnSpc>
                          <a:spcPct val="150000"/>
                        </a:lnSpc>
                        <a:spcAft>
                          <a:spcPts val="0"/>
                        </a:spcAft>
                      </a:pPr>
                      <a:r>
                        <a:rPr lang="fr-CA" sz="1800" dirty="0" smtClean="0">
                          <a:effectLst/>
                          <a:latin typeface="Calibri"/>
                          <a:ea typeface="Times New Roman"/>
                          <a:cs typeface="Times New Roman"/>
                        </a:rPr>
                        <a:t>%</a:t>
                      </a:r>
                      <a:r>
                        <a:rPr lang="fr-CA" sz="1800" dirty="0" err="1" smtClean="0">
                          <a:effectLst/>
                          <a:latin typeface="Calibri"/>
                          <a:ea typeface="Times New Roman"/>
                          <a:cs typeface="Times New Roman"/>
                        </a:rPr>
                        <a:t>ge</a:t>
                      </a:r>
                      <a:r>
                        <a:rPr lang="fr-CA" sz="1800" dirty="0" smtClean="0">
                          <a:effectLst/>
                          <a:latin typeface="Calibri"/>
                          <a:ea typeface="Times New Roman"/>
                          <a:cs typeface="Times New Roman"/>
                        </a:rPr>
                        <a:t> &lt;</a:t>
                      </a:r>
                      <a:r>
                        <a:rPr lang="fr-CA" sz="1800" baseline="0" dirty="0" smtClean="0">
                          <a:effectLst/>
                          <a:latin typeface="Calibri"/>
                          <a:ea typeface="Times New Roman"/>
                          <a:cs typeface="Times New Roman"/>
                        </a:rPr>
                        <a:t> </a:t>
                      </a:r>
                      <a:r>
                        <a:rPr lang="fr-CA" sz="1800" dirty="0" smtClean="0">
                          <a:effectLst/>
                          <a:latin typeface="Calibri"/>
                          <a:ea typeface="Times New Roman"/>
                          <a:cs typeface="Times New Roman"/>
                        </a:rPr>
                        <a:t>26 </a:t>
                      </a:r>
                      <a:r>
                        <a:rPr lang="fr-CA" sz="1800" dirty="0" err="1" smtClean="0">
                          <a:effectLst/>
                          <a:latin typeface="Calibri"/>
                          <a:ea typeface="Times New Roman"/>
                          <a:cs typeface="Times New Roman"/>
                        </a:rPr>
                        <a:t>weeks</a:t>
                      </a:r>
                      <a:endParaRPr lang="fr-CA" sz="1800" dirty="0">
                        <a:effectLst/>
                        <a:latin typeface="Calibri"/>
                        <a:ea typeface="Times New Roman"/>
                        <a:cs typeface="Times New Roman"/>
                      </a:endParaRPr>
                    </a:p>
                  </a:txBody>
                  <a:tcPr marL="68580" marR="68580" marT="0" marB="0"/>
                </a:tc>
                <a:tc>
                  <a:txBody>
                    <a:bodyPr/>
                    <a:lstStyle/>
                    <a:p>
                      <a:pPr>
                        <a:lnSpc>
                          <a:spcPct val="150000"/>
                        </a:lnSpc>
                        <a:spcAft>
                          <a:spcPts val="0"/>
                        </a:spcAft>
                      </a:pPr>
                      <a:r>
                        <a:rPr lang="fr-CA" sz="1800" dirty="0" smtClean="0">
                          <a:effectLst/>
                          <a:latin typeface="Calibri"/>
                          <a:ea typeface="Times New Roman"/>
                          <a:cs typeface="Times New Roman"/>
                        </a:rPr>
                        <a:t>13.2</a:t>
                      </a:r>
                      <a:endParaRPr lang="fr-CA" sz="1800" dirty="0">
                        <a:effectLst/>
                        <a:latin typeface="Calibri"/>
                        <a:ea typeface="Times New Roman"/>
                        <a:cs typeface="Times New Roman"/>
                      </a:endParaRPr>
                    </a:p>
                  </a:txBody>
                  <a:tcPr marL="68580" marR="68580" marT="0" marB="0"/>
                </a:tc>
                <a:tc>
                  <a:txBody>
                    <a:bodyPr/>
                    <a:lstStyle/>
                    <a:p>
                      <a:pPr>
                        <a:lnSpc>
                          <a:spcPct val="150000"/>
                        </a:lnSpc>
                        <a:spcAft>
                          <a:spcPts val="0"/>
                        </a:spcAft>
                      </a:pPr>
                      <a:r>
                        <a:rPr lang="fr-CA" sz="1800" dirty="0" smtClean="0">
                          <a:effectLst/>
                          <a:latin typeface="Calibri"/>
                          <a:ea typeface="Times New Roman"/>
                          <a:cs typeface="Times New Roman"/>
                        </a:rPr>
                        <a:t>11.1</a:t>
                      </a:r>
                      <a:endParaRPr lang="fr-CA" sz="1800" dirty="0">
                        <a:effectLst/>
                        <a:latin typeface="Calibri"/>
                        <a:ea typeface="Times New Roman"/>
                        <a:cs typeface="Times New Roman"/>
                      </a:endParaRPr>
                    </a:p>
                  </a:txBody>
                  <a:tcPr marL="68580" marR="68580" marT="0" marB="0"/>
                </a:tc>
              </a:tr>
              <a:tr h="596662">
                <a:tc>
                  <a:txBody>
                    <a:bodyPr/>
                    <a:lstStyle/>
                    <a:p>
                      <a:pPr>
                        <a:lnSpc>
                          <a:spcPct val="150000"/>
                        </a:lnSpc>
                        <a:spcAft>
                          <a:spcPts val="0"/>
                        </a:spcAft>
                      </a:pPr>
                      <a:r>
                        <a:rPr lang="en-CA" sz="1800">
                          <a:effectLst/>
                        </a:rPr>
                        <a:t>SGA (&lt;10%le)</a:t>
                      </a:r>
                      <a:endParaRPr lang="fr-CA" sz="1800">
                        <a:effectLst/>
                        <a:latin typeface="Calibri"/>
                        <a:ea typeface="Times New Roman"/>
                        <a:cs typeface="Times New Roman"/>
                      </a:endParaRPr>
                    </a:p>
                  </a:txBody>
                  <a:tcPr marL="68580" marR="68580" marT="0" marB="0"/>
                </a:tc>
                <a:tc>
                  <a:txBody>
                    <a:bodyPr/>
                    <a:lstStyle/>
                    <a:p>
                      <a:pPr>
                        <a:lnSpc>
                          <a:spcPct val="150000"/>
                        </a:lnSpc>
                        <a:spcAft>
                          <a:spcPts val="0"/>
                        </a:spcAft>
                      </a:pPr>
                      <a:r>
                        <a:rPr lang="en-CA" sz="1800">
                          <a:effectLst/>
                        </a:rPr>
                        <a:t>11.4%</a:t>
                      </a:r>
                      <a:endParaRPr lang="fr-CA" sz="1800">
                        <a:effectLst/>
                        <a:latin typeface="Calibri"/>
                        <a:ea typeface="Times New Roman"/>
                        <a:cs typeface="Times New Roman"/>
                      </a:endParaRPr>
                    </a:p>
                  </a:txBody>
                  <a:tcPr marL="68580" marR="68580" marT="0" marB="0"/>
                </a:tc>
                <a:tc>
                  <a:txBody>
                    <a:bodyPr/>
                    <a:lstStyle/>
                    <a:p>
                      <a:pPr>
                        <a:lnSpc>
                          <a:spcPct val="150000"/>
                        </a:lnSpc>
                        <a:spcAft>
                          <a:spcPts val="0"/>
                        </a:spcAft>
                      </a:pPr>
                      <a:r>
                        <a:rPr lang="en-CA" sz="1800">
                          <a:effectLst/>
                        </a:rPr>
                        <a:t>16%</a:t>
                      </a:r>
                      <a:endParaRPr lang="fr-CA" sz="1800">
                        <a:effectLst/>
                        <a:latin typeface="Calibri"/>
                        <a:ea typeface="Times New Roman"/>
                        <a:cs typeface="Times New Roman"/>
                      </a:endParaRPr>
                    </a:p>
                  </a:txBody>
                  <a:tcPr marL="68580" marR="68580" marT="0" marB="0"/>
                </a:tc>
              </a:tr>
              <a:tr h="596662">
                <a:tc>
                  <a:txBody>
                    <a:bodyPr/>
                    <a:lstStyle/>
                    <a:p>
                      <a:pPr>
                        <a:lnSpc>
                          <a:spcPct val="150000"/>
                        </a:lnSpc>
                        <a:spcAft>
                          <a:spcPts val="0"/>
                        </a:spcAft>
                      </a:pPr>
                      <a:r>
                        <a:rPr lang="en-CA" sz="1800">
                          <a:effectLst/>
                        </a:rPr>
                        <a:t>% female</a:t>
                      </a:r>
                      <a:endParaRPr lang="fr-CA" sz="1800">
                        <a:effectLst/>
                        <a:latin typeface="Calibri"/>
                        <a:ea typeface="Times New Roman"/>
                        <a:cs typeface="Times New Roman"/>
                      </a:endParaRPr>
                    </a:p>
                  </a:txBody>
                  <a:tcPr marL="68580" marR="68580" marT="0" marB="0"/>
                </a:tc>
                <a:tc>
                  <a:txBody>
                    <a:bodyPr/>
                    <a:lstStyle/>
                    <a:p>
                      <a:pPr>
                        <a:lnSpc>
                          <a:spcPct val="150000"/>
                        </a:lnSpc>
                        <a:spcAft>
                          <a:spcPts val="0"/>
                        </a:spcAft>
                      </a:pPr>
                      <a:r>
                        <a:rPr lang="en-CA" sz="1800">
                          <a:effectLst/>
                        </a:rPr>
                        <a:t>44%</a:t>
                      </a:r>
                      <a:endParaRPr lang="fr-CA" sz="1800">
                        <a:effectLst/>
                        <a:latin typeface="Calibri"/>
                        <a:ea typeface="Times New Roman"/>
                        <a:cs typeface="Times New Roman"/>
                      </a:endParaRPr>
                    </a:p>
                  </a:txBody>
                  <a:tcPr marL="68580" marR="68580" marT="0" marB="0"/>
                </a:tc>
                <a:tc>
                  <a:txBody>
                    <a:bodyPr/>
                    <a:lstStyle/>
                    <a:p>
                      <a:pPr>
                        <a:lnSpc>
                          <a:spcPct val="150000"/>
                        </a:lnSpc>
                        <a:spcAft>
                          <a:spcPts val="0"/>
                        </a:spcAft>
                      </a:pPr>
                      <a:r>
                        <a:rPr lang="en-CA" sz="1800" dirty="0">
                          <a:effectLst/>
                        </a:rPr>
                        <a:t>51%</a:t>
                      </a:r>
                      <a:endParaRPr lang="fr-CA" sz="1800" dirty="0">
                        <a:effectLst/>
                        <a:latin typeface="Calibri"/>
                        <a:ea typeface="Times New Roman"/>
                        <a:cs typeface="Times New Roman"/>
                      </a:endParaRPr>
                    </a:p>
                  </a:txBody>
                  <a:tcPr marL="68580" marR="68580" marT="0" marB="0"/>
                </a:tc>
              </a:tr>
            </a:tbl>
          </a:graphicData>
        </a:graphic>
      </p:graphicFrame>
    </p:spTree>
    <p:extLst>
      <p:ext uri="{BB962C8B-B14F-4D97-AF65-F5344CB8AC3E}">
        <p14:creationId xmlns:p14="http://schemas.microsoft.com/office/powerpoint/2010/main" val="210022181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Espace réservé du contenu 3"/>
          <p:cNvGraphicFramePr>
            <a:graphicFrameLocks noGrp="1"/>
          </p:cNvGraphicFramePr>
          <p:nvPr>
            <p:ph sz="quarter" idx="1"/>
            <p:extLst>
              <p:ext uri="{D42A27DB-BD31-4B8C-83A1-F6EECF244321}">
                <p14:modId xmlns:p14="http://schemas.microsoft.com/office/powerpoint/2010/main" val="2799160560"/>
              </p:ext>
            </p:extLst>
          </p:nvPr>
        </p:nvGraphicFramePr>
        <p:xfrm>
          <a:off x="539552" y="1844822"/>
          <a:ext cx="8208912" cy="3528394"/>
        </p:xfrm>
        <a:graphic>
          <a:graphicData uri="http://schemas.openxmlformats.org/drawingml/2006/table">
            <a:tbl>
              <a:tblPr firstRow="1" firstCol="1" bandRow="1">
                <a:tableStyleId>{5C22544A-7EE6-4342-B048-85BDC9FD1C3A}</a:tableStyleId>
              </a:tblPr>
              <a:tblGrid>
                <a:gridCol w="2052228"/>
                <a:gridCol w="2052228"/>
                <a:gridCol w="2052228"/>
                <a:gridCol w="2052228"/>
              </a:tblGrid>
              <a:tr h="1222458">
                <a:tc>
                  <a:txBody>
                    <a:bodyPr/>
                    <a:lstStyle/>
                    <a:p>
                      <a:pPr>
                        <a:lnSpc>
                          <a:spcPct val="150000"/>
                        </a:lnSpc>
                        <a:spcAft>
                          <a:spcPts val="0"/>
                        </a:spcAft>
                      </a:pPr>
                      <a:r>
                        <a:rPr lang="en-CA" sz="2000">
                          <a:effectLst/>
                        </a:rPr>
                        <a:t>Outcome</a:t>
                      </a:r>
                      <a:endParaRPr lang="fr-CA" sz="2000">
                        <a:effectLst/>
                        <a:latin typeface="Calibri"/>
                        <a:ea typeface="Times New Roman"/>
                        <a:cs typeface="Times New Roman"/>
                      </a:endParaRPr>
                    </a:p>
                  </a:txBody>
                  <a:tcPr marL="68580" marR="68580" marT="0" marB="0"/>
                </a:tc>
                <a:tc>
                  <a:txBody>
                    <a:bodyPr/>
                    <a:lstStyle/>
                    <a:p>
                      <a:pPr>
                        <a:lnSpc>
                          <a:spcPct val="150000"/>
                        </a:lnSpc>
                        <a:spcAft>
                          <a:spcPts val="0"/>
                        </a:spcAft>
                      </a:pPr>
                      <a:r>
                        <a:rPr lang="en-CA" sz="2000">
                          <a:effectLst/>
                        </a:rPr>
                        <a:t>Pre-probiotic cohort (n=317)</a:t>
                      </a:r>
                      <a:endParaRPr lang="fr-CA" sz="2000">
                        <a:effectLst/>
                        <a:latin typeface="Calibri"/>
                        <a:ea typeface="Times New Roman"/>
                        <a:cs typeface="Times New Roman"/>
                      </a:endParaRPr>
                    </a:p>
                  </a:txBody>
                  <a:tcPr marL="68580" marR="68580" marT="0" marB="0"/>
                </a:tc>
                <a:tc>
                  <a:txBody>
                    <a:bodyPr/>
                    <a:lstStyle/>
                    <a:p>
                      <a:pPr>
                        <a:lnSpc>
                          <a:spcPct val="150000"/>
                        </a:lnSpc>
                        <a:spcAft>
                          <a:spcPts val="0"/>
                        </a:spcAft>
                      </a:pPr>
                      <a:r>
                        <a:rPr lang="en-CA" sz="2000">
                          <a:effectLst/>
                        </a:rPr>
                        <a:t>Probiotic cohort (n=294)</a:t>
                      </a:r>
                      <a:endParaRPr lang="fr-CA" sz="2000">
                        <a:effectLst/>
                        <a:latin typeface="Calibri"/>
                        <a:ea typeface="Times New Roman"/>
                        <a:cs typeface="Times New Roman"/>
                      </a:endParaRPr>
                    </a:p>
                  </a:txBody>
                  <a:tcPr marL="68580" marR="68580" marT="0" marB="0"/>
                </a:tc>
                <a:tc>
                  <a:txBody>
                    <a:bodyPr/>
                    <a:lstStyle/>
                    <a:p>
                      <a:pPr>
                        <a:lnSpc>
                          <a:spcPct val="150000"/>
                        </a:lnSpc>
                        <a:spcAft>
                          <a:spcPts val="0"/>
                        </a:spcAft>
                      </a:pPr>
                      <a:r>
                        <a:rPr lang="en-CA" sz="2000">
                          <a:effectLst/>
                        </a:rPr>
                        <a:t>Significance</a:t>
                      </a:r>
                      <a:endParaRPr lang="fr-CA" sz="2000">
                        <a:effectLst/>
                        <a:latin typeface="Calibri"/>
                        <a:ea typeface="Times New Roman"/>
                        <a:cs typeface="Times New Roman"/>
                      </a:endParaRPr>
                    </a:p>
                  </a:txBody>
                  <a:tcPr marL="68580" marR="68580" marT="0" marB="0"/>
                </a:tc>
              </a:tr>
              <a:tr h="576484">
                <a:tc>
                  <a:txBody>
                    <a:bodyPr/>
                    <a:lstStyle/>
                    <a:p>
                      <a:pPr>
                        <a:lnSpc>
                          <a:spcPct val="150000"/>
                        </a:lnSpc>
                        <a:spcAft>
                          <a:spcPts val="0"/>
                        </a:spcAft>
                      </a:pPr>
                      <a:r>
                        <a:rPr lang="en-CA" sz="2000">
                          <a:effectLst/>
                        </a:rPr>
                        <a:t>NEC</a:t>
                      </a:r>
                      <a:endParaRPr lang="fr-CA" sz="2000">
                        <a:effectLst/>
                        <a:latin typeface="Calibri"/>
                        <a:ea typeface="Times New Roman"/>
                        <a:cs typeface="Times New Roman"/>
                      </a:endParaRPr>
                    </a:p>
                  </a:txBody>
                  <a:tcPr marL="68580" marR="68580" marT="0" marB="0"/>
                </a:tc>
                <a:tc>
                  <a:txBody>
                    <a:bodyPr/>
                    <a:lstStyle/>
                    <a:p>
                      <a:pPr>
                        <a:lnSpc>
                          <a:spcPct val="150000"/>
                        </a:lnSpc>
                        <a:spcAft>
                          <a:spcPts val="0"/>
                        </a:spcAft>
                      </a:pPr>
                      <a:r>
                        <a:rPr lang="en-CA" sz="2000">
                          <a:effectLst/>
                        </a:rPr>
                        <a:t>31 (10%)</a:t>
                      </a:r>
                      <a:endParaRPr lang="fr-CA" sz="2000">
                        <a:effectLst/>
                        <a:latin typeface="Calibri"/>
                        <a:ea typeface="Times New Roman"/>
                        <a:cs typeface="Times New Roman"/>
                      </a:endParaRPr>
                    </a:p>
                  </a:txBody>
                  <a:tcPr marL="68580" marR="68580" marT="0" marB="0"/>
                </a:tc>
                <a:tc>
                  <a:txBody>
                    <a:bodyPr/>
                    <a:lstStyle/>
                    <a:p>
                      <a:pPr>
                        <a:lnSpc>
                          <a:spcPct val="150000"/>
                        </a:lnSpc>
                        <a:spcAft>
                          <a:spcPts val="0"/>
                        </a:spcAft>
                      </a:pPr>
                      <a:r>
                        <a:rPr lang="en-CA" sz="2000">
                          <a:effectLst/>
                        </a:rPr>
                        <a:t>16 (5%)</a:t>
                      </a:r>
                      <a:endParaRPr lang="fr-CA" sz="2000">
                        <a:effectLst/>
                        <a:latin typeface="Calibri"/>
                        <a:ea typeface="Times New Roman"/>
                        <a:cs typeface="Times New Roman"/>
                      </a:endParaRPr>
                    </a:p>
                  </a:txBody>
                  <a:tcPr marL="68580" marR="68580" marT="0" marB="0"/>
                </a:tc>
                <a:tc>
                  <a:txBody>
                    <a:bodyPr/>
                    <a:lstStyle/>
                    <a:p>
                      <a:pPr>
                        <a:lnSpc>
                          <a:spcPct val="150000"/>
                        </a:lnSpc>
                        <a:spcAft>
                          <a:spcPts val="0"/>
                        </a:spcAft>
                      </a:pPr>
                      <a:r>
                        <a:rPr lang="en-CA" sz="2000">
                          <a:effectLst/>
                        </a:rPr>
                        <a:t>p&lt;0.05</a:t>
                      </a:r>
                      <a:endParaRPr lang="fr-CA" sz="2000">
                        <a:effectLst/>
                        <a:latin typeface="Calibri"/>
                        <a:ea typeface="Times New Roman"/>
                        <a:cs typeface="Times New Roman"/>
                      </a:endParaRPr>
                    </a:p>
                  </a:txBody>
                  <a:tcPr marL="68580" marR="68580" marT="0" marB="0"/>
                </a:tc>
              </a:tr>
              <a:tr h="576484">
                <a:tc>
                  <a:txBody>
                    <a:bodyPr/>
                    <a:lstStyle/>
                    <a:p>
                      <a:pPr>
                        <a:lnSpc>
                          <a:spcPct val="150000"/>
                        </a:lnSpc>
                        <a:spcAft>
                          <a:spcPts val="0"/>
                        </a:spcAft>
                      </a:pPr>
                      <a:r>
                        <a:rPr lang="en-CA" sz="2000">
                          <a:effectLst/>
                        </a:rPr>
                        <a:t>Mortality</a:t>
                      </a:r>
                      <a:endParaRPr lang="fr-CA" sz="2000">
                        <a:effectLst/>
                        <a:latin typeface="Calibri"/>
                        <a:ea typeface="Times New Roman"/>
                        <a:cs typeface="Times New Roman"/>
                      </a:endParaRPr>
                    </a:p>
                  </a:txBody>
                  <a:tcPr marL="68580" marR="68580" marT="0" marB="0"/>
                </a:tc>
                <a:tc>
                  <a:txBody>
                    <a:bodyPr/>
                    <a:lstStyle/>
                    <a:p>
                      <a:pPr>
                        <a:lnSpc>
                          <a:spcPct val="150000"/>
                        </a:lnSpc>
                        <a:spcAft>
                          <a:spcPts val="0"/>
                        </a:spcAft>
                      </a:pPr>
                      <a:r>
                        <a:rPr lang="en-CA" sz="2000">
                          <a:effectLst/>
                        </a:rPr>
                        <a:t>31 (10%)</a:t>
                      </a:r>
                      <a:endParaRPr lang="fr-CA" sz="2000">
                        <a:effectLst/>
                        <a:latin typeface="Calibri"/>
                        <a:ea typeface="Times New Roman"/>
                        <a:cs typeface="Times New Roman"/>
                      </a:endParaRPr>
                    </a:p>
                  </a:txBody>
                  <a:tcPr marL="68580" marR="68580" marT="0" marB="0"/>
                </a:tc>
                <a:tc>
                  <a:txBody>
                    <a:bodyPr/>
                    <a:lstStyle/>
                    <a:p>
                      <a:pPr>
                        <a:lnSpc>
                          <a:spcPct val="150000"/>
                        </a:lnSpc>
                        <a:spcAft>
                          <a:spcPts val="0"/>
                        </a:spcAft>
                      </a:pPr>
                      <a:r>
                        <a:rPr lang="en-CA" sz="2000">
                          <a:effectLst/>
                        </a:rPr>
                        <a:t>20 (7%)</a:t>
                      </a:r>
                      <a:endParaRPr lang="fr-CA" sz="2000">
                        <a:effectLst/>
                        <a:latin typeface="Calibri"/>
                        <a:ea typeface="Times New Roman"/>
                        <a:cs typeface="Times New Roman"/>
                      </a:endParaRPr>
                    </a:p>
                  </a:txBody>
                  <a:tcPr marL="68580" marR="68580" marT="0" marB="0"/>
                </a:tc>
                <a:tc>
                  <a:txBody>
                    <a:bodyPr/>
                    <a:lstStyle/>
                    <a:p>
                      <a:pPr>
                        <a:lnSpc>
                          <a:spcPct val="150000"/>
                        </a:lnSpc>
                        <a:spcAft>
                          <a:spcPts val="0"/>
                        </a:spcAft>
                      </a:pPr>
                      <a:r>
                        <a:rPr lang="en-CA" sz="2000">
                          <a:effectLst/>
                        </a:rPr>
                        <a:t>p=NS</a:t>
                      </a:r>
                      <a:endParaRPr lang="fr-CA" sz="2000">
                        <a:effectLst/>
                        <a:latin typeface="Calibri"/>
                        <a:ea typeface="Times New Roman"/>
                        <a:cs typeface="Times New Roman"/>
                      </a:endParaRPr>
                    </a:p>
                  </a:txBody>
                  <a:tcPr marL="68580" marR="68580" marT="0" marB="0"/>
                </a:tc>
              </a:tr>
              <a:tr h="576484">
                <a:tc>
                  <a:txBody>
                    <a:bodyPr/>
                    <a:lstStyle/>
                    <a:p>
                      <a:pPr>
                        <a:lnSpc>
                          <a:spcPct val="150000"/>
                        </a:lnSpc>
                        <a:spcAft>
                          <a:spcPts val="0"/>
                        </a:spcAft>
                      </a:pPr>
                      <a:r>
                        <a:rPr lang="en-CA" sz="2000">
                          <a:effectLst/>
                        </a:rPr>
                        <a:t>NEC or Mortality</a:t>
                      </a:r>
                      <a:endParaRPr lang="fr-CA" sz="2000">
                        <a:effectLst/>
                        <a:latin typeface="Calibri"/>
                        <a:ea typeface="Times New Roman"/>
                        <a:cs typeface="Times New Roman"/>
                      </a:endParaRPr>
                    </a:p>
                  </a:txBody>
                  <a:tcPr marL="68580" marR="68580" marT="0" marB="0"/>
                </a:tc>
                <a:tc>
                  <a:txBody>
                    <a:bodyPr/>
                    <a:lstStyle/>
                    <a:p>
                      <a:pPr>
                        <a:lnSpc>
                          <a:spcPct val="150000"/>
                        </a:lnSpc>
                        <a:spcAft>
                          <a:spcPts val="0"/>
                        </a:spcAft>
                      </a:pPr>
                      <a:r>
                        <a:rPr lang="en-CA" sz="2000">
                          <a:effectLst/>
                        </a:rPr>
                        <a:t>54 (17%)</a:t>
                      </a:r>
                      <a:endParaRPr lang="fr-CA" sz="2000">
                        <a:effectLst/>
                        <a:latin typeface="Calibri"/>
                        <a:ea typeface="Times New Roman"/>
                        <a:cs typeface="Times New Roman"/>
                      </a:endParaRPr>
                    </a:p>
                  </a:txBody>
                  <a:tcPr marL="68580" marR="68580" marT="0" marB="0"/>
                </a:tc>
                <a:tc>
                  <a:txBody>
                    <a:bodyPr/>
                    <a:lstStyle/>
                    <a:p>
                      <a:pPr>
                        <a:lnSpc>
                          <a:spcPct val="150000"/>
                        </a:lnSpc>
                        <a:spcAft>
                          <a:spcPts val="0"/>
                        </a:spcAft>
                      </a:pPr>
                      <a:r>
                        <a:rPr lang="en-CA" sz="2000">
                          <a:effectLst/>
                        </a:rPr>
                        <a:t>31 (11%)</a:t>
                      </a:r>
                      <a:endParaRPr lang="fr-CA" sz="2000">
                        <a:effectLst/>
                        <a:latin typeface="Calibri"/>
                        <a:ea typeface="Times New Roman"/>
                        <a:cs typeface="Times New Roman"/>
                      </a:endParaRPr>
                    </a:p>
                  </a:txBody>
                  <a:tcPr marL="68580" marR="68580" marT="0" marB="0"/>
                </a:tc>
                <a:tc>
                  <a:txBody>
                    <a:bodyPr/>
                    <a:lstStyle/>
                    <a:p>
                      <a:pPr>
                        <a:lnSpc>
                          <a:spcPct val="150000"/>
                        </a:lnSpc>
                        <a:spcAft>
                          <a:spcPts val="0"/>
                        </a:spcAft>
                      </a:pPr>
                      <a:r>
                        <a:rPr lang="en-CA" sz="2000">
                          <a:effectLst/>
                        </a:rPr>
                        <a:t>p&lt;0.05</a:t>
                      </a:r>
                      <a:endParaRPr lang="fr-CA" sz="2000">
                        <a:effectLst/>
                        <a:latin typeface="Calibri"/>
                        <a:ea typeface="Times New Roman"/>
                        <a:cs typeface="Times New Roman"/>
                      </a:endParaRPr>
                    </a:p>
                  </a:txBody>
                  <a:tcPr marL="68580" marR="68580" marT="0" marB="0"/>
                </a:tc>
              </a:tr>
              <a:tr h="576484">
                <a:tc>
                  <a:txBody>
                    <a:bodyPr/>
                    <a:lstStyle/>
                    <a:p>
                      <a:pPr>
                        <a:lnSpc>
                          <a:spcPct val="150000"/>
                        </a:lnSpc>
                        <a:spcAft>
                          <a:spcPts val="0"/>
                        </a:spcAft>
                      </a:pPr>
                      <a:r>
                        <a:rPr lang="en-CA" sz="2000">
                          <a:effectLst/>
                        </a:rPr>
                        <a:t>HCAI</a:t>
                      </a:r>
                      <a:endParaRPr lang="fr-CA" sz="2000">
                        <a:effectLst/>
                        <a:latin typeface="Calibri"/>
                        <a:ea typeface="Times New Roman"/>
                        <a:cs typeface="Times New Roman"/>
                      </a:endParaRPr>
                    </a:p>
                  </a:txBody>
                  <a:tcPr marL="68580" marR="68580" marT="0" marB="0"/>
                </a:tc>
                <a:tc>
                  <a:txBody>
                    <a:bodyPr/>
                    <a:lstStyle/>
                    <a:p>
                      <a:pPr>
                        <a:lnSpc>
                          <a:spcPct val="150000"/>
                        </a:lnSpc>
                        <a:spcAft>
                          <a:spcPts val="0"/>
                        </a:spcAft>
                      </a:pPr>
                      <a:r>
                        <a:rPr lang="en-CA" sz="2000">
                          <a:effectLst/>
                        </a:rPr>
                        <a:t>57 (18%)</a:t>
                      </a:r>
                      <a:endParaRPr lang="fr-CA" sz="2000">
                        <a:effectLst/>
                        <a:latin typeface="Calibri"/>
                        <a:ea typeface="Times New Roman"/>
                        <a:cs typeface="Times New Roman"/>
                      </a:endParaRPr>
                    </a:p>
                  </a:txBody>
                  <a:tcPr marL="68580" marR="68580" marT="0" marB="0"/>
                </a:tc>
                <a:tc>
                  <a:txBody>
                    <a:bodyPr/>
                    <a:lstStyle/>
                    <a:p>
                      <a:pPr>
                        <a:lnSpc>
                          <a:spcPct val="150000"/>
                        </a:lnSpc>
                        <a:spcAft>
                          <a:spcPts val="0"/>
                        </a:spcAft>
                      </a:pPr>
                      <a:r>
                        <a:rPr lang="en-CA" sz="2000">
                          <a:effectLst/>
                        </a:rPr>
                        <a:t>54 (17%)</a:t>
                      </a:r>
                      <a:endParaRPr lang="fr-CA" sz="2000">
                        <a:effectLst/>
                        <a:latin typeface="Calibri"/>
                        <a:ea typeface="Times New Roman"/>
                        <a:cs typeface="Times New Roman"/>
                      </a:endParaRPr>
                    </a:p>
                  </a:txBody>
                  <a:tcPr marL="68580" marR="68580" marT="0" marB="0"/>
                </a:tc>
                <a:tc>
                  <a:txBody>
                    <a:bodyPr/>
                    <a:lstStyle/>
                    <a:p>
                      <a:pPr>
                        <a:lnSpc>
                          <a:spcPct val="150000"/>
                        </a:lnSpc>
                        <a:spcAft>
                          <a:spcPts val="0"/>
                        </a:spcAft>
                      </a:pPr>
                      <a:r>
                        <a:rPr lang="en-CA" sz="2000" dirty="0">
                          <a:effectLst/>
                        </a:rPr>
                        <a:t>p=NS</a:t>
                      </a:r>
                      <a:endParaRPr lang="fr-CA" sz="2000" dirty="0">
                        <a:effectLst/>
                        <a:latin typeface="Calibri"/>
                        <a:ea typeface="Times New Roman"/>
                        <a:cs typeface="Times New Roman"/>
                      </a:endParaRPr>
                    </a:p>
                  </a:txBody>
                  <a:tcPr marL="68580" marR="68580" marT="0" marB="0"/>
                </a:tc>
              </a:tr>
            </a:tbl>
          </a:graphicData>
        </a:graphic>
      </p:graphicFrame>
    </p:spTree>
    <p:extLst>
      <p:ext uri="{BB962C8B-B14F-4D97-AF65-F5344CB8AC3E}">
        <p14:creationId xmlns:p14="http://schemas.microsoft.com/office/powerpoint/2010/main" val="255924029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CA"/>
          </a:p>
        </p:txBody>
      </p:sp>
      <p:graphicFrame>
        <p:nvGraphicFramePr>
          <p:cNvPr id="4" name="Espace réservé du contenu 3"/>
          <p:cNvGraphicFramePr>
            <a:graphicFrameLocks noGrp="1"/>
          </p:cNvGraphicFramePr>
          <p:nvPr>
            <p:ph sz="quarter" idx="1"/>
            <p:extLst>
              <p:ext uri="{D42A27DB-BD31-4B8C-83A1-F6EECF244321}">
                <p14:modId xmlns:p14="http://schemas.microsoft.com/office/powerpoint/2010/main" val="3559205804"/>
              </p:ext>
            </p:extLst>
          </p:nvPr>
        </p:nvGraphicFramePr>
        <p:xfrm>
          <a:off x="323528" y="1052736"/>
          <a:ext cx="8424936" cy="4847488"/>
        </p:xfrm>
        <a:graphic>
          <a:graphicData uri="http://schemas.openxmlformats.org/drawingml/2006/table">
            <a:tbl>
              <a:tblPr firstRow="1" firstCol="1" bandRow="1">
                <a:tableStyleId>{5C22544A-7EE6-4342-B048-85BDC9FD1C3A}</a:tableStyleId>
              </a:tblPr>
              <a:tblGrid>
                <a:gridCol w="1485516"/>
                <a:gridCol w="1865003"/>
                <a:gridCol w="1862372"/>
                <a:gridCol w="1571792"/>
                <a:gridCol w="1640253"/>
              </a:tblGrid>
              <a:tr h="878497">
                <a:tc>
                  <a:txBody>
                    <a:bodyPr/>
                    <a:lstStyle/>
                    <a:p>
                      <a:pPr>
                        <a:lnSpc>
                          <a:spcPct val="150000"/>
                        </a:lnSpc>
                        <a:spcAft>
                          <a:spcPts val="0"/>
                        </a:spcAft>
                      </a:pPr>
                      <a:r>
                        <a:rPr lang="en-CA" sz="2000" dirty="0">
                          <a:effectLst/>
                        </a:rPr>
                        <a:t>Outcome</a:t>
                      </a:r>
                      <a:endParaRPr lang="fr-CA" sz="2000" dirty="0">
                        <a:effectLst/>
                        <a:latin typeface="Calibri"/>
                        <a:ea typeface="Times New Roman"/>
                        <a:cs typeface="Times New Roman"/>
                      </a:endParaRPr>
                    </a:p>
                  </a:txBody>
                  <a:tcPr marL="68580" marR="68580" marT="0" marB="0"/>
                </a:tc>
                <a:tc>
                  <a:txBody>
                    <a:bodyPr/>
                    <a:lstStyle/>
                    <a:p>
                      <a:pPr>
                        <a:lnSpc>
                          <a:spcPct val="150000"/>
                        </a:lnSpc>
                        <a:spcAft>
                          <a:spcPts val="0"/>
                        </a:spcAft>
                      </a:pPr>
                      <a:r>
                        <a:rPr lang="en-CA" sz="2000">
                          <a:effectLst/>
                        </a:rPr>
                        <a:t>Receipt of Probiotics</a:t>
                      </a:r>
                      <a:endParaRPr lang="fr-CA" sz="2000">
                        <a:effectLst/>
                        <a:latin typeface="Calibri"/>
                        <a:ea typeface="Times New Roman"/>
                        <a:cs typeface="Times New Roman"/>
                      </a:endParaRPr>
                    </a:p>
                  </a:txBody>
                  <a:tcPr marL="68580" marR="68580" marT="0" marB="0"/>
                </a:tc>
                <a:tc>
                  <a:txBody>
                    <a:bodyPr/>
                    <a:lstStyle/>
                    <a:p>
                      <a:pPr>
                        <a:lnSpc>
                          <a:spcPct val="150000"/>
                        </a:lnSpc>
                        <a:spcAft>
                          <a:spcPts val="0"/>
                        </a:spcAft>
                      </a:pPr>
                      <a:r>
                        <a:rPr lang="en-CA" sz="2000" dirty="0">
                          <a:effectLst/>
                        </a:rPr>
                        <a:t>GA (per additional week)</a:t>
                      </a:r>
                      <a:endParaRPr lang="fr-CA" sz="2000" dirty="0">
                        <a:effectLst/>
                        <a:latin typeface="Calibri"/>
                        <a:ea typeface="Times New Roman"/>
                        <a:cs typeface="Times New Roman"/>
                      </a:endParaRPr>
                    </a:p>
                  </a:txBody>
                  <a:tcPr marL="68580" marR="68580" marT="0" marB="0"/>
                </a:tc>
                <a:tc>
                  <a:txBody>
                    <a:bodyPr/>
                    <a:lstStyle/>
                    <a:p>
                      <a:pPr>
                        <a:lnSpc>
                          <a:spcPct val="150000"/>
                        </a:lnSpc>
                        <a:spcAft>
                          <a:spcPts val="0"/>
                        </a:spcAft>
                      </a:pPr>
                      <a:r>
                        <a:rPr lang="en-CA" sz="2000">
                          <a:effectLst/>
                        </a:rPr>
                        <a:t>Being SGA</a:t>
                      </a:r>
                      <a:endParaRPr lang="fr-CA" sz="2000">
                        <a:effectLst/>
                        <a:latin typeface="Calibri"/>
                        <a:ea typeface="Times New Roman"/>
                        <a:cs typeface="Times New Roman"/>
                      </a:endParaRPr>
                    </a:p>
                  </a:txBody>
                  <a:tcPr marL="68580" marR="68580" marT="0" marB="0"/>
                </a:tc>
                <a:tc>
                  <a:txBody>
                    <a:bodyPr/>
                    <a:lstStyle/>
                    <a:p>
                      <a:pPr>
                        <a:lnSpc>
                          <a:spcPct val="150000"/>
                        </a:lnSpc>
                        <a:spcAft>
                          <a:spcPts val="0"/>
                        </a:spcAft>
                      </a:pPr>
                      <a:r>
                        <a:rPr lang="en-CA" sz="2000">
                          <a:effectLst/>
                        </a:rPr>
                        <a:t>Being Female</a:t>
                      </a:r>
                      <a:endParaRPr lang="fr-CA" sz="2000">
                        <a:effectLst/>
                        <a:latin typeface="Calibri"/>
                        <a:ea typeface="Times New Roman"/>
                        <a:cs typeface="Times New Roman"/>
                      </a:endParaRPr>
                    </a:p>
                  </a:txBody>
                  <a:tcPr marL="68580" marR="68580" marT="0" marB="0"/>
                </a:tc>
              </a:tr>
              <a:tr h="878497">
                <a:tc>
                  <a:txBody>
                    <a:bodyPr/>
                    <a:lstStyle/>
                    <a:p>
                      <a:pPr>
                        <a:lnSpc>
                          <a:spcPct val="150000"/>
                        </a:lnSpc>
                        <a:spcAft>
                          <a:spcPts val="0"/>
                        </a:spcAft>
                      </a:pPr>
                      <a:r>
                        <a:rPr lang="en-CA" sz="2000">
                          <a:effectLst/>
                        </a:rPr>
                        <a:t>NEC</a:t>
                      </a:r>
                      <a:endParaRPr lang="fr-CA" sz="2000">
                        <a:effectLst/>
                        <a:latin typeface="Calibri"/>
                        <a:ea typeface="Times New Roman"/>
                        <a:cs typeface="Times New Roman"/>
                      </a:endParaRPr>
                    </a:p>
                  </a:txBody>
                  <a:tcPr marL="68580" marR="68580" marT="0" marB="0"/>
                </a:tc>
                <a:tc>
                  <a:txBody>
                    <a:bodyPr/>
                    <a:lstStyle/>
                    <a:p>
                      <a:pPr>
                        <a:lnSpc>
                          <a:spcPct val="150000"/>
                        </a:lnSpc>
                        <a:spcAft>
                          <a:spcPts val="0"/>
                        </a:spcAft>
                      </a:pPr>
                      <a:r>
                        <a:rPr lang="en-CA" sz="2000" dirty="0">
                          <a:effectLst/>
                        </a:rPr>
                        <a:t>0.51 </a:t>
                      </a:r>
                      <a:endParaRPr lang="en-CA" sz="2000" dirty="0" smtClean="0">
                        <a:effectLst/>
                      </a:endParaRPr>
                    </a:p>
                    <a:p>
                      <a:pPr>
                        <a:lnSpc>
                          <a:spcPct val="150000"/>
                        </a:lnSpc>
                        <a:spcAft>
                          <a:spcPts val="0"/>
                        </a:spcAft>
                      </a:pPr>
                      <a:r>
                        <a:rPr lang="en-CA" sz="2000" dirty="0" smtClean="0">
                          <a:effectLst/>
                        </a:rPr>
                        <a:t>(</a:t>
                      </a:r>
                      <a:r>
                        <a:rPr lang="en-CA" sz="2000" dirty="0">
                          <a:effectLst/>
                        </a:rPr>
                        <a:t>0.26, 0.98)*</a:t>
                      </a:r>
                      <a:endParaRPr lang="fr-CA" sz="2000" dirty="0">
                        <a:effectLst/>
                        <a:latin typeface="Calibri"/>
                        <a:ea typeface="Times New Roman"/>
                        <a:cs typeface="Times New Roman"/>
                      </a:endParaRPr>
                    </a:p>
                  </a:txBody>
                  <a:tcPr marL="68580" marR="68580" marT="0" marB="0"/>
                </a:tc>
                <a:tc>
                  <a:txBody>
                    <a:bodyPr/>
                    <a:lstStyle/>
                    <a:p>
                      <a:pPr>
                        <a:lnSpc>
                          <a:spcPct val="150000"/>
                        </a:lnSpc>
                        <a:spcAft>
                          <a:spcPts val="0"/>
                        </a:spcAft>
                      </a:pPr>
                      <a:r>
                        <a:rPr lang="en-CA" sz="2000" dirty="0">
                          <a:effectLst/>
                        </a:rPr>
                        <a:t>0.72 </a:t>
                      </a:r>
                      <a:endParaRPr lang="en-CA" sz="2000" dirty="0" smtClean="0">
                        <a:effectLst/>
                      </a:endParaRPr>
                    </a:p>
                    <a:p>
                      <a:pPr>
                        <a:lnSpc>
                          <a:spcPct val="150000"/>
                        </a:lnSpc>
                        <a:spcAft>
                          <a:spcPts val="0"/>
                        </a:spcAft>
                      </a:pPr>
                      <a:r>
                        <a:rPr lang="en-CA" sz="2000" dirty="0" smtClean="0">
                          <a:effectLst/>
                        </a:rPr>
                        <a:t>(</a:t>
                      </a:r>
                      <a:r>
                        <a:rPr lang="en-CA" sz="2000" dirty="0">
                          <a:effectLst/>
                        </a:rPr>
                        <a:t>0.62, 0.83)*</a:t>
                      </a:r>
                      <a:endParaRPr lang="fr-CA" sz="2000" dirty="0">
                        <a:effectLst/>
                        <a:latin typeface="Calibri"/>
                        <a:ea typeface="Times New Roman"/>
                        <a:cs typeface="Times New Roman"/>
                      </a:endParaRPr>
                    </a:p>
                  </a:txBody>
                  <a:tcPr marL="68580" marR="68580" marT="0" marB="0"/>
                </a:tc>
                <a:tc>
                  <a:txBody>
                    <a:bodyPr/>
                    <a:lstStyle/>
                    <a:p>
                      <a:pPr>
                        <a:lnSpc>
                          <a:spcPct val="150000"/>
                        </a:lnSpc>
                        <a:spcAft>
                          <a:spcPts val="0"/>
                        </a:spcAft>
                      </a:pPr>
                      <a:r>
                        <a:rPr lang="en-CA" sz="2000" dirty="0">
                          <a:effectLst/>
                        </a:rPr>
                        <a:t>2.6* </a:t>
                      </a:r>
                      <a:endParaRPr lang="en-CA" sz="2000" dirty="0" smtClean="0">
                        <a:effectLst/>
                      </a:endParaRPr>
                    </a:p>
                    <a:p>
                      <a:pPr>
                        <a:lnSpc>
                          <a:spcPct val="150000"/>
                        </a:lnSpc>
                        <a:spcAft>
                          <a:spcPts val="0"/>
                        </a:spcAft>
                      </a:pPr>
                      <a:r>
                        <a:rPr lang="en-CA" sz="2000" dirty="0" smtClean="0">
                          <a:effectLst/>
                        </a:rPr>
                        <a:t>(</a:t>
                      </a:r>
                      <a:r>
                        <a:rPr lang="en-CA" sz="2000" dirty="0">
                          <a:effectLst/>
                        </a:rPr>
                        <a:t>1.1, 5.8)</a:t>
                      </a:r>
                      <a:endParaRPr lang="fr-CA" sz="2000" dirty="0">
                        <a:effectLst/>
                        <a:latin typeface="Calibri"/>
                        <a:ea typeface="Times New Roman"/>
                        <a:cs typeface="Times New Roman"/>
                      </a:endParaRPr>
                    </a:p>
                  </a:txBody>
                  <a:tcPr marL="68580" marR="68580" marT="0" marB="0"/>
                </a:tc>
                <a:tc>
                  <a:txBody>
                    <a:bodyPr/>
                    <a:lstStyle/>
                    <a:p>
                      <a:pPr>
                        <a:lnSpc>
                          <a:spcPct val="150000"/>
                        </a:lnSpc>
                        <a:spcAft>
                          <a:spcPts val="0"/>
                        </a:spcAft>
                      </a:pPr>
                      <a:r>
                        <a:rPr lang="en-CA" sz="2000" dirty="0">
                          <a:effectLst/>
                        </a:rPr>
                        <a:t>0.44** </a:t>
                      </a:r>
                      <a:endParaRPr lang="en-CA" sz="2000" dirty="0" smtClean="0">
                        <a:effectLst/>
                      </a:endParaRPr>
                    </a:p>
                    <a:p>
                      <a:pPr>
                        <a:lnSpc>
                          <a:spcPct val="150000"/>
                        </a:lnSpc>
                        <a:spcAft>
                          <a:spcPts val="0"/>
                        </a:spcAft>
                      </a:pPr>
                      <a:r>
                        <a:rPr lang="en-CA" sz="2000" dirty="0" smtClean="0">
                          <a:effectLst/>
                        </a:rPr>
                        <a:t>(</a:t>
                      </a:r>
                      <a:r>
                        <a:rPr lang="en-CA" sz="2000" dirty="0">
                          <a:effectLst/>
                        </a:rPr>
                        <a:t>0.23, 0.87)</a:t>
                      </a:r>
                      <a:endParaRPr lang="fr-CA" sz="2000" dirty="0">
                        <a:effectLst/>
                        <a:latin typeface="Calibri"/>
                        <a:ea typeface="Times New Roman"/>
                        <a:cs typeface="Times New Roman"/>
                      </a:endParaRPr>
                    </a:p>
                  </a:txBody>
                  <a:tcPr marL="68580" marR="68580" marT="0" marB="0"/>
                </a:tc>
              </a:tr>
              <a:tr h="878497">
                <a:tc>
                  <a:txBody>
                    <a:bodyPr/>
                    <a:lstStyle/>
                    <a:p>
                      <a:pPr>
                        <a:lnSpc>
                          <a:spcPct val="150000"/>
                        </a:lnSpc>
                        <a:spcAft>
                          <a:spcPts val="0"/>
                        </a:spcAft>
                      </a:pPr>
                      <a:r>
                        <a:rPr lang="en-CA" sz="2000">
                          <a:effectLst/>
                        </a:rPr>
                        <a:t>Mortality</a:t>
                      </a:r>
                      <a:endParaRPr lang="fr-CA" sz="2000">
                        <a:effectLst/>
                        <a:latin typeface="Calibri"/>
                        <a:ea typeface="Times New Roman"/>
                        <a:cs typeface="Times New Roman"/>
                      </a:endParaRPr>
                    </a:p>
                  </a:txBody>
                  <a:tcPr marL="68580" marR="68580" marT="0" marB="0"/>
                </a:tc>
                <a:tc>
                  <a:txBody>
                    <a:bodyPr/>
                    <a:lstStyle/>
                    <a:p>
                      <a:pPr>
                        <a:lnSpc>
                          <a:spcPct val="150000"/>
                        </a:lnSpc>
                        <a:spcAft>
                          <a:spcPts val="0"/>
                        </a:spcAft>
                      </a:pPr>
                      <a:r>
                        <a:rPr lang="en-CA" sz="2000" dirty="0">
                          <a:effectLst/>
                        </a:rPr>
                        <a:t>0.71 </a:t>
                      </a:r>
                      <a:r>
                        <a:rPr lang="en-CA" sz="2000" dirty="0" smtClean="0">
                          <a:effectLst/>
                        </a:rPr>
                        <a:t>        (</a:t>
                      </a:r>
                      <a:r>
                        <a:rPr lang="en-CA" sz="2000" dirty="0">
                          <a:effectLst/>
                        </a:rPr>
                        <a:t>0.38, 1.34)</a:t>
                      </a:r>
                      <a:endParaRPr lang="fr-CA" sz="2000" dirty="0">
                        <a:effectLst/>
                        <a:latin typeface="Calibri"/>
                        <a:ea typeface="Times New Roman"/>
                        <a:cs typeface="Times New Roman"/>
                      </a:endParaRPr>
                    </a:p>
                  </a:txBody>
                  <a:tcPr marL="68580" marR="68580" marT="0" marB="0"/>
                </a:tc>
                <a:tc>
                  <a:txBody>
                    <a:bodyPr/>
                    <a:lstStyle/>
                    <a:p>
                      <a:pPr>
                        <a:lnSpc>
                          <a:spcPct val="150000"/>
                        </a:lnSpc>
                        <a:spcAft>
                          <a:spcPts val="0"/>
                        </a:spcAft>
                      </a:pPr>
                      <a:r>
                        <a:rPr lang="en-CA" sz="2000" dirty="0">
                          <a:effectLst/>
                        </a:rPr>
                        <a:t>0.56 </a:t>
                      </a:r>
                      <a:r>
                        <a:rPr lang="en-CA" sz="2000" dirty="0" smtClean="0">
                          <a:effectLst/>
                        </a:rPr>
                        <a:t>        (</a:t>
                      </a:r>
                      <a:r>
                        <a:rPr lang="en-CA" sz="2000" dirty="0">
                          <a:effectLst/>
                        </a:rPr>
                        <a:t>0.48, 0.66) *</a:t>
                      </a:r>
                      <a:endParaRPr lang="fr-CA" sz="2000" dirty="0">
                        <a:effectLst/>
                        <a:latin typeface="Calibri"/>
                        <a:ea typeface="Times New Roman"/>
                        <a:cs typeface="Times New Roman"/>
                      </a:endParaRPr>
                    </a:p>
                  </a:txBody>
                  <a:tcPr marL="68580" marR="68580" marT="0" marB="0"/>
                </a:tc>
                <a:tc>
                  <a:txBody>
                    <a:bodyPr/>
                    <a:lstStyle/>
                    <a:p>
                      <a:pPr>
                        <a:lnSpc>
                          <a:spcPct val="150000"/>
                        </a:lnSpc>
                        <a:spcAft>
                          <a:spcPts val="0"/>
                        </a:spcAft>
                      </a:pPr>
                      <a:r>
                        <a:rPr lang="en-CA" sz="2000" dirty="0">
                          <a:effectLst/>
                        </a:rPr>
                        <a:t>3.5 </a:t>
                      </a:r>
                      <a:r>
                        <a:rPr lang="en-CA" sz="2000" dirty="0" smtClean="0">
                          <a:effectLst/>
                        </a:rPr>
                        <a:t>      (</a:t>
                      </a:r>
                      <a:r>
                        <a:rPr lang="en-CA" sz="2000" dirty="0">
                          <a:effectLst/>
                        </a:rPr>
                        <a:t>1.54, 7.84)*</a:t>
                      </a:r>
                      <a:endParaRPr lang="fr-CA" sz="2000" dirty="0">
                        <a:effectLst/>
                        <a:latin typeface="Calibri"/>
                        <a:ea typeface="Times New Roman"/>
                        <a:cs typeface="Times New Roman"/>
                      </a:endParaRPr>
                    </a:p>
                  </a:txBody>
                  <a:tcPr marL="68580" marR="68580" marT="0" marB="0"/>
                </a:tc>
                <a:tc>
                  <a:txBody>
                    <a:bodyPr/>
                    <a:lstStyle/>
                    <a:p>
                      <a:pPr>
                        <a:lnSpc>
                          <a:spcPct val="150000"/>
                        </a:lnSpc>
                        <a:spcAft>
                          <a:spcPts val="0"/>
                        </a:spcAft>
                      </a:pPr>
                      <a:r>
                        <a:rPr lang="en-CA" sz="2000" dirty="0">
                          <a:effectLst/>
                        </a:rPr>
                        <a:t>0.80 </a:t>
                      </a:r>
                      <a:r>
                        <a:rPr lang="en-CA" sz="2000" dirty="0" smtClean="0">
                          <a:effectLst/>
                        </a:rPr>
                        <a:t>      (</a:t>
                      </a:r>
                      <a:r>
                        <a:rPr lang="en-CA" sz="2000" dirty="0">
                          <a:effectLst/>
                        </a:rPr>
                        <a:t>0.43, 1.5)</a:t>
                      </a:r>
                      <a:endParaRPr lang="fr-CA" sz="2000" dirty="0">
                        <a:effectLst/>
                        <a:latin typeface="Calibri"/>
                        <a:ea typeface="Times New Roman"/>
                        <a:cs typeface="Times New Roman"/>
                      </a:endParaRPr>
                    </a:p>
                  </a:txBody>
                  <a:tcPr marL="68580" marR="68580" marT="0" marB="0"/>
                </a:tc>
              </a:tr>
              <a:tr h="878497">
                <a:tc>
                  <a:txBody>
                    <a:bodyPr/>
                    <a:lstStyle/>
                    <a:p>
                      <a:pPr>
                        <a:lnSpc>
                          <a:spcPct val="150000"/>
                        </a:lnSpc>
                        <a:spcAft>
                          <a:spcPts val="0"/>
                        </a:spcAft>
                      </a:pPr>
                      <a:r>
                        <a:rPr lang="en-CA" sz="2000">
                          <a:effectLst/>
                        </a:rPr>
                        <a:t>NEC or mortality</a:t>
                      </a:r>
                      <a:endParaRPr lang="fr-CA" sz="2000">
                        <a:effectLst/>
                        <a:latin typeface="Calibri"/>
                        <a:ea typeface="Times New Roman"/>
                        <a:cs typeface="Times New Roman"/>
                      </a:endParaRPr>
                    </a:p>
                  </a:txBody>
                  <a:tcPr marL="68580" marR="68580" marT="0" marB="0"/>
                </a:tc>
                <a:tc>
                  <a:txBody>
                    <a:bodyPr/>
                    <a:lstStyle/>
                    <a:p>
                      <a:pPr>
                        <a:lnSpc>
                          <a:spcPct val="150000"/>
                        </a:lnSpc>
                        <a:spcAft>
                          <a:spcPts val="0"/>
                        </a:spcAft>
                      </a:pPr>
                      <a:r>
                        <a:rPr lang="en-CA" sz="2000" dirty="0">
                          <a:effectLst/>
                        </a:rPr>
                        <a:t>0.56 </a:t>
                      </a:r>
                      <a:r>
                        <a:rPr lang="en-CA" sz="2000" dirty="0" smtClean="0">
                          <a:effectLst/>
                        </a:rPr>
                        <a:t>        (</a:t>
                      </a:r>
                      <a:r>
                        <a:rPr lang="en-CA" sz="2000" dirty="0">
                          <a:effectLst/>
                        </a:rPr>
                        <a:t>0.33, 0.93)**</a:t>
                      </a:r>
                      <a:endParaRPr lang="fr-CA" sz="2000" dirty="0">
                        <a:effectLst/>
                        <a:latin typeface="Calibri"/>
                        <a:ea typeface="Times New Roman"/>
                        <a:cs typeface="Times New Roman"/>
                      </a:endParaRPr>
                    </a:p>
                  </a:txBody>
                  <a:tcPr marL="68580" marR="68580" marT="0" marB="0"/>
                </a:tc>
                <a:tc>
                  <a:txBody>
                    <a:bodyPr/>
                    <a:lstStyle/>
                    <a:p>
                      <a:pPr>
                        <a:lnSpc>
                          <a:spcPct val="150000"/>
                        </a:lnSpc>
                        <a:spcAft>
                          <a:spcPts val="0"/>
                        </a:spcAft>
                      </a:pPr>
                      <a:r>
                        <a:rPr lang="en-CA" sz="2000" dirty="0">
                          <a:effectLst/>
                        </a:rPr>
                        <a:t>0.62 </a:t>
                      </a:r>
                      <a:r>
                        <a:rPr lang="en-CA" sz="2000" dirty="0" smtClean="0">
                          <a:effectLst/>
                        </a:rPr>
                        <a:t>        (</a:t>
                      </a:r>
                      <a:r>
                        <a:rPr lang="en-CA" sz="2000" dirty="0">
                          <a:effectLst/>
                        </a:rPr>
                        <a:t>0.54, 0.69)*</a:t>
                      </a:r>
                      <a:endParaRPr lang="fr-CA" sz="2000" dirty="0">
                        <a:effectLst/>
                        <a:latin typeface="Calibri"/>
                        <a:ea typeface="Times New Roman"/>
                        <a:cs typeface="Times New Roman"/>
                      </a:endParaRPr>
                    </a:p>
                  </a:txBody>
                  <a:tcPr marL="68580" marR="68580" marT="0" marB="0"/>
                </a:tc>
                <a:tc>
                  <a:txBody>
                    <a:bodyPr/>
                    <a:lstStyle/>
                    <a:p>
                      <a:pPr>
                        <a:lnSpc>
                          <a:spcPct val="150000"/>
                        </a:lnSpc>
                        <a:spcAft>
                          <a:spcPts val="0"/>
                        </a:spcAft>
                      </a:pPr>
                      <a:r>
                        <a:rPr lang="en-CA" sz="2000" dirty="0">
                          <a:effectLst/>
                        </a:rPr>
                        <a:t>3.8 </a:t>
                      </a:r>
                      <a:r>
                        <a:rPr lang="en-CA" sz="2000" dirty="0" smtClean="0">
                          <a:effectLst/>
                        </a:rPr>
                        <a:t>      (</a:t>
                      </a:r>
                      <a:r>
                        <a:rPr lang="en-CA" sz="2000" dirty="0">
                          <a:effectLst/>
                        </a:rPr>
                        <a:t>1.95, 7.30)*</a:t>
                      </a:r>
                      <a:endParaRPr lang="fr-CA" sz="2000" dirty="0">
                        <a:effectLst/>
                        <a:latin typeface="Calibri"/>
                        <a:ea typeface="Times New Roman"/>
                        <a:cs typeface="Times New Roman"/>
                      </a:endParaRPr>
                    </a:p>
                  </a:txBody>
                  <a:tcPr marL="68580" marR="68580" marT="0" marB="0"/>
                </a:tc>
                <a:tc>
                  <a:txBody>
                    <a:bodyPr/>
                    <a:lstStyle/>
                    <a:p>
                      <a:pPr>
                        <a:lnSpc>
                          <a:spcPct val="150000"/>
                        </a:lnSpc>
                        <a:spcAft>
                          <a:spcPts val="0"/>
                        </a:spcAft>
                      </a:pPr>
                      <a:r>
                        <a:rPr lang="en-CA" sz="2000" dirty="0">
                          <a:effectLst/>
                        </a:rPr>
                        <a:t>0.72 </a:t>
                      </a:r>
                      <a:r>
                        <a:rPr lang="en-CA" sz="2000" dirty="0" smtClean="0">
                          <a:effectLst/>
                        </a:rPr>
                        <a:t>     (</a:t>
                      </a:r>
                      <a:r>
                        <a:rPr lang="en-CA" sz="2000" dirty="0">
                          <a:effectLst/>
                        </a:rPr>
                        <a:t>0.43, 1.19)</a:t>
                      </a:r>
                      <a:endParaRPr lang="fr-CA" sz="2000" dirty="0">
                        <a:effectLst/>
                        <a:latin typeface="Calibri"/>
                        <a:ea typeface="Times New Roman"/>
                        <a:cs typeface="Times New Roman"/>
                      </a:endParaRPr>
                    </a:p>
                  </a:txBody>
                  <a:tcPr marL="68580" marR="68580" marT="0" marB="0"/>
                </a:tc>
              </a:tr>
              <a:tr h="878497">
                <a:tc>
                  <a:txBody>
                    <a:bodyPr/>
                    <a:lstStyle/>
                    <a:p>
                      <a:pPr>
                        <a:lnSpc>
                          <a:spcPct val="150000"/>
                        </a:lnSpc>
                        <a:spcAft>
                          <a:spcPts val="0"/>
                        </a:spcAft>
                      </a:pPr>
                      <a:r>
                        <a:rPr lang="en-CA" sz="2000">
                          <a:effectLst/>
                        </a:rPr>
                        <a:t>HCAI</a:t>
                      </a:r>
                      <a:endParaRPr lang="fr-CA" sz="2000">
                        <a:effectLst/>
                        <a:latin typeface="Calibri"/>
                        <a:ea typeface="Times New Roman"/>
                        <a:cs typeface="Times New Roman"/>
                      </a:endParaRPr>
                    </a:p>
                  </a:txBody>
                  <a:tcPr marL="68580" marR="68580" marT="0" marB="0"/>
                </a:tc>
                <a:tc>
                  <a:txBody>
                    <a:bodyPr/>
                    <a:lstStyle/>
                    <a:p>
                      <a:pPr>
                        <a:lnSpc>
                          <a:spcPct val="150000"/>
                        </a:lnSpc>
                        <a:spcAft>
                          <a:spcPts val="0"/>
                        </a:spcAft>
                      </a:pPr>
                      <a:r>
                        <a:rPr lang="en-CA" sz="2000" dirty="0">
                          <a:effectLst/>
                        </a:rPr>
                        <a:t>0.98 </a:t>
                      </a:r>
                      <a:r>
                        <a:rPr lang="en-CA" sz="2000" dirty="0" smtClean="0">
                          <a:effectLst/>
                        </a:rPr>
                        <a:t>        (</a:t>
                      </a:r>
                      <a:r>
                        <a:rPr lang="en-CA" sz="2000" dirty="0">
                          <a:effectLst/>
                        </a:rPr>
                        <a:t>0.81, 1.98)</a:t>
                      </a:r>
                      <a:endParaRPr lang="fr-CA" sz="2000" dirty="0">
                        <a:effectLst/>
                        <a:latin typeface="Calibri"/>
                        <a:ea typeface="Times New Roman"/>
                        <a:cs typeface="Times New Roman"/>
                      </a:endParaRPr>
                    </a:p>
                  </a:txBody>
                  <a:tcPr marL="68580" marR="68580" marT="0" marB="0"/>
                </a:tc>
                <a:tc>
                  <a:txBody>
                    <a:bodyPr/>
                    <a:lstStyle/>
                    <a:p>
                      <a:pPr>
                        <a:lnSpc>
                          <a:spcPct val="150000"/>
                        </a:lnSpc>
                        <a:spcAft>
                          <a:spcPts val="0"/>
                        </a:spcAft>
                      </a:pPr>
                      <a:r>
                        <a:rPr lang="en-CA" sz="2000" dirty="0">
                          <a:effectLst/>
                        </a:rPr>
                        <a:t>0.56 </a:t>
                      </a:r>
                      <a:r>
                        <a:rPr lang="en-CA" sz="2000" dirty="0" smtClean="0">
                          <a:effectLst/>
                        </a:rPr>
                        <a:t>        (</a:t>
                      </a:r>
                      <a:r>
                        <a:rPr lang="en-CA" sz="2000" dirty="0">
                          <a:effectLst/>
                        </a:rPr>
                        <a:t>0.50, 0.63)***</a:t>
                      </a:r>
                      <a:endParaRPr lang="fr-CA" sz="2000" dirty="0">
                        <a:effectLst/>
                        <a:latin typeface="Calibri"/>
                        <a:ea typeface="Times New Roman"/>
                        <a:cs typeface="Times New Roman"/>
                      </a:endParaRPr>
                    </a:p>
                  </a:txBody>
                  <a:tcPr marL="68580" marR="68580" marT="0" marB="0"/>
                </a:tc>
                <a:tc>
                  <a:txBody>
                    <a:bodyPr/>
                    <a:lstStyle/>
                    <a:p>
                      <a:pPr>
                        <a:lnSpc>
                          <a:spcPct val="150000"/>
                        </a:lnSpc>
                        <a:spcAft>
                          <a:spcPts val="0"/>
                        </a:spcAft>
                      </a:pPr>
                      <a:r>
                        <a:rPr lang="fr-CA" sz="2000" dirty="0">
                          <a:effectLst/>
                        </a:rPr>
                        <a:t>1.73 </a:t>
                      </a:r>
                      <a:r>
                        <a:rPr lang="fr-CA" sz="2000" dirty="0" smtClean="0">
                          <a:effectLst/>
                        </a:rPr>
                        <a:t>    (</a:t>
                      </a:r>
                      <a:r>
                        <a:rPr lang="fr-CA" sz="2000" dirty="0">
                          <a:effectLst/>
                        </a:rPr>
                        <a:t>0.90, 3.34)</a:t>
                      </a:r>
                      <a:endParaRPr lang="fr-CA" sz="2000" dirty="0">
                        <a:effectLst/>
                        <a:latin typeface="Calibri"/>
                        <a:ea typeface="Times New Roman"/>
                        <a:cs typeface="Times New Roman"/>
                      </a:endParaRPr>
                    </a:p>
                  </a:txBody>
                  <a:tcPr marL="68580" marR="68580" marT="0" marB="0"/>
                </a:tc>
                <a:tc>
                  <a:txBody>
                    <a:bodyPr/>
                    <a:lstStyle/>
                    <a:p>
                      <a:pPr>
                        <a:lnSpc>
                          <a:spcPct val="150000"/>
                        </a:lnSpc>
                        <a:spcAft>
                          <a:spcPts val="0"/>
                        </a:spcAft>
                      </a:pPr>
                      <a:r>
                        <a:rPr lang="fr-CA" sz="2000" dirty="0">
                          <a:effectLst/>
                        </a:rPr>
                        <a:t>0.83 </a:t>
                      </a:r>
                      <a:r>
                        <a:rPr lang="fr-CA" sz="2000" dirty="0" smtClean="0">
                          <a:effectLst/>
                        </a:rPr>
                        <a:t>     (</a:t>
                      </a:r>
                      <a:r>
                        <a:rPr lang="fr-CA" sz="2000" dirty="0">
                          <a:effectLst/>
                        </a:rPr>
                        <a:t>0.52, 1.31)</a:t>
                      </a:r>
                      <a:endParaRPr lang="fr-CA" sz="2000" dirty="0">
                        <a:effectLst/>
                        <a:latin typeface="Calibri"/>
                        <a:ea typeface="Times New Roman"/>
                        <a:cs typeface="Times New Roman"/>
                      </a:endParaRPr>
                    </a:p>
                  </a:txBody>
                  <a:tcPr marL="68580" marR="68580" marT="0" marB="0"/>
                </a:tc>
              </a:tr>
            </a:tbl>
          </a:graphicData>
        </a:graphic>
      </p:graphicFrame>
    </p:spTree>
    <p:extLst>
      <p:ext uri="{BB962C8B-B14F-4D97-AF65-F5344CB8AC3E}">
        <p14:creationId xmlns:p14="http://schemas.microsoft.com/office/powerpoint/2010/main" val="292163383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en-US"/>
          </a:p>
        </p:txBody>
      </p:sp>
      <p:graphicFrame>
        <p:nvGraphicFramePr>
          <p:cNvPr id="4" name="Espace réservé du contenu 3"/>
          <p:cNvGraphicFramePr>
            <a:graphicFrameLocks noGrp="1"/>
          </p:cNvGraphicFramePr>
          <p:nvPr>
            <p:ph sz="quarter" idx="1"/>
            <p:extLst>
              <p:ext uri="{D42A27DB-BD31-4B8C-83A1-F6EECF244321}">
                <p14:modId xmlns:p14="http://schemas.microsoft.com/office/powerpoint/2010/main" val="1626751136"/>
              </p:ext>
            </p:extLst>
          </p:nvPr>
        </p:nvGraphicFramePr>
        <p:xfrm>
          <a:off x="467545" y="908719"/>
          <a:ext cx="8208912" cy="5760640"/>
        </p:xfrm>
        <a:graphic>
          <a:graphicData uri="http://schemas.openxmlformats.org/drawingml/2006/table">
            <a:tbl>
              <a:tblPr firstRow="1" firstCol="1" bandRow="1">
                <a:tableStyleId>{5C22544A-7EE6-4342-B048-85BDC9FD1C3A}</a:tableStyleId>
              </a:tblPr>
              <a:tblGrid>
                <a:gridCol w="2699226"/>
                <a:gridCol w="1737072"/>
                <a:gridCol w="1839961"/>
                <a:gridCol w="1932653"/>
              </a:tblGrid>
              <a:tr h="947924">
                <a:tc>
                  <a:txBody>
                    <a:bodyPr/>
                    <a:lstStyle/>
                    <a:p>
                      <a:pPr>
                        <a:lnSpc>
                          <a:spcPct val="200000"/>
                        </a:lnSpc>
                        <a:spcAft>
                          <a:spcPts val="0"/>
                        </a:spcAft>
                      </a:pPr>
                      <a:r>
                        <a:rPr lang="en-CA" sz="1600">
                          <a:effectLst/>
                        </a:rPr>
                        <a:t>Day of life of diagnosis of NEC Mean (SD)</a:t>
                      </a:r>
                      <a:endParaRPr lang="en-US" sz="1600">
                        <a:effectLst/>
                        <a:latin typeface="Calibri"/>
                        <a:ea typeface="Times New Roman"/>
                        <a:cs typeface="Times New Roman"/>
                      </a:endParaRPr>
                    </a:p>
                  </a:txBody>
                  <a:tcPr marL="68580" marR="68580" marT="0" marB="0"/>
                </a:tc>
                <a:tc>
                  <a:txBody>
                    <a:bodyPr/>
                    <a:lstStyle/>
                    <a:p>
                      <a:pPr>
                        <a:lnSpc>
                          <a:spcPct val="200000"/>
                        </a:lnSpc>
                        <a:spcAft>
                          <a:spcPts val="0"/>
                        </a:spcAft>
                      </a:pPr>
                      <a:r>
                        <a:rPr lang="en-CA" sz="1600">
                          <a:effectLst/>
                        </a:rPr>
                        <a:t>22 (20)</a:t>
                      </a:r>
                      <a:endParaRPr lang="en-US" sz="1600">
                        <a:effectLst/>
                        <a:latin typeface="Calibri"/>
                        <a:ea typeface="Times New Roman"/>
                        <a:cs typeface="Times New Roman"/>
                      </a:endParaRPr>
                    </a:p>
                  </a:txBody>
                  <a:tcPr marL="68580" marR="68580" marT="0" marB="0"/>
                </a:tc>
                <a:tc>
                  <a:txBody>
                    <a:bodyPr/>
                    <a:lstStyle/>
                    <a:p>
                      <a:pPr>
                        <a:lnSpc>
                          <a:spcPct val="200000"/>
                        </a:lnSpc>
                        <a:spcAft>
                          <a:spcPts val="0"/>
                        </a:spcAft>
                      </a:pPr>
                      <a:r>
                        <a:rPr lang="en-CA" sz="1600">
                          <a:effectLst/>
                        </a:rPr>
                        <a:t>18 (11)</a:t>
                      </a:r>
                      <a:endParaRPr lang="en-US" sz="1600">
                        <a:effectLst/>
                        <a:latin typeface="Calibri"/>
                        <a:ea typeface="Times New Roman"/>
                        <a:cs typeface="Times New Roman"/>
                      </a:endParaRPr>
                    </a:p>
                  </a:txBody>
                  <a:tcPr marL="68580" marR="68580" marT="0" marB="0"/>
                </a:tc>
                <a:tc>
                  <a:txBody>
                    <a:bodyPr/>
                    <a:lstStyle/>
                    <a:p>
                      <a:pPr>
                        <a:lnSpc>
                          <a:spcPct val="200000"/>
                        </a:lnSpc>
                        <a:spcAft>
                          <a:spcPts val="0"/>
                        </a:spcAft>
                      </a:pPr>
                      <a:r>
                        <a:rPr lang="en-CA" sz="1600">
                          <a:effectLst/>
                        </a:rPr>
                        <a:t>p=NS</a:t>
                      </a:r>
                      <a:endParaRPr lang="en-US" sz="1600">
                        <a:effectLst/>
                        <a:latin typeface="Calibri"/>
                        <a:ea typeface="Times New Roman"/>
                        <a:cs typeface="Times New Roman"/>
                      </a:endParaRPr>
                    </a:p>
                  </a:txBody>
                  <a:tcPr marL="68580" marR="68580" marT="0" marB="0"/>
                </a:tc>
              </a:tr>
              <a:tr h="1458434">
                <a:tc>
                  <a:txBody>
                    <a:bodyPr/>
                    <a:lstStyle/>
                    <a:p>
                      <a:pPr>
                        <a:lnSpc>
                          <a:spcPct val="200000"/>
                        </a:lnSpc>
                        <a:spcAft>
                          <a:spcPts val="0"/>
                        </a:spcAft>
                      </a:pPr>
                      <a:r>
                        <a:rPr lang="en-CA" sz="1600">
                          <a:effectLst/>
                        </a:rPr>
                        <a:t>NEC before 15 days of life (percentage of NEC cases)</a:t>
                      </a:r>
                      <a:endParaRPr lang="en-US" sz="1600">
                        <a:effectLst/>
                        <a:latin typeface="Calibri"/>
                        <a:ea typeface="Times New Roman"/>
                        <a:cs typeface="Times New Roman"/>
                      </a:endParaRPr>
                    </a:p>
                  </a:txBody>
                  <a:tcPr marL="68580" marR="68580" marT="0" marB="0"/>
                </a:tc>
                <a:tc>
                  <a:txBody>
                    <a:bodyPr/>
                    <a:lstStyle/>
                    <a:p>
                      <a:pPr>
                        <a:lnSpc>
                          <a:spcPct val="200000"/>
                        </a:lnSpc>
                        <a:spcAft>
                          <a:spcPts val="0"/>
                        </a:spcAft>
                      </a:pPr>
                      <a:r>
                        <a:rPr lang="en-CA" sz="1600">
                          <a:effectLst/>
                        </a:rPr>
                        <a:t>11 (35%)</a:t>
                      </a:r>
                      <a:endParaRPr lang="en-US" sz="1600">
                        <a:effectLst/>
                        <a:latin typeface="Calibri"/>
                        <a:ea typeface="Times New Roman"/>
                        <a:cs typeface="Times New Roman"/>
                      </a:endParaRPr>
                    </a:p>
                  </a:txBody>
                  <a:tcPr marL="68580" marR="68580" marT="0" marB="0"/>
                </a:tc>
                <a:tc>
                  <a:txBody>
                    <a:bodyPr/>
                    <a:lstStyle/>
                    <a:p>
                      <a:pPr>
                        <a:lnSpc>
                          <a:spcPct val="200000"/>
                        </a:lnSpc>
                        <a:spcAft>
                          <a:spcPts val="0"/>
                        </a:spcAft>
                      </a:pPr>
                      <a:r>
                        <a:rPr lang="en-CA" sz="1600">
                          <a:effectLst/>
                        </a:rPr>
                        <a:t>8 (50%)</a:t>
                      </a:r>
                      <a:endParaRPr lang="en-US" sz="1600">
                        <a:effectLst/>
                        <a:latin typeface="Calibri"/>
                        <a:ea typeface="Times New Roman"/>
                        <a:cs typeface="Times New Roman"/>
                      </a:endParaRPr>
                    </a:p>
                  </a:txBody>
                  <a:tcPr marL="68580" marR="68580" marT="0" marB="0"/>
                </a:tc>
                <a:tc>
                  <a:txBody>
                    <a:bodyPr/>
                    <a:lstStyle/>
                    <a:p>
                      <a:pPr>
                        <a:lnSpc>
                          <a:spcPct val="200000"/>
                        </a:lnSpc>
                        <a:spcAft>
                          <a:spcPts val="0"/>
                        </a:spcAft>
                      </a:pPr>
                      <a:r>
                        <a:rPr lang="en-CA" sz="1600">
                          <a:effectLst/>
                        </a:rPr>
                        <a:t>p=NS</a:t>
                      </a:r>
                      <a:endParaRPr lang="en-US" sz="1600">
                        <a:effectLst/>
                        <a:latin typeface="Calibri"/>
                        <a:ea typeface="Times New Roman"/>
                        <a:cs typeface="Times New Roman"/>
                      </a:endParaRPr>
                    </a:p>
                  </a:txBody>
                  <a:tcPr marL="68580" marR="68580" marT="0" marB="0"/>
                </a:tc>
              </a:tr>
              <a:tr h="947924">
                <a:tc>
                  <a:txBody>
                    <a:bodyPr/>
                    <a:lstStyle/>
                    <a:p>
                      <a:pPr>
                        <a:lnSpc>
                          <a:spcPct val="200000"/>
                        </a:lnSpc>
                        <a:spcAft>
                          <a:spcPts val="0"/>
                        </a:spcAft>
                      </a:pPr>
                      <a:r>
                        <a:rPr lang="en-CA" sz="1600">
                          <a:effectLst/>
                        </a:rPr>
                        <a:t>Infants receiving at least 1 day of TPN</a:t>
                      </a:r>
                      <a:endParaRPr lang="en-US" sz="1600">
                        <a:effectLst/>
                        <a:latin typeface="Calibri"/>
                        <a:ea typeface="Times New Roman"/>
                        <a:cs typeface="Times New Roman"/>
                      </a:endParaRPr>
                    </a:p>
                  </a:txBody>
                  <a:tcPr marL="68580" marR="68580" marT="0" marB="0"/>
                </a:tc>
                <a:tc>
                  <a:txBody>
                    <a:bodyPr/>
                    <a:lstStyle/>
                    <a:p>
                      <a:pPr>
                        <a:lnSpc>
                          <a:spcPct val="200000"/>
                        </a:lnSpc>
                        <a:spcAft>
                          <a:spcPts val="0"/>
                        </a:spcAft>
                      </a:pPr>
                      <a:r>
                        <a:rPr lang="en-CA" sz="1600">
                          <a:effectLst/>
                        </a:rPr>
                        <a:t>295 (94%)</a:t>
                      </a:r>
                      <a:endParaRPr lang="en-US" sz="1600">
                        <a:effectLst/>
                        <a:latin typeface="Calibri"/>
                        <a:ea typeface="Times New Roman"/>
                        <a:cs typeface="Times New Roman"/>
                      </a:endParaRPr>
                    </a:p>
                  </a:txBody>
                  <a:tcPr marL="68580" marR="68580" marT="0" marB="0"/>
                </a:tc>
                <a:tc>
                  <a:txBody>
                    <a:bodyPr/>
                    <a:lstStyle/>
                    <a:p>
                      <a:pPr>
                        <a:lnSpc>
                          <a:spcPct val="200000"/>
                        </a:lnSpc>
                        <a:spcAft>
                          <a:spcPts val="0"/>
                        </a:spcAft>
                      </a:pPr>
                      <a:r>
                        <a:rPr lang="en-CA" sz="1600">
                          <a:effectLst/>
                        </a:rPr>
                        <a:t>282 (96%)</a:t>
                      </a:r>
                      <a:endParaRPr lang="en-US" sz="1600">
                        <a:effectLst/>
                        <a:latin typeface="Calibri"/>
                        <a:ea typeface="Times New Roman"/>
                        <a:cs typeface="Times New Roman"/>
                      </a:endParaRPr>
                    </a:p>
                  </a:txBody>
                  <a:tcPr marL="68580" marR="68580" marT="0" marB="0"/>
                </a:tc>
                <a:tc>
                  <a:txBody>
                    <a:bodyPr/>
                    <a:lstStyle/>
                    <a:p>
                      <a:pPr>
                        <a:lnSpc>
                          <a:spcPct val="200000"/>
                        </a:lnSpc>
                        <a:spcAft>
                          <a:spcPts val="0"/>
                        </a:spcAft>
                      </a:pPr>
                      <a:r>
                        <a:rPr lang="en-CA" sz="1600">
                          <a:effectLst/>
                        </a:rPr>
                        <a:t>p=NS</a:t>
                      </a:r>
                      <a:endParaRPr lang="en-US" sz="1600">
                        <a:effectLst/>
                        <a:latin typeface="Calibri"/>
                        <a:ea typeface="Times New Roman"/>
                        <a:cs typeface="Times New Roman"/>
                      </a:endParaRPr>
                    </a:p>
                  </a:txBody>
                  <a:tcPr marL="68580" marR="68580" marT="0" marB="0"/>
                </a:tc>
              </a:tr>
              <a:tr h="947924">
                <a:tc>
                  <a:txBody>
                    <a:bodyPr/>
                    <a:lstStyle/>
                    <a:p>
                      <a:pPr>
                        <a:lnSpc>
                          <a:spcPct val="200000"/>
                        </a:lnSpc>
                        <a:spcAft>
                          <a:spcPts val="0"/>
                        </a:spcAft>
                      </a:pPr>
                      <a:r>
                        <a:rPr lang="en-CA" sz="1600">
                          <a:effectLst/>
                        </a:rPr>
                        <a:t>Age of 1</a:t>
                      </a:r>
                      <a:r>
                        <a:rPr lang="en-CA" sz="1600" baseline="30000">
                          <a:effectLst/>
                        </a:rPr>
                        <a:t>st</a:t>
                      </a:r>
                      <a:r>
                        <a:rPr lang="en-CA" sz="1600">
                          <a:effectLst/>
                        </a:rPr>
                        <a:t> stopping TPN</a:t>
                      </a:r>
                      <a:endParaRPr lang="en-US" sz="1600">
                        <a:effectLst/>
                      </a:endParaRPr>
                    </a:p>
                    <a:p>
                      <a:pPr>
                        <a:lnSpc>
                          <a:spcPct val="200000"/>
                        </a:lnSpc>
                        <a:spcAft>
                          <a:spcPts val="0"/>
                        </a:spcAft>
                      </a:pPr>
                      <a:r>
                        <a:rPr lang="en-CA" sz="1600">
                          <a:effectLst/>
                        </a:rPr>
                        <a:t>Mean (SD)</a:t>
                      </a:r>
                      <a:endParaRPr lang="en-US" sz="1600">
                        <a:effectLst/>
                        <a:latin typeface="Calibri"/>
                        <a:ea typeface="Times New Roman"/>
                        <a:cs typeface="Times New Roman"/>
                      </a:endParaRPr>
                    </a:p>
                  </a:txBody>
                  <a:tcPr marL="68580" marR="68580" marT="0" marB="0"/>
                </a:tc>
                <a:tc>
                  <a:txBody>
                    <a:bodyPr/>
                    <a:lstStyle/>
                    <a:p>
                      <a:pPr>
                        <a:lnSpc>
                          <a:spcPct val="200000"/>
                        </a:lnSpc>
                        <a:spcAft>
                          <a:spcPts val="0"/>
                        </a:spcAft>
                      </a:pPr>
                      <a:r>
                        <a:rPr lang="en-CA" sz="1600">
                          <a:effectLst/>
                        </a:rPr>
                        <a:t>16 (20)</a:t>
                      </a:r>
                      <a:endParaRPr lang="en-US" sz="1600">
                        <a:effectLst/>
                        <a:latin typeface="Calibri"/>
                        <a:ea typeface="Times New Roman"/>
                        <a:cs typeface="Times New Roman"/>
                      </a:endParaRPr>
                    </a:p>
                  </a:txBody>
                  <a:tcPr marL="68580" marR="68580" marT="0" marB="0"/>
                </a:tc>
                <a:tc>
                  <a:txBody>
                    <a:bodyPr/>
                    <a:lstStyle/>
                    <a:p>
                      <a:pPr>
                        <a:lnSpc>
                          <a:spcPct val="200000"/>
                        </a:lnSpc>
                        <a:spcAft>
                          <a:spcPts val="0"/>
                        </a:spcAft>
                      </a:pPr>
                      <a:r>
                        <a:rPr lang="en-CA" sz="1600">
                          <a:effectLst/>
                        </a:rPr>
                        <a:t>11 (10)</a:t>
                      </a:r>
                      <a:endParaRPr lang="en-US" sz="1600">
                        <a:effectLst/>
                        <a:latin typeface="Calibri"/>
                        <a:ea typeface="Times New Roman"/>
                        <a:cs typeface="Times New Roman"/>
                      </a:endParaRPr>
                    </a:p>
                  </a:txBody>
                  <a:tcPr marL="68580" marR="68580" marT="0" marB="0"/>
                </a:tc>
                <a:tc>
                  <a:txBody>
                    <a:bodyPr/>
                    <a:lstStyle/>
                    <a:p>
                      <a:pPr>
                        <a:lnSpc>
                          <a:spcPct val="200000"/>
                        </a:lnSpc>
                        <a:spcAft>
                          <a:spcPts val="0"/>
                        </a:spcAft>
                      </a:pPr>
                      <a:r>
                        <a:rPr lang="en-CA" sz="1600">
                          <a:effectLst/>
                        </a:rPr>
                        <a:t>p=0.004</a:t>
                      </a:r>
                      <a:endParaRPr lang="en-US" sz="1600">
                        <a:effectLst/>
                        <a:latin typeface="Calibri"/>
                        <a:ea typeface="Times New Roman"/>
                        <a:cs typeface="Times New Roman"/>
                      </a:endParaRPr>
                    </a:p>
                  </a:txBody>
                  <a:tcPr marL="68580" marR="68580" marT="0" marB="0"/>
                </a:tc>
              </a:tr>
              <a:tr h="1458434">
                <a:tc>
                  <a:txBody>
                    <a:bodyPr/>
                    <a:lstStyle/>
                    <a:p>
                      <a:pPr>
                        <a:lnSpc>
                          <a:spcPct val="200000"/>
                        </a:lnSpc>
                        <a:spcAft>
                          <a:spcPts val="0"/>
                        </a:spcAft>
                      </a:pPr>
                      <a:r>
                        <a:rPr lang="en-CA" sz="1600" dirty="0">
                          <a:effectLst/>
                        </a:rPr>
                        <a:t>Age of finally stopping </a:t>
                      </a:r>
                      <a:r>
                        <a:rPr lang="en-CA" sz="1600" dirty="0" smtClean="0">
                          <a:effectLst/>
                        </a:rPr>
                        <a:t>TPN Mean </a:t>
                      </a:r>
                      <a:r>
                        <a:rPr lang="en-CA" sz="1600" dirty="0">
                          <a:effectLst/>
                        </a:rPr>
                        <a:t>(SD)</a:t>
                      </a:r>
                      <a:endParaRPr lang="en-US" sz="1600" dirty="0">
                        <a:effectLst/>
                        <a:latin typeface="Calibri"/>
                        <a:ea typeface="Times New Roman"/>
                        <a:cs typeface="Times New Roman"/>
                      </a:endParaRPr>
                    </a:p>
                  </a:txBody>
                  <a:tcPr marL="68580" marR="68580" marT="0" marB="0"/>
                </a:tc>
                <a:tc>
                  <a:txBody>
                    <a:bodyPr/>
                    <a:lstStyle/>
                    <a:p>
                      <a:pPr>
                        <a:lnSpc>
                          <a:spcPct val="200000"/>
                        </a:lnSpc>
                        <a:spcAft>
                          <a:spcPts val="0"/>
                        </a:spcAft>
                      </a:pPr>
                      <a:r>
                        <a:rPr lang="en-CA" sz="1600">
                          <a:effectLst/>
                        </a:rPr>
                        <a:t>22 (28)</a:t>
                      </a:r>
                      <a:endParaRPr lang="en-US" sz="1600">
                        <a:effectLst/>
                        <a:latin typeface="Calibri"/>
                        <a:ea typeface="Times New Roman"/>
                        <a:cs typeface="Times New Roman"/>
                      </a:endParaRPr>
                    </a:p>
                  </a:txBody>
                  <a:tcPr marL="68580" marR="68580" marT="0" marB="0"/>
                </a:tc>
                <a:tc>
                  <a:txBody>
                    <a:bodyPr/>
                    <a:lstStyle/>
                    <a:p>
                      <a:pPr>
                        <a:lnSpc>
                          <a:spcPct val="200000"/>
                        </a:lnSpc>
                        <a:spcAft>
                          <a:spcPts val="0"/>
                        </a:spcAft>
                      </a:pPr>
                      <a:r>
                        <a:rPr lang="en-CA" sz="1600">
                          <a:effectLst/>
                        </a:rPr>
                        <a:t>16 (18)</a:t>
                      </a:r>
                      <a:endParaRPr lang="en-US" sz="1600">
                        <a:effectLst/>
                        <a:latin typeface="Calibri"/>
                        <a:ea typeface="Times New Roman"/>
                        <a:cs typeface="Times New Roman"/>
                      </a:endParaRPr>
                    </a:p>
                  </a:txBody>
                  <a:tcPr marL="68580" marR="68580" marT="0" marB="0"/>
                </a:tc>
                <a:tc>
                  <a:txBody>
                    <a:bodyPr/>
                    <a:lstStyle/>
                    <a:p>
                      <a:pPr>
                        <a:lnSpc>
                          <a:spcPct val="200000"/>
                        </a:lnSpc>
                        <a:spcAft>
                          <a:spcPts val="0"/>
                        </a:spcAft>
                      </a:pPr>
                      <a:r>
                        <a:rPr lang="en-CA" sz="1600" dirty="0">
                          <a:effectLst/>
                        </a:rPr>
                        <a:t>p=0.02</a:t>
                      </a:r>
                      <a:endParaRPr lang="en-US" sz="1600" dirty="0">
                        <a:effectLst/>
                        <a:latin typeface="Calibri"/>
                        <a:ea typeface="Times New Roman"/>
                        <a:cs typeface="Times New Roman"/>
                      </a:endParaRPr>
                    </a:p>
                  </a:txBody>
                  <a:tcPr marL="68580" marR="68580" marT="0" marB="0"/>
                </a:tc>
              </a:tr>
            </a:tbl>
          </a:graphicData>
        </a:graphic>
      </p:graphicFrame>
    </p:spTree>
    <p:extLst>
      <p:ext uri="{BB962C8B-B14F-4D97-AF65-F5344CB8AC3E}">
        <p14:creationId xmlns:p14="http://schemas.microsoft.com/office/powerpoint/2010/main" val="251426158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CA" dirty="0" smtClean="0"/>
              <a:t>Parents</a:t>
            </a:r>
            <a:endParaRPr lang="fr-CA" dirty="0"/>
          </a:p>
        </p:txBody>
      </p:sp>
      <p:sp>
        <p:nvSpPr>
          <p:cNvPr id="3" name="Espace réservé du contenu 2"/>
          <p:cNvSpPr>
            <a:spLocks noGrp="1"/>
          </p:cNvSpPr>
          <p:nvPr>
            <p:ph sz="quarter" idx="1"/>
          </p:nvPr>
        </p:nvSpPr>
        <p:spPr/>
        <p:txBody>
          <a:bodyPr/>
          <a:lstStyle/>
          <a:p>
            <a:r>
              <a:rPr lang="en-CA" dirty="0" smtClean="0"/>
              <a:t>No longer consider parents to be passive consumers of health care for their infants</a:t>
            </a:r>
          </a:p>
          <a:p>
            <a:r>
              <a:rPr lang="en-CA" dirty="0" smtClean="0"/>
              <a:t>Partners in care, </a:t>
            </a:r>
            <a:r>
              <a:rPr lang="en-CA" smtClean="0"/>
              <a:t>policy, innovation </a:t>
            </a:r>
            <a:r>
              <a:rPr lang="en-CA" dirty="0" smtClean="0"/>
              <a:t>and research</a:t>
            </a:r>
            <a:endParaRPr lang="fr-CA" dirty="0"/>
          </a:p>
        </p:txBody>
      </p:sp>
    </p:spTree>
    <p:extLst>
      <p:ext uri="{BB962C8B-B14F-4D97-AF65-F5344CB8AC3E}">
        <p14:creationId xmlns:p14="http://schemas.microsoft.com/office/powerpoint/2010/main" val="196343999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en-CA" dirty="0" smtClean="0"/>
              <a:t>When there is inadequate evidence</a:t>
            </a:r>
            <a:endParaRPr lang="fr-CA" dirty="0"/>
          </a:p>
        </p:txBody>
      </p:sp>
      <p:sp>
        <p:nvSpPr>
          <p:cNvPr id="3" name="Espace réservé du contenu 2"/>
          <p:cNvSpPr>
            <a:spLocks noGrp="1"/>
          </p:cNvSpPr>
          <p:nvPr>
            <p:ph sz="quarter" idx="1"/>
          </p:nvPr>
        </p:nvSpPr>
        <p:spPr/>
        <p:txBody>
          <a:bodyPr>
            <a:normAutofit/>
          </a:bodyPr>
          <a:lstStyle/>
          <a:p>
            <a:r>
              <a:rPr lang="en-CA" dirty="0" smtClean="0"/>
              <a:t>For so many questions (PDA!, hypotension!) we just </a:t>
            </a:r>
            <a:r>
              <a:rPr lang="en-CA" smtClean="0"/>
              <a:t>don’t know what </a:t>
            </a:r>
            <a:r>
              <a:rPr lang="en-CA" dirty="0" smtClean="0"/>
              <a:t>to do</a:t>
            </a:r>
          </a:p>
          <a:p>
            <a:r>
              <a:rPr lang="en-CA" dirty="0" smtClean="0"/>
              <a:t>1. Recognize the lack of evidence &amp; be open about this with parents</a:t>
            </a:r>
          </a:p>
          <a:p>
            <a:r>
              <a:rPr lang="en-CA" dirty="0" smtClean="0"/>
              <a:t>2. Work with the current consensus, recognizing that this might be wrong</a:t>
            </a:r>
          </a:p>
          <a:p>
            <a:r>
              <a:rPr lang="en-CA" dirty="0" smtClean="0"/>
              <a:t>3. Use physiology based medicine, recognizing that this might be wrong</a:t>
            </a:r>
          </a:p>
          <a:p>
            <a:r>
              <a:rPr lang="en-CA" dirty="0" smtClean="0"/>
              <a:t>4. Collaborate in RCTs to find the answers</a:t>
            </a:r>
            <a:endParaRPr lang="fr-CA" dirty="0"/>
          </a:p>
        </p:txBody>
      </p:sp>
    </p:spTree>
    <p:extLst>
      <p:ext uri="{BB962C8B-B14F-4D97-AF65-F5344CB8AC3E}">
        <p14:creationId xmlns:p14="http://schemas.microsoft.com/office/powerpoint/2010/main" val="311940486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CA" dirty="0" smtClean="0"/>
              <a:t>PDA</a:t>
            </a:r>
            <a:endParaRPr lang="fr-CA" dirty="0"/>
          </a:p>
        </p:txBody>
      </p:sp>
      <p:sp>
        <p:nvSpPr>
          <p:cNvPr id="3" name="Espace réservé du contenu 2"/>
          <p:cNvSpPr>
            <a:spLocks noGrp="1"/>
          </p:cNvSpPr>
          <p:nvPr>
            <p:ph sz="quarter" idx="1"/>
          </p:nvPr>
        </p:nvSpPr>
        <p:spPr/>
        <p:txBody>
          <a:bodyPr>
            <a:normAutofit fontScale="92500" lnSpcReduction="20000"/>
          </a:bodyPr>
          <a:lstStyle/>
          <a:p>
            <a:r>
              <a:rPr lang="en-CA" dirty="0" smtClean="0"/>
              <a:t>An example of how we are trying to innovate/improve  practice at Sainte </a:t>
            </a:r>
            <a:r>
              <a:rPr lang="en-CA" dirty="0" smtClean="0"/>
              <a:t>Justine, without definitive data</a:t>
            </a:r>
            <a:endParaRPr lang="en-CA" dirty="0" smtClean="0"/>
          </a:p>
          <a:p>
            <a:pPr lvl="1"/>
            <a:r>
              <a:rPr lang="en-CA" dirty="0" smtClean="0"/>
              <a:t>Many PDA close spontaneously</a:t>
            </a:r>
          </a:p>
          <a:p>
            <a:pPr lvl="1"/>
            <a:r>
              <a:rPr lang="en-CA" dirty="0" smtClean="0"/>
              <a:t>Large PDA less likely to do so</a:t>
            </a:r>
          </a:p>
          <a:p>
            <a:pPr lvl="1"/>
            <a:r>
              <a:rPr lang="en-CA" dirty="0" smtClean="0"/>
              <a:t>Large PDA may lead to pulmonary hemorrhage</a:t>
            </a:r>
          </a:p>
          <a:p>
            <a:pPr lvl="1"/>
            <a:r>
              <a:rPr lang="en-CA" dirty="0" smtClean="0"/>
              <a:t>Recent increase in </a:t>
            </a:r>
            <a:r>
              <a:rPr lang="en-CA" dirty="0" smtClean="0"/>
              <a:t>pulmonary hemorrhage</a:t>
            </a:r>
            <a:endParaRPr lang="en-CA" dirty="0" smtClean="0"/>
          </a:p>
          <a:p>
            <a:r>
              <a:rPr lang="en-CA" dirty="0" smtClean="0"/>
              <a:t>Based on biologic plausibility, previous observational data, and a recent </a:t>
            </a:r>
            <a:r>
              <a:rPr lang="en-CA" dirty="0" smtClean="0"/>
              <a:t>moderately large RCT (</a:t>
            </a:r>
            <a:r>
              <a:rPr lang="en-CA" dirty="0" err="1" smtClean="0"/>
              <a:t>Kluckow</a:t>
            </a:r>
            <a:r>
              <a:rPr lang="en-CA" dirty="0" smtClean="0"/>
              <a:t> et al), and a host of information about indomethacin safety.</a:t>
            </a:r>
            <a:endParaRPr lang="en-CA" dirty="0" smtClean="0"/>
          </a:p>
          <a:p>
            <a:r>
              <a:rPr lang="en-CA" dirty="0" smtClean="0"/>
              <a:t>New protocol, </a:t>
            </a:r>
            <a:endParaRPr lang="en-CA" dirty="0" smtClean="0"/>
          </a:p>
          <a:p>
            <a:pPr lvl="1"/>
            <a:r>
              <a:rPr lang="en-CA" dirty="0" smtClean="0"/>
              <a:t>Re-introduction of prophylactic indomethacin for high risk infants</a:t>
            </a:r>
            <a:endParaRPr lang="en-CA" dirty="0" smtClean="0"/>
          </a:p>
          <a:p>
            <a:pPr lvl="1"/>
            <a:r>
              <a:rPr lang="en-CA" dirty="0"/>
              <a:t>R</a:t>
            </a:r>
            <a:r>
              <a:rPr lang="en-CA" dirty="0" smtClean="0"/>
              <a:t>outine </a:t>
            </a:r>
            <a:r>
              <a:rPr lang="en-CA" dirty="0" smtClean="0"/>
              <a:t>echocardiogram before 36 hours </a:t>
            </a:r>
          </a:p>
          <a:p>
            <a:pPr lvl="1"/>
            <a:r>
              <a:rPr lang="en-CA" dirty="0" smtClean="0"/>
              <a:t>Indomethacin if large </a:t>
            </a:r>
            <a:r>
              <a:rPr lang="en-CA" dirty="0" smtClean="0"/>
              <a:t>PDA (ibuprofen if </a:t>
            </a:r>
            <a:r>
              <a:rPr lang="en-CA" dirty="0" err="1" smtClean="0"/>
              <a:t>oliguric</a:t>
            </a:r>
            <a:r>
              <a:rPr lang="en-CA" dirty="0" smtClean="0"/>
              <a:t>)</a:t>
            </a:r>
            <a:endParaRPr lang="fr-CA" dirty="0"/>
          </a:p>
        </p:txBody>
      </p:sp>
    </p:spTree>
    <p:extLst>
      <p:ext uri="{BB962C8B-B14F-4D97-AF65-F5344CB8AC3E}">
        <p14:creationId xmlns:p14="http://schemas.microsoft.com/office/powerpoint/2010/main" val="12257884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99592" y="28828"/>
            <a:ext cx="7772400" cy="1143000"/>
          </a:xfrm>
        </p:spPr>
        <p:txBody>
          <a:bodyPr/>
          <a:lstStyle/>
          <a:p>
            <a:r>
              <a:rPr lang="en-CA" dirty="0"/>
              <a:t>n</a:t>
            </a:r>
            <a:r>
              <a:rPr lang="en-CA" dirty="0" smtClean="0"/>
              <a:t>eonatalresearch.org</a:t>
            </a:r>
            <a:endParaRPr lang="fr-CA" dirty="0"/>
          </a:p>
        </p:txBody>
      </p:sp>
      <p:sp>
        <p:nvSpPr>
          <p:cNvPr id="3" name="Espace réservé du contenu 2"/>
          <p:cNvSpPr>
            <a:spLocks noGrp="1"/>
          </p:cNvSpPr>
          <p:nvPr>
            <p:ph idx="1"/>
          </p:nvPr>
        </p:nvSpPr>
        <p:spPr/>
        <p:txBody>
          <a:bodyPr/>
          <a:lstStyle/>
          <a:p>
            <a:endParaRPr lang="fr-CA" dirty="0"/>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3648" t="16901" r="15768" b="4676"/>
          <a:stretch/>
        </p:blipFill>
        <p:spPr bwMode="auto">
          <a:xfrm>
            <a:off x="250165" y="1124744"/>
            <a:ext cx="8645665" cy="5400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9582257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CA"/>
          </a:p>
        </p:txBody>
      </p:sp>
      <p:sp>
        <p:nvSpPr>
          <p:cNvPr id="3" name="Espace réservé du contenu 2"/>
          <p:cNvSpPr>
            <a:spLocks noGrp="1"/>
          </p:cNvSpPr>
          <p:nvPr>
            <p:ph sz="quarter" idx="1"/>
          </p:nvPr>
        </p:nvSpPr>
        <p:spPr/>
        <p:txBody>
          <a:bodyPr/>
          <a:lstStyle/>
          <a:p>
            <a:endParaRPr lang="fr-CA"/>
          </a:p>
        </p:txBody>
      </p:sp>
    </p:spTree>
    <p:extLst>
      <p:ext uri="{BB962C8B-B14F-4D97-AF65-F5344CB8AC3E}">
        <p14:creationId xmlns:p14="http://schemas.microsoft.com/office/powerpoint/2010/main" val="140273200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apitaux">
  <a:themeElements>
    <a:clrScheme name="Capitaux">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Capitaux">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apitaux">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850</TotalTime>
  <Words>2273</Words>
  <Application>Microsoft Office PowerPoint</Application>
  <PresentationFormat>Affichage à l'écran (4:3)</PresentationFormat>
  <Paragraphs>352</Paragraphs>
  <Slides>42</Slides>
  <Notes>3</Notes>
  <HiddenSlides>0</HiddenSlides>
  <MMClips>0</MMClips>
  <ScaleCrop>false</ScaleCrop>
  <HeadingPairs>
    <vt:vector size="4" baseType="variant">
      <vt:variant>
        <vt:lpstr>Thème</vt:lpstr>
      </vt:variant>
      <vt:variant>
        <vt:i4>1</vt:i4>
      </vt:variant>
      <vt:variant>
        <vt:lpstr>Titres des diapositives</vt:lpstr>
      </vt:variant>
      <vt:variant>
        <vt:i4>42</vt:i4>
      </vt:variant>
    </vt:vector>
  </HeadingPairs>
  <TitlesOfParts>
    <vt:vector size="43" baseType="lpstr">
      <vt:lpstr>Capitaux</vt:lpstr>
      <vt:lpstr>Using Evidence: Innovating practice, improving care</vt:lpstr>
      <vt:lpstr>Présentation PowerPoint</vt:lpstr>
      <vt:lpstr>Conflicts of Interest</vt:lpstr>
      <vt:lpstr>Outline</vt:lpstr>
      <vt:lpstr>Integrating Evidence into Practice</vt:lpstr>
      <vt:lpstr>Présentation PowerPoint</vt:lpstr>
      <vt:lpstr>Présentation PowerPoint</vt:lpstr>
      <vt:lpstr>Further studies…</vt:lpstr>
      <vt:lpstr>When is enough, enough?</vt:lpstr>
      <vt:lpstr>Disasters in Neonatology</vt:lpstr>
      <vt:lpstr>Disasters in Neonatology</vt:lpstr>
      <vt:lpstr>Avoiding the next disaster</vt:lpstr>
      <vt:lpstr>Not all RCTs are equal!</vt:lpstr>
      <vt:lpstr>Immunoglobulins for Sepsis?</vt:lpstr>
      <vt:lpstr>INIS</vt:lpstr>
      <vt:lpstr>INIS</vt:lpstr>
      <vt:lpstr>Therapeutic Hypothermia</vt:lpstr>
      <vt:lpstr>Therapeutic Hypothermia</vt:lpstr>
      <vt:lpstr>When Enough is Enough- what to do next</vt:lpstr>
      <vt:lpstr>Probiotics: a relevant, recent, example</vt:lpstr>
      <vt:lpstr>Questions to ask before instituting a new intervention</vt:lpstr>
      <vt:lpstr>Forest plots of probiotics  in preterm infants </vt:lpstr>
      <vt:lpstr>Présentation PowerPoint</vt:lpstr>
      <vt:lpstr>Other recent meta-analyses</vt:lpstr>
      <vt:lpstr>Funnel plot to assess publication bias </vt:lpstr>
      <vt:lpstr>Multiple small trials</vt:lpstr>
      <vt:lpstr>Présentation PowerPoint</vt:lpstr>
      <vt:lpstr>Other RCTs</vt:lpstr>
      <vt:lpstr>ProPrems</vt:lpstr>
      <vt:lpstr>Meta-analysis</vt:lpstr>
      <vt:lpstr>Involving Parents</vt:lpstr>
      <vt:lpstr>Involving Parents</vt:lpstr>
      <vt:lpstr>Probiotics</vt:lpstr>
      <vt:lpstr>Présentation PowerPoint</vt:lpstr>
      <vt:lpstr>Présentation PowerPoint</vt:lpstr>
      <vt:lpstr>Présentation PowerPoint</vt:lpstr>
      <vt:lpstr>Présentation PowerPoint</vt:lpstr>
      <vt:lpstr>Parents</vt:lpstr>
      <vt:lpstr>When there is inadequate evidence</vt:lpstr>
      <vt:lpstr>PDA</vt:lpstr>
      <vt:lpstr>neonatalresearch.org</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Using Evidence: Innovating practice, improving care</dc:title>
  <dc:creator>Keith</dc:creator>
  <cp:lastModifiedBy>Keith</cp:lastModifiedBy>
  <cp:revision>42</cp:revision>
  <dcterms:created xsi:type="dcterms:W3CDTF">2014-03-05T22:35:07Z</dcterms:created>
  <dcterms:modified xsi:type="dcterms:W3CDTF">2014-04-04T19:23:41Z</dcterms:modified>
</cp:coreProperties>
</file>