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4" r:id="rId5"/>
    <p:sldId id="271" r:id="rId6"/>
    <p:sldId id="278" r:id="rId7"/>
    <p:sldId id="257" r:id="rId8"/>
    <p:sldId id="279" r:id="rId9"/>
    <p:sldId id="280" r:id="rId10"/>
    <p:sldId id="258" r:id="rId11"/>
    <p:sldId id="268" r:id="rId12"/>
    <p:sldId id="275" r:id="rId13"/>
    <p:sldId id="276" r:id="rId14"/>
    <p:sldId id="259" r:id="rId15"/>
    <p:sldId id="266" r:id="rId16"/>
    <p:sldId id="260" r:id="rId17"/>
    <p:sldId id="277" r:id="rId18"/>
    <p:sldId id="267" r:id="rId19"/>
    <p:sldId id="262" r:id="rId20"/>
    <p:sldId id="264" r:id="rId21"/>
    <p:sldId id="261" r:id="rId22"/>
    <p:sldId id="265" r:id="rId23"/>
    <p:sldId id="281" r:id="rId24"/>
    <p:sldId id="263" r:id="rId25"/>
    <p:sldId id="272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7D0-246D-44D9-9238-4545897E6F4D}" type="datetimeFigureOut">
              <a:rPr lang="fr-CA" smtClean="0"/>
              <a:t>2013-05-24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27E54-605E-4A73-8019-5AFB0488464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42695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7D0-246D-44D9-9238-4545897E6F4D}" type="datetimeFigureOut">
              <a:rPr lang="fr-CA" smtClean="0"/>
              <a:t>2013-05-24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27E54-605E-4A73-8019-5AFB0488464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5509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7D0-246D-44D9-9238-4545897E6F4D}" type="datetimeFigureOut">
              <a:rPr lang="fr-CA" smtClean="0"/>
              <a:t>2013-05-24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27E54-605E-4A73-8019-5AFB0488464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518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7D0-246D-44D9-9238-4545897E6F4D}" type="datetimeFigureOut">
              <a:rPr lang="fr-CA" smtClean="0"/>
              <a:t>2013-05-24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27E54-605E-4A73-8019-5AFB0488464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3118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7D0-246D-44D9-9238-4545897E6F4D}" type="datetimeFigureOut">
              <a:rPr lang="fr-CA" smtClean="0"/>
              <a:t>2013-05-24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27E54-605E-4A73-8019-5AFB0488464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2657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7D0-246D-44D9-9238-4545897E6F4D}" type="datetimeFigureOut">
              <a:rPr lang="fr-CA" smtClean="0"/>
              <a:t>2013-05-24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27E54-605E-4A73-8019-5AFB0488464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25954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7D0-246D-44D9-9238-4545897E6F4D}" type="datetimeFigureOut">
              <a:rPr lang="fr-CA" smtClean="0"/>
              <a:t>2013-05-24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27E54-605E-4A73-8019-5AFB0488464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71448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7D0-246D-44D9-9238-4545897E6F4D}" type="datetimeFigureOut">
              <a:rPr lang="fr-CA" smtClean="0"/>
              <a:t>2013-05-24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27E54-605E-4A73-8019-5AFB0488464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77545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7D0-246D-44D9-9238-4545897E6F4D}" type="datetimeFigureOut">
              <a:rPr lang="fr-CA" smtClean="0"/>
              <a:t>2013-05-24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27E54-605E-4A73-8019-5AFB0488464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63430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7D0-246D-44D9-9238-4545897E6F4D}" type="datetimeFigureOut">
              <a:rPr lang="fr-CA" smtClean="0"/>
              <a:t>2013-05-24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27E54-605E-4A73-8019-5AFB0488464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8169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7D0-246D-44D9-9238-4545897E6F4D}" type="datetimeFigureOut">
              <a:rPr lang="fr-CA" smtClean="0"/>
              <a:t>2013-05-24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27E54-605E-4A73-8019-5AFB0488464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21127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6F7D0-246D-44D9-9238-4545897E6F4D}" type="datetimeFigureOut">
              <a:rPr lang="fr-CA" smtClean="0"/>
              <a:t>2013-05-24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27E54-605E-4A73-8019-5AFB0488464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528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Pulse </a:t>
            </a:r>
            <a:r>
              <a:rPr lang="en-CA" dirty="0" err="1" smtClean="0"/>
              <a:t>oximetry</a:t>
            </a:r>
            <a:r>
              <a:rPr lang="en-CA" dirty="0" smtClean="0"/>
              <a:t> screening for congenital heart disease. </a:t>
            </a:r>
            <a:br>
              <a:rPr lang="en-CA" dirty="0" smtClean="0"/>
            </a:br>
            <a:r>
              <a:rPr lang="en-CA" dirty="0" smtClean="0"/>
              <a:t>Does it work?</a:t>
            </a:r>
            <a:br>
              <a:rPr lang="en-CA" dirty="0" smtClean="0"/>
            </a:br>
            <a:r>
              <a:rPr lang="en-CA" dirty="0" smtClean="0"/>
              <a:t>Is it worth it?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10573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Congenital Heart Disease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Most common group of congenital anomalies</a:t>
            </a:r>
          </a:p>
          <a:p>
            <a:r>
              <a:rPr lang="en-CA" dirty="0" smtClean="0"/>
              <a:t>About 1 in every 100 babies</a:t>
            </a:r>
          </a:p>
          <a:p>
            <a:endParaRPr lang="en-CA" dirty="0"/>
          </a:p>
          <a:p>
            <a:pPr lvl="1"/>
            <a:r>
              <a:rPr lang="en-CA" dirty="0" smtClean="0"/>
              <a:t>Depends on definition</a:t>
            </a:r>
          </a:p>
          <a:p>
            <a:pPr lvl="1"/>
            <a:r>
              <a:rPr lang="en-CA" dirty="0" smtClean="0"/>
              <a:t>If you include all ASD, VSD found on screening ultrasounds, 1%</a:t>
            </a:r>
          </a:p>
          <a:p>
            <a:pPr lvl="1"/>
            <a:endParaRPr lang="en-CA" dirty="0"/>
          </a:p>
          <a:p>
            <a:r>
              <a:rPr lang="en-CA" dirty="0" smtClean="0"/>
              <a:t>At least 8 per thousand have </a:t>
            </a:r>
            <a:r>
              <a:rPr lang="en-CA" dirty="0" err="1" smtClean="0"/>
              <a:t>anomly</a:t>
            </a:r>
            <a:r>
              <a:rPr lang="en-CA" dirty="0" smtClean="0"/>
              <a:t> with clinical impact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7501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Congenital Heart Disease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Sometimes not detected before discharge home</a:t>
            </a:r>
          </a:p>
          <a:p>
            <a:r>
              <a:rPr lang="en-CA" dirty="0" smtClean="0"/>
              <a:t>Infants with CHD who present after a serious deterioration have higher mortality and higher morbidity</a:t>
            </a:r>
          </a:p>
          <a:p>
            <a:r>
              <a:rPr lang="en-CA" dirty="0" smtClean="0"/>
              <a:t>Often, patients who had duct dependent lesions, who present when the duct closes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54474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2735"/>
            <a:ext cx="7128791" cy="589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717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Congenital Heart Disease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Can we detect CHD before that happens</a:t>
            </a:r>
          </a:p>
          <a:p>
            <a:endParaRPr lang="en-CA" dirty="0"/>
          </a:p>
          <a:p>
            <a:r>
              <a:rPr lang="en-CA" dirty="0" smtClean="0"/>
              <a:t>Antenatal screening</a:t>
            </a:r>
          </a:p>
          <a:p>
            <a:r>
              <a:rPr lang="en-CA" dirty="0" smtClean="0"/>
              <a:t>Postnatal screening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6626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3002"/>
            <a:ext cx="5184575" cy="6571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87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target diagnosis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Critical congenital heart disease (CCHD)</a:t>
            </a:r>
          </a:p>
          <a:p>
            <a:endParaRPr lang="en-CA" dirty="0"/>
          </a:p>
          <a:p>
            <a:r>
              <a:rPr lang="en-CA" dirty="0" smtClean="0"/>
              <a:t>CHD which is duct dependant and may cause sudden severe illness after PDA closure, and CHD which requires surgery in the 1</a:t>
            </a:r>
            <a:r>
              <a:rPr lang="en-CA" baseline="30000" dirty="0" smtClean="0"/>
              <a:t>st</a:t>
            </a:r>
            <a:r>
              <a:rPr lang="en-CA" dirty="0" smtClean="0"/>
              <a:t> 28 days of life</a:t>
            </a:r>
          </a:p>
          <a:p>
            <a:endParaRPr lang="en-CA" dirty="0" smtClean="0"/>
          </a:p>
          <a:p>
            <a:r>
              <a:rPr lang="en-CA" dirty="0" smtClean="0"/>
              <a:t>Includes most cyanotic CHD, and left heart obstructive lesions</a:t>
            </a:r>
          </a:p>
        </p:txBody>
      </p:sp>
    </p:spTree>
    <p:extLst>
      <p:ext uri="{BB962C8B-B14F-4D97-AF65-F5344CB8AC3E}">
        <p14:creationId xmlns:p14="http://schemas.microsoft.com/office/powerpoint/2010/main" val="429444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904875"/>
            <a:ext cx="504825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377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07" y="870263"/>
            <a:ext cx="6581837" cy="543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74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many CCHD are missed?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Most pregnant women have a morphology scan around 20 weeks gestation</a:t>
            </a:r>
          </a:p>
          <a:p>
            <a:r>
              <a:rPr lang="en-CA" dirty="0" smtClean="0"/>
              <a:t>All babies born in hospital have a physical exam before hospital discharge</a:t>
            </a:r>
          </a:p>
          <a:p>
            <a:endParaRPr lang="en-CA" dirty="0"/>
          </a:p>
          <a:p>
            <a:r>
              <a:rPr lang="en-CA" dirty="0" smtClean="0"/>
              <a:t>Nevertheless at least 20% of babies with CCHD are discharged without a </a:t>
            </a:r>
            <a:r>
              <a:rPr lang="en-CA" dirty="0" smtClean="0"/>
              <a:t>diagnosis (data from UK)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85818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CCHD in Canada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Are we missing CCHD in Canada?</a:t>
            </a:r>
          </a:p>
          <a:p>
            <a:endParaRPr lang="en-CA" dirty="0"/>
          </a:p>
          <a:p>
            <a:r>
              <a:rPr lang="en-CA" dirty="0" smtClean="0"/>
              <a:t>No recent data</a:t>
            </a:r>
          </a:p>
          <a:p>
            <a:endParaRPr lang="en-CA" dirty="0"/>
          </a:p>
          <a:p>
            <a:r>
              <a:rPr lang="en-CA" dirty="0" smtClean="0"/>
              <a:t>CCHD about 1 per 1000 births</a:t>
            </a:r>
          </a:p>
          <a:p>
            <a:endParaRPr lang="en-CA" dirty="0"/>
          </a:p>
          <a:p>
            <a:r>
              <a:rPr lang="en-CA" dirty="0" smtClean="0"/>
              <a:t>If we are better than any other jurisdiction, then about 10% not diagnosed before discharge</a:t>
            </a:r>
          </a:p>
          <a:p>
            <a:r>
              <a:rPr lang="en-CA" dirty="0" smtClean="0"/>
              <a:t>1 baby in every 10,000 discharged from hospital with CCHD without diagnosis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738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947" y="1340768"/>
            <a:ext cx="5951480" cy="396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97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08720"/>
            <a:ext cx="6840760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363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Does </a:t>
            </a:r>
            <a:r>
              <a:rPr lang="en-CA" dirty="0" err="1" smtClean="0"/>
              <a:t>Oximetry</a:t>
            </a:r>
            <a:r>
              <a:rPr lang="en-CA" dirty="0" smtClean="0"/>
              <a:t> Screening work?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Several very large studies</a:t>
            </a:r>
          </a:p>
          <a:p>
            <a:r>
              <a:rPr lang="en-CA" dirty="0"/>
              <a:t>d</a:t>
            </a:r>
            <a:r>
              <a:rPr lang="en-CA" dirty="0" smtClean="0"/>
              <a:t>e Wahl-</a:t>
            </a:r>
            <a:r>
              <a:rPr lang="en-CA" dirty="0" err="1" smtClean="0"/>
              <a:t>Granelli</a:t>
            </a:r>
            <a:r>
              <a:rPr lang="en-CA" dirty="0" smtClean="0"/>
              <a:t> </a:t>
            </a:r>
            <a:endParaRPr lang="en-CA" dirty="0" smtClean="0"/>
          </a:p>
          <a:p>
            <a:pPr lvl="1"/>
            <a:r>
              <a:rPr lang="en-CA" dirty="0" smtClean="0"/>
              <a:t>Only 2 antenatal diagnoses, 40,000 babies</a:t>
            </a:r>
          </a:p>
          <a:p>
            <a:r>
              <a:rPr lang="en-CA" dirty="0" smtClean="0"/>
              <a:t>Ewer</a:t>
            </a:r>
          </a:p>
          <a:p>
            <a:pPr lvl="1"/>
            <a:r>
              <a:rPr lang="en-CA" dirty="0" smtClean="0"/>
              <a:t>23 antenatal diagnoses, 20,000 babies</a:t>
            </a:r>
          </a:p>
          <a:p>
            <a:pPr lvl="1"/>
            <a:endParaRPr lang="en-CA" dirty="0" smtClean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40772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1988" y="341313"/>
            <a:ext cx="10467976" cy="618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llipse 5"/>
          <p:cNvSpPr/>
          <p:nvPr/>
        </p:nvSpPr>
        <p:spPr>
          <a:xfrm>
            <a:off x="5184068" y="116632"/>
            <a:ext cx="792088" cy="6552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9315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Is there a lot of extra work for the cardiologists?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False positive rate between 0.1% and 1%</a:t>
            </a:r>
          </a:p>
          <a:p>
            <a:r>
              <a:rPr lang="en-CA" dirty="0" smtClean="0"/>
              <a:t>Much lower if tested after 24 hours</a:t>
            </a:r>
          </a:p>
          <a:p>
            <a:endParaRPr lang="en-CA" dirty="0"/>
          </a:p>
          <a:p>
            <a:r>
              <a:rPr lang="en-CA" dirty="0" smtClean="0"/>
              <a:t>False positive of physical examination 2%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3160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328738"/>
            <a:ext cx="5000625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8918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1988" y="341313"/>
            <a:ext cx="10467976" cy="618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llipse 3"/>
          <p:cNvSpPr/>
          <p:nvPr/>
        </p:nvSpPr>
        <p:spPr>
          <a:xfrm>
            <a:off x="8351912" y="155811"/>
            <a:ext cx="792088" cy="6552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2937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False positives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Many ‘false positives’ actually have diseases that need therapy, or follow </a:t>
            </a:r>
            <a:r>
              <a:rPr lang="en-CA" dirty="0" smtClean="0"/>
              <a:t>up</a:t>
            </a:r>
          </a:p>
          <a:p>
            <a:endParaRPr lang="en-CA" dirty="0"/>
          </a:p>
          <a:p>
            <a:r>
              <a:rPr lang="en-CA" dirty="0" smtClean="0"/>
              <a:t>Respiratory disease with desaturation</a:t>
            </a:r>
          </a:p>
          <a:p>
            <a:r>
              <a:rPr lang="en-CA" dirty="0" smtClean="0"/>
              <a:t>CHD which is not ‘critical`</a:t>
            </a:r>
          </a:p>
          <a:p>
            <a:r>
              <a:rPr lang="en-CA" dirty="0" smtClean="0"/>
              <a:t>Pulmonary hypertension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4316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Do false positives </a:t>
            </a:r>
            <a:r>
              <a:rPr lang="fr-CA" dirty="0" err="1" smtClean="0"/>
              <a:t>worry</a:t>
            </a:r>
            <a:r>
              <a:rPr lang="fr-CA" dirty="0" smtClean="0"/>
              <a:t> parents?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UK study of 20000 babies</a:t>
            </a:r>
          </a:p>
          <a:p>
            <a:r>
              <a:rPr lang="en-CA" dirty="0" smtClean="0"/>
              <a:t>119 false positives</a:t>
            </a:r>
          </a:p>
          <a:p>
            <a:r>
              <a:rPr lang="en-CA" dirty="0" smtClean="0"/>
              <a:t>Asked the mothers</a:t>
            </a:r>
          </a:p>
          <a:p>
            <a:endParaRPr lang="en-CA" dirty="0"/>
          </a:p>
          <a:p>
            <a:r>
              <a:rPr lang="en-CA" dirty="0" smtClean="0"/>
              <a:t>No increase in anxiety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82121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Sensitivity is around 75%</a:t>
            </a:r>
          </a:p>
          <a:p>
            <a:endParaRPr lang="en-CA" dirty="0"/>
          </a:p>
          <a:p>
            <a:r>
              <a:rPr lang="en-CA" dirty="0" smtClean="0"/>
              <a:t>Sensitivity of physical exam alone 66%</a:t>
            </a:r>
          </a:p>
          <a:p>
            <a:r>
              <a:rPr lang="en-CA" dirty="0" smtClean="0"/>
              <a:t>Combined sensitivity of </a:t>
            </a:r>
            <a:r>
              <a:rPr lang="en-CA" dirty="0" err="1" smtClean="0"/>
              <a:t>oximetry</a:t>
            </a:r>
            <a:r>
              <a:rPr lang="en-CA" dirty="0" smtClean="0"/>
              <a:t> with physical exam 83%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01224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False </a:t>
            </a:r>
            <a:r>
              <a:rPr lang="fr-CA" dirty="0" err="1" smtClean="0"/>
              <a:t>negatives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17% of infants </a:t>
            </a:r>
            <a:r>
              <a:rPr lang="fr-CA" dirty="0" err="1" smtClean="0"/>
              <a:t>with</a:t>
            </a:r>
            <a:r>
              <a:rPr lang="fr-CA" dirty="0" smtClean="0"/>
              <a:t> CCHD </a:t>
            </a:r>
            <a:r>
              <a:rPr lang="fr-CA" dirty="0" err="1" smtClean="0"/>
              <a:t>which</a:t>
            </a:r>
            <a:r>
              <a:rPr lang="fr-CA" dirty="0" smtClean="0"/>
              <a:t> </a:t>
            </a:r>
            <a:r>
              <a:rPr lang="fr-CA" dirty="0" err="1" smtClean="0"/>
              <a:t>was</a:t>
            </a:r>
            <a:r>
              <a:rPr lang="fr-CA" dirty="0" smtClean="0"/>
              <a:t> not </a:t>
            </a:r>
            <a:r>
              <a:rPr lang="fr-CA" dirty="0" err="1" smtClean="0"/>
              <a:t>diagnosed</a:t>
            </a:r>
            <a:r>
              <a:rPr lang="fr-CA" dirty="0" smtClean="0"/>
              <a:t> </a:t>
            </a:r>
            <a:r>
              <a:rPr lang="fr-CA" dirty="0" err="1" smtClean="0"/>
              <a:t>antenatally</a:t>
            </a:r>
            <a:r>
              <a:rPr lang="fr-CA" dirty="0" smtClean="0"/>
              <a:t> </a:t>
            </a:r>
            <a:r>
              <a:rPr lang="fr-CA" dirty="0" err="1" smtClean="0"/>
              <a:t>will</a:t>
            </a:r>
            <a:r>
              <a:rPr lang="fr-CA" dirty="0" smtClean="0"/>
              <a:t> </a:t>
            </a:r>
            <a:r>
              <a:rPr lang="fr-CA" dirty="0" err="1" smtClean="0"/>
              <a:t>still</a:t>
            </a:r>
            <a:r>
              <a:rPr lang="fr-CA" dirty="0" smtClean="0"/>
              <a:t> </a:t>
            </a:r>
            <a:r>
              <a:rPr lang="fr-CA" dirty="0" err="1" smtClean="0"/>
              <a:t>be</a:t>
            </a:r>
            <a:r>
              <a:rPr lang="fr-CA" dirty="0" smtClean="0"/>
              <a:t> </a:t>
            </a:r>
            <a:r>
              <a:rPr lang="fr-CA" dirty="0" err="1" smtClean="0"/>
              <a:t>discharged</a:t>
            </a:r>
            <a:r>
              <a:rPr lang="fr-CA" dirty="0" smtClean="0"/>
              <a:t> </a:t>
            </a:r>
            <a:r>
              <a:rPr lang="fr-CA" dirty="0" err="1" smtClean="0"/>
              <a:t>without</a:t>
            </a:r>
            <a:r>
              <a:rPr lang="fr-CA" dirty="0" smtClean="0"/>
              <a:t> </a:t>
            </a:r>
            <a:r>
              <a:rPr lang="fr-CA" dirty="0" err="1" smtClean="0"/>
              <a:t>diagnosis</a:t>
            </a:r>
            <a:endParaRPr lang="fr-CA" dirty="0" smtClean="0"/>
          </a:p>
          <a:p>
            <a:r>
              <a:rPr lang="fr-CA" dirty="0" err="1" smtClean="0"/>
              <a:t>Mostly</a:t>
            </a:r>
            <a:r>
              <a:rPr lang="fr-CA" dirty="0" smtClean="0"/>
              <a:t> Coarctations, IAA </a:t>
            </a:r>
            <a:r>
              <a:rPr lang="fr-CA" dirty="0" err="1" smtClean="0"/>
              <a:t>occasionally</a:t>
            </a:r>
            <a:r>
              <a:rPr lang="fr-CA" dirty="0" smtClean="0"/>
              <a:t> </a:t>
            </a:r>
            <a:r>
              <a:rPr lang="fr-CA" dirty="0" err="1" smtClean="0"/>
              <a:t>others</a:t>
            </a:r>
            <a:r>
              <a:rPr lang="fr-CA" dirty="0" smtClean="0"/>
              <a:t> (TGA</a:t>
            </a:r>
            <a:r>
              <a:rPr lang="fr-CA" dirty="0" smtClean="0"/>
              <a:t>…)</a:t>
            </a:r>
          </a:p>
          <a:p>
            <a:endParaRPr lang="en-CA" dirty="0"/>
          </a:p>
          <a:p>
            <a:r>
              <a:rPr lang="en-CA" dirty="0" smtClean="0"/>
              <a:t>Must be sure that parents know (just as with other screens) tha</a:t>
            </a:r>
            <a:r>
              <a:rPr lang="en-CA" dirty="0" smtClean="0"/>
              <a:t>t a negative screen is not 100%, and babies still need normal health care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83321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Is it worth it?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Neonatal Screening costs</a:t>
            </a:r>
          </a:p>
          <a:p>
            <a:r>
              <a:rPr lang="en-CA" dirty="0" smtClean="0"/>
              <a:t>How to calculate the benefit</a:t>
            </a:r>
          </a:p>
          <a:p>
            <a:endParaRPr lang="en-CA" dirty="0"/>
          </a:p>
          <a:p>
            <a:r>
              <a:rPr lang="en-CA" dirty="0" smtClean="0"/>
              <a:t>CCHD screening by pulse </a:t>
            </a:r>
            <a:r>
              <a:rPr lang="en-CA" dirty="0" err="1" smtClean="0"/>
              <a:t>oximetry</a:t>
            </a:r>
            <a:r>
              <a:rPr lang="en-CA" dirty="0" smtClean="0"/>
              <a:t> in a society which has widespread morphology ultrasounds</a:t>
            </a:r>
          </a:p>
          <a:p>
            <a:r>
              <a:rPr lang="en-CA" dirty="0" smtClean="0"/>
              <a:t>About 25000$ per extra case of CCHD detected</a:t>
            </a:r>
          </a:p>
          <a:p>
            <a:r>
              <a:rPr lang="en-CA" dirty="0" smtClean="0"/>
              <a:t>A bit more expensive than hearing screening</a:t>
            </a:r>
          </a:p>
          <a:p>
            <a:r>
              <a:rPr lang="en-CA" dirty="0" smtClean="0"/>
              <a:t>Much cheaper than </a:t>
            </a:r>
            <a:r>
              <a:rPr lang="en-CA" dirty="0" err="1" smtClean="0"/>
              <a:t>MassSpec</a:t>
            </a:r>
            <a:endParaRPr lang="en-CA" dirty="0" smtClean="0"/>
          </a:p>
          <a:p>
            <a:r>
              <a:rPr lang="en-CA" dirty="0" smtClean="0"/>
              <a:t>CCHD is treatable!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07035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Evidence based recommendations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Screen before discharge</a:t>
            </a:r>
          </a:p>
          <a:p>
            <a:r>
              <a:rPr lang="en-CA" dirty="0" smtClean="0"/>
              <a:t>After 24 hours is preferable (same recommendations as hearing screen)</a:t>
            </a:r>
          </a:p>
          <a:p>
            <a:r>
              <a:rPr lang="en-CA" dirty="0" smtClean="0"/>
              <a:t>Motion resistant pulse </a:t>
            </a:r>
            <a:r>
              <a:rPr lang="en-CA" dirty="0" err="1" smtClean="0"/>
              <a:t>oximeter</a:t>
            </a:r>
            <a:endParaRPr lang="en-CA" dirty="0" smtClean="0"/>
          </a:p>
          <a:p>
            <a:r>
              <a:rPr lang="en-CA" dirty="0" smtClean="0"/>
              <a:t>Foot saturation </a:t>
            </a:r>
            <a:r>
              <a:rPr lang="fr-CA" dirty="0" smtClean="0"/>
              <a:t>&lt;95%</a:t>
            </a:r>
          </a:p>
          <a:p>
            <a:pPr marL="457200" lvl="1" indent="0">
              <a:buNone/>
            </a:pPr>
            <a:r>
              <a:rPr lang="fr-CA" dirty="0" smtClean="0"/>
              <a:t>+|- right hand to foot </a:t>
            </a:r>
            <a:r>
              <a:rPr lang="fr-CA" dirty="0" err="1" smtClean="0"/>
              <a:t>difference</a:t>
            </a:r>
            <a:r>
              <a:rPr lang="fr-CA" dirty="0" smtClean="0"/>
              <a:t> &gt;3%</a:t>
            </a:r>
          </a:p>
          <a:p>
            <a:pPr lvl="1"/>
            <a:r>
              <a:rPr lang="fr-CA" dirty="0" err="1" smtClean="0"/>
              <a:t>Either</a:t>
            </a:r>
            <a:r>
              <a:rPr lang="fr-CA" dirty="0" smtClean="0"/>
              <a:t> </a:t>
            </a:r>
            <a:r>
              <a:rPr lang="fr-CA" dirty="0" err="1" smtClean="0"/>
              <a:t>simultaneous</a:t>
            </a:r>
            <a:r>
              <a:rPr lang="fr-CA" dirty="0" smtClean="0"/>
              <a:t> or do foot first, </a:t>
            </a:r>
            <a:r>
              <a:rPr lang="fr-CA" dirty="0" err="1" smtClean="0"/>
              <a:t>then</a:t>
            </a:r>
            <a:r>
              <a:rPr lang="fr-CA" dirty="0" smtClean="0"/>
              <a:t> right hand if foot </a:t>
            </a:r>
            <a:r>
              <a:rPr lang="fr-CA" dirty="0" err="1" smtClean="0"/>
              <a:t>is</a:t>
            </a:r>
            <a:r>
              <a:rPr lang="fr-CA" dirty="0" smtClean="0"/>
              <a:t> 95% or 96%</a:t>
            </a:r>
          </a:p>
          <a:p>
            <a:r>
              <a:rPr lang="fr-CA" dirty="0" err="1" smtClean="0"/>
              <a:t>Immediate</a:t>
            </a:r>
            <a:r>
              <a:rPr lang="fr-CA" dirty="0" smtClean="0"/>
              <a:t> </a:t>
            </a:r>
            <a:r>
              <a:rPr lang="fr-CA" dirty="0" err="1" smtClean="0"/>
              <a:t>physical</a:t>
            </a:r>
            <a:r>
              <a:rPr lang="fr-CA" dirty="0" smtClean="0"/>
              <a:t> exam, if </a:t>
            </a:r>
            <a:r>
              <a:rPr lang="fr-CA" dirty="0" err="1" smtClean="0"/>
              <a:t>completely</a:t>
            </a:r>
            <a:r>
              <a:rPr lang="fr-CA" dirty="0" smtClean="0"/>
              <a:t> normal </a:t>
            </a:r>
            <a:r>
              <a:rPr lang="fr-CA" dirty="0" err="1" smtClean="0"/>
              <a:t>repeat</a:t>
            </a:r>
            <a:r>
              <a:rPr lang="fr-CA" dirty="0" smtClean="0"/>
              <a:t> </a:t>
            </a:r>
            <a:r>
              <a:rPr lang="fr-CA" dirty="0" err="1" smtClean="0"/>
              <a:t>oximetry</a:t>
            </a:r>
            <a:endParaRPr lang="fr-CA" dirty="0" smtClean="0"/>
          </a:p>
          <a:p>
            <a:r>
              <a:rPr lang="fr-CA" dirty="0" smtClean="0"/>
              <a:t>If </a:t>
            </a:r>
            <a:r>
              <a:rPr lang="fr-CA" dirty="0" err="1" smtClean="0"/>
              <a:t>repeat</a:t>
            </a:r>
            <a:r>
              <a:rPr lang="fr-CA" dirty="0" smtClean="0"/>
              <a:t> </a:t>
            </a:r>
            <a:r>
              <a:rPr lang="fr-CA" dirty="0" err="1" smtClean="0"/>
              <a:t>abnormal</a:t>
            </a:r>
            <a:r>
              <a:rPr lang="fr-CA" dirty="0" smtClean="0"/>
              <a:t>, or </a:t>
            </a:r>
            <a:r>
              <a:rPr lang="fr-CA" dirty="0" err="1" smtClean="0"/>
              <a:t>physical</a:t>
            </a:r>
            <a:r>
              <a:rPr lang="fr-CA" dirty="0" smtClean="0"/>
              <a:t> exam </a:t>
            </a:r>
            <a:r>
              <a:rPr lang="fr-CA" dirty="0" err="1" smtClean="0"/>
              <a:t>abnormal</a:t>
            </a:r>
            <a:r>
              <a:rPr lang="fr-CA" dirty="0" smtClean="0"/>
              <a:t>, </a:t>
            </a:r>
            <a:r>
              <a:rPr lang="fr-CA" dirty="0" err="1" smtClean="0"/>
              <a:t>echocardiography</a:t>
            </a:r>
            <a:r>
              <a:rPr lang="fr-CA" dirty="0" smtClean="0"/>
              <a:t>, the </a:t>
            </a:r>
            <a:r>
              <a:rPr lang="fr-CA" dirty="0" err="1" smtClean="0"/>
              <a:t>same</a:t>
            </a:r>
            <a:r>
              <a:rPr lang="fr-CA" dirty="0" smtClean="0"/>
              <a:t> </a:t>
            </a:r>
            <a:r>
              <a:rPr lang="fr-CA" dirty="0" err="1" smtClean="0"/>
              <a:t>day</a:t>
            </a:r>
            <a:r>
              <a:rPr lang="fr-CA" dirty="0" smtClean="0"/>
              <a:t>.</a:t>
            </a:r>
            <a:endParaRPr lang="fr-CA" dirty="0" smtClean="0"/>
          </a:p>
        </p:txBody>
      </p:sp>
    </p:spTree>
    <p:extLst>
      <p:ext uri="{BB962C8B-B14F-4D97-AF65-F5344CB8AC3E}">
        <p14:creationId xmlns:p14="http://schemas.microsoft.com/office/powerpoint/2010/main" val="1577656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</a:t>
            </a:r>
            <a:r>
              <a:rPr lang="en-CA" dirty="0" smtClean="0"/>
              <a:t>eonatalresearch.org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8" t="16901" r="15768" b="4676"/>
          <a:stretch/>
        </p:blipFill>
        <p:spPr bwMode="auto">
          <a:xfrm>
            <a:off x="250165" y="1124744"/>
            <a:ext cx="8879251" cy="554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0657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562</Words>
  <Application>Microsoft Office PowerPoint</Application>
  <PresentationFormat>Affichage à l'écran (4:3)</PresentationFormat>
  <Paragraphs>89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Thème Office</vt:lpstr>
      <vt:lpstr>Pulse oximetry screening for congenital heart disease.  Does it work? Is it worth it?</vt:lpstr>
      <vt:lpstr>Congenital Heart Disease</vt:lpstr>
      <vt:lpstr>Congenital Heart Disease</vt:lpstr>
      <vt:lpstr>Présentation PowerPoint</vt:lpstr>
      <vt:lpstr>Congenital Heart Disease</vt:lpstr>
      <vt:lpstr>Présentation PowerPoint</vt:lpstr>
      <vt:lpstr>The target diagnosis</vt:lpstr>
      <vt:lpstr>Présentation PowerPoint</vt:lpstr>
      <vt:lpstr>Présentation PowerPoint</vt:lpstr>
      <vt:lpstr>How many CCHD are missed?</vt:lpstr>
      <vt:lpstr>CCHD in Canada</vt:lpstr>
      <vt:lpstr>Présentation PowerPoint</vt:lpstr>
      <vt:lpstr>Présentation PowerPoint</vt:lpstr>
      <vt:lpstr>Does Oximetry Screening work?</vt:lpstr>
      <vt:lpstr>Présentation PowerPoint</vt:lpstr>
      <vt:lpstr>Is there a lot of extra work for the cardiologists?</vt:lpstr>
      <vt:lpstr>Présentation PowerPoint</vt:lpstr>
      <vt:lpstr>Présentation PowerPoint</vt:lpstr>
      <vt:lpstr>False positives</vt:lpstr>
      <vt:lpstr>Do false positives worry parents?</vt:lpstr>
      <vt:lpstr>Présentation PowerPoint</vt:lpstr>
      <vt:lpstr>False negatives</vt:lpstr>
      <vt:lpstr>Is it worth it?</vt:lpstr>
      <vt:lpstr>Evidence based recommendations</vt:lpstr>
      <vt:lpstr>neonatalresearch.org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Pulse oximetry screening for congenital heart disease.  Does it work? Is it worth it?</dc:title>
  <dc:creator>Keith</dc:creator>
  <cp:lastModifiedBy>Keith</cp:lastModifiedBy>
  <cp:revision>25</cp:revision>
  <dcterms:created xsi:type="dcterms:W3CDTF">2013-05-24T16:19:39Z</dcterms:created>
  <dcterms:modified xsi:type="dcterms:W3CDTF">2013-05-25T11:15:48Z</dcterms:modified>
</cp:coreProperties>
</file>