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98" r:id="rId3"/>
    <p:sldId id="276" r:id="rId4"/>
    <p:sldId id="277" r:id="rId5"/>
    <p:sldId id="278" r:id="rId6"/>
    <p:sldId id="282" r:id="rId7"/>
    <p:sldId id="336" r:id="rId8"/>
    <p:sldId id="281" r:id="rId9"/>
    <p:sldId id="307" r:id="rId10"/>
    <p:sldId id="332" r:id="rId11"/>
    <p:sldId id="333" r:id="rId12"/>
    <p:sldId id="334" r:id="rId13"/>
    <p:sldId id="279" r:id="rId14"/>
    <p:sldId id="280" r:id="rId15"/>
    <p:sldId id="335" r:id="rId16"/>
    <p:sldId id="283" r:id="rId17"/>
    <p:sldId id="284" r:id="rId18"/>
    <p:sldId id="285" r:id="rId19"/>
    <p:sldId id="286" r:id="rId20"/>
    <p:sldId id="287" r:id="rId21"/>
    <p:sldId id="288" r:id="rId22"/>
    <p:sldId id="289" r:id="rId23"/>
    <p:sldId id="291" r:id="rId24"/>
    <p:sldId id="304" r:id="rId25"/>
    <p:sldId id="292" r:id="rId26"/>
    <p:sldId id="293" r:id="rId27"/>
    <p:sldId id="308" r:id="rId28"/>
    <p:sldId id="311" r:id="rId29"/>
    <p:sldId id="310"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29" r:id="rId48"/>
    <p:sldId id="301" r:id="rId49"/>
    <p:sldId id="305" r:id="rId50"/>
    <p:sldId id="300" r:id="rId51"/>
    <p:sldId id="306" r:id="rId52"/>
    <p:sldId id="33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87" autoAdjust="0"/>
  </p:normalViewPr>
  <p:slideViewPr>
    <p:cSldViewPr>
      <p:cViewPr varScale="1">
        <p:scale>
          <a:sx n="75" d="100"/>
          <a:sy n="75" d="100"/>
        </p:scale>
        <p:origin x="-1236" y="-90"/>
      </p:cViewPr>
      <p:guideLst>
        <p:guide orient="horz" pos="2160"/>
        <p:guide pos="2880"/>
      </p:guideLst>
    </p:cSldViewPr>
  </p:slideViewPr>
  <p:outlineViewPr>
    <p:cViewPr>
      <p:scale>
        <a:sx n="33" d="100"/>
        <a:sy n="33" d="100"/>
      </p:scale>
      <p:origin x="18" y="384"/>
    </p:cViewPr>
  </p:outlineViewPr>
  <p:notesTextViewPr>
    <p:cViewPr>
      <p:scale>
        <a:sx n="1" d="1"/>
        <a:sy n="1" d="1"/>
      </p:scale>
      <p:origin x="0" y="0"/>
    </p:cViewPr>
  </p:notesTextViewPr>
  <p:sorterViewPr>
    <p:cViewPr>
      <p:scale>
        <a:sx n="100" d="100"/>
        <a:sy n="100" d="100"/>
      </p:scale>
      <p:origin x="0" y="2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5B9586-1090-40A0-B45D-64B762F3313A}" type="datetimeFigureOut">
              <a:rPr lang="en-US" smtClean="0"/>
              <a:t>5/25/2013</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8B8DD-7E37-4DD9-9D54-E25FF5924543}" type="slidenum">
              <a:rPr lang="en-US" smtClean="0"/>
              <a:t>‹N°›</a:t>
            </a:fld>
            <a:endParaRPr lang="en-US"/>
          </a:p>
        </p:txBody>
      </p:sp>
    </p:spTree>
    <p:extLst>
      <p:ext uri="{BB962C8B-B14F-4D97-AF65-F5344CB8AC3E}">
        <p14:creationId xmlns:p14="http://schemas.microsoft.com/office/powerpoint/2010/main" val="4259523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The aggregate relative proportion of family-level faecal microbiota in 10 preterm infants at weeks 2 (A) and 4 (B) of life. Interindividual variation in the proportion of the major families at weeks 2 (C) and 4 (D) of life. Samples are ordered from left according to </a:t>
            </a:r>
            <a:r>
              <a:rPr lang="en-GB" i="1">
                <a:latin typeface="Arial" charset="0"/>
                <a:ea typeface="msgothic" charset="0"/>
                <a:cs typeface="msgothic" charset="0"/>
              </a:rPr>
              <a:t>Proteobacteria</a:t>
            </a:r>
            <a:r>
              <a:rPr lang="en-GB">
                <a:latin typeface="Arial" charset="0"/>
                <a:ea typeface="msgothic" charset="0"/>
                <a:cs typeface="msgothic" charset="0"/>
              </a:rPr>
              <a:t> proportion.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15</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endParaRPr lang="en-GB" smtClean="0">
              <a:latin typeface="Arial" charset="0"/>
              <a:ea typeface="DejaVu Sans" charset="0"/>
              <a:cs typeface="DejaVu Sans" charset="0"/>
            </a:endParaRPr>
          </a:p>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a:t>Fecal levels (mean ± SD) of the different microorganisms analyzed by qPCR. (a) </a:t>
            </a:r>
            <a:r>
              <a:rPr i="1"/>
              <a:t>Enterobacteriaceae</a:t>
            </a:r>
            <a:r>
              <a:rPr/>
              <a:t>,</a:t>
            </a:r>
            <a:r>
              <a:rPr i="1"/>
              <a:t>Enterococcaceae</a:t>
            </a:r>
            <a:r>
              <a:rPr/>
              <a:t>,</a:t>
            </a:r>
            <a:r>
              <a:rPr i="1"/>
              <a:t>Lactobacillus</a:t>
            </a:r>
            <a:r>
              <a:rPr/>
              <a:t> group, </a:t>
            </a:r>
            <a:r>
              <a:rPr i="1"/>
              <a:t>Weissella</a:t>
            </a:r>
            <a:r>
              <a:rPr/>
              <a:t>,</a:t>
            </a:r>
            <a:r>
              <a:rPr i="1"/>
              <a:t>Streptococcus</a:t>
            </a:r>
            <a:r>
              <a:rPr/>
              <a:t>,</a:t>
            </a:r>
            <a:r>
              <a:rPr i="1"/>
              <a:t>Staphylococcus</a:t>
            </a:r>
            <a:r>
              <a:rPr/>
              <a:t>,</a:t>
            </a:r>
            <a:r>
              <a:rPr i="1"/>
              <a:t>Bifidobacterium</a:t>
            </a:r>
            <a:r>
              <a:rPr/>
              <a:t>,</a:t>
            </a:r>
            <a:r>
              <a:rPr i="1"/>
              <a:t>Bacteroides</a:t>
            </a:r>
            <a:r>
              <a:rPr/>
              <a:t> group, </a:t>
            </a:r>
            <a:r>
              <a:rPr i="1"/>
              <a:t>Clostridium </a:t>
            </a:r>
            <a:r>
              <a:rPr/>
              <a:t>IV group, </a:t>
            </a:r>
            <a:r>
              <a:rPr i="1"/>
              <a:t>Clostridium </a:t>
            </a:r>
            <a:r>
              <a:rPr/>
              <a:t>XIVa group, and </a:t>
            </a:r>
            <a:r>
              <a:rPr i="1"/>
              <a:t>Atopobium</a:t>
            </a:r>
            <a:r>
              <a:rPr/>
              <a:t> group. (b) </a:t>
            </a:r>
            <a:r>
              <a:rPr i="1"/>
              <a:t>Klebsiella pneumoniae</a:t>
            </a:r>
            <a:r>
              <a:rPr/>
              <a:t> and </a:t>
            </a:r>
            <a:r>
              <a:rPr i="1"/>
              <a:t>Desulfovibrio</a:t>
            </a:r>
            <a:r>
              <a:rPr/>
              <a:t>. Asterisks indicate statistically significant differences at the corresponding sampling time. *</a:t>
            </a:r>
            <a:r>
              <a:rPr i="1"/>
              <a:t>P</a:t>
            </a:r>
            <a:r>
              <a:rPr/>
              <a:t> &lt; 0.05; **</a:t>
            </a:r>
            <a:r>
              <a:rPr i="1"/>
              <a:t>P</a:t>
            </a:r>
            <a:r>
              <a:rPr/>
              <a:t> &lt; 0.01; ***</a:t>
            </a:r>
            <a:r>
              <a:rPr i="1"/>
              <a:t>P</a:t>
            </a:r>
            <a:r>
              <a:rPr/>
              <a:t> &lt; 0.001.</a:t>
            </a:r>
          </a:p>
          <a:p>
            <a:endParaRPr/>
          </a:p>
          <a:p>
            <a:r>
              <a:rPr lang="en-GB"/>
              <a:t>© This slide is made available for non-commercial use only. Please note that permission may be required for re-use of images in which the copyright is owned by a third party.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Trial sequential analysis.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The known and postulated iron-transport processes believed to be operating in the neonatal duodenum. The well-accepted processes are shown in the upper part of the diagram. Dietary iron is converted to Fe2+ by ferroxidase enzymes to enable it to be transported into the enterocyte by DMT-1. Within the enterocyte the iron remains within the enterocyte (mostly bound to ferritin) or transported out by ferroportin (FPN). The transported iron is then converted to Fe3+ by hephaestin to allow it to bind to transferrin. The proposed, but currently unproven, transport system is shown in the lower part of the diagram. In this process, iron bound to lactoferrin (Lf) is transported into the enterocyte via the lactoferrin receptor. The question marks indicate the unproven nature of the process and the lack of knowledge concerning the fate of the iron entering the enterocyte by this route.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Table 2. Bacterial and Fungal Late-Onset Sepsis, Fungal Colonization, Progression From Colonization to Infection, Mortality in the Study Groups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Table 3. Multivariable Logistic Regression Analysis Controlling for the Most Important Risk Factors Possibly Associated With Late-Onset Sepsisa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Table 4. Secondary End Points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a:p>
        </p:txBody>
      </p:sp>
      <p:sp>
        <p:nvSpPr>
          <p:cNvPr id="4" name="Espace réservé de la date 3"/>
          <p:cNvSpPr>
            <a:spLocks noGrp="1"/>
          </p:cNvSpPr>
          <p:nvPr>
            <p:ph type="dt" sz="half" idx="10"/>
          </p:nvPr>
        </p:nvSpPr>
        <p:spPr/>
        <p:txBody>
          <a:bodyPr/>
          <a:lstStyle/>
          <a:p>
            <a:fld id="{2E5E45AA-5681-4AC9-8CDB-D486BE2ACC1E}" type="datetimeFigureOut">
              <a:rPr lang="en-US" smtClean="0"/>
              <a:t>5/25/2013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3399344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2E5E45AA-5681-4AC9-8CDB-D486BE2ACC1E}" type="datetimeFigureOut">
              <a:rPr lang="en-US" smtClean="0"/>
              <a:t>5/25/2013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4068118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2E5E45AA-5681-4AC9-8CDB-D486BE2ACC1E}" type="datetimeFigureOut">
              <a:rPr lang="en-US" smtClean="0"/>
              <a:t>5/25/2013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2022303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2E5E45AA-5681-4AC9-8CDB-D486BE2ACC1E}" type="datetimeFigureOut">
              <a:rPr lang="en-US" smtClean="0"/>
              <a:t>5/25/2013</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2390141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2E5E45AA-5681-4AC9-8CDB-D486BE2ACC1E}" type="datetimeFigureOut">
              <a:rPr lang="en-US" smtClean="0"/>
              <a:t>5/25/2013</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3075288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2E5E45AA-5681-4AC9-8CDB-D486BE2ACC1E}" type="datetimeFigureOut">
              <a:rPr lang="en-US" smtClean="0"/>
              <a:t>5/25/2013</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2985054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E5E45AA-5681-4AC9-8CDB-D486BE2ACC1E}" type="datetimeFigureOut">
              <a:rPr lang="en-US" smtClean="0"/>
              <a:t>5/25/2013</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3270886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E5E45AA-5681-4AC9-8CDB-D486BE2ACC1E}" type="datetimeFigureOut">
              <a:rPr lang="en-US" smtClean="0"/>
              <a:t>5/25/2013</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3419808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E5E45AA-5681-4AC9-8CDB-D486BE2ACC1E}" type="datetimeFigureOut">
              <a:rPr lang="en-US" smtClean="0"/>
              <a:t>5/25/2013</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3514889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2E5E45AA-5681-4AC9-8CDB-D486BE2ACC1E}" type="datetimeFigureOut">
              <a:rPr lang="en-US" smtClean="0"/>
              <a:t>5/25/2013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648531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2E5E45AA-5681-4AC9-8CDB-D486BE2ACC1E}" type="datetimeFigureOut">
              <a:rPr lang="en-US" smtClean="0"/>
              <a:t>5/25/2013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F3E3AAC4-7717-41DE-9435-C855DC6FB3BF}" type="slidenum">
              <a:rPr lang="en-US" smtClean="0"/>
              <a:t>‹N°›</a:t>
            </a:fld>
            <a:endParaRPr lang="en-US"/>
          </a:p>
        </p:txBody>
      </p:sp>
    </p:spTree>
    <p:extLst>
      <p:ext uri="{BB962C8B-B14F-4D97-AF65-F5344CB8AC3E}">
        <p14:creationId xmlns:p14="http://schemas.microsoft.com/office/powerpoint/2010/main" val="3531758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‹N°›</a:t>
            </a:fld>
            <a:endParaRPr lang="en-GB"/>
          </a:p>
        </p:txBody>
      </p:sp>
    </p:spTree>
    <p:extLst>
      <p:ext uri="{BB962C8B-B14F-4D97-AF65-F5344CB8AC3E}">
        <p14:creationId xmlns:p14="http://schemas.microsoft.com/office/powerpoint/2010/main" val="2720100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5E45AA-5681-4AC9-8CDB-D486BE2ACC1E}" type="datetimeFigureOut">
              <a:rPr lang="en-US" smtClean="0"/>
              <a:t>5/25/2013</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E3AAC4-7717-41DE-9435-C855DC6FB3BF}" type="slidenum">
              <a:rPr lang="en-US" smtClean="0"/>
              <a:t>‹N°›</a:t>
            </a:fld>
            <a:endParaRPr lang="en-US"/>
          </a:p>
        </p:txBody>
      </p:sp>
    </p:spTree>
    <p:extLst>
      <p:ext uri="{BB962C8B-B14F-4D97-AF65-F5344CB8AC3E}">
        <p14:creationId xmlns:p14="http://schemas.microsoft.com/office/powerpoint/2010/main" val="2415464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onlinelibrary.wiley.com/doi/10.1111/j.1574-6941.2011.01261.x/full#fem1261-fig-0001" TargetMode="External"/><Relationship Id="rId5" Type="http://schemas.openxmlformats.org/officeDocument/2006/relationships/hyperlink" Target="http://onlinelibrary.wiley.com/doi/10.1111/fem.2012.79.issue-3/issuetoc" TargetMode="Externa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sciencedirect.com/science/article/pii/S0022346811008360"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1.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CA" dirty="0" err="1" smtClean="0"/>
              <a:t>Probiotics</a:t>
            </a:r>
            <a:r>
              <a:rPr lang="fr-CA" dirty="0" smtClean="0"/>
              <a:t> and Lactoferrin:</a:t>
            </a:r>
            <a:r>
              <a:rPr lang="fr-CA" dirty="0" smtClean="0"/>
              <a:t/>
            </a:r>
            <a:br>
              <a:rPr lang="fr-CA" dirty="0" smtClean="0"/>
            </a:br>
            <a:r>
              <a:rPr lang="fr-CA" dirty="0" smtClean="0"/>
              <a:t>A </a:t>
            </a:r>
            <a:r>
              <a:rPr lang="fr-CA" dirty="0" err="1" smtClean="0"/>
              <a:t>review</a:t>
            </a:r>
            <a:endParaRPr lang="en-US" dirty="0"/>
          </a:p>
        </p:txBody>
      </p:sp>
      <p:sp>
        <p:nvSpPr>
          <p:cNvPr id="3" name="Sous-titre 2"/>
          <p:cNvSpPr>
            <a:spLocks noGrp="1"/>
          </p:cNvSpPr>
          <p:nvPr>
            <p:ph type="subTitle" idx="1"/>
          </p:nvPr>
        </p:nvSpPr>
        <p:spPr/>
        <p:txBody>
          <a:bodyPr/>
          <a:lstStyle/>
          <a:p>
            <a:r>
              <a:rPr lang="fr-CA" dirty="0" smtClean="0"/>
              <a:t>Keith Barrington</a:t>
            </a:r>
            <a:endParaRPr lang="en-US" dirty="0"/>
          </a:p>
        </p:txBody>
      </p:sp>
    </p:spTree>
    <p:extLst>
      <p:ext uri="{BB962C8B-B14F-4D97-AF65-F5344CB8AC3E}">
        <p14:creationId xmlns:p14="http://schemas.microsoft.com/office/powerpoint/2010/main" val="325726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Probiotics</a:t>
            </a:r>
            <a:endParaRPr lang="fr-CA"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61176" y="1600200"/>
            <a:ext cx="482164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7785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What</a:t>
            </a:r>
            <a:r>
              <a:rPr lang="fr-CA" dirty="0" smtClean="0"/>
              <a:t> are </a:t>
            </a:r>
            <a:r>
              <a:rPr lang="fr-CA" dirty="0" err="1" smtClean="0"/>
              <a:t>probiotics</a:t>
            </a:r>
            <a:r>
              <a:rPr lang="fr-CA" dirty="0" smtClean="0"/>
              <a:t>?</a:t>
            </a:r>
            <a:endParaRPr lang="en-US" dirty="0"/>
          </a:p>
        </p:txBody>
      </p:sp>
      <p:sp>
        <p:nvSpPr>
          <p:cNvPr id="3" name="Espace réservé du contenu 2"/>
          <p:cNvSpPr>
            <a:spLocks noGrp="1"/>
          </p:cNvSpPr>
          <p:nvPr>
            <p:ph idx="1"/>
          </p:nvPr>
        </p:nvSpPr>
        <p:spPr/>
        <p:txBody>
          <a:bodyPr/>
          <a:lstStyle/>
          <a:p>
            <a:endParaRPr lang="en-US" dirty="0"/>
          </a:p>
          <a:p>
            <a:r>
              <a:rPr lang="en-US" dirty="0"/>
              <a:t>“Live micro-organisms which when administered in adequate amounts confer a health benefit on the host” </a:t>
            </a:r>
            <a:endParaRPr lang="en-US" dirty="0" smtClean="0"/>
          </a:p>
          <a:p>
            <a:endParaRPr lang="fr-CA" dirty="0"/>
          </a:p>
          <a:p>
            <a:pPr lvl="5"/>
            <a:r>
              <a:rPr lang="fr-CA" dirty="0" smtClean="0"/>
              <a:t>FAO WHO 2001</a:t>
            </a:r>
            <a:endParaRPr lang="en-US" dirty="0"/>
          </a:p>
        </p:txBody>
      </p:sp>
    </p:spTree>
    <p:extLst>
      <p:ext uri="{BB962C8B-B14F-4D97-AF65-F5344CB8AC3E}">
        <p14:creationId xmlns:p14="http://schemas.microsoft.com/office/powerpoint/2010/main" val="757655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 y="6310313"/>
            <a:ext cx="2381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ctangle 5"/>
          <p:cNvSpPr>
            <a:spLocks noChangeArrowheads="1"/>
          </p:cNvSpPr>
          <p:nvPr/>
        </p:nvSpPr>
        <p:spPr bwMode="auto">
          <a:xfrm>
            <a:off x="2857500" y="6350000"/>
            <a:ext cx="55562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900">
                <a:solidFill>
                  <a:srgbClr val="999999"/>
                </a:solidFill>
                <a:latin typeface="Calibri" pitchFamily="34" charset="0"/>
              </a:rPr>
              <a:t>© International Pediatrics Research Foundation, Inc. 2011.  All Rights Reserved.  Published by Lippincott Williams &amp; Wilkins, Inc.</a:t>
            </a:r>
          </a:p>
        </p:txBody>
      </p:sp>
      <p:sp>
        <p:nvSpPr>
          <p:cNvPr id="27654" name="Rectangle 6"/>
          <p:cNvSpPr>
            <a:spLocks noChangeArrowheads="1"/>
          </p:cNvSpPr>
          <p:nvPr/>
        </p:nvSpPr>
        <p:spPr bwMode="auto">
          <a:xfrm>
            <a:off x="8572500" y="6350000"/>
            <a:ext cx="476250"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900">
                <a:solidFill>
                  <a:srgbClr val="999999"/>
                </a:solidFill>
                <a:latin typeface="Calibri" pitchFamily="34" charset="0"/>
              </a:rPr>
              <a:t>4</a:t>
            </a:r>
          </a:p>
        </p:txBody>
      </p:sp>
      <p:pic>
        <p:nvPicPr>
          <p:cNvPr id="27655" name="Picture 7"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 y="635000"/>
            <a:ext cx="4314825" cy="43576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7656" name="Rectangle 8"/>
          <p:cNvSpPr>
            <a:spLocks noChangeArrowheads="1"/>
          </p:cNvSpPr>
          <p:nvPr/>
        </p:nvSpPr>
        <p:spPr bwMode="auto">
          <a:xfrm>
            <a:off x="0" y="79375"/>
            <a:ext cx="912812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2300">
                <a:solidFill>
                  <a:srgbClr val="000000"/>
                </a:solidFill>
                <a:latin typeface="Calibri" pitchFamily="34" charset="0"/>
              </a:rPr>
              <a:t>Figure 1.</a:t>
            </a:r>
          </a:p>
        </p:txBody>
      </p:sp>
      <p:sp>
        <p:nvSpPr>
          <p:cNvPr id="27657" name="Rectangle 9"/>
          <p:cNvSpPr>
            <a:spLocks noChangeArrowheads="1"/>
          </p:cNvSpPr>
          <p:nvPr/>
        </p:nvSpPr>
        <p:spPr bwMode="auto">
          <a:xfrm>
            <a:off x="6191250" y="635000"/>
            <a:ext cx="2857500" cy="11922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900" b="1">
                <a:solidFill>
                  <a:srgbClr val="000000"/>
                </a:solidFill>
                <a:latin typeface="Calibri" pitchFamily="34" charset="0"/>
              </a:rPr>
              <a:t>The Pioneer Gut Microbiota in Human Neonates Vaginally Born at Term-A Pilot Study.</a:t>
            </a:r>
          </a:p>
          <a:p>
            <a:r>
              <a:rPr lang="en-US" sz="900">
                <a:solidFill>
                  <a:srgbClr val="000000"/>
                </a:solidFill>
                <a:latin typeface="Calibri" pitchFamily="34" charset="0"/>
              </a:rPr>
              <a:t>KARLSSON, CAROLINE; MOLIN, GORAN; CILIO, CORRADO; AHRNE, SIV</a:t>
            </a:r>
          </a:p>
          <a:p>
            <a:endParaRPr lang="en-US" sz="900">
              <a:solidFill>
                <a:srgbClr val="000000"/>
              </a:solidFill>
              <a:latin typeface="Calibri" pitchFamily="34" charset="0"/>
            </a:endParaRPr>
          </a:p>
          <a:p>
            <a:r>
              <a:rPr lang="en-US" sz="900">
                <a:solidFill>
                  <a:srgbClr val="000000"/>
                </a:solidFill>
                <a:latin typeface="Calibri" pitchFamily="34" charset="0"/>
              </a:rPr>
              <a:t>Pediatric Research. 70(3):282-286, September 2011.</a:t>
            </a:r>
          </a:p>
          <a:p>
            <a:r>
              <a:rPr lang="en-US" sz="900">
                <a:solidFill>
                  <a:srgbClr val="000000"/>
                </a:solidFill>
                <a:latin typeface="Calibri" pitchFamily="34" charset="0"/>
              </a:rPr>
              <a:t>DOI: 10.1203/PDR.0b013e318225f765</a:t>
            </a:r>
          </a:p>
        </p:txBody>
      </p:sp>
      <p:sp>
        <p:nvSpPr>
          <p:cNvPr id="27658" name="Rectangle 10"/>
          <p:cNvSpPr>
            <a:spLocks noChangeArrowheads="1"/>
          </p:cNvSpPr>
          <p:nvPr/>
        </p:nvSpPr>
        <p:spPr bwMode="auto">
          <a:xfrm>
            <a:off x="6191250" y="2540000"/>
            <a:ext cx="2857500" cy="87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anchor="ctr">
            <a:spAutoFit/>
          </a:bodyPr>
          <a:lstStyle/>
          <a:p>
            <a:r>
              <a:rPr lang="en-US" sz="900">
                <a:solidFill>
                  <a:srgbClr val="000000"/>
                </a:solidFill>
                <a:latin typeface="Calibri" pitchFamily="34" charset="0"/>
              </a:rPr>
              <a:t>Figure 1.  Bacterial incidence in healthy neonates vaginally born at term. Incidence of different bacterial groups in the fecal microbiota of neonates in their first 48 h of life, presented as percentage of total number of neonates (n = 79). Primers used for the qPCR analysis are indicated in Table 1.</a:t>
            </a:r>
          </a:p>
        </p:txBody>
      </p:sp>
    </p:spTree>
    <p:extLst>
      <p:ext uri="{BB962C8B-B14F-4D97-AF65-F5344CB8AC3E}">
        <p14:creationId xmlns:p14="http://schemas.microsoft.com/office/powerpoint/2010/main" val="4089282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578" t="13250" r="10436"/>
          <a:stretch/>
        </p:blipFill>
        <p:spPr bwMode="auto">
          <a:xfrm>
            <a:off x="0" y="692696"/>
            <a:ext cx="9144000" cy="5540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2015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00200"/>
            <a:ext cx="2170584" cy="4525963"/>
          </a:xfrm>
        </p:spPr>
        <p:txBody>
          <a:bodyPr>
            <a:normAutofit/>
          </a:bodyPr>
          <a:lstStyle/>
          <a:p>
            <a:r>
              <a:rPr lang="fr-CA" sz="2400" dirty="0" smtClean="0"/>
              <a:t>29 prématurés &lt;30 </a:t>
            </a:r>
            <a:r>
              <a:rPr lang="fr-CA" sz="2400" dirty="0" err="1" smtClean="0"/>
              <a:t>wk</a:t>
            </a:r>
            <a:endParaRPr lang="fr-CA" sz="2400" dirty="0" smtClean="0"/>
          </a:p>
          <a:p>
            <a:endParaRPr lang="en-US"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97987" y="13"/>
            <a:ext cx="5595938"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6888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The aggregate relative proportion of family-level faecal microbiota in 10 preterm infants at weeks 2 (A) and 4 (B) of life.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5840" y="6205612"/>
            <a:ext cx="816480" cy="5227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52640" y="979303"/>
            <a:ext cx="524160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1952640" y="5972307"/>
            <a:ext cx="3918240" cy="309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Barrett E et al. Arch Dis Child Fetal Neonatal Ed doi:10.1136/archdischild-2012-303035</a:t>
            </a:r>
          </a:p>
        </p:txBody>
      </p:sp>
      <p:sp>
        <p:nvSpPr>
          <p:cNvPr id="3077" name="Text Box 5"/>
          <p:cNvSpPr txBox="1">
            <a:spLocks noChangeArrowheads="1"/>
          </p:cNvSpPr>
          <p:nvPr/>
        </p:nvSpPr>
        <p:spPr bwMode="auto">
          <a:xfrm>
            <a:off x="97920" y="6613175"/>
            <a:ext cx="685728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Lst>
              <a:defRPr sz="2400">
                <a:solidFill>
                  <a:srgbClr val="000000"/>
                </a:solidFill>
                <a:latin typeface="Times New Roman" pitchFamily="16" charset="0"/>
                <a:ea typeface="msgothic" charset="0"/>
                <a:cs typeface="msgothic" charset="0"/>
              </a:defRPr>
            </a:lvl9pPr>
          </a:lstStyle>
          <a:p>
            <a:r>
              <a:rPr lang="en-GB" sz="900">
                <a:latin typeface="Arial" charset="0"/>
              </a:rPr>
              <a:t>Copyright © BMJ Publishing Group Ltd &amp; Royal College of Paediatrics and Child Health. All rights reserved.</a:t>
            </a:r>
          </a:p>
        </p:txBody>
      </p:sp>
    </p:spTree>
    <p:extLst>
      <p:ext uri="{BB962C8B-B14F-4D97-AF65-F5344CB8AC3E}">
        <p14:creationId xmlns:p14="http://schemas.microsoft.com/office/powerpoint/2010/main" val="18564260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err="1" smtClean="0"/>
              <a:t>What</a:t>
            </a:r>
            <a:r>
              <a:rPr lang="fr-FR" dirty="0" smtClean="0"/>
              <a:t> </a:t>
            </a:r>
            <a:r>
              <a:rPr lang="fr-FR" dirty="0" err="1" smtClean="0"/>
              <a:t>is</a:t>
            </a:r>
            <a:r>
              <a:rPr lang="fr-FR" dirty="0" smtClean="0"/>
              <a:t> the source of the </a:t>
            </a:r>
            <a:r>
              <a:rPr lang="fr-FR" dirty="0" err="1" smtClean="0"/>
              <a:t>dysbiosis</a:t>
            </a:r>
            <a:r>
              <a:rPr lang="fr-FR" dirty="0" smtClean="0"/>
              <a:t> of the </a:t>
            </a:r>
            <a:r>
              <a:rPr lang="fr-FR" dirty="0" err="1" smtClean="0"/>
              <a:t>preterm</a:t>
            </a:r>
            <a:r>
              <a:rPr lang="fr-FR" dirty="0" smtClean="0"/>
              <a:t> infant?</a:t>
            </a:r>
            <a:br>
              <a:rPr lang="fr-FR" dirty="0" smtClean="0"/>
            </a:br>
            <a:endParaRPr lang="en-US" dirty="0"/>
          </a:p>
        </p:txBody>
      </p:sp>
      <p:sp>
        <p:nvSpPr>
          <p:cNvPr id="3" name="Espace réservé du contenu 2"/>
          <p:cNvSpPr>
            <a:spLocks noGrp="1"/>
          </p:cNvSpPr>
          <p:nvPr>
            <p:ph idx="1"/>
          </p:nvPr>
        </p:nvSpPr>
        <p:spPr/>
        <p:txBody>
          <a:bodyPr>
            <a:normAutofit fontScale="92500" lnSpcReduction="20000"/>
          </a:bodyPr>
          <a:lstStyle/>
          <a:p>
            <a:r>
              <a:rPr lang="fr-FR" dirty="0" smtClean="0"/>
              <a:t>Vaginal </a:t>
            </a:r>
            <a:r>
              <a:rPr lang="fr-FR" dirty="0" err="1" smtClean="0"/>
              <a:t>colonization</a:t>
            </a:r>
            <a:r>
              <a:rPr lang="fr-FR" dirty="0" smtClean="0"/>
              <a:t> </a:t>
            </a:r>
            <a:r>
              <a:rPr lang="fr-FR" dirty="0" err="1" smtClean="0"/>
              <a:t>with</a:t>
            </a:r>
            <a:r>
              <a:rPr lang="fr-FR" dirty="0" smtClean="0"/>
              <a:t> </a:t>
            </a:r>
            <a:r>
              <a:rPr lang="fr-FR" dirty="0" err="1" smtClean="0"/>
              <a:t>Bifido</a:t>
            </a:r>
            <a:r>
              <a:rPr lang="fr-FR" dirty="0" smtClean="0"/>
              <a:t> </a:t>
            </a:r>
            <a:r>
              <a:rPr lang="fr-FR" dirty="0"/>
              <a:t>&amp; </a:t>
            </a:r>
            <a:r>
              <a:rPr lang="fr-FR" dirty="0" err="1" smtClean="0"/>
              <a:t>Lacto</a:t>
            </a:r>
            <a:r>
              <a:rPr lang="fr-FR" dirty="0" smtClean="0"/>
              <a:t> as </a:t>
            </a:r>
            <a:r>
              <a:rPr lang="fr-FR" dirty="0" err="1" smtClean="0"/>
              <a:t>pregnancy</a:t>
            </a:r>
            <a:r>
              <a:rPr lang="fr-FR" dirty="0" smtClean="0"/>
              <a:t> </a:t>
            </a:r>
            <a:r>
              <a:rPr lang="fr-FR" dirty="0" err="1" smtClean="0"/>
              <a:t>advances</a:t>
            </a:r>
            <a:endParaRPr lang="fr-FR" dirty="0"/>
          </a:p>
          <a:p>
            <a:r>
              <a:rPr lang="fr-FR" dirty="0" err="1" smtClean="0"/>
              <a:t>Often</a:t>
            </a:r>
            <a:r>
              <a:rPr lang="fr-FR" dirty="0" smtClean="0"/>
              <a:t> </a:t>
            </a:r>
            <a:r>
              <a:rPr lang="fr-FR" dirty="0" err="1" smtClean="0"/>
              <a:t>born</a:t>
            </a:r>
            <a:r>
              <a:rPr lang="fr-FR" dirty="0" smtClean="0"/>
              <a:t> by </a:t>
            </a:r>
            <a:r>
              <a:rPr lang="fr-FR" dirty="0" err="1" smtClean="0"/>
              <a:t>cesarian</a:t>
            </a:r>
            <a:endParaRPr lang="fr-FR" dirty="0"/>
          </a:p>
          <a:p>
            <a:r>
              <a:rPr lang="fr-FR" dirty="0" err="1" smtClean="0"/>
              <a:t>Exposed</a:t>
            </a:r>
            <a:r>
              <a:rPr lang="fr-FR" dirty="0" smtClean="0"/>
              <a:t> to </a:t>
            </a:r>
            <a:r>
              <a:rPr lang="fr-FR" dirty="0" err="1" smtClean="0"/>
              <a:t>antibiotics</a:t>
            </a:r>
            <a:r>
              <a:rPr lang="fr-FR" dirty="0" smtClean="0"/>
              <a:t> </a:t>
            </a:r>
            <a:r>
              <a:rPr lang="fr-FR" dirty="0" err="1" smtClean="0"/>
              <a:t>pre</a:t>
            </a:r>
            <a:r>
              <a:rPr lang="fr-FR" dirty="0" smtClean="0"/>
              <a:t> and </a:t>
            </a:r>
            <a:r>
              <a:rPr lang="fr-FR" dirty="0" err="1" smtClean="0"/>
              <a:t>postnatally</a:t>
            </a:r>
            <a:endParaRPr lang="fr-FR" dirty="0"/>
          </a:p>
          <a:p>
            <a:r>
              <a:rPr lang="fr-FR" dirty="0" err="1" smtClean="0"/>
              <a:t>Exposed</a:t>
            </a:r>
            <a:r>
              <a:rPr lang="fr-FR" dirty="0" smtClean="0"/>
              <a:t> to NICU </a:t>
            </a:r>
            <a:r>
              <a:rPr lang="fr-FR" dirty="0" err="1" smtClean="0"/>
              <a:t>flora</a:t>
            </a:r>
            <a:endParaRPr lang="fr-FR" dirty="0"/>
          </a:p>
          <a:p>
            <a:r>
              <a:rPr lang="fr-FR" dirty="0" smtClean="0"/>
              <a:t>Multiple </a:t>
            </a:r>
            <a:r>
              <a:rPr lang="fr-FR" dirty="0" err="1" smtClean="0"/>
              <a:t>procedures</a:t>
            </a:r>
            <a:endParaRPr lang="fr-FR" dirty="0"/>
          </a:p>
          <a:p>
            <a:pPr lvl="1"/>
            <a:r>
              <a:rPr lang="fr-FR" dirty="0" smtClean="0"/>
              <a:t>Fed by tube </a:t>
            </a:r>
            <a:endParaRPr lang="fr-FR" dirty="0"/>
          </a:p>
          <a:p>
            <a:pPr lvl="1"/>
            <a:r>
              <a:rPr lang="fr-FR" dirty="0" smtClean="0"/>
              <a:t>Aspiration</a:t>
            </a:r>
          </a:p>
          <a:p>
            <a:pPr lvl="1"/>
            <a:r>
              <a:rPr lang="fr-FR" dirty="0" smtClean="0"/>
              <a:t>Intubation</a:t>
            </a:r>
          </a:p>
          <a:p>
            <a:r>
              <a:rPr lang="fr-FR" dirty="0" err="1" smtClean="0"/>
              <a:t>Less</a:t>
            </a:r>
            <a:r>
              <a:rPr lang="fr-FR" dirty="0" smtClean="0"/>
              <a:t> </a:t>
            </a:r>
            <a:r>
              <a:rPr lang="fr-FR" dirty="0" err="1" smtClean="0"/>
              <a:t>breast</a:t>
            </a:r>
            <a:r>
              <a:rPr lang="fr-FR" dirty="0" smtClean="0"/>
              <a:t> </a:t>
            </a:r>
            <a:r>
              <a:rPr lang="fr-FR" dirty="0" err="1" smtClean="0"/>
              <a:t>milk</a:t>
            </a:r>
            <a:r>
              <a:rPr lang="fr-FR" dirty="0" smtClean="0"/>
              <a:t> </a:t>
            </a:r>
            <a:r>
              <a:rPr lang="fr-FR" dirty="0" err="1" smtClean="0"/>
              <a:t>received</a:t>
            </a:r>
            <a:endParaRPr lang="fr-FR" dirty="0"/>
          </a:p>
          <a:p>
            <a:endParaRPr lang="en-US" dirty="0"/>
          </a:p>
        </p:txBody>
      </p:sp>
    </p:spTree>
    <p:extLst>
      <p:ext uri="{BB962C8B-B14F-4D97-AF65-F5344CB8AC3E}">
        <p14:creationId xmlns:p14="http://schemas.microsoft.com/office/powerpoint/2010/main" val="88268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Why does breast milk decrease NEC?</a:t>
            </a:r>
            <a:endParaRPr lang="fr-CA" dirty="0"/>
          </a:p>
        </p:txBody>
      </p:sp>
      <p:sp>
        <p:nvSpPr>
          <p:cNvPr id="3" name="Espace réservé du contenu 2"/>
          <p:cNvSpPr>
            <a:spLocks noGrp="1"/>
          </p:cNvSpPr>
          <p:nvPr>
            <p:ph idx="1"/>
          </p:nvPr>
        </p:nvSpPr>
        <p:spPr/>
        <p:txBody>
          <a:bodyPr/>
          <a:lstStyle/>
          <a:p>
            <a:r>
              <a:rPr lang="en-CA" dirty="0" smtClean="0"/>
              <a:t>‘Contaminated’ with </a:t>
            </a:r>
            <a:r>
              <a:rPr lang="en-CA" dirty="0" err="1" smtClean="0"/>
              <a:t>bifidobacteria</a:t>
            </a:r>
            <a:r>
              <a:rPr lang="en-CA" dirty="0" smtClean="0"/>
              <a:t> and Lactobacilli</a:t>
            </a:r>
          </a:p>
          <a:p>
            <a:r>
              <a:rPr lang="en-CA" dirty="0" smtClean="0"/>
              <a:t>Prebiotics</a:t>
            </a:r>
          </a:p>
          <a:p>
            <a:pPr lvl="1"/>
            <a:r>
              <a:rPr lang="en-CA" dirty="0" err="1" smtClean="0"/>
              <a:t>fucosylated</a:t>
            </a:r>
            <a:r>
              <a:rPr lang="en-CA" dirty="0" smtClean="0"/>
              <a:t> </a:t>
            </a:r>
            <a:r>
              <a:rPr lang="en-CA" dirty="0" err="1" smtClean="0"/>
              <a:t>oligosaccahrides</a:t>
            </a:r>
            <a:endParaRPr lang="en-CA" dirty="0" smtClean="0"/>
          </a:p>
          <a:p>
            <a:pPr lvl="1"/>
            <a:r>
              <a:rPr lang="en-CA" dirty="0" smtClean="0"/>
              <a:t>Other molecules</a:t>
            </a:r>
          </a:p>
          <a:p>
            <a:endParaRPr lang="en-CA" dirty="0"/>
          </a:p>
          <a:p>
            <a:endParaRPr lang="en-CA" dirty="0" smtClean="0"/>
          </a:p>
          <a:p>
            <a:endParaRPr lang="fr-CA" dirty="0"/>
          </a:p>
        </p:txBody>
      </p:sp>
    </p:spTree>
    <p:extLst>
      <p:ext uri="{BB962C8B-B14F-4D97-AF65-F5344CB8AC3E}">
        <p14:creationId xmlns:p14="http://schemas.microsoft.com/office/powerpoint/2010/main" val="3109867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400" dirty="0" err="1"/>
              <a:t>Collado</a:t>
            </a:r>
            <a:r>
              <a:rPr lang="en-US" sz="2400" dirty="0"/>
              <a:t> MC, Delgado S, Maldonado A, Rodríguez JM: Assessment of the bacterial diversity of breast milk of healthy women by quantitative real-time </a:t>
            </a:r>
            <a:r>
              <a:rPr lang="en-US" sz="2400" dirty="0" err="1"/>
              <a:t>pcr</a:t>
            </a:r>
            <a:r>
              <a:rPr lang="en-US" sz="2400" dirty="0"/>
              <a:t>. Letters in Applied Microbiology 2009, 48(5):523-528</a:t>
            </a:r>
            <a:r>
              <a:rPr lang="en-US" sz="2400" dirty="0" smtClean="0"/>
              <a:t>.</a:t>
            </a:r>
            <a:endParaRPr lang="en-US" sz="2400" dirty="0"/>
          </a:p>
        </p:txBody>
      </p:sp>
      <p:graphicFrame>
        <p:nvGraphicFramePr>
          <p:cNvPr id="4" name="Espace réservé du contenu 3"/>
          <p:cNvGraphicFramePr>
            <a:graphicFrameLocks noGrp="1"/>
          </p:cNvGraphicFramePr>
          <p:nvPr>
            <p:ph idx="1"/>
          </p:nvPr>
        </p:nvGraphicFramePr>
        <p:xfrm>
          <a:off x="1438640" y="1559977"/>
          <a:ext cx="6266720" cy="4606410"/>
        </p:xfrm>
        <a:graphic>
          <a:graphicData uri="http://schemas.openxmlformats.org/drawingml/2006/table">
            <a:tbl>
              <a:tblPr/>
              <a:tblGrid>
                <a:gridCol w="1566680"/>
                <a:gridCol w="1566680"/>
                <a:gridCol w="1566680"/>
                <a:gridCol w="1566680"/>
              </a:tblGrid>
              <a:tr h="696302">
                <a:tc gridSpan="4">
                  <a:txBody>
                    <a:bodyPr/>
                    <a:lstStyle/>
                    <a:p>
                      <a:r>
                        <a:rPr lang="en-US" sz="1400"/>
                        <a:t>Table 2.   Detection of bacterial DNA in the breast milk samples by quantitative real-time PCR technique (qRTi-PCR). Data are presented as log10 (genome equivalent ml−1) </a:t>
                      </a:r>
                    </a:p>
                  </a:txBody>
                  <a:tcPr marL="69630" marR="69630" marT="34815" marB="34815" anchor="ctr"/>
                </a:tc>
                <a:tc hMerge="1">
                  <a:txBody>
                    <a:bodyPr/>
                    <a:lstStyle/>
                    <a:p>
                      <a:endParaRPr lang="en-US"/>
                    </a:p>
                  </a:txBody>
                  <a:tcPr/>
                </a:tc>
                <a:tc hMerge="1">
                  <a:txBody>
                    <a:bodyPr/>
                    <a:lstStyle/>
                    <a:p>
                      <a:endParaRPr lang="en-US"/>
                    </a:p>
                  </a:txBody>
                  <a:tcPr/>
                </a:tc>
                <a:tc hMerge="1">
                  <a:txBody>
                    <a:bodyPr/>
                    <a:lstStyle/>
                    <a:p>
                      <a:endParaRPr lang="en-US"/>
                    </a:p>
                  </a:txBody>
                  <a:tcPr/>
                </a:tc>
              </a:tr>
              <a:tr h="278521">
                <a:tc>
                  <a:txBody>
                    <a:bodyPr/>
                    <a:lstStyle/>
                    <a:p>
                      <a:r>
                        <a:rPr lang="en-US" sz="1400"/>
                        <a:t>Bacterial groups</a:t>
                      </a:r>
                    </a:p>
                  </a:txBody>
                  <a:tcPr marL="69630" marR="69630" marT="34815" marB="34815" anchor="ctr">
                    <a:lnL>
                      <a:noFill/>
                    </a:lnL>
                    <a:lnR>
                      <a:noFill/>
                    </a:lnR>
                    <a:lnB>
                      <a:noFill/>
                    </a:lnB>
                  </a:tcPr>
                </a:tc>
                <a:tc>
                  <a:txBody>
                    <a:bodyPr/>
                    <a:lstStyle/>
                    <a:p>
                      <a:r>
                        <a:rPr lang="en-US" sz="1400"/>
                        <a:t>Prevalence</a:t>
                      </a:r>
                    </a:p>
                  </a:txBody>
                  <a:tcPr marL="69630" marR="69630" marT="34815" marB="34815" anchor="ctr">
                    <a:lnL>
                      <a:noFill/>
                    </a:lnL>
                    <a:lnR>
                      <a:noFill/>
                    </a:lnR>
                    <a:lnT>
                      <a:noFill/>
                    </a:lnT>
                    <a:lnB>
                      <a:noFill/>
                    </a:lnB>
                  </a:tcPr>
                </a:tc>
                <a:tc>
                  <a:txBody>
                    <a:bodyPr/>
                    <a:lstStyle/>
                    <a:p>
                      <a:r>
                        <a:rPr lang="en-US" sz="1400"/>
                        <a:t>Range</a:t>
                      </a:r>
                    </a:p>
                  </a:txBody>
                  <a:tcPr marL="69630" marR="69630" marT="34815" marB="34815" anchor="ctr">
                    <a:lnL>
                      <a:noFill/>
                    </a:lnL>
                    <a:lnR>
                      <a:noFill/>
                    </a:lnR>
                    <a:lnT>
                      <a:noFill/>
                    </a:lnT>
                    <a:lnB>
                      <a:noFill/>
                    </a:lnB>
                  </a:tcPr>
                </a:tc>
                <a:tc>
                  <a:txBody>
                    <a:bodyPr/>
                    <a:lstStyle/>
                    <a:p>
                      <a:r>
                        <a:rPr lang="en-US" sz="1400"/>
                        <a:t>Mean ± SD</a:t>
                      </a:r>
                    </a:p>
                  </a:txBody>
                  <a:tcPr marL="69630" marR="69630" marT="34815" marB="34815" anchor="ctr">
                    <a:lnL>
                      <a:noFill/>
                    </a:lnL>
                    <a:lnR>
                      <a:noFill/>
                    </a:lnR>
                    <a:lnT>
                      <a:noFill/>
                    </a:lnT>
                    <a:lnB>
                      <a:noFill/>
                    </a:lnB>
                  </a:tcPr>
                </a:tc>
              </a:tr>
              <a:tr h="278521">
                <a:tc>
                  <a:txBody>
                    <a:bodyPr/>
                    <a:lstStyle/>
                    <a:p>
                      <a:r>
                        <a:rPr lang="en-US" sz="1400"/>
                        <a:t>Total bacteria</a:t>
                      </a:r>
                    </a:p>
                  </a:txBody>
                  <a:tcPr marL="69630" marR="69630" marT="34815" marB="34815" anchor="ctr">
                    <a:lnL>
                      <a:noFill/>
                    </a:lnL>
                    <a:lnR>
                      <a:noFill/>
                    </a:lnR>
                    <a:lnT>
                      <a:noFill/>
                    </a:lnT>
                    <a:lnB>
                      <a:noFill/>
                    </a:lnB>
                  </a:tcPr>
                </a:tc>
                <a:tc>
                  <a:txBody>
                    <a:bodyPr/>
                    <a:lstStyle/>
                    <a:p>
                      <a:r>
                        <a:rPr lang="en-US" sz="1400"/>
                        <a:t>50/50</a:t>
                      </a:r>
                    </a:p>
                  </a:txBody>
                  <a:tcPr marL="69630" marR="69630" marT="34815" marB="34815" anchor="ctr">
                    <a:lnL>
                      <a:noFill/>
                    </a:lnL>
                    <a:lnR>
                      <a:noFill/>
                    </a:lnR>
                    <a:lnT>
                      <a:noFill/>
                    </a:lnT>
                    <a:lnB>
                      <a:noFill/>
                    </a:lnB>
                  </a:tcPr>
                </a:tc>
                <a:tc>
                  <a:txBody>
                    <a:bodyPr/>
                    <a:lstStyle/>
                    <a:p>
                      <a:r>
                        <a:rPr lang="en-US" sz="1400"/>
                        <a:t>5·05–7·76</a:t>
                      </a:r>
                    </a:p>
                  </a:txBody>
                  <a:tcPr marL="69630" marR="69630" marT="34815" marB="34815" anchor="ctr">
                    <a:lnL>
                      <a:noFill/>
                    </a:lnL>
                    <a:lnR>
                      <a:noFill/>
                    </a:lnR>
                    <a:lnT>
                      <a:noFill/>
                    </a:lnT>
                    <a:lnB>
                      <a:noFill/>
                    </a:lnB>
                  </a:tcPr>
                </a:tc>
                <a:tc>
                  <a:txBody>
                    <a:bodyPr/>
                    <a:lstStyle/>
                    <a:p>
                      <a:r>
                        <a:rPr lang="en-US" sz="1400"/>
                        <a:t>6·03 ± 0·75</a:t>
                      </a:r>
                    </a:p>
                  </a:txBody>
                  <a:tcPr marL="69630" marR="69630" marT="34815" marB="34815" anchor="ctr">
                    <a:lnL>
                      <a:noFill/>
                    </a:lnL>
                    <a:lnR>
                      <a:noFill/>
                    </a:lnR>
                    <a:lnT>
                      <a:noFill/>
                    </a:lnT>
                    <a:lnB>
                      <a:noFill/>
                    </a:lnB>
                  </a:tcPr>
                </a:tc>
              </a:tr>
              <a:tr h="487411">
                <a:tc>
                  <a:txBody>
                    <a:bodyPr/>
                    <a:lstStyle/>
                    <a:p>
                      <a:r>
                        <a:rPr lang="en-US" sz="1400" i="1"/>
                        <a:t>Staphylococcus</a:t>
                      </a:r>
                      <a:r>
                        <a:rPr lang="en-US" sz="1400"/>
                        <a:t> group</a:t>
                      </a:r>
                    </a:p>
                  </a:txBody>
                  <a:tcPr marL="69630" marR="69630" marT="34815" marB="34815" anchor="ctr">
                    <a:lnL>
                      <a:noFill/>
                    </a:lnL>
                    <a:lnR>
                      <a:noFill/>
                    </a:lnR>
                    <a:lnT>
                      <a:noFill/>
                    </a:lnT>
                    <a:lnB>
                      <a:noFill/>
                    </a:lnB>
                  </a:tcPr>
                </a:tc>
                <a:tc>
                  <a:txBody>
                    <a:bodyPr/>
                    <a:lstStyle/>
                    <a:p>
                      <a:r>
                        <a:rPr lang="en-US" sz="1400"/>
                        <a:t>50/50</a:t>
                      </a:r>
                    </a:p>
                  </a:txBody>
                  <a:tcPr marL="69630" marR="69630" marT="34815" marB="34815" anchor="ctr">
                    <a:lnL>
                      <a:noFill/>
                    </a:lnL>
                    <a:lnR>
                      <a:noFill/>
                    </a:lnR>
                    <a:lnT>
                      <a:noFill/>
                    </a:lnT>
                    <a:lnB>
                      <a:noFill/>
                    </a:lnB>
                  </a:tcPr>
                </a:tc>
                <a:tc>
                  <a:txBody>
                    <a:bodyPr/>
                    <a:lstStyle/>
                    <a:p>
                      <a:r>
                        <a:rPr lang="en-US" sz="1400"/>
                        <a:t>1·30–5·56</a:t>
                      </a:r>
                    </a:p>
                  </a:txBody>
                  <a:tcPr marL="69630" marR="69630" marT="34815" marB="34815" anchor="ctr">
                    <a:lnL>
                      <a:noFill/>
                    </a:lnL>
                    <a:lnR>
                      <a:noFill/>
                    </a:lnR>
                    <a:lnT>
                      <a:noFill/>
                    </a:lnT>
                    <a:lnB>
                      <a:noFill/>
                    </a:lnB>
                  </a:tcPr>
                </a:tc>
                <a:tc>
                  <a:txBody>
                    <a:bodyPr/>
                    <a:lstStyle/>
                    <a:p>
                      <a:r>
                        <a:rPr lang="en-US" sz="1400"/>
                        <a:t>3·55 ± 0·84</a:t>
                      </a:r>
                    </a:p>
                  </a:txBody>
                  <a:tcPr marL="69630" marR="69630" marT="34815" marB="34815" anchor="ctr">
                    <a:lnL>
                      <a:noFill/>
                    </a:lnL>
                    <a:lnR>
                      <a:noFill/>
                    </a:lnR>
                    <a:lnT>
                      <a:noFill/>
                    </a:lnT>
                    <a:lnB>
                      <a:noFill/>
                    </a:lnB>
                  </a:tcPr>
                </a:tc>
              </a:tr>
              <a:tr h="487411">
                <a:tc>
                  <a:txBody>
                    <a:bodyPr/>
                    <a:lstStyle/>
                    <a:p>
                      <a:r>
                        <a:rPr lang="en-US" sz="1400" i="1"/>
                        <a:t>Bifidobacterium</a:t>
                      </a:r>
                      <a:r>
                        <a:rPr lang="en-US" sz="1400"/>
                        <a:t> group</a:t>
                      </a:r>
                    </a:p>
                  </a:txBody>
                  <a:tcPr marL="69630" marR="69630" marT="34815" marB="34815" anchor="ctr">
                    <a:lnL>
                      <a:noFill/>
                    </a:lnL>
                    <a:lnR>
                      <a:noFill/>
                    </a:lnR>
                    <a:lnT>
                      <a:noFill/>
                    </a:lnT>
                    <a:lnB>
                      <a:noFill/>
                    </a:lnB>
                  </a:tcPr>
                </a:tc>
                <a:tc>
                  <a:txBody>
                    <a:bodyPr/>
                    <a:lstStyle/>
                    <a:p>
                      <a:r>
                        <a:rPr lang="en-US" sz="1400"/>
                        <a:t>50/50</a:t>
                      </a:r>
                    </a:p>
                  </a:txBody>
                  <a:tcPr marL="69630" marR="69630" marT="34815" marB="34815" anchor="ctr">
                    <a:lnL>
                      <a:noFill/>
                    </a:lnL>
                    <a:lnR>
                      <a:noFill/>
                    </a:lnR>
                    <a:lnT>
                      <a:noFill/>
                    </a:lnT>
                    <a:lnB>
                      <a:noFill/>
                    </a:lnB>
                  </a:tcPr>
                </a:tc>
                <a:tc>
                  <a:txBody>
                    <a:bodyPr/>
                    <a:lstStyle/>
                    <a:p>
                      <a:r>
                        <a:rPr lang="en-US" sz="1400"/>
                        <a:t>2·45–4·75</a:t>
                      </a:r>
                    </a:p>
                  </a:txBody>
                  <a:tcPr marL="69630" marR="69630" marT="34815" marB="34815" anchor="ctr">
                    <a:lnL>
                      <a:noFill/>
                    </a:lnL>
                    <a:lnR>
                      <a:noFill/>
                    </a:lnR>
                    <a:lnT>
                      <a:noFill/>
                    </a:lnT>
                    <a:lnB>
                      <a:noFill/>
                    </a:lnB>
                  </a:tcPr>
                </a:tc>
                <a:tc>
                  <a:txBody>
                    <a:bodyPr/>
                    <a:lstStyle/>
                    <a:p>
                      <a:r>
                        <a:rPr lang="en-US" sz="1400"/>
                        <a:t>3·56 ± 0·53</a:t>
                      </a:r>
                    </a:p>
                  </a:txBody>
                  <a:tcPr marL="69630" marR="69630" marT="34815" marB="34815" anchor="ctr">
                    <a:lnL>
                      <a:noFill/>
                    </a:lnL>
                    <a:lnR>
                      <a:noFill/>
                    </a:lnR>
                    <a:lnT>
                      <a:noFill/>
                    </a:lnT>
                    <a:lnB>
                      <a:noFill/>
                    </a:lnB>
                  </a:tcPr>
                </a:tc>
              </a:tr>
              <a:tr h="278521">
                <a:tc>
                  <a:txBody>
                    <a:bodyPr/>
                    <a:lstStyle/>
                    <a:p>
                      <a:r>
                        <a:rPr lang="en-US" sz="1400" i="1"/>
                        <a:t>Lactobacillus</a:t>
                      </a:r>
                      <a:r>
                        <a:rPr lang="en-US" sz="1400"/>
                        <a:t> group</a:t>
                      </a:r>
                    </a:p>
                  </a:txBody>
                  <a:tcPr marL="69630" marR="69630" marT="34815" marB="34815" anchor="ctr">
                    <a:lnL>
                      <a:noFill/>
                    </a:lnL>
                    <a:lnR>
                      <a:noFill/>
                    </a:lnR>
                    <a:lnT>
                      <a:noFill/>
                    </a:lnT>
                    <a:lnB>
                      <a:noFill/>
                    </a:lnB>
                  </a:tcPr>
                </a:tc>
                <a:tc>
                  <a:txBody>
                    <a:bodyPr/>
                    <a:lstStyle/>
                    <a:p>
                      <a:r>
                        <a:rPr lang="en-US" sz="1400"/>
                        <a:t>50/50</a:t>
                      </a:r>
                    </a:p>
                  </a:txBody>
                  <a:tcPr marL="69630" marR="69630" marT="34815" marB="34815" anchor="ctr">
                    <a:lnL>
                      <a:noFill/>
                    </a:lnL>
                    <a:lnR>
                      <a:noFill/>
                    </a:lnR>
                    <a:lnT>
                      <a:noFill/>
                    </a:lnT>
                    <a:lnB>
                      <a:noFill/>
                    </a:lnB>
                  </a:tcPr>
                </a:tc>
                <a:tc>
                  <a:txBody>
                    <a:bodyPr/>
                    <a:lstStyle/>
                    <a:p>
                      <a:r>
                        <a:rPr lang="en-US" sz="1400"/>
                        <a:t>2·61–4·50</a:t>
                      </a:r>
                    </a:p>
                  </a:txBody>
                  <a:tcPr marL="69630" marR="69630" marT="34815" marB="34815" anchor="ctr">
                    <a:lnL>
                      <a:noFill/>
                    </a:lnL>
                    <a:lnR>
                      <a:noFill/>
                    </a:lnR>
                    <a:lnT>
                      <a:noFill/>
                    </a:lnT>
                    <a:lnB>
                      <a:noFill/>
                    </a:lnB>
                  </a:tcPr>
                </a:tc>
                <a:tc>
                  <a:txBody>
                    <a:bodyPr/>
                    <a:lstStyle/>
                    <a:p>
                      <a:r>
                        <a:rPr lang="en-US" sz="1400"/>
                        <a:t>3·74 ± 0·47</a:t>
                      </a:r>
                    </a:p>
                  </a:txBody>
                  <a:tcPr marL="69630" marR="69630" marT="34815" marB="34815" anchor="ctr">
                    <a:lnL>
                      <a:noFill/>
                    </a:lnL>
                    <a:lnR>
                      <a:noFill/>
                    </a:lnR>
                    <a:lnT>
                      <a:noFill/>
                    </a:lnT>
                    <a:lnB>
                      <a:noFill/>
                    </a:lnB>
                  </a:tcPr>
                </a:tc>
              </a:tr>
              <a:tr h="278521">
                <a:tc>
                  <a:txBody>
                    <a:bodyPr/>
                    <a:lstStyle/>
                    <a:p>
                      <a:r>
                        <a:rPr lang="en-US" sz="1400" i="1"/>
                        <a:t>Enterococcus</a:t>
                      </a:r>
                      <a:r>
                        <a:rPr lang="en-US" sz="1400"/>
                        <a:t> group</a:t>
                      </a:r>
                    </a:p>
                  </a:txBody>
                  <a:tcPr marL="69630" marR="69630" marT="34815" marB="34815" anchor="ctr">
                    <a:lnL>
                      <a:noFill/>
                    </a:lnL>
                    <a:lnR>
                      <a:noFill/>
                    </a:lnR>
                    <a:lnT>
                      <a:noFill/>
                    </a:lnT>
                    <a:lnB>
                      <a:noFill/>
                    </a:lnB>
                  </a:tcPr>
                </a:tc>
                <a:tc>
                  <a:txBody>
                    <a:bodyPr/>
                    <a:lstStyle/>
                    <a:p>
                      <a:r>
                        <a:rPr lang="en-US" sz="1400"/>
                        <a:t>38/50</a:t>
                      </a:r>
                    </a:p>
                  </a:txBody>
                  <a:tcPr marL="69630" marR="69630" marT="34815" marB="34815" anchor="ctr">
                    <a:lnL>
                      <a:noFill/>
                    </a:lnL>
                    <a:lnR>
                      <a:noFill/>
                    </a:lnR>
                    <a:lnT>
                      <a:noFill/>
                    </a:lnT>
                    <a:lnB>
                      <a:noFill/>
                    </a:lnB>
                  </a:tcPr>
                </a:tc>
                <a:tc>
                  <a:txBody>
                    <a:bodyPr/>
                    <a:lstStyle/>
                    <a:p>
                      <a:r>
                        <a:rPr lang="en-US" sz="1400"/>
                        <a:t>1·20–4·85</a:t>
                      </a:r>
                    </a:p>
                  </a:txBody>
                  <a:tcPr marL="69630" marR="69630" marT="34815" marB="34815" anchor="ctr">
                    <a:lnL>
                      <a:noFill/>
                    </a:lnL>
                    <a:lnR>
                      <a:noFill/>
                    </a:lnR>
                    <a:lnT>
                      <a:noFill/>
                    </a:lnT>
                    <a:lnB>
                      <a:noFill/>
                    </a:lnB>
                  </a:tcPr>
                </a:tc>
                <a:tc>
                  <a:txBody>
                    <a:bodyPr/>
                    <a:lstStyle/>
                    <a:p>
                      <a:r>
                        <a:rPr lang="en-US" sz="1400"/>
                        <a:t>2·56 ± 0·71</a:t>
                      </a:r>
                    </a:p>
                  </a:txBody>
                  <a:tcPr marL="69630" marR="69630" marT="34815" marB="34815" anchor="ctr">
                    <a:lnL>
                      <a:noFill/>
                    </a:lnL>
                    <a:lnR>
                      <a:noFill/>
                    </a:lnR>
                    <a:lnT>
                      <a:noFill/>
                    </a:lnT>
                    <a:lnB>
                      <a:noFill/>
                    </a:lnB>
                  </a:tcPr>
                </a:tc>
              </a:tr>
              <a:tr h="487411">
                <a:tc>
                  <a:txBody>
                    <a:bodyPr/>
                    <a:lstStyle/>
                    <a:p>
                      <a:r>
                        <a:rPr lang="en-US" sz="1400" i="1"/>
                        <a:t>Streptococcus</a:t>
                      </a:r>
                      <a:r>
                        <a:rPr lang="en-US" sz="1400"/>
                        <a:t> group</a:t>
                      </a:r>
                    </a:p>
                  </a:txBody>
                  <a:tcPr marL="69630" marR="69630" marT="34815" marB="34815" anchor="ctr">
                    <a:lnL>
                      <a:noFill/>
                    </a:lnL>
                    <a:lnR>
                      <a:noFill/>
                    </a:lnR>
                    <a:lnT>
                      <a:noFill/>
                    </a:lnT>
                    <a:lnB>
                      <a:noFill/>
                    </a:lnB>
                  </a:tcPr>
                </a:tc>
                <a:tc>
                  <a:txBody>
                    <a:bodyPr/>
                    <a:lstStyle/>
                    <a:p>
                      <a:r>
                        <a:rPr lang="en-US" sz="1400"/>
                        <a:t>50/50</a:t>
                      </a:r>
                    </a:p>
                  </a:txBody>
                  <a:tcPr marL="69630" marR="69630" marT="34815" marB="34815" anchor="ctr">
                    <a:lnL>
                      <a:noFill/>
                    </a:lnL>
                    <a:lnR>
                      <a:noFill/>
                    </a:lnR>
                    <a:lnT>
                      <a:noFill/>
                    </a:lnT>
                    <a:lnB>
                      <a:noFill/>
                    </a:lnB>
                  </a:tcPr>
                </a:tc>
                <a:tc>
                  <a:txBody>
                    <a:bodyPr/>
                    <a:lstStyle/>
                    <a:p>
                      <a:r>
                        <a:rPr lang="en-US" sz="1400"/>
                        <a:t>2·91–6·11</a:t>
                      </a:r>
                    </a:p>
                  </a:txBody>
                  <a:tcPr marL="69630" marR="69630" marT="34815" marB="34815" anchor="ctr">
                    <a:lnL>
                      <a:noFill/>
                    </a:lnL>
                    <a:lnR>
                      <a:noFill/>
                    </a:lnR>
                    <a:lnT>
                      <a:noFill/>
                    </a:lnT>
                    <a:lnB>
                      <a:noFill/>
                    </a:lnB>
                  </a:tcPr>
                </a:tc>
                <a:tc>
                  <a:txBody>
                    <a:bodyPr/>
                    <a:lstStyle/>
                    <a:p>
                      <a:r>
                        <a:rPr lang="en-US" sz="1400"/>
                        <a:t>4·50 ± 0·81</a:t>
                      </a:r>
                    </a:p>
                  </a:txBody>
                  <a:tcPr marL="69630" marR="69630" marT="34815" marB="34815" anchor="ctr">
                    <a:lnL>
                      <a:noFill/>
                    </a:lnL>
                    <a:lnR>
                      <a:noFill/>
                    </a:lnR>
                    <a:lnT>
                      <a:noFill/>
                    </a:lnT>
                    <a:lnB>
                      <a:noFill/>
                    </a:lnB>
                  </a:tcPr>
                </a:tc>
              </a:tr>
              <a:tr h="278521">
                <a:tc>
                  <a:txBody>
                    <a:bodyPr/>
                    <a:lstStyle/>
                    <a:p>
                      <a:r>
                        <a:rPr lang="en-US" sz="1400" i="1"/>
                        <a:t>Bacteroides</a:t>
                      </a:r>
                      <a:r>
                        <a:rPr lang="en-US" sz="1400"/>
                        <a:t> group</a:t>
                      </a:r>
                    </a:p>
                  </a:txBody>
                  <a:tcPr marL="69630" marR="69630" marT="34815" marB="34815" anchor="ctr">
                    <a:lnL>
                      <a:noFill/>
                    </a:lnL>
                    <a:lnR>
                      <a:noFill/>
                    </a:lnR>
                    <a:lnT>
                      <a:noFill/>
                    </a:lnT>
                    <a:lnB>
                      <a:noFill/>
                    </a:lnB>
                  </a:tcPr>
                </a:tc>
                <a:tc>
                  <a:txBody>
                    <a:bodyPr/>
                    <a:lstStyle/>
                    <a:p>
                      <a:r>
                        <a:rPr lang="en-US" sz="1400"/>
                        <a:t>20/50</a:t>
                      </a:r>
                    </a:p>
                  </a:txBody>
                  <a:tcPr marL="69630" marR="69630" marT="34815" marB="34815" anchor="ctr">
                    <a:lnL>
                      <a:noFill/>
                    </a:lnL>
                    <a:lnR>
                      <a:noFill/>
                    </a:lnR>
                    <a:lnT>
                      <a:noFill/>
                    </a:lnT>
                    <a:lnB>
                      <a:noFill/>
                    </a:lnB>
                  </a:tcPr>
                </a:tc>
                <a:tc>
                  <a:txBody>
                    <a:bodyPr/>
                    <a:lstStyle/>
                    <a:p>
                      <a:r>
                        <a:rPr lang="en-US" sz="1400"/>
                        <a:t>1·50–3·35</a:t>
                      </a:r>
                    </a:p>
                  </a:txBody>
                  <a:tcPr marL="69630" marR="69630" marT="34815" marB="34815" anchor="ctr">
                    <a:lnL>
                      <a:noFill/>
                    </a:lnL>
                    <a:lnR>
                      <a:noFill/>
                    </a:lnR>
                    <a:lnT>
                      <a:noFill/>
                    </a:lnT>
                    <a:lnB>
                      <a:noFill/>
                    </a:lnB>
                  </a:tcPr>
                </a:tc>
                <a:tc>
                  <a:txBody>
                    <a:bodyPr/>
                    <a:lstStyle/>
                    <a:p>
                      <a:r>
                        <a:rPr lang="en-US" sz="1400"/>
                        <a:t>2·02 ± 0·55</a:t>
                      </a:r>
                    </a:p>
                  </a:txBody>
                  <a:tcPr marL="69630" marR="69630" marT="34815" marB="34815" anchor="ctr">
                    <a:lnL>
                      <a:noFill/>
                    </a:lnL>
                    <a:lnR>
                      <a:noFill/>
                    </a:lnR>
                    <a:lnT>
                      <a:noFill/>
                    </a:lnT>
                    <a:lnB>
                      <a:noFill/>
                    </a:lnB>
                  </a:tcPr>
                </a:tc>
              </a:tr>
              <a:tr h="487411">
                <a:tc>
                  <a:txBody>
                    <a:bodyPr/>
                    <a:lstStyle/>
                    <a:p>
                      <a:r>
                        <a:rPr lang="en-US" sz="1400" i="1"/>
                        <a:t>Clostridium</a:t>
                      </a:r>
                      <a:r>
                        <a:rPr lang="en-US" sz="1400"/>
                        <a:t> cluster XIVa–XIVb</a:t>
                      </a:r>
                    </a:p>
                  </a:txBody>
                  <a:tcPr marL="69630" marR="69630" marT="34815" marB="34815" anchor="ctr">
                    <a:lnL>
                      <a:noFill/>
                    </a:lnL>
                    <a:lnR>
                      <a:noFill/>
                    </a:lnR>
                    <a:lnT>
                      <a:noFill/>
                    </a:lnT>
                    <a:lnB>
                      <a:noFill/>
                    </a:lnB>
                  </a:tcPr>
                </a:tc>
                <a:tc>
                  <a:txBody>
                    <a:bodyPr/>
                    <a:lstStyle/>
                    <a:p>
                      <a:r>
                        <a:rPr lang="en-US" sz="1400"/>
                        <a:t>48/50</a:t>
                      </a:r>
                    </a:p>
                  </a:txBody>
                  <a:tcPr marL="69630" marR="69630" marT="34815" marB="34815" anchor="ctr">
                    <a:lnL>
                      <a:noFill/>
                    </a:lnL>
                    <a:lnR>
                      <a:noFill/>
                    </a:lnR>
                    <a:lnT>
                      <a:noFill/>
                    </a:lnT>
                    <a:lnB>
                      <a:noFill/>
                    </a:lnB>
                  </a:tcPr>
                </a:tc>
                <a:tc>
                  <a:txBody>
                    <a:bodyPr/>
                    <a:lstStyle/>
                    <a:p>
                      <a:r>
                        <a:rPr lang="en-US" sz="1400"/>
                        <a:t>2·27–4·85</a:t>
                      </a:r>
                    </a:p>
                  </a:txBody>
                  <a:tcPr marL="69630" marR="69630" marT="34815" marB="34815" anchor="ctr">
                    <a:lnL>
                      <a:noFill/>
                    </a:lnL>
                    <a:lnR>
                      <a:noFill/>
                    </a:lnR>
                    <a:lnT>
                      <a:noFill/>
                    </a:lnT>
                    <a:lnB>
                      <a:noFill/>
                    </a:lnB>
                  </a:tcPr>
                </a:tc>
                <a:tc>
                  <a:txBody>
                    <a:bodyPr/>
                    <a:lstStyle/>
                    <a:p>
                      <a:r>
                        <a:rPr lang="en-US" sz="1400"/>
                        <a:t>3·32 ± 0·60</a:t>
                      </a:r>
                    </a:p>
                  </a:txBody>
                  <a:tcPr marL="69630" marR="69630" marT="34815" marB="34815" anchor="ctr">
                    <a:lnL>
                      <a:noFill/>
                    </a:lnL>
                    <a:lnR>
                      <a:noFill/>
                    </a:lnR>
                    <a:lnT>
                      <a:noFill/>
                    </a:lnT>
                    <a:lnB>
                      <a:noFill/>
                    </a:lnB>
                  </a:tcPr>
                </a:tc>
              </a:tr>
              <a:tr h="487411">
                <a:tc>
                  <a:txBody>
                    <a:bodyPr/>
                    <a:lstStyle/>
                    <a:p>
                      <a:r>
                        <a:rPr lang="en-US" sz="1400" i="1"/>
                        <a:t>Clostridium</a:t>
                      </a:r>
                      <a:r>
                        <a:rPr lang="en-US" sz="1400"/>
                        <a:t> cluster IV</a:t>
                      </a:r>
                    </a:p>
                  </a:txBody>
                  <a:tcPr marL="69630" marR="69630" marT="34815" marB="34815" anchor="ctr">
                    <a:lnL>
                      <a:noFill/>
                    </a:lnL>
                    <a:lnR>
                      <a:noFill/>
                    </a:lnR>
                    <a:lnT>
                      <a:noFill/>
                    </a:lnT>
                    <a:lnB>
                      <a:noFill/>
                    </a:lnB>
                  </a:tcPr>
                </a:tc>
                <a:tc>
                  <a:txBody>
                    <a:bodyPr/>
                    <a:lstStyle/>
                    <a:p>
                      <a:r>
                        <a:rPr lang="en-US" sz="1400"/>
                        <a:t>2/50</a:t>
                      </a:r>
                    </a:p>
                  </a:txBody>
                  <a:tcPr marL="69630" marR="69630" marT="34815" marB="34815" anchor="ctr">
                    <a:lnL>
                      <a:noFill/>
                    </a:lnL>
                    <a:lnR>
                      <a:noFill/>
                    </a:lnR>
                    <a:lnT>
                      <a:noFill/>
                    </a:lnT>
                    <a:lnB>
                      <a:noFill/>
                    </a:lnB>
                  </a:tcPr>
                </a:tc>
                <a:tc>
                  <a:txBody>
                    <a:bodyPr/>
                    <a:lstStyle/>
                    <a:p>
                      <a:r>
                        <a:rPr lang="en-US" sz="1400"/>
                        <a:t>1·07–2·12</a:t>
                      </a:r>
                    </a:p>
                  </a:txBody>
                  <a:tcPr marL="69630" marR="69630" marT="34815" marB="34815" anchor="ctr">
                    <a:lnL>
                      <a:noFill/>
                    </a:lnL>
                    <a:lnR>
                      <a:noFill/>
                    </a:lnR>
                    <a:lnT>
                      <a:noFill/>
                    </a:lnT>
                    <a:lnB>
                      <a:noFill/>
                    </a:lnB>
                  </a:tcPr>
                </a:tc>
                <a:tc>
                  <a:txBody>
                    <a:bodyPr/>
                    <a:lstStyle/>
                    <a:p>
                      <a:r>
                        <a:rPr lang="en-US" sz="1400" dirty="0"/>
                        <a:t>1·60 ± 0·17</a:t>
                      </a:r>
                    </a:p>
                  </a:txBody>
                  <a:tcPr marL="69630" marR="69630" marT="34815" marB="34815" anchor="ctr">
                    <a:lnL>
                      <a:noFill/>
                    </a:lnL>
                    <a:lnR>
                      <a:noFill/>
                    </a:lnR>
                    <a:lnT>
                      <a:noFill/>
                    </a:lnT>
                    <a:lnB>
                      <a:noFill/>
                    </a:lnB>
                  </a:tcPr>
                </a:tc>
              </a:tr>
            </a:tbl>
          </a:graphicData>
        </a:graphic>
      </p:graphicFrame>
    </p:spTree>
    <p:extLst>
      <p:ext uri="{BB962C8B-B14F-4D97-AF65-F5344CB8AC3E}">
        <p14:creationId xmlns:p14="http://schemas.microsoft.com/office/powerpoint/2010/main" val="993677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400" dirty="0"/>
              <a:t>Newburg DS, Ruiz-Palacios GM, Morrow AL: Human milk </a:t>
            </a:r>
            <a:r>
              <a:rPr lang="en-US" sz="2400" dirty="0" err="1"/>
              <a:t>glycans</a:t>
            </a:r>
            <a:r>
              <a:rPr lang="en-US" sz="2400" dirty="0"/>
              <a:t> protect infants against enteric pathogens. </a:t>
            </a:r>
            <a:r>
              <a:rPr lang="en-US" sz="2400" dirty="0" err="1"/>
              <a:t>Annu</a:t>
            </a:r>
            <a:r>
              <a:rPr lang="en-US" sz="2400" dirty="0"/>
              <a:t> Rev </a:t>
            </a:r>
            <a:r>
              <a:rPr lang="en-US" sz="2400" dirty="0" err="1"/>
              <a:t>Nutr</a:t>
            </a:r>
            <a:r>
              <a:rPr lang="en-US" sz="2400" dirty="0"/>
              <a:t> 2005, 25(1):37-58.</a:t>
            </a:r>
            <a:br>
              <a:rPr lang="en-US" sz="2400" dirty="0"/>
            </a:br>
            <a:endParaRPr lang="en-US" sz="2400"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3798072501"/>
              </p:ext>
            </p:extLst>
          </p:nvPr>
        </p:nvGraphicFramePr>
        <p:xfrm>
          <a:off x="683568" y="1340768"/>
          <a:ext cx="7992888" cy="5791797"/>
        </p:xfrm>
        <a:graphic>
          <a:graphicData uri="http://schemas.openxmlformats.org/drawingml/2006/table">
            <a:tbl>
              <a:tblPr/>
              <a:tblGrid>
                <a:gridCol w="1998222"/>
                <a:gridCol w="1998222"/>
                <a:gridCol w="1998222"/>
                <a:gridCol w="1998222"/>
              </a:tblGrid>
              <a:tr h="239369">
                <a:tc>
                  <a:txBody>
                    <a:bodyPr/>
                    <a:lstStyle/>
                    <a:p>
                      <a:r>
                        <a:rPr lang="en-US" sz="1200" dirty="0" err="1"/>
                        <a:t>Glycoconjugate</a:t>
                      </a:r>
                      <a:endParaRPr lang="en-US" sz="1200" dirty="0"/>
                    </a:p>
                  </a:txBody>
                  <a:tcPr marL="0" marR="0" marT="0" marB="0">
                    <a:lnL>
                      <a:noFill/>
                    </a:lnL>
                    <a:lnR>
                      <a:noFill/>
                    </a:lnR>
                    <a:lnT>
                      <a:noFill/>
                    </a:lnT>
                    <a:lnB>
                      <a:noFill/>
                    </a:lnB>
                  </a:tcPr>
                </a:tc>
                <a:tc>
                  <a:txBody>
                    <a:bodyPr/>
                    <a:lstStyle/>
                    <a:p>
                      <a:r>
                        <a:rPr lang="en-US" sz="1200"/>
                        <a:t>Pathogen</a:t>
                      </a:r>
                    </a:p>
                  </a:txBody>
                  <a:tcPr marL="0" marR="0" marT="0" marB="0">
                    <a:lnL>
                      <a:noFill/>
                    </a:lnL>
                    <a:lnR>
                      <a:noFill/>
                    </a:lnR>
                    <a:lnB>
                      <a:noFill/>
                    </a:lnB>
                  </a:tcPr>
                </a:tc>
                <a:tc>
                  <a:txBody>
                    <a:bodyPr/>
                    <a:lstStyle/>
                    <a:p>
                      <a:r>
                        <a:rPr lang="en-US" sz="1200"/>
                        <a:t>Reference</a:t>
                      </a:r>
                    </a:p>
                  </a:txBody>
                  <a:tcPr marL="0" marR="0" marT="0" marB="0">
                    <a:lnL>
                      <a:noFill/>
                    </a:lnL>
                    <a:lnR>
                      <a:noFill/>
                    </a:lnR>
                    <a:lnB>
                      <a:noFill/>
                    </a:lnB>
                  </a:tcPr>
                </a:tc>
                <a:tc>
                  <a:txBody>
                    <a:bodyPr/>
                    <a:lstStyle/>
                    <a:p>
                      <a:r>
                        <a:rPr lang="en-US" sz="1200" b="1"/>
                        <a:t>Typical concentration</a:t>
                      </a:r>
                      <a:r>
                        <a:rPr lang="en-US" sz="1200" b="1" baseline="30000"/>
                        <a:t>a</a:t>
                      </a:r>
                      <a:endParaRPr lang="en-US" sz="1200"/>
                    </a:p>
                  </a:txBody>
                  <a:tcPr marL="0" marR="0" marT="0" marB="0">
                    <a:lnL>
                      <a:noFill/>
                    </a:lnL>
                    <a:lnR>
                      <a:noFill/>
                    </a:lnR>
                    <a:lnB>
                      <a:noFill/>
                    </a:lnB>
                  </a:tcPr>
                </a:tc>
              </a:tr>
              <a:tr h="239369">
                <a:tc>
                  <a:txBody>
                    <a:bodyPr/>
                    <a:lstStyle/>
                    <a:p>
                      <a:r>
                        <a:rPr lang="en-US" sz="1200"/>
                        <a:t>GM1</a:t>
                      </a:r>
                    </a:p>
                  </a:txBody>
                  <a:tcPr marL="0" marR="0" marT="0" marB="0">
                    <a:lnL>
                      <a:noFill/>
                    </a:lnL>
                    <a:lnR>
                      <a:noFill/>
                    </a:lnR>
                    <a:lnT>
                      <a:noFill/>
                    </a:lnT>
                    <a:lnB>
                      <a:noFill/>
                    </a:lnB>
                  </a:tcPr>
                </a:tc>
                <a:tc>
                  <a:txBody>
                    <a:bodyPr/>
                    <a:lstStyle/>
                    <a:p>
                      <a:r>
                        <a:rPr lang="en-US" sz="1200"/>
                        <a:t>Labile toxin, cholera toxin</a:t>
                      </a:r>
                    </a:p>
                  </a:txBody>
                  <a:tcPr marL="0" marR="0" marT="0" marB="0">
                    <a:lnL>
                      <a:noFill/>
                    </a:lnL>
                    <a:lnR>
                      <a:noFill/>
                    </a:lnR>
                    <a:lnT>
                      <a:noFill/>
                    </a:lnT>
                    <a:lnB>
                      <a:noFill/>
                    </a:lnB>
                  </a:tcPr>
                </a:tc>
                <a:tc>
                  <a:txBody>
                    <a:bodyPr/>
                    <a:lstStyle/>
                    <a:p>
                      <a:r>
                        <a:rPr lang="en-US" sz="1200"/>
                        <a:t>(44)</a:t>
                      </a:r>
                    </a:p>
                  </a:txBody>
                  <a:tcPr marL="0" marR="0" marT="0" marB="0">
                    <a:lnL>
                      <a:noFill/>
                    </a:lnL>
                    <a:lnR>
                      <a:noFill/>
                    </a:lnR>
                    <a:lnT>
                      <a:noFill/>
                    </a:lnT>
                    <a:lnB>
                      <a:noFill/>
                    </a:lnB>
                  </a:tcPr>
                </a:tc>
                <a:tc>
                  <a:txBody>
                    <a:bodyPr/>
                    <a:lstStyle/>
                    <a:p>
                      <a:r>
                        <a:rPr lang="el-GR" sz="1200"/>
                        <a:t>180 μ</a:t>
                      </a:r>
                      <a:r>
                        <a:rPr lang="en-US" sz="1200"/>
                        <a:t>g/liter</a:t>
                      </a:r>
                    </a:p>
                  </a:txBody>
                  <a:tcPr marL="0" marR="0" marT="0" marB="0">
                    <a:lnL>
                      <a:noFill/>
                    </a:lnL>
                    <a:lnR>
                      <a:noFill/>
                    </a:lnR>
                    <a:lnT>
                      <a:noFill/>
                    </a:lnT>
                    <a:lnB>
                      <a:noFill/>
                    </a:lnB>
                  </a:tcPr>
                </a:tc>
              </a:tr>
              <a:tr h="239369">
                <a:tc>
                  <a:txBody>
                    <a:bodyPr/>
                    <a:lstStyle/>
                    <a:p>
                      <a:r>
                        <a:rPr lang="en-US" sz="1200"/>
                        <a:t>GM3</a:t>
                      </a:r>
                    </a:p>
                  </a:txBody>
                  <a:tcPr marL="0" marR="0" marT="0" marB="0">
                    <a:lnL>
                      <a:noFill/>
                    </a:lnL>
                    <a:lnR>
                      <a:noFill/>
                    </a:lnR>
                    <a:lnT>
                      <a:noFill/>
                    </a:lnT>
                    <a:lnB>
                      <a:noFill/>
                    </a:lnB>
                  </a:tcPr>
                </a:tc>
                <a:tc>
                  <a:txBody>
                    <a:bodyPr/>
                    <a:lstStyle/>
                    <a:p>
                      <a:r>
                        <a:rPr lang="en-US" sz="1200"/>
                        <a:t>Enteropathogenic </a:t>
                      </a:r>
                      <a:r>
                        <a:rPr lang="en-US" sz="1200" i="1"/>
                        <a:t>Escherichia coli</a:t>
                      </a:r>
                      <a:endParaRPr lang="en-US" sz="1200"/>
                    </a:p>
                  </a:txBody>
                  <a:tcPr marL="0" marR="0" marT="0" marB="0">
                    <a:lnL>
                      <a:noFill/>
                    </a:lnL>
                    <a:lnR>
                      <a:noFill/>
                    </a:lnR>
                    <a:lnT>
                      <a:noFill/>
                    </a:lnT>
                    <a:lnB>
                      <a:noFill/>
                    </a:lnB>
                  </a:tcPr>
                </a:tc>
                <a:tc>
                  <a:txBody>
                    <a:bodyPr/>
                    <a:lstStyle/>
                    <a:p>
                      <a:r>
                        <a:rPr lang="en-US" sz="1200"/>
                        <a:t>(20)</a:t>
                      </a:r>
                    </a:p>
                  </a:txBody>
                  <a:tcPr marL="0" marR="0" marT="0" marB="0">
                    <a:lnL>
                      <a:noFill/>
                    </a:lnL>
                    <a:lnR>
                      <a:noFill/>
                    </a:lnR>
                    <a:lnT>
                      <a:noFill/>
                    </a:lnT>
                    <a:lnB>
                      <a:noFill/>
                    </a:lnB>
                  </a:tcPr>
                </a:tc>
                <a:tc>
                  <a:txBody>
                    <a:bodyPr/>
                    <a:lstStyle/>
                    <a:p>
                      <a:r>
                        <a:rPr lang="en-US" sz="1200"/>
                        <a:t>13 mg/liter</a:t>
                      </a:r>
                    </a:p>
                  </a:txBody>
                  <a:tcPr marL="0" marR="0" marT="0" marB="0">
                    <a:lnL>
                      <a:noFill/>
                    </a:lnL>
                    <a:lnR>
                      <a:noFill/>
                    </a:lnR>
                    <a:lnT>
                      <a:noFill/>
                    </a:lnT>
                    <a:lnB>
                      <a:noFill/>
                    </a:lnB>
                  </a:tcPr>
                </a:tc>
              </a:tr>
              <a:tr h="119684">
                <a:tc>
                  <a:txBody>
                    <a:bodyPr/>
                    <a:lstStyle/>
                    <a:p>
                      <a:r>
                        <a:rPr lang="en-US" sz="1200"/>
                        <a:t>Gb</a:t>
                      </a:r>
                      <a:r>
                        <a:rPr lang="en-US" sz="1200" baseline="-25000"/>
                        <a:t>3</a:t>
                      </a:r>
                      <a:endParaRPr lang="en-US" sz="1200"/>
                    </a:p>
                  </a:txBody>
                  <a:tcPr marL="0" marR="0" marT="0" marB="0">
                    <a:lnL>
                      <a:noFill/>
                    </a:lnL>
                    <a:lnR>
                      <a:noFill/>
                    </a:lnR>
                    <a:lnT>
                      <a:noFill/>
                    </a:lnT>
                    <a:lnB>
                      <a:noFill/>
                    </a:lnB>
                  </a:tcPr>
                </a:tc>
                <a:tc>
                  <a:txBody>
                    <a:bodyPr/>
                    <a:lstStyle/>
                    <a:p>
                      <a:r>
                        <a:rPr lang="en-US" sz="1200"/>
                        <a:t>Shiga toxin</a:t>
                      </a:r>
                    </a:p>
                  </a:txBody>
                  <a:tcPr marL="0" marR="0" marT="0" marB="0">
                    <a:lnL>
                      <a:noFill/>
                    </a:lnL>
                    <a:lnR>
                      <a:noFill/>
                    </a:lnR>
                    <a:lnT>
                      <a:noFill/>
                    </a:lnT>
                    <a:lnB>
                      <a:noFill/>
                    </a:lnB>
                  </a:tcPr>
                </a:tc>
                <a:tc>
                  <a:txBody>
                    <a:bodyPr/>
                    <a:lstStyle/>
                    <a:p>
                      <a:r>
                        <a:rPr lang="en-US" sz="1200"/>
                        <a:t>(36)</a:t>
                      </a:r>
                    </a:p>
                  </a:txBody>
                  <a:tcPr marL="0" marR="0" marT="0" marB="0">
                    <a:lnL>
                      <a:noFill/>
                    </a:lnL>
                    <a:lnR>
                      <a:noFill/>
                    </a:lnR>
                    <a:lnT>
                      <a:noFill/>
                    </a:lnT>
                    <a:lnB>
                      <a:noFill/>
                    </a:lnB>
                  </a:tcPr>
                </a:tc>
                <a:tc>
                  <a:txBody>
                    <a:bodyPr/>
                    <a:lstStyle/>
                    <a:p>
                      <a:r>
                        <a:rPr lang="el-GR" sz="1200"/>
                        <a:t>100–150 μ</a:t>
                      </a:r>
                      <a:r>
                        <a:rPr lang="en-US" sz="1200"/>
                        <a:t>g/liter</a:t>
                      </a:r>
                    </a:p>
                  </a:txBody>
                  <a:tcPr marL="0" marR="0" marT="0" marB="0">
                    <a:lnL>
                      <a:noFill/>
                    </a:lnL>
                    <a:lnR>
                      <a:noFill/>
                    </a:lnR>
                    <a:lnT>
                      <a:noFill/>
                    </a:lnT>
                    <a:lnB>
                      <a:noFill/>
                    </a:lnB>
                  </a:tcPr>
                </a:tc>
              </a:tr>
              <a:tr h="359052">
                <a:tc>
                  <a:txBody>
                    <a:bodyPr/>
                    <a:lstStyle/>
                    <a:p>
                      <a:r>
                        <a:rPr lang="en-US" sz="1200"/>
                        <a:t>Sulfatide</a:t>
                      </a:r>
                    </a:p>
                  </a:txBody>
                  <a:tcPr marL="0" marR="0" marT="0" marB="0">
                    <a:lnL>
                      <a:noFill/>
                    </a:lnL>
                    <a:lnR>
                      <a:noFill/>
                    </a:lnR>
                    <a:lnT>
                      <a:noFill/>
                    </a:lnT>
                    <a:lnB>
                      <a:noFill/>
                    </a:lnB>
                  </a:tcPr>
                </a:tc>
                <a:tc>
                  <a:txBody>
                    <a:bodyPr/>
                    <a:lstStyle/>
                    <a:p>
                      <a:r>
                        <a:rPr lang="en-US" sz="1200" dirty="0"/>
                        <a:t>Human immunodeficiency virus</a:t>
                      </a:r>
                    </a:p>
                  </a:txBody>
                  <a:tcPr marL="0" marR="0" marT="0" marB="0">
                    <a:lnL>
                      <a:noFill/>
                    </a:lnL>
                    <a:lnR>
                      <a:noFill/>
                    </a:lnR>
                    <a:lnT>
                      <a:noFill/>
                    </a:lnT>
                    <a:lnB>
                      <a:noFill/>
                    </a:lnB>
                  </a:tcPr>
                </a:tc>
                <a:tc>
                  <a:txBody>
                    <a:bodyPr/>
                    <a:lstStyle/>
                    <a:p>
                      <a:r>
                        <a:rPr lang="en-US" sz="1200"/>
                        <a:t>(59)</a:t>
                      </a:r>
                    </a:p>
                  </a:txBody>
                  <a:tcPr marL="0" marR="0" marT="0" marB="0">
                    <a:lnL>
                      <a:noFill/>
                    </a:lnL>
                    <a:lnR>
                      <a:noFill/>
                    </a:lnR>
                    <a:lnT>
                      <a:noFill/>
                    </a:lnT>
                    <a:lnB>
                      <a:noFill/>
                    </a:lnB>
                  </a:tcPr>
                </a:tc>
                <a:tc>
                  <a:txBody>
                    <a:bodyPr/>
                    <a:lstStyle/>
                    <a:p>
                      <a:r>
                        <a:rPr lang="el-GR" sz="1200"/>
                        <a:t>100 μ</a:t>
                      </a:r>
                      <a:r>
                        <a:rPr lang="en-US" sz="1200"/>
                        <a:t>g/liter</a:t>
                      </a:r>
                    </a:p>
                  </a:txBody>
                  <a:tcPr marL="0" marR="0" marT="0" marB="0">
                    <a:lnL>
                      <a:noFill/>
                    </a:lnL>
                    <a:lnR>
                      <a:noFill/>
                    </a:lnR>
                    <a:lnT>
                      <a:noFill/>
                    </a:lnT>
                    <a:lnB>
                      <a:noFill/>
                    </a:lnB>
                  </a:tcPr>
                </a:tc>
              </a:tr>
              <a:tr h="359052">
                <a:tc>
                  <a:txBody>
                    <a:bodyPr/>
                    <a:lstStyle/>
                    <a:p>
                      <a:r>
                        <a:rPr lang="en-US" sz="1200"/>
                        <a:t>Chondroitin sulfate</a:t>
                      </a:r>
                    </a:p>
                  </a:txBody>
                  <a:tcPr marL="0" marR="0" marT="0" marB="0">
                    <a:lnL>
                      <a:noFill/>
                    </a:lnL>
                    <a:lnR>
                      <a:noFill/>
                    </a:lnR>
                    <a:lnT>
                      <a:noFill/>
                    </a:lnT>
                    <a:lnB>
                      <a:noFill/>
                    </a:lnB>
                  </a:tcPr>
                </a:tc>
                <a:tc>
                  <a:txBody>
                    <a:bodyPr/>
                    <a:lstStyle/>
                    <a:p>
                      <a:r>
                        <a:rPr lang="en-US" sz="1200"/>
                        <a:t>Human immunodeficiency virus</a:t>
                      </a:r>
                    </a:p>
                  </a:txBody>
                  <a:tcPr marL="0" marR="0" marT="0" marB="0">
                    <a:lnL>
                      <a:noFill/>
                    </a:lnL>
                    <a:lnR>
                      <a:noFill/>
                    </a:lnR>
                    <a:lnT>
                      <a:noFill/>
                    </a:lnT>
                    <a:lnB>
                      <a:noFill/>
                    </a:lnB>
                  </a:tcPr>
                </a:tc>
                <a:tc>
                  <a:txBody>
                    <a:bodyPr/>
                    <a:lstStyle/>
                    <a:p>
                      <a:r>
                        <a:rPr lang="en-US" sz="1200"/>
                        <a:t>(39)</a:t>
                      </a:r>
                    </a:p>
                  </a:txBody>
                  <a:tcPr marL="0" marR="0" marT="0" marB="0">
                    <a:lnL>
                      <a:noFill/>
                    </a:lnL>
                    <a:lnR>
                      <a:noFill/>
                    </a:lnR>
                    <a:lnT>
                      <a:noFill/>
                    </a:lnT>
                    <a:lnB>
                      <a:noFill/>
                    </a:lnB>
                  </a:tcPr>
                </a:tc>
                <a:tc>
                  <a:txBody>
                    <a:bodyPr/>
                    <a:lstStyle/>
                    <a:p>
                      <a:r>
                        <a:rPr lang="en-US" sz="1200"/>
                        <a:t>6 mg/liter</a:t>
                      </a:r>
                    </a:p>
                  </a:txBody>
                  <a:tcPr marL="0" marR="0" marT="0" marB="0">
                    <a:lnL>
                      <a:noFill/>
                    </a:lnL>
                    <a:lnR>
                      <a:noFill/>
                    </a:lnR>
                    <a:lnT>
                      <a:noFill/>
                    </a:lnT>
                    <a:lnB>
                      <a:noFill/>
                    </a:lnB>
                  </a:tcPr>
                </a:tc>
              </a:tr>
              <a:tr h="119684">
                <a:tc>
                  <a:txBody>
                    <a:bodyPr/>
                    <a:lstStyle/>
                    <a:p>
                      <a:r>
                        <a:rPr lang="en-US" sz="1200"/>
                        <a:t>Lactadherin</a:t>
                      </a:r>
                    </a:p>
                  </a:txBody>
                  <a:tcPr marL="0" marR="0" marT="0" marB="0">
                    <a:lnL>
                      <a:noFill/>
                    </a:lnL>
                    <a:lnR>
                      <a:noFill/>
                    </a:lnR>
                    <a:lnT>
                      <a:noFill/>
                    </a:lnT>
                    <a:lnB>
                      <a:noFill/>
                    </a:lnB>
                  </a:tcPr>
                </a:tc>
                <a:tc>
                  <a:txBody>
                    <a:bodyPr/>
                    <a:lstStyle/>
                    <a:p>
                      <a:r>
                        <a:rPr lang="en-US" sz="1200"/>
                        <a:t>Rotavirus</a:t>
                      </a:r>
                    </a:p>
                  </a:txBody>
                  <a:tcPr marL="0" marR="0" marT="0" marB="0">
                    <a:lnL>
                      <a:noFill/>
                    </a:lnL>
                    <a:lnR>
                      <a:noFill/>
                    </a:lnR>
                    <a:lnT>
                      <a:noFill/>
                    </a:lnT>
                    <a:lnB>
                      <a:noFill/>
                    </a:lnB>
                  </a:tcPr>
                </a:tc>
                <a:tc>
                  <a:txBody>
                    <a:bodyPr/>
                    <a:lstStyle/>
                    <a:p>
                      <a:r>
                        <a:rPr lang="en-US" sz="1200"/>
                        <a:t>(62)</a:t>
                      </a:r>
                    </a:p>
                  </a:txBody>
                  <a:tcPr marL="0" marR="0" marT="0" marB="0">
                    <a:lnL>
                      <a:noFill/>
                    </a:lnL>
                    <a:lnR>
                      <a:noFill/>
                    </a:lnR>
                    <a:lnT>
                      <a:noFill/>
                    </a:lnT>
                    <a:lnB>
                      <a:noFill/>
                    </a:lnB>
                  </a:tcPr>
                </a:tc>
                <a:tc>
                  <a:txBody>
                    <a:bodyPr/>
                    <a:lstStyle/>
                    <a:p>
                      <a:r>
                        <a:rPr lang="el-GR" sz="1200"/>
                        <a:t>100 μ</a:t>
                      </a:r>
                      <a:r>
                        <a:rPr lang="en-US" sz="1200"/>
                        <a:t>g/liter</a:t>
                      </a:r>
                    </a:p>
                  </a:txBody>
                  <a:tcPr marL="0" marR="0" marT="0" marB="0">
                    <a:lnL>
                      <a:noFill/>
                    </a:lnL>
                    <a:lnR>
                      <a:noFill/>
                    </a:lnR>
                    <a:lnT>
                      <a:noFill/>
                    </a:lnT>
                    <a:lnB>
                      <a:noFill/>
                    </a:lnB>
                  </a:tcPr>
                </a:tc>
              </a:tr>
              <a:tr h="119684">
                <a:tc>
                  <a:txBody>
                    <a:bodyPr/>
                    <a:lstStyle/>
                    <a:p>
                      <a:r>
                        <a:rPr lang="en-US" sz="1200"/>
                        <a:t>Mucin</a:t>
                      </a:r>
                    </a:p>
                  </a:txBody>
                  <a:tcPr marL="0" marR="0" marT="0" marB="0">
                    <a:lnL>
                      <a:noFill/>
                    </a:lnL>
                    <a:lnR>
                      <a:noFill/>
                    </a:lnR>
                    <a:lnT>
                      <a:noFill/>
                    </a:lnT>
                    <a:lnB>
                      <a:noFill/>
                    </a:lnB>
                  </a:tcPr>
                </a:tc>
                <a:tc>
                  <a:txBody>
                    <a:bodyPr/>
                    <a:lstStyle/>
                    <a:p>
                      <a:r>
                        <a:rPr lang="en-US" sz="1200"/>
                        <a:t>S-fimbriated </a:t>
                      </a:r>
                      <a:r>
                        <a:rPr lang="en-US" sz="1200" i="1"/>
                        <a:t>E. coli</a:t>
                      </a:r>
                      <a:endParaRPr lang="en-US" sz="1200"/>
                    </a:p>
                  </a:txBody>
                  <a:tcPr marL="0" marR="0" marT="0" marB="0">
                    <a:lnL>
                      <a:noFill/>
                    </a:lnL>
                    <a:lnR>
                      <a:noFill/>
                    </a:lnR>
                    <a:lnT>
                      <a:noFill/>
                    </a:lnT>
                    <a:lnB>
                      <a:noFill/>
                    </a:lnB>
                  </a:tcPr>
                </a:tc>
                <a:tc>
                  <a:txBody>
                    <a:bodyPr/>
                    <a:lstStyle/>
                    <a:p>
                      <a:r>
                        <a:rPr lang="en-US" sz="1200"/>
                        <a:t>(50)</a:t>
                      </a:r>
                    </a:p>
                  </a:txBody>
                  <a:tcPr marL="0" marR="0" marT="0" marB="0">
                    <a:lnL>
                      <a:noFill/>
                    </a:lnL>
                    <a:lnR>
                      <a:noFill/>
                    </a:lnR>
                    <a:lnT>
                      <a:noFill/>
                    </a:lnT>
                    <a:lnB>
                      <a:noFill/>
                    </a:lnB>
                  </a:tcPr>
                </a:tc>
                <a:tc>
                  <a:txBody>
                    <a:bodyPr/>
                    <a:lstStyle/>
                    <a:p>
                      <a:r>
                        <a:rPr lang="en-US" sz="1200"/>
                        <a:t>1 g/liter</a:t>
                      </a:r>
                    </a:p>
                  </a:txBody>
                  <a:tcPr marL="0" marR="0" marT="0" marB="0">
                    <a:lnL>
                      <a:noFill/>
                    </a:lnL>
                    <a:lnR>
                      <a:noFill/>
                    </a:lnR>
                    <a:lnT>
                      <a:noFill/>
                    </a:lnT>
                    <a:lnB>
                      <a:noFill/>
                    </a:lnB>
                  </a:tcPr>
                </a:tc>
              </a:tr>
              <a:tr h="239369">
                <a:tc>
                  <a:txBody>
                    <a:bodyPr/>
                    <a:lstStyle/>
                    <a:p>
                      <a:r>
                        <a:rPr lang="en-US" sz="1200"/>
                        <a:t>Mannosylated glycopeptide</a:t>
                      </a:r>
                    </a:p>
                  </a:txBody>
                  <a:tcPr marL="0" marR="0" marT="0" marB="0">
                    <a:lnL>
                      <a:noFill/>
                    </a:lnL>
                    <a:lnR>
                      <a:noFill/>
                    </a:lnR>
                    <a:lnT>
                      <a:noFill/>
                    </a:lnT>
                    <a:lnB>
                      <a:noFill/>
                    </a:lnB>
                  </a:tcPr>
                </a:tc>
                <a:tc>
                  <a:txBody>
                    <a:bodyPr/>
                    <a:lstStyle/>
                    <a:p>
                      <a:r>
                        <a:rPr lang="en-US" sz="1200"/>
                        <a:t>Enterohemorrhagic </a:t>
                      </a:r>
                      <a:r>
                        <a:rPr lang="en-US" sz="1200" i="1"/>
                        <a:t>E. coli</a:t>
                      </a:r>
                      <a:endParaRPr lang="en-US" sz="1200"/>
                    </a:p>
                  </a:txBody>
                  <a:tcPr marL="0" marR="0" marT="0" marB="0">
                    <a:lnL>
                      <a:noFill/>
                    </a:lnL>
                    <a:lnR>
                      <a:noFill/>
                    </a:lnR>
                    <a:lnT>
                      <a:noFill/>
                    </a:lnT>
                    <a:lnB>
                      <a:noFill/>
                    </a:lnB>
                  </a:tcPr>
                </a:tc>
                <a:tc>
                  <a:txBody>
                    <a:bodyPr/>
                    <a:lstStyle/>
                    <a:p>
                      <a:r>
                        <a:rPr lang="en-US" sz="1200"/>
                        <a:t>(2)</a:t>
                      </a:r>
                    </a:p>
                  </a:txBody>
                  <a:tcPr marL="0" marR="0" marT="0" marB="0">
                    <a:lnL>
                      <a:noFill/>
                    </a:lnL>
                    <a:lnR>
                      <a:noFill/>
                    </a:lnR>
                    <a:lnT>
                      <a:noFill/>
                    </a:lnT>
                    <a:lnB>
                      <a:noFill/>
                    </a:lnB>
                  </a:tcPr>
                </a:tc>
                <a:tc>
                  <a:txBody>
                    <a:bodyPr/>
                    <a:lstStyle/>
                    <a:p>
                      <a:r>
                        <a:rPr lang="en-US" sz="1200"/>
                        <a:t>60 mg/liter</a:t>
                      </a:r>
                    </a:p>
                  </a:txBody>
                  <a:tcPr marL="0" marR="0" marT="0" marB="0">
                    <a:lnL>
                      <a:noFill/>
                    </a:lnL>
                    <a:lnR>
                      <a:noFill/>
                    </a:lnR>
                    <a:lnT>
                      <a:noFill/>
                    </a:lnT>
                    <a:lnB>
                      <a:noFill/>
                    </a:lnB>
                  </a:tcPr>
                </a:tc>
              </a:tr>
              <a:tr h="239369">
                <a:tc>
                  <a:txBody>
                    <a:bodyPr/>
                    <a:lstStyle/>
                    <a:p>
                      <a:r>
                        <a:rPr lang="en-US" sz="1200"/>
                        <a:t>Oligosaccharides</a:t>
                      </a:r>
                    </a:p>
                  </a:txBody>
                  <a:tcPr marL="0" marR="0" marT="0" marB="0">
                    <a:lnL>
                      <a:noFill/>
                    </a:lnL>
                    <a:lnR>
                      <a:noFill/>
                    </a:lnR>
                    <a:lnT>
                      <a:noFill/>
                    </a:lnT>
                    <a:lnB>
                      <a:noFill/>
                    </a:lnB>
                  </a:tcPr>
                </a:tc>
                <a:tc>
                  <a:txBody>
                    <a:bodyPr/>
                    <a:lstStyle/>
                    <a:p>
                      <a:r>
                        <a:rPr lang="en-US" sz="1200" i="1"/>
                        <a:t>Streptococcus pneumoniae</a:t>
                      </a:r>
                      <a:endParaRPr lang="en-US" sz="1200"/>
                    </a:p>
                  </a:txBody>
                  <a:tcPr marL="0" marR="0" marT="0" marB="0">
                    <a:lnL>
                      <a:noFill/>
                    </a:lnL>
                    <a:lnR>
                      <a:noFill/>
                    </a:lnR>
                    <a:lnT>
                      <a:noFill/>
                    </a:lnT>
                    <a:lnB>
                      <a:noFill/>
                    </a:lnB>
                  </a:tcPr>
                </a:tc>
                <a:tc>
                  <a:txBody>
                    <a:bodyPr/>
                    <a:lstStyle/>
                    <a:p>
                      <a:r>
                        <a:rPr lang="en-US" sz="1200"/>
                        <a:t>(1)</a:t>
                      </a:r>
                    </a:p>
                  </a:txBody>
                  <a:tcPr marL="0" marR="0" marT="0" marB="0">
                    <a:lnL>
                      <a:noFill/>
                    </a:lnL>
                    <a:lnR>
                      <a:noFill/>
                    </a:lnR>
                    <a:lnT>
                      <a:noFill/>
                    </a:lnT>
                    <a:lnB>
                      <a:noFill/>
                    </a:lnB>
                  </a:tcPr>
                </a:tc>
                <a:tc>
                  <a:txBody>
                    <a:bodyPr/>
                    <a:lstStyle/>
                    <a:p>
                      <a:r>
                        <a:rPr lang="en-US" sz="1200"/>
                        <a:t>0.2–10 g/liter</a:t>
                      </a:r>
                    </a:p>
                  </a:txBody>
                  <a:tcPr marL="0" marR="0" marT="0" marB="0">
                    <a:lnL>
                      <a:noFill/>
                    </a:lnL>
                    <a:lnR>
                      <a:noFill/>
                    </a:lnR>
                    <a:lnT>
                      <a:noFill/>
                    </a:lnT>
                    <a:lnB>
                      <a:noFill/>
                    </a:lnB>
                  </a:tcPr>
                </a:tc>
              </a:tr>
              <a:tr h="239369">
                <a:tc>
                  <a:txBody>
                    <a:bodyPr/>
                    <a:lstStyle/>
                    <a:p>
                      <a:r>
                        <a:rPr lang="en-US" sz="1200"/>
                        <a:t> </a:t>
                      </a:r>
                    </a:p>
                  </a:txBody>
                  <a:tcPr marL="0" marR="0" marT="0" marB="0">
                    <a:lnL>
                      <a:noFill/>
                    </a:lnL>
                    <a:lnR>
                      <a:noFill/>
                    </a:lnR>
                    <a:lnT>
                      <a:noFill/>
                    </a:lnT>
                    <a:lnB>
                      <a:noFill/>
                    </a:lnB>
                  </a:tcPr>
                </a:tc>
                <a:tc>
                  <a:txBody>
                    <a:bodyPr/>
                    <a:lstStyle/>
                    <a:p>
                      <a:r>
                        <a:rPr lang="en-US" sz="1200"/>
                        <a:t>Enteropathogenic </a:t>
                      </a:r>
                      <a:r>
                        <a:rPr lang="en-US" sz="1200" i="1"/>
                        <a:t>E. coli</a:t>
                      </a:r>
                      <a:endParaRPr lang="en-US" sz="1200"/>
                    </a:p>
                  </a:txBody>
                  <a:tcPr marL="0" marR="0" marT="0" marB="0">
                    <a:lnL>
                      <a:noFill/>
                    </a:lnL>
                    <a:lnR>
                      <a:noFill/>
                    </a:lnR>
                    <a:lnT>
                      <a:noFill/>
                    </a:lnT>
                    <a:lnB>
                      <a:noFill/>
                    </a:lnB>
                  </a:tcPr>
                </a:tc>
                <a:tc>
                  <a:txBody>
                    <a:bodyPr/>
                    <a:lstStyle/>
                    <a:p>
                      <a:r>
                        <a:rPr lang="en-US" sz="1200"/>
                        <a:t>(9)</a:t>
                      </a:r>
                    </a:p>
                  </a:txBody>
                  <a:tcPr marL="0" marR="0" marT="0" marB="0">
                    <a:lnL>
                      <a:noFill/>
                    </a:lnL>
                    <a:lnR>
                      <a:noFill/>
                    </a:lnR>
                    <a:lnT>
                      <a:noFill/>
                    </a:lnT>
                    <a:lnB>
                      <a:noFill/>
                    </a:lnB>
                  </a:tcPr>
                </a:tc>
                <a:tc>
                  <a:txBody>
                    <a:bodyPr/>
                    <a:lstStyle/>
                    <a:p>
                      <a:r>
                        <a:rPr lang="en-US" sz="1200"/>
                        <a:t>3 g/liter</a:t>
                      </a:r>
                    </a:p>
                  </a:txBody>
                  <a:tcPr marL="0" marR="0" marT="0" marB="0">
                    <a:lnL>
                      <a:noFill/>
                    </a:lnL>
                    <a:lnR>
                      <a:noFill/>
                    </a:lnR>
                    <a:lnT>
                      <a:noFill/>
                    </a:lnT>
                    <a:lnB>
                      <a:noFill/>
                    </a:lnB>
                  </a:tcPr>
                </a:tc>
              </a:tr>
              <a:tr h="239369">
                <a:tc>
                  <a:txBody>
                    <a:bodyPr/>
                    <a:lstStyle/>
                    <a:p>
                      <a:r>
                        <a:rPr lang="en-US" sz="1200"/>
                        <a:t> </a:t>
                      </a:r>
                    </a:p>
                  </a:txBody>
                  <a:tcPr marL="0" marR="0" marT="0" marB="0">
                    <a:lnL>
                      <a:noFill/>
                    </a:lnL>
                    <a:lnR>
                      <a:noFill/>
                    </a:lnR>
                    <a:lnT>
                      <a:noFill/>
                    </a:lnT>
                    <a:lnB>
                      <a:noFill/>
                    </a:lnB>
                  </a:tcPr>
                </a:tc>
                <a:tc>
                  <a:txBody>
                    <a:bodyPr/>
                    <a:lstStyle/>
                    <a:p>
                      <a:r>
                        <a:rPr lang="en-US" sz="1200" i="1"/>
                        <a:t>Listeria monocytogenes</a:t>
                      </a:r>
                      <a:endParaRPr lang="en-US" sz="1200"/>
                    </a:p>
                  </a:txBody>
                  <a:tcPr marL="0" marR="0" marT="0" marB="0">
                    <a:lnL>
                      <a:noFill/>
                    </a:lnL>
                    <a:lnR>
                      <a:noFill/>
                    </a:lnR>
                    <a:lnT>
                      <a:noFill/>
                    </a:lnT>
                    <a:lnB>
                      <a:noFill/>
                    </a:lnB>
                  </a:tcPr>
                </a:tc>
                <a:tc>
                  <a:txBody>
                    <a:bodyPr/>
                    <a:lstStyle/>
                    <a:p>
                      <a:r>
                        <a:rPr lang="en-US" sz="1200"/>
                        <a:t>(6)</a:t>
                      </a:r>
                    </a:p>
                  </a:txBody>
                  <a:tcPr marL="0" marR="0" marT="0" marB="0">
                    <a:lnL>
                      <a:noFill/>
                    </a:lnL>
                    <a:lnR>
                      <a:noFill/>
                    </a:lnR>
                    <a:lnT>
                      <a:noFill/>
                    </a:lnT>
                    <a:lnB>
                      <a:noFill/>
                    </a:lnB>
                  </a:tcPr>
                </a:tc>
                <a:tc>
                  <a:txBody>
                    <a:bodyPr/>
                    <a:lstStyle/>
                    <a:p>
                      <a:r>
                        <a:rPr lang="en-US" sz="1200"/>
                        <a:t>3 g/liter</a:t>
                      </a:r>
                    </a:p>
                  </a:txBody>
                  <a:tcPr marL="0" marR="0" marT="0" marB="0">
                    <a:lnL>
                      <a:noFill/>
                    </a:lnL>
                    <a:lnR>
                      <a:noFill/>
                    </a:lnR>
                    <a:lnT>
                      <a:noFill/>
                    </a:lnT>
                    <a:lnB>
                      <a:noFill/>
                    </a:lnB>
                  </a:tcPr>
                </a:tc>
              </a:tr>
              <a:tr h="359052">
                <a:tc>
                  <a:txBody>
                    <a:bodyPr/>
                    <a:lstStyle/>
                    <a:p>
                      <a:r>
                        <a:rPr lang="en-US" sz="1200"/>
                        <a:t>Fucosylated oligosaccharides</a:t>
                      </a:r>
                    </a:p>
                  </a:txBody>
                  <a:tcPr marL="0" marR="0" marT="0" marB="0">
                    <a:lnL>
                      <a:noFill/>
                    </a:lnL>
                    <a:lnR>
                      <a:noFill/>
                    </a:lnR>
                    <a:lnT>
                      <a:noFill/>
                    </a:lnT>
                    <a:lnB>
                      <a:noFill/>
                    </a:lnB>
                  </a:tcPr>
                </a:tc>
                <a:tc>
                  <a:txBody>
                    <a:bodyPr/>
                    <a:lstStyle/>
                    <a:p>
                      <a:r>
                        <a:rPr lang="en-US" sz="1200" i="1"/>
                        <a:t>Campylobacter jejuni</a:t>
                      </a:r>
                      <a:r>
                        <a:rPr lang="en-US" sz="1200"/>
                        <a:t> Vibrio cholerae Stable toxin</a:t>
                      </a:r>
                    </a:p>
                  </a:txBody>
                  <a:tcPr marL="0" marR="0" marT="0" marB="0">
                    <a:lnL>
                      <a:noFill/>
                    </a:lnL>
                    <a:lnR>
                      <a:noFill/>
                    </a:lnR>
                    <a:lnT>
                      <a:noFill/>
                    </a:lnT>
                    <a:lnB>
                      <a:noFill/>
                    </a:lnB>
                  </a:tcPr>
                </a:tc>
                <a:tc>
                  <a:txBody>
                    <a:bodyPr/>
                    <a:lstStyle/>
                    <a:p>
                      <a:r>
                        <a:rPr lang="en-US" sz="1200"/>
                        <a:t>(46) (46) (41)</a:t>
                      </a:r>
                    </a:p>
                  </a:txBody>
                  <a:tcPr marL="0" marR="0" marT="0" marB="0">
                    <a:lnL>
                      <a:noFill/>
                    </a:lnL>
                    <a:lnR>
                      <a:noFill/>
                    </a:lnR>
                    <a:lnT>
                      <a:noFill/>
                    </a:lnT>
                    <a:lnB>
                      <a:noFill/>
                    </a:lnB>
                  </a:tcPr>
                </a:tc>
                <a:tc>
                  <a:txBody>
                    <a:bodyPr/>
                    <a:lstStyle/>
                    <a:p>
                      <a:r>
                        <a:rPr lang="en-US" sz="1200"/>
                        <a:t>1–25 mg/liter 1–25 mg/liter 40 </a:t>
                      </a:r>
                      <a:r>
                        <a:rPr lang="el-GR" sz="1200"/>
                        <a:t>μ</a:t>
                      </a:r>
                      <a:r>
                        <a:rPr lang="en-US" sz="1200"/>
                        <a:t>g/liter</a:t>
                      </a:r>
                    </a:p>
                  </a:txBody>
                  <a:tcPr marL="0" marR="0" marT="0" marB="0">
                    <a:lnL>
                      <a:noFill/>
                    </a:lnL>
                    <a:lnR>
                      <a:noFill/>
                    </a:lnR>
                    <a:lnT>
                      <a:noFill/>
                    </a:lnT>
                    <a:lnB>
                      <a:noFill/>
                    </a:lnB>
                  </a:tcPr>
                </a:tc>
              </a:tr>
              <a:tr h="359052">
                <a:tc>
                  <a:txBody>
                    <a:bodyPr/>
                    <a:lstStyle/>
                    <a:p>
                      <a:r>
                        <a:rPr lang="en-US" sz="1200"/>
                        <a:t>Macromolecule-associated glycans</a:t>
                      </a:r>
                    </a:p>
                  </a:txBody>
                  <a:tcPr marL="0" marR="0" marT="0" marB="0">
                    <a:lnL>
                      <a:noFill/>
                    </a:lnL>
                    <a:lnR>
                      <a:noFill/>
                    </a:lnR>
                    <a:lnT>
                      <a:noFill/>
                    </a:lnT>
                    <a:lnB>
                      <a:noFill/>
                    </a:lnB>
                  </a:tcPr>
                </a:tc>
                <a:tc>
                  <a:txBody>
                    <a:bodyPr/>
                    <a:lstStyle/>
                    <a:p>
                      <a:r>
                        <a:rPr lang="en-US" sz="1200"/>
                        <a:t>Noroviruses </a:t>
                      </a:r>
                      <a:r>
                        <a:rPr lang="en-US" sz="1200" i="1"/>
                        <a:t>Pseudomonas aeruginosa</a:t>
                      </a:r>
                      <a:endParaRPr lang="en-US" sz="1200"/>
                    </a:p>
                  </a:txBody>
                  <a:tcPr marL="0" marR="0" marT="0" marB="0">
                    <a:lnL>
                      <a:noFill/>
                    </a:lnL>
                    <a:lnR>
                      <a:noFill/>
                    </a:lnR>
                    <a:lnT>
                      <a:noFill/>
                    </a:lnT>
                    <a:lnB>
                      <a:noFill/>
                    </a:lnB>
                  </a:tcPr>
                </a:tc>
                <a:tc>
                  <a:txBody>
                    <a:bodyPr/>
                    <a:lstStyle/>
                    <a:p>
                      <a:r>
                        <a:rPr lang="en-US" sz="1200"/>
                        <a:t>(23) (26)</a:t>
                      </a:r>
                    </a:p>
                  </a:txBody>
                  <a:tcPr marL="0" marR="0" marT="0" marB="0">
                    <a:lnL>
                      <a:noFill/>
                    </a:lnL>
                    <a:lnR>
                      <a:noFill/>
                    </a:lnR>
                    <a:lnT>
                      <a:noFill/>
                    </a:lnT>
                    <a:lnB>
                      <a:noFill/>
                    </a:lnB>
                  </a:tcPr>
                </a:tc>
                <a:tc>
                  <a:txBody>
                    <a:bodyPr/>
                    <a:lstStyle/>
                    <a:p>
                      <a:r>
                        <a:rPr lang="en-US" sz="1200"/>
                        <a:t>370 mg/liter 370 mg/liter</a:t>
                      </a:r>
                    </a:p>
                  </a:txBody>
                  <a:tcPr marL="0" marR="0" marT="0" marB="0">
                    <a:lnL>
                      <a:noFill/>
                    </a:lnL>
                    <a:lnR>
                      <a:noFill/>
                    </a:lnR>
                    <a:lnT>
                      <a:noFill/>
                    </a:lnT>
                    <a:lnB>
                      <a:noFill/>
                    </a:lnB>
                  </a:tcPr>
                </a:tc>
              </a:tr>
              <a:tr h="119684">
                <a:tc>
                  <a:txBody>
                    <a:bodyPr/>
                    <a:lstStyle/>
                    <a:p>
                      <a:r>
                        <a:rPr lang="en-US" sz="1200"/>
                        <a:t>Sialyllactose</a:t>
                      </a:r>
                    </a:p>
                  </a:txBody>
                  <a:tcPr marL="0" marR="0" marT="0" marB="0">
                    <a:lnL>
                      <a:noFill/>
                    </a:lnL>
                    <a:lnR>
                      <a:noFill/>
                    </a:lnR>
                    <a:lnT>
                      <a:noFill/>
                    </a:lnT>
                    <a:lnB>
                      <a:noFill/>
                    </a:lnB>
                  </a:tcPr>
                </a:tc>
                <a:tc>
                  <a:txBody>
                    <a:bodyPr/>
                    <a:lstStyle/>
                    <a:p>
                      <a:r>
                        <a:rPr lang="en-US" sz="1200"/>
                        <a:t>Cholera toxin</a:t>
                      </a:r>
                    </a:p>
                  </a:txBody>
                  <a:tcPr marL="0" marR="0" marT="0" marB="0">
                    <a:lnL>
                      <a:noFill/>
                    </a:lnL>
                    <a:lnR>
                      <a:noFill/>
                    </a:lnR>
                    <a:lnT>
                      <a:noFill/>
                    </a:lnT>
                    <a:lnB>
                      <a:noFill/>
                    </a:lnB>
                  </a:tcPr>
                </a:tc>
                <a:tc>
                  <a:txBody>
                    <a:bodyPr/>
                    <a:lstStyle/>
                    <a:p>
                      <a:r>
                        <a:rPr lang="en-US" sz="1200"/>
                        <a:t>(21)</a:t>
                      </a:r>
                    </a:p>
                  </a:txBody>
                  <a:tcPr marL="0" marR="0" marT="0" marB="0">
                    <a:lnL>
                      <a:noFill/>
                    </a:lnL>
                    <a:lnR>
                      <a:noFill/>
                    </a:lnR>
                    <a:lnT>
                      <a:noFill/>
                    </a:lnT>
                    <a:lnB>
                      <a:noFill/>
                    </a:lnB>
                  </a:tcPr>
                </a:tc>
                <a:tc>
                  <a:txBody>
                    <a:bodyPr/>
                    <a:lstStyle/>
                    <a:p>
                      <a:r>
                        <a:rPr lang="en-US" sz="1200"/>
                        <a:t>200 mg/liter</a:t>
                      </a:r>
                    </a:p>
                  </a:txBody>
                  <a:tcPr marL="0" marR="0" marT="0" marB="0">
                    <a:lnL>
                      <a:noFill/>
                    </a:lnL>
                    <a:lnR>
                      <a:noFill/>
                    </a:lnR>
                    <a:lnT>
                      <a:noFill/>
                    </a:lnT>
                    <a:lnB>
                      <a:noFill/>
                    </a:lnB>
                  </a:tcPr>
                </a:tc>
              </a:tr>
              <a:tr h="119684">
                <a:tc>
                  <a:txBody>
                    <a:bodyPr/>
                    <a:lstStyle/>
                    <a:p>
                      <a:r>
                        <a:rPr lang="en-US" sz="1200"/>
                        <a:t> </a:t>
                      </a:r>
                    </a:p>
                  </a:txBody>
                  <a:tcPr marL="0" marR="0" marT="0" marB="0">
                    <a:lnL>
                      <a:noFill/>
                    </a:lnL>
                    <a:lnR>
                      <a:noFill/>
                    </a:lnR>
                    <a:lnT>
                      <a:noFill/>
                    </a:lnT>
                    <a:lnB>
                      <a:noFill/>
                    </a:lnB>
                  </a:tcPr>
                </a:tc>
                <a:tc>
                  <a:txBody>
                    <a:bodyPr/>
                    <a:lstStyle/>
                    <a:p>
                      <a:r>
                        <a:rPr lang="en-US" sz="1200" i="1"/>
                        <a:t>E. coli</a:t>
                      </a:r>
                      <a:endParaRPr lang="en-US" sz="1200"/>
                    </a:p>
                  </a:txBody>
                  <a:tcPr marL="0" marR="0" marT="0" marB="0">
                    <a:lnL>
                      <a:noFill/>
                    </a:lnL>
                    <a:lnR>
                      <a:noFill/>
                    </a:lnR>
                    <a:lnT>
                      <a:noFill/>
                    </a:lnT>
                    <a:lnB>
                      <a:noFill/>
                    </a:lnB>
                  </a:tcPr>
                </a:tc>
                <a:tc>
                  <a:txBody>
                    <a:bodyPr/>
                    <a:lstStyle/>
                    <a:p>
                      <a:r>
                        <a:rPr lang="en-US" sz="1200"/>
                        <a:t>(53, 57)</a:t>
                      </a:r>
                    </a:p>
                  </a:txBody>
                  <a:tcPr marL="0" marR="0" marT="0" marB="0">
                    <a:lnL>
                      <a:noFill/>
                    </a:lnL>
                    <a:lnR>
                      <a:noFill/>
                    </a:lnR>
                    <a:lnT>
                      <a:noFill/>
                    </a:lnT>
                    <a:lnB>
                      <a:noFill/>
                    </a:lnB>
                  </a:tcPr>
                </a:tc>
                <a:tc>
                  <a:txBody>
                    <a:bodyPr/>
                    <a:lstStyle/>
                    <a:p>
                      <a:r>
                        <a:rPr lang="en-US" sz="1200"/>
                        <a:t>200 mg/liter</a:t>
                      </a:r>
                    </a:p>
                  </a:txBody>
                  <a:tcPr marL="0" marR="0" marT="0" marB="0">
                    <a:lnL>
                      <a:noFill/>
                    </a:lnL>
                    <a:lnR>
                      <a:noFill/>
                    </a:lnR>
                    <a:lnT>
                      <a:noFill/>
                    </a:lnT>
                    <a:lnB>
                      <a:noFill/>
                    </a:lnB>
                  </a:tcPr>
                </a:tc>
              </a:tr>
              <a:tr h="119684">
                <a:tc>
                  <a:txBody>
                    <a:bodyPr/>
                    <a:lstStyle/>
                    <a:p>
                      <a:r>
                        <a:rPr lang="en-US" sz="1200"/>
                        <a:t> </a:t>
                      </a:r>
                    </a:p>
                  </a:txBody>
                  <a:tcPr marL="0" marR="0" marT="0" marB="0">
                    <a:lnL>
                      <a:noFill/>
                    </a:lnL>
                    <a:lnR>
                      <a:noFill/>
                    </a:lnR>
                    <a:lnT>
                      <a:noFill/>
                    </a:lnT>
                    <a:lnB>
                      <a:noFill/>
                    </a:lnB>
                  </a:tcPr>
                </a:tc>
                <a:tc>
                  <a:txBody>
                    <a:bodyPr/>
                    <a:lstStyle/>
                    <a:p>
                      <a:r>
                        <a:rPr lang="en-US" sz="1200" i="1"/>
                        <a:t>P. aeruginosa</a:t>
                      </a:r>
                      <a:endParaRPr lang="en-US" sz="1200"/>
                    </a:p>
                  </a:txBody>
                  <a:tcPr marL="0" marR="0" marT="0" marB="0">
                    <a:lnL>
                      <a:noFill/>
                    </a:lnL>
                    <a:lnR>
                      <a:noFill/>
                    </a:lnR>
                    <a:lnT>
                      <a:noFill/>
                    </a:lnT>
                    <a:lnB>
                      <a:noFill/>
                    </a:lnB>
                  </a:tcPr>
                </a:tc>
                <a:tc>
                  <a:txBody>
                    <a:bodyPr/>
                    <a:lstStyle/>
                    <a:p>
                      <a:r>
                        <a:rPr lang="en-US" sz="1200"/>
                        <a:t>(10)</a:t>
                      </a:r>
                    </a:p>
                  </a:txBody>
                  <a:tcPr marL="0" marR="0" marT="0" marB="0">
                    <a:lnL>
                      <a:noFill/>
                    </a:lnL>
                    <a:lnR>
                      <a:noFill/>
                    </a:lnR>
                    <a:lnT>
                      <a:noFill/>
                    </a:lnT>
                    <a:lnB>
                      <a:noFill/>
                    </a:lnB>
                  </a:tcPr>
                </a:tc>
                <a:tc>
                  <a:txBody>
                    <a:bodyPr/>
                    <a:lstStyle/>
                    <a:p>
                      <a:r>
                        <a:rPr lang="en-US" sz="1200"/>
                        <a:t>200 mg/liter</a:t>
                      </a:r>
                    </a:p>
                  </a:txBody>
                  <a:tcPr marL="0" marR="0" marT="0" marB="0">
                    <a:lnL>
                      <a:noFill/>
                    </a:lnL>
                    <a:lnR>
                      <a:noFill/>
                    </a:lnR>
                    <a:lnT>
                      <a:noFill/>
                    </a:lnT>
                    <a:lnB>
                      <a:noFill/>
                    </a:lnB>
                  </a:tcPr>
                </a:tc>
              </a:tr>
              <a:tr h="239369">
                <a:tc>
                  <a:txBody>
                    <a:bodyPr/>
                    <a:lstStyle/>
                    <a:p>
                      <a:r>
                        <a:rPr lang="en-US" sz="1200"/>
                        <a:t> </a:t>
                      </a:r>
                    </a:p>
                  </a:txBody>
                  <a:tcPr marL="0" marR="0" marT="0" marB="0">
                    <a:lnL>
                      <a:noFill/>
                    </a:lnL>
                    <a:lnR>
                      <a:noFill/>
                    </a:lnR>
                    <a:lnT>
                      <a:noFill/>
                    </a:lnT>
                    <a:lnB>
                      <a:noFill/>
                    </a:lnB>
                  </a:tcPr>
                </a:tc>
                <a:tc>
                  <a:txBody>
                    <a:bodyPr/>
                    <a:lstStyle/>
                    <a:p>
                      <a:r>
                        <a:rPr lang="en-US" sz="1200" i="1"/>
                        <a:t>Aspergillus fumigatus conidia</a:t>
                      </a:r>
                      <a:endParaRPr lang="en-US" sz="1200"/>
                    </a:p>
                  </a:txBody>
                  <a:tcPr marL="0" marR="0" marT="0" marB="0">
                    <a:lnL>
                      <a:noFill/>
                    </a:lnL>
                    <a:lnR>
                      <a:noFill/>
                    </a:lnR>
                    <a:lnT>
                      <a:noFill/>
                    </a:lnT>
                    <a:lnB>
                      <a:noFill/>
                    </a:lnB>
                  </a:tcPr>
                </a:tc>
                <a:tc>
                  <a:txBody>
                    <a:bodyPr/>
                    <a:lstStyle/>
                    <a:p>
                      <a:r>
                        <a:rPr lang="en-US" sz="1200"/>
                        <a:t>(3)</a:t>
                      </a:r>
                    </a:p>
                  </a:txBody>
                  <a:tcPr marL="0" marR="0" marT="0" marB="0">
                    <a:lnL>
                      <a:noFill/>
                    </a:lnL>
                    <a:lnR>
                      <a:noFill/>
                    </a:lnR>
                    <a:lnT>
                      <a:noFill/>
                    </a:lnT>
                    <a:lnB>
                      <a:noFill/>
                    </a:lnB>
                  </a:tcPr>
                </a:tc>
                <a:tc>
                  <a:txBody>
                    <a:bodyPr/>
                    <a:lstStyle/>
                    <a:p>
                      <a:r>
                        <a:rPr lang="en-US" sz="1200"/>
                        <a:t>200 mg/liter</a:t>
                      </a:r>
                    </a:p>
                  </a:txBody>
                  <a:tcPr marL="0" marR="0" marT="0" marB="0">
                    <a:lnL>
                      <a:noFill/>
                    </a:lnL>
                    <a:lnR>
                      <a:noFill/>
                    </a:lnR>
                    <a:lnT>
                      <a:noFill/>
                    </a:lnT>
                    <a:lnB>
                      <a:noFill/>
                    </a:lnB>
                  </a:tcPr>
                </a:tc>
              </a:tr>
              <a:tr h="119684">
                <a:tc>
                  <a:txBody>
                    <a:bodyPr/>
                    <a:lstStyle/>
                    <a:p>
                      <a:r>
                        <a:rPr lang="en-US" sz="1200"/>
                        <a:t> </a:t>
                      </a:r>
                    </a:p>
                  </a:txBody>
                  <a:tcPr marL="0" marR="0" marT="0" marB="0">
                    <a:lnL>
                      <a:noFill/>
                    </a:lnL>
                    <a:lnR>
                      <a:noFill/>
                    </a:lnR>
                    <a:lnT>
                      <a:noFill/>
                    </a:lnT>
                    <a:lnB>
                      <a:noFill/>
                    </a:lnB>
                  </a:tcPr>
                </a:tc>
                <a:tc>
                  <a:txBody>
                    <a:bodyPr/>
                    <a:lstStyle/>
                    <a:p>
                      <a:r>
                        <a:rPr lang="en-US" sz="1200"/>
                        <a:t>Influenza virus</a:t>
                      </a:r>
                    </a:p>
                  </a:txBody>
                  <a:tcPr marL="0" marR="0" marT="0" marB="0">
                    <a:lnL>
                      <a:noFill/>
                    </a:lnL>
                    <a:lnR>
                      <a:noFill/>
                    </a:lnR>
                    <a:lnT>
                      <a:noFill/>
                    </a:lnT>
                    <a:lnB>
                      <a:noFill/>
                    </a:lnB>
                  </a:tcPr>
                </a:tc>
                <a:tc>
                  <a:txBody>
                    <a:bodyPr/>
                    <a:lstStyle/>
                    <a:p>
                      <a:r>
                        <a:rPr lang="en-US" sz="1200"/>
                        <a:t>(13, 29)</a:t>
                      </a:r>
                    </a:p>
                  </a:txBody>
                  <a:tcPr marL="0" marR="0" marT="0" marB="0">
                    <a:lnL>
                      <a:noFill/>
                    </a:lnL>
                    <a:lnR>
                      <a:noFill/>
                    </a:lnR>
                    <a:lnT>
                      <a:noFill/>
                    </a:lnT>
                    <a:lnB>
                      <a:noFill/>
                    </a:lnB>
                  </a:tcPr>
                </a:tc>
                <a:tc>
                  <a:txBody>
                    <a:bodyPr/>
                    <a:lstStyle/>
                    <a:p>
                      <a:r>
                        <a:rPr lang="en-US" sz="1200"/>
                        <a:t>200 mg/liter</a:t>
                      </a:r>
                    </a:p>
                  </a:txBody>
                  <a:tcPr marL="0" marR="0" marT="0" marB="0">
                    <a:lnL>
                      <a:noFill/>
                    </a:lnL>
                    <a:lnR>
                      <a:noFill/>
                    </a:lnR>
                    <a:lnT>
                      <a:noFill/>
                    </a:lnT>
                    <a:lnB>
                      <a:noFill/>
                    </a:lnB>
                  </a:tcPr>
                </a:tc>
              </a:tr>
              <a:tr h="119684">
                <a:tc>
                  <a:txBody>
                    <a:bodyPr/>
                    <a:lstStyle/>
                    <a:p>
                      <a:r>
                        <a:rPr lang="en-US" sz="1200"/>
                        <a:t> </a:t>
                      </a:r>
                    </a:p>
                  </a:txBody>
                  <a:tcPr marL="0" marR="0" marT="0" marB="0">
                    <a:lnL>
                      <a:noFill/>
                    </a:lnL>
                    <a:lnR>
                      <a:noFill/>
                    </a:lnR>
                    <a:lnT>
                      <a:noFill/>
                    </a:lnT>
                    <a:lnB>
                      <a:noFill/>
                    </a:lnB>
                  </a:tcPr>
                </a:tc>
                <a:tc>
                  <a:txBody>
                    <a:bodyPr/>
                    <a:lstStyle/>
                    <a:p>
                      <a:r>
                        <a:rPr lang="en-US" sz="1200"/>
                        <a:t>Polyomavirus</a:t>
                      </a:r>
                    </a:p>
                  </a:txBody>
                  <a:tcPr marL="0" marR="0" marT="0" marB="0">
                    <a:lnL>
                      <a:noFill/>
                    </a:lnL>
                    <a:lnR>
                      <a:noFill/>
                    </a:lnR>
                    <a:lnT>
                      <a:noFill/>
                    </a:lnT>
                    <a:lnB>
                      <a:noFill/>
                    </a:lnB>
                  </a:tcPr>
                </a:tc>
                <a:tc>
                  <a:txBody>
                    <a:bodyPr/>
                    <a:lstStyle/>
                    <a:p>
                      <a:r>
                        <a:rPr lang="en-US" sz="1200"/>
                        <a:t>(52)</a:t>
                      </a:r>
                    </a:p>
                  </a:txBody>
                  <a:tcPr marL="0" marR="0" marT="0" marB="0">
                    <a:lnL>
                      <a:noFill/>
                    </a:lnL>
                    <a:lnR>
                      <a:noFill/>
                    </a:lnR>
                    <a:lnT>
                      <a:noFill/>
                    </a:lnT>
                    <a:lnB>
                      <a:noFill/>
                    </a:lnB>
                  </a:tcPr>
                </a:tc>
                <a:tc>
                  <a:txBody>
                    <a:bodyPr/>
                    <a:lstStyle/>
                    <a:p>
                      <a:r>
                        <a:rPr lang="en-US" sz="1200"/>
                        <a:t>200 mg/liter</a:t>
                      </a:r>
                    </a:p>
                  </a:txBody>
                  <a:tcPr marL="0" marR="0" marT="0" marB="0">
                    <a:lnL>
                      <a:noFill/>
                    </a:lnL>
                    <a:lnR>
                      <a:noFill/>
                    </a:lnR>
                    <a:lnT>
                      <a:noFill/>
                    </a:lnT>
                    <a:lnB>
                      <a:noFill/>
                    </a:lnB>
                  </a:tcPr>
                </a:tc>
              </a:tr>
              <a:tr h="837790">
                <a:tc>
                  <a:txBody>
                    <a:bodyPr/>
                    <a:lstStyle/>
                    <a:p>
                      <a:r>
                        <a:rPr lang="en-US" sz="1200" dirty="0"/>
                        <a:t> </a:t>
                      </a:r>
                    </a:p>
                  </a:txBody>
                  <a:tcPr marL="0" marR="0" marT="0" marB="0">
                    <a:lnL>
                      <a:noFill/>
                    </a:lnL>
                    <a:lnR>
                      <a:noFill/>
                    </a:lnR>
                    <a:lnT>
                      <a:noFill/>
                    </a:lnT>
                    <a:lnB>
                      <a:noFill/>
                    </a:lnB>
                  </a:tcPr>
                </a:tc>
                <a:tc>
                  <a:txBody>
                    <a:bodyPr/>
                    <a:lstStyle/>
                    <a:p>
                      <a:r>
                        <a:rPr lang="en-US" sz="1200" i="1" dirty="0"/>
                        <a:t>Helicobacter pylori</a:t>
                      </a:r>
                      <a:endParaRPr lang="en-US" sz="1200" dirty="0"/>
                    </a:p>
                  </a:txBody>
                  <a:tcPr marL="0" marR="0" marT="0" marB="0">
                    <a:lnL>
                      <a:noFill/>
                    </a:lnL>
                    <a:lnR>
                      <a:noFill/>
                    </a:lnR>
                    <a:lnT>
                      <a:noFill/>
                    </a:lnT>
                    <a:lnB>
                      <a:noFill/>
                    </a:lnB>
                  </a:tcPr>
                </a:tc>
                <a:tc>
                  <a:txBody>
                    <a:bodyPr/>
                    <a:lstStyle/>
                    <a:p>
                      <a:r>
                        <a:rPr lang="en-US" sz="1200" dirty="0"/>
                        <a:t>(33)</a:t>
                      </a:r>
                    </a:p>
                  </a:txBody>
                  <a:tcPr marL="0" marR="0" marT="0" marB="0">
                    <a:lnL>
                      <a:noFill/>
                    </a:lnL>
                    <a:lnR>
                      <a:noFill/>
                    </a:lnR>
                    <a:lnT>
                      <a:noFill/>
                    </a:lnT>
                    <a:lnB>
                      <a:noFill/>
                    </a:lnB>
                  </a:tcPr>
                </a:tc>
                <a:tc>
                  <a:txBody>
                    <a:bodyPr/>
                    <a:lstStyle/>
                    <a:p>
                      <a:r>
                        <a:rPr lang="en-US" sz="1200" dirty="0" smtClean="0"/>
                        <a:t>200</a:t>
                      </a:r>
                      <a:endParaRPr lang="en-US" sz="1200" dirty="0"/>
                    </a:p>
                  </a:txBody>
                  <a:tcPr marL="0" marR="0" marT="0" marB="0">
                    <a:lnL>
                      <a:noFill/>
                    </a:lnL>
                    <a:lnR>
                      <a:noFill/>
                    </a:lnR>
                    <a:lnT>
                      <a:noFill/>
                    </a:lnT>
                    <a:lnB>
                      <a:noFill/>
                    </a:lnB>
                  </a:tcPr>
                </a:tc>
              </a:tr>
            </a:tbl>
          </a:graphicData>
        </a:graphic>
      </p:graphicFrame>
    </p:spTree>
    <p:extLst>
      <p:ext uri="{BB962C8B-B14F-4D97-AF65-F5344CB8AC3E}">
        <p14:creationId xmlns:p14="http://schemas.microsoft.com/office/powerpoint/2010/main" val="2798016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a:xfrm>
            <a:off x="467544" y="2420888"/>
            <a:ext cx="3106688" cy="2980928"/>
          </a:xfrm>
        </p:spPr>
        <p:txBody>
          <a:bodyPr>
            <a:normAutofit fontScale="62500" lnSpcReduction="20000"/>
          </a:bodyPr>
          <a:lstStyle/>
          <a:p>
            <a:r>
              <a:rPr lang="fr-CA" dirty="0" err="1" smtClean="0"/>
              <a:t>Siggers</a:t>
            </a:r>
            <a:r>
              <a:rPr lang="fr-CA" dirty="0" smtClean="0"/>
              <a:t> </a:t>
            </a:r>
            <a:r>
              <a:rPr lang="fr-CA" dirty="0"/>
              <a:t>RH, </a:t>
            </a:r>
            <a:r>
              <a:rPr lang="fr-CA" dirty="0" err="1"/>
              <a:t>Siggers</a:t>
            </a:r>
            <a:r>
              <a:rPr lang="fr-CA" dirty="0"/>
              <a:t> J, </a:t>
            </a:r>
            <a:r>
              <a:rPr lang="fr-CA" dirty="0" err="1"/>
              <a:t>Thymann</a:t>
            </a:r>
            <a:r>
              <a:rPr lang="fr-CA" dirty="0"/>
              <a:t> T, </a:t>
            </a:r>
            <a:r>
              <a:rPr lang="fr-CA" dirty="0" err="1"/>
              <a:t>Boye</a:t>
            </a:r>
            <a:r>
              <a:rPr lang="fr-CA" dirty="0"/>
              <a:t> M, </a:t>
            </a:r>
            <a:r>
              <a:rPr lang="fr-CA" dirty="0" err="1"/>
              <a:t>Sangild</a:t>
            </a:r>
            <a:r>
              <a:rPr lang="fr-CA" dirty="0"/>
              <a:t> PT: </a:t>
            </a:r>
            <a:r>
              <a:rPr lang="fr-CA" dirty="0" err="1"/>
              <a:t>Nutritional</a:t>
            </a:r>
            <a:r>
              <a:rPr lang="fr-CA" dirty="0"/>
              <a:t> modulation of the </a:t>
            </a:r>
            <a:r>
              <a:rPr lang="fr-CA" dirty="0" err="1"/>
              <a:t>gut</a:t>
            </a:r>
            <a:r>
              <a:rPr lang="fr-CA" dirty="0"/>
              <a:t> </a:t>
            </a:r>
            <a:r>
              <a:rPr lang="fr-CA" dirty="0" err="1"/>
              <a:t>microbiota</a:t>
            </a:r>
            <a:r>
              <a:rPr lang="fr-CA" dirty="0"/>
              <a:t> and immune system in </a:t>
            </a:r>
            <a:r>
              <a:rPr lang="fr-CA" dirty="0" err="1"/>
              <a:t>preterm</a:t>
            </a:r>
            <a:r>
              <a:rPr lang="fr-CA" dirty="0"/>
              <a:t> </a:t>
            </a:r>
            <a:r>
              <a:rPr lang="fr-CA" dirty="0" err="1"/>
              <a:t>neonates</a:t>
            </a:r>
            <a:r>
              <a:rPr lang="fr-CA" dirty="0"/>
              <a:t> susceptible to </a:t>
            </a:r>
            <a:r>
              <a:rPr lang="fr-CA" dirty="0" err="1"/>
              <a:t>necrotizing</a:t>
            </a:r>
            <a:r>
              <a:rPr lang="fr-CA" dirty="0"/>
              <a:t> enterocolitis. The Journal of </a:t>
            </a:r>
            <a:r>
              <a:rPr lang="fr-CA" dirty="0" err="1"/>
              <a:t>Nutritional</a:t>
            </a:r>
            <a:r>
              <a:rPr lang="fr-CA" dirty="0"/>
              <a:t> </a:t>
            </a:r>
            <a:r>
              <a:rPr lang="fr-CA" dirty="0" err="1"/>
              <a:t>Biochemistry</a:t>
            </a:r>
            <a:r>
              <a:rPr lang="fr-CA" dirty="0"/>
              <a:t> 2011, 22(6):511-521.</a:t>
            </a:r>
          </a:p>
          <a:p>
            <a:endParaRPr lang="fr-C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34404"/>
            <a:ext cx="4707036" cy="6764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2818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0979"/>
            <a:ext cx="8847336" cy="662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6330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0"/>
            <a:ext cx="3599284" cy="6731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248024" y="188640"/>
            <a:ext cx="2955823" cy="5078313"/>
          </a:xfrm>
          <a:prstGeom prst="rect">
            <a:avLst/>
          </a:prstGeom>
          <a:noFill/>
        </p:spPr>
        <p:txBody>
          <a:bodyPr wrap="square" rtlCol="0">
            <a:spAutoFit/>
          </a:bodyPr>
          <a:lstStyle/>
          <a:p>
            <a:r>
              <a:rPr lang="en-US" dirty="0"/>
              <a:t>Principal coordinate analysis (PCA) of sequence libraries. Samples collected from infants without NEC (control) are represented by squares (blue); samples from infants with NEC are represented by circles (red). </a:t>
            </a:r>
            <a:endParaRPr lang="en-US" dirty="0" smtClean="0"/>
          </a:p>
          <a:p>
            <a:endParaRPr lang="en-US" dirty="0"/>
          </a:p>
          <a:p>
            <a:r>
              <a:rPr lang="en-US" dirty="0" smtClean="0"/>
              <a:t>Distribution </a:t>
            </a:r>
            <a:r>
              <a:rPr lang="en-US" dirty="0"/>
              <a:t>of samples collected from infants with NEC was distinct from that collected from control infants. Samples C9 and CN10, which were collected from control patients who later developed NEC, notably clustered with the NEC group. </a:t>
            </a:r>
          </a:p>
        </p:txBody>
      </p:sp>
    </p:spTree>
    <p:extLst>
      <p:ext uri="{BB962C8B-B14F-4D97-AF65-F5344CB8AC3E}">
        <p14:creationId xmlns:p14="http://schemas.microsoft.com/office/powerpoint/2010/main" val="307572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264855" y="1412776"/>
            <a:ext cx="3731081" cy="724396"/>
          </a:xfrm>
        </p:spPr>
        <p:txBody>
          <a:bodyPr tIns="12801"/>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dirty="0"/>
              <a:t>Establishment and development of intestinal </a:t>
            </a:r>
            <a:r>
              <a:rPr lang="en-GB" sz="1500" b="1" dirty="0" err="1"/>
              <a:t>microbiota</a:t>
            </a:r>
            <a:r>
              <a:rPr lang="en-GB" sz="1500" b="1" dirty="0"/>
              <a:t> in preterm neonates</a:t>
            </a:r>
          </a:p>
        </p:txBody>
      </p:sp>
      <p:pic>
        <p:nvPicPr>
          <p:cNvPr id="2051" name="Picture 2"/>
          <p:cNvPicPr>
            <a:picLocks noChangeAspect="1" noChangeArrowheads="1"/>
          </p:cNvPicPr>
          <p:nvPr/>
        </p:nvPicPr>
        <p:blipFill>
          <a:blip r:embed="rId3" cstate="print"/>
          <a:srcRect/>
          <a:stretch>
            <a:fillRect/>
          </a:stretch>
        </p:blipFill>
        <p:spPr bwMode="auto">
          <a:xfrm>
            <a:off x="5220072" y="142825"/>
            <a:ext cx="3744415" cy="6654509"/>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251520" y="3217332"/>
            <a:ext cx="4240776"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dirty="0">
                <a:solidFill>
                  <a:srgbClr val="000000"/>
                </a:solidFill>
              </a:rPr>
              <a:t>FEMS Microbiology Ecology</a:t>
            </a:r>
            <a:r>
              <a:rPr lang="en-GB" sz="1000" dirty="0">
                <a:solidFill>
                  <a:srgbClr val="000000"/>
                </a:solidFill>
              </a:rPr>
              <a:t/>
            </a:r>
            <a:br>
              <a:rPr lang="en-GB" sz="1000" dirty="0">
                <a:solidFill>
                  <a:srgbClr val="000000"/>
                </a:solidFill>
              </a:rPr>
            </a:br>
            <a:r>
              <a:rPr lang="en-GB" sz="1000" dirty="0">
                <a:solidFill>
                  <a:srgbClr val="000000"/>
                </a:solidFill>
                <a:hlinkClick r:id="rId5"/>
              </a:rPr>
              <a:t>Volume 79, Issue 3, </a:t>
            </a:r>
            <a:r>
              <a:rPr lang="en-GB" sz="1000" dirty="0">
                <a:solidFill>
                  <a:srgbClr val="000000"/>
                </a:solidFill>
              </a:rPr>
              <a:t>pages 763-772, 15 DEC 2011 DOI: 10.1111/j.1574-6941.2011.01261.x</a:t>
            </a:r>
            <a:br>
              <a:rPr lang="en-GB" sz="1000" dirty="0">
                <a:solidFill>
                  <a:srgbClr val="000000"/>
                </a:solidFill>
              </a:rPr>
            </a:br>
            <a:r>
              <a:rPr lang="en-GB" sz="1000" dirty="0">
                <a:solidFill>
                  <a:srgbClr val="000000"/>
                </a:solidFill>
                <a:hlinkClick r:id="rId6"/>
              </a:rPr>
              <a:t>http://onlinelibrary.wiley.com/doi/10.1111/j.1574-6941.2011.01261.x/full#fem1261-fig-0001</a:t>
            </a:r>
          </a:p>
        </p:txBody>
      </p:sp>
    </p:spTree>
    <p:extLst>
      <p:ext uri="{BB962C8B-B14F-4D97-AF65-F5344CB8AC3E}">
        <p14:creationId xmlns:p14="http://schemas.microsoft.com/office/powerpoint/2010/main" val="10983734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Latest</a:t>
            </a:r>
            <a:r>
              <a:rPr lang="fr-CA" dirty="0" smtClean="0"/>
              <a:t> </a:t>
            </a:r>
            <a:r>
              <a:rPr lang="fr-CA" dirty="0" err="1" smtClean="0"/>
              <a:t>meta-analysis</a:t>
            </a:r>
            <a:endParaRPr lang="en-US" dirty="0"/>
          </a:p>
        </p:txBody>
      </p:sp>
      <p:sp>
        <p:nvSpPr>
          <p:cNvPr id="3" name="Espace réservé du contenu 2"/>
          <p:cNvSpPr>
            <a:spLocks noGrp="1"/>
          </p:cNvSpPr>
          <p:nvPr>
            <p:ph idx="1"/>
          </p:nvPr>
        </p:nvSpPr>
        <p:spPr/>
        <p:txBody>
          <a:bodyPr/>
          <a:lstStyle/>
          <a:p>
            <a:r>
              <a:rPr lang="en-US" dirty="0" smtClean="0"/>
              <a:t>Wang </a:t>
            </a:r>
            <a:r>
              <a:rPr lang="en-US" dirty="0"/>
              <a:t>Q, Dong J, Zhu Y: </a:t>
            </a:r>
            <a:r>
              <a:rPr lang="en-US" b="1" dirty="0"/>
              <a:t>Probiotic supplement reduces risk of necrotizing </a:t>
            </a:r>
            <a:r>
              <a:rPr lang="en-US" b="1" dirty="0" err="1"/>
              <a:t>enterocolitis</a:t>
            </a:r>
            <a:r>
              <a:rPr lang="en-US" b="1" dirty="0"/>
              <a:t> and mortality in preterm very low-birth-weight infants: an updated meta-analysis of 20 randomized, controlled trials. </a:t>
            </a:r>
            <a:r>
              <a:rPr lang="en-US" b="1" i="1" dirty="0"/>
              <a:t>J </a:t>
            </a:r>
            <a:r>
              <a:rPr lang="en-US" b="1" i="1" dirty="0" err="1"/>
              <a:t>Pediatr</a:t>
            </a:r>
            <a:r>
              <a:rPr lang="en-US" b="1" i="1" dirty="0"/>
              <a:t> </a:t>
            </a:r>
            <a:r>
              <a:rPr lang="en-US" b="1" i="1" dirty="0" err="1"/>
              <a:t>Surg</a:t>
            </a:r>
            <a:r>
              <a:rPr lang="en-US" b="1" i="1" dirty="0"/>
              <a:t> 2012, 47(1):241-248.</a:t>
            </a:r>
          </a:p>
          <a:p>
            <a:endParaRPr lang="en-US" dirty="0"/>
          </a:p>
        </p:txBody>
      </p:sp>
    </p:spTree>
    <p:extLst>
      <p:ext uri="{BB962C8B-B14F-4D97-AF65-F5344CB8AC3E}">
        <p14:creationId xmlns:p14="http://schemas.microsoft.com/office/powerpoint/2010/main" val="3154086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754911603"/>
              </p:ext>
            </p:extLst>
          </p:nvPr>
        </p:nvGraphicFramePr>
        <p:xfrm>
          <a:off x="467544" y="188640"/>
          <a:ext cx="8064896" cy="6351083"/>
        </p:xfrm>
        <a:graphic>
          <a:graphicData uri="http://schemas.openxmlformats.org/drawingml/2006/table">
            <a:tbl>
              <a:tblPr/>
              <a:tblGrid>
                <a:gridCol w="1800200"/>
                <a:gridCol w="792088"/>
                <a:gridCol w="648072"/>
                <a:gridCol w="1440160"/>
                <a:gridCol w="1152128"/>
                <a:gridCol w="1512168"/>
                <a:gridCol w="720080"/>
              </a:tblGrid>
              <a:tr h="103090">
                <a:tc rowSpan="2">
                  <a:txBody>
                    <a:bodyPr/>
                    <a:lstStyle/>
                    <a:p>
                      <a:pPr algn="l" fontAlgn="t"/>
                      <a:r>
                        <a:rPr lang="en-US" sz="1200" b="0" dirty="0">
                          <a:effectLst/>
                        </a:rPr>
                        <a:t>Study</a:t>
                      </a: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80BB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70BBA6"/>
                      </a:solidFill>
                      <a:prstDash val="solid"/>
                      <a:round/>
                      <a:headEnd type="none" w="med" len="med"/>
                      <a:tailEnd type="none" w="med" len="med"/>
                    </a:lnB>
                    <a:solidFill>
                      <a:srgbClr val="F9FBFC"/>
                    </a:solidFill>
                  </a:tcPr>
                </a:tc>
                <a:tc gridSpan="2">
                  <a:txBody>
                    <a:bodyPr/>
                    <a:lstStyle/>
                    <a:p>
                      <a:pPr algn="l" fontAlgn="t"/>
                      <a:r>
                        <a:rPr lang="en-US" sz="1200" b="0">
                          <a:effectLst/>
                        </a:rPr>
                        <a:t>Participants</a:t>
                      </a: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20BCA6"/>
                      </a:solidFill>
                      <a:prstDash val="solid"/>
                      <a:round/>
                      <a:headEnd type="none" w="med" len="med"/>
                      <a:tailEnd type="none" w="med" len="med"/>
                    </a:lnB>
                    <a:solidFill>
                      <a:srgbClr val="F9FBFC"/>
                    </a:solidFill>
                  </a:tcPr>
                </a:tc>
                <a:tc hMerge="1">
                  <a:txBody>
                    <a:bodyPr/>
                    <a:lstStyle/>
                    <a:p>
                      <a:endParaRPr lang="en-US"/>
                    </a:p>
                  </a:txBody>
                  <a:tcPr/>
                </a:tc>
                <a:tc rowSpan="2">
                  <a:txBody>
                    <a:bodyPr/>
                    <a:lstStyle/>
                    <a:p>
                      <a:pPr algn="l" fontAlgn="t"/>
                      <a:r>
                        <a:rPr lang="en-US" sz="1200" b="0">
                          <a:effectLst/>
                        </a:rPr>
                        <a:t>Birth weight or gestation</a:t>
                      </a:r>
                    </a:p>
                  </a:txBody>
                  <a:tcPr marL="20387" marR="20387" marT="10194" marB="10194">
                    <a:lnL w="9525" cap="flat" cmpd="sng" algn="ctr">
                      <a:solidFill>
                        <a:srgbClr val="D0BBA6"/>
                      </a:solidFill>
                      <a:prstDash val="solid"/>
                      <a:round/>
                      <a:headEnd type="none" w="med" len="med"/>
                      <a:tailEnd type="none" w="med" len="med"/>
                    </a:lnL>
                    <a:lnR w="9525" cap="flat" cmpd="sng" algn="ctr">
                      <a:solidFill>
                        <a:srgbClr val="C0BBA6"/>
                      </a:solidFill>
                      <a:prstDash val="solid"/>
                      <a:round/>
                      <a:headEnd type="none" w="med" len="med"/>
                      <a:tailEnd type="none" w="med" len="med"/>
                    </a:lnR>
                    <a:lnT w="9525" cap="flat" cmpd="sng" algn="ctr">
                      <a:solidFill>
                        <a:srgbClr val="D0BBA6"/>
                      </a:solidFill>
                      <a:prstDash val="solid"/>
                      <a:round/>
                      <a:headEnd type="none" w="med" len="med"/>
                      <a:tailEnd type="none" w="med" len="med"/>
                    </a:lnT>
                    <a:lnB w="9525" cap="flat" cmpd="sng" algn="ctr">
                      <a:solidFill>
                        <a:srgbClr val="30BBA6"/>
                      </a:solidFill>
                      <a:prstDash val="solid"/>
                      <a:round/>
                      <a:headEnd type="none" w="med" len="med"/>
                      <a:tailEnd type="none" w="med" len="med"/>
                    </a:lnB>
                    <a:solidFill>
                      <a:srgbClr val="F9FBFC"/>
                    </a:solidFill>
                  </a:tcPr>
                </a:tc>
                <a:tc rowSpan="2">
                  <a:txBody>
                    <a:bodyPr/>
                    <a:lstStyle/>
                    <a:p>
                      <a:pPr algn="l" fontAlgn="t"/>
                      <a:r>
                        <a:rPr lang="en-US" sz="1200" b="0">
                          <a:effectLst/>
                        </a:rPr>
                        <a:t>Probiotic agents</a:t>
                      </a:r>
                    </a:p>
                  </a:txBody>
                  <a:tcPr marL="20387" marR="20387" marT="10194" marB="10194">
                    <a:lnL w="9525" cap="flat" cmpd="sng" algn="ctr">
                      <a:solidFill>
                        <a:srgbClr val="C0BBA6"/>
                      </a:solidFill>
                      <a:prstDash val="solid"/>
                      <a:round/>
                      <a:headEnd type="none" w="med" len="med"/>
                      <a:tailEnd type="none" w="med" len="med"/>
                    </a:lnL>
                    <a:lnR w="9525" cap="flat" cmpd="sng" algn="ctr">
                      <a:solidFill>
                        <a:srgbClr val="40B9A6"/>
                      </a:solidFill>
                      <a:prstDash val="solid"/>
                      <a:round/>
                      <a:headEnd type="none" w="med" len="med"/>
                      <a:tailEnd type="none" w="med" len="med"/>
                    </a:lnR>
                    <a:lnT w="9525" cap="flat" cmpd="sng" algn="ctr">
                      <a:solidFill>
                        <a:srgbClr val="C0BBA6"/>
                      </a:solidFill>
                      <a:prstDash val="solid"/>
                      <a:round/>
                      <a:headEnd type="none" w="med" len="med"/>
                      <a:tailEnd type="none" w="med" len="med"/>
                    </a:lnT>
                    <a:lnB w="9525" cap="flat" cmpd="sng" algn="ctr">
                      <a:solidFill>
                        <a:srgbClr val="80BBA6"/>
                      </a:solidFill>
                      <a:prstDash val="solid"/>
                      <a:round/>
                      <a:headEnd type="none" w="med" len="med"/>
                      <a:tailEnd type="none" w="med" len="med"/>
                    </a:lnB>
                    <a:solidFill>
                      <a:srgbClr val="F9FBFC"/>
                    </a:solidFill>
                  </a:tcPr>
                </a:tc>
                <a:tc rowSpan="2">
                  <a:txBody>
                    <a:bodyPr/>
                    <a:lstStyle/>
                    <a:p>
                      <a:pPr algn="l" fontAlgn="t"/>
                      <a:r>
                        <a:rPr lang="en-US" sz="1200" b="0">
                          <a:effectLst/>
                        </a:rPr>
                        <a:t>Primary outcome</a:t>
                      </a: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30BBA6"/>
                      </a:solidFill>
                      <a:prstDash val="solid"/>
                      <a:round/>
                      <a:headEnd type="none" w="med" len="med"/>
                      <a:tailEnd type="none" w="med" len="med"/>
                    </a:lnB>
                    <a:solidFill>
                      <a:srgbClr val="F9FBFC"/>
                    </a:solidFill>
                  </a:tcPr>
                </a:tc>
                <a:tc rowSpan="2">
                  <a:txBody>
                    <a:bodyPr/>
                    <a:lstStyle/>
                    <a:p>
                      <a:pPr algn="l" fontAlgn="t"/>
                      <a:r>
                        <a:rPr lang="en-US" sz="1200" b="0">
                          <a:effectLst/>
                        </a:rPr>
                        <a:t>Jadad score</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30BAA6"/>
                      </a:solidFill>
                      <a:prstDash val="solid"/>
                      <a:round/>
                      <a:headEnd type="none" w="med" len="med"/>
                      <a:tailEnd type="none" w="med" len="med"/>
                    </a:lnB>
                    <a:solidFill>
                      <a:srgbClr val="F9FBFC"/>
                    </a:solidFill>
                  </a:tcPr>
                </a:tc>
              </a:tr>
              <a:tr h="154635">
                <a:tc vMerge="1">
                  <a:txBody>
                    <a:bodyPr/>
                    <a:lstStyle/>
                    <a:p>
                      <a:endParaRPr lang="en-US"/>
                    </a:p>
                  </a:txBody>
                  <a:tcPr/>
                </a:tc>
                <a:tc>
                  <a:txBody>
                    <a:bodyPr/>
                    <a:lstStyle/>
                    <a:p>
                      <a:pPr algn="l" fontAlgn="t"/>
                      <a:r>
                        <a:rPr lang="en-US" sz="1200" b="0">
                          <a:effectLst/>
                        </a:rPr>
                        <a:t>Probiotics</a:t>
                      </a: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30BBA6"/>
                      </a:solidFill>
                      <a:prstDash val="solid"/>
                      <a:round/>
                      <a:headEnd type="none" w="med" len="med"/>
                      <a:tailEnd type="none" w="med" len="med"/>
                    </a:lnB>
                    <a:solidFill>
                      <a:srgbClr val="F9FBFC"/>
                    </a:solidFill>
                  </a:tcPr>
                </a:tc>
                <a:tc>
                  <a:txBody>
                    <a:bodyPr/>
                    <a:lstStyle/>
                    <a:p>
                      <a:pPr algn="l" fontAlgn="t"/>
                      <a:r>
                        <a:rPr lang="en-US" sz="1200" b="0">
                          <a:effectLst/>
                        </a:rPr>
                        <a:t>Placebo</a:t>
                      </a:r>
                    </a:p>
                  </a:txBody>
                  <a:tcPr marL="20387" marR="20387" marT="10194" marB="10194">
                    <a:lnL w="9525" cap="flat" cmpd="sng" algn="ctr">
                      <a:solidFill>
                        <a:srgbClr val="D0BB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D0BBA6"/>
                      </a:solidFill>
                      <a:prstDash val="solid"/>
                      <a:round/>
                      <a:headEnd type="none" w="med" len="med"/>
                      <a:tailEnd type="none" w="med" len="med"/>
                    </a:lnT>
                    <a:lnB w="9525" cap="flat" cmpd="sng" algn="ctr">
                      <a:solidFill>
                        <a:srgbClr val="80BBA6"/>
                      </a:solidFill>
                      <a:prstDash val="solid"/>
                      <a:round/>
                      <a:headEnd type="none" w="med" len="med"/>
                      <a:tailEnd type="none" w="med" len="med"/>
                    </a:lnB>
                    <a:solidFill>
                      <a:srgbClr val="F9FBF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57725">
                <a:tc>
                  <a:txBody>
                    <a:bodyPr/>
                    <a:lstStyle/>
                    <a:p>
                      <a:pPr algn="l" fontAlgn="t"/>
                      <a:r>
                        <a:rPr lang="en-US" sz="1200" b="0">
                          <a:effectLst/>
                        </a:rPr>
                        <a:t>Kitajima H, 1997</a:t>
                      </a:r>
                      <a:r>
                        <a:rPr lang="en-US" sz="1200" b="0" u="none" strike="noStrike">
                          <a:solidFill>
                            <a:srgbClr val="316C9D"/>
                          </a:solidFill>
                          <a:effectLst/>
                          <a:hlinkClick r:id="rId2"/>
                        </a:rPr>
                        <a:t>[30]</a:t>
                      </a:r>
                      <a:endParaRPr lang="en-US" sz="1200" b="0">
                        <a:effectLst/>
                      </a:endParaRPr>
                    </a:p>
                  </a:txBody>
                  <a:tcPr marL="20387" marR="20387" marT="10194" marB="10194">
                    <a:lnL w="9525" cap="flat" cmpd="sng" algn="ctr">
                      <a:solidFill>
                        <a:srgbClr val="70BBA6"/>
                      </a:solidFill>
                      <a:prstDash val="solid"/>
                      <a:round/>
                      <a:headEnd type="none" w="med" len="med"/>
                      <a:tailEnd type="none" w="med" len="med"/>
                    </a:lnL>
                    <a:lnR w="9525" cap="flat" cmpd="sng" algn="ctr">
                      <a:solidFill>
                        <a:srgbClr val="30BBA6"/>
                      </a:solidFill>
                      <a:prstDash val="solid"/>
                      <a:round/>
                      <a:headEnd type="none" w="med" len="med"/>
                      <a:tailEnd type="none" w="med" len="med"/>
                    </a:lnR>
                    <a:lnT w="9525" cap="flat" cmpd="sng" algn="ctr">
                      <a:solidFill>
                        <a:srgbClr val="70BB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45</a:t>
                      </a:r>
                    </a:p>
                  </a:txBody>
                  <a:tcPr marL="20387" marR="20387" marT="10194" marB="10194">
                    <a:lnL w="9525" cap="flat" cmpd="sng" algn="ctr">
                      <a:solidFill>
                        <a:srgbClr val="30BBA6"/>
                      </a:solidFill>
                      <a:prstDash val="solid"/>
                      <a:round/>
                      <a:headEnd type="none" w="med" len="med"/>
                      <a:tailEnd type="none" w="med" len="med"/>
                    </a:lnL>
                    <a:lnR w="9525" cap="flat" cmpd="sng" algn="ctr">
                      <a:solidFill>
                        <a:srgbClr val="80BBA6"/>
                      </a:solidFill>
                      <a:prstDash val="solid"/>
                      <a:round/>
                      <a:headEnd type="none" w="med" len="med"/>
                      <a:tailEnd type="none" w="med" len="med"/>
                    </a:lnR>
                    <a:lnT w="9525" cap="flat" cmpd="sng" algn="ctr">
                      <a:solidFill>
                        <a:srgbClr val="30BBA6"/>
                      </a:solidFill>
                      <a:prstDash val="solid"/>
                      <a:round/>
                      <a:headEnd type="none" w="med" len="med"/>
                      <a:tailEnd type="none" w="med" len="med"/>
                    </a:lnT>
                    <a:lnB w="9525" cap="flat" cmpd="sng" algn="ctr">
                      <a:solidFill>
                        <a:srgbClr val="30BAA6"/>
                      </a:solidFill>
                      <a:prstDash val="solid"/>
                      <a:round/>
                      <a:headEnd type="none" w="med" len="med"/>
                      <a:tailEnd type="none" w="med" len="med"/>
                    </a:lnB>
                  </a:tcPr>
                </a:tc>
                <a:tc>
                  <a:txBody>
                    <a:bodyPr/>
                    <a:lstStyle/>
                    <a:p>
                      <a:pPr algn="l" fontAlgn="t"/>
                      <a:r>
                        <a:rPr lang="en-US" sz="1200" b="0" dirty="0">
                          <a:effectLst/>
                        </a:rPr>
                        <a:t>46</a:t>
                      </a: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30BB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E0BCA6"/>
                      </a:solidFill>
                      <a:prstDash val="solid"/>
                      <a:round/>
                      <a:headEnd type="none" w="med" len="med"/>
                      <a:tailEnd type="none" w="med" len="med"/>
                    </a:lnB>
                  </a:tcPr>
                </a:tc>
                <a:tc>
                  <a:txBody>
                    <a:bodyPr/>
                    <a:lstStyle/>
                    <a:p>
                      <a:pPr algn="l" fontAlgn="t"/>
                      <a:r>
                        <a:rPr lang="en-US" sz="1200" b="0">
                          <a:effectLst/>
                        </a:rPr>
                        <a:t>&lt;1500 g</a:t>
                      </a:r>
                    </a:p>
                  </a:txBody>
                  <a:tcPr marL="20387" marR="20387" marT="10194" marB="10194">
                    <a:lnL w="9525" cap="flat" cmpd="sng" algn="ctr">
                      <a:solidFill>
                        <a:srgbClr val="30BBA6"/>
                      </a:solidFill>
                      <a:prstDash val="solid"/>
                      <a:round/>
                      <a:headEnd type="none" w="med" len="med"/>
                      <a:tailEnd type="none" w="med" len="med"/>
                    </a:lnL>
                    <a:lnR w="9525" cap="flat" cmpd="sng" algn="ctr">
                      <a:solidFill>
                        <a:srgbClr val="80BBA6"/>
                      </a:solidFill>
                      <a:prstDash val="solid"/>
                      <a:round/>
                      <a:headEnd type="none" w="med" len="med"/>
                      <a:tailEnd type="none" w="med" len="med"/>
                    </a:lnR>
                    <a:lnT w="9525" cap="flat" cmpd="sng" algn="ctr">
                      <a:solidFill>
                        <a:srgbClr val="30BBA6"/>
                      </a:solidFill>
                      <a:prstDash val="solid"/>
                      <a:round/>
                      <a:headEnd type="none" w="med" len="med"/>
                      <a:tailEnd type="none" w="med" len="med"/>
                    </a:lnT>
                    <a:lnB w="9525" cap="flat" cmpd="sng" algn="ctr">
                      <a:solidFill>
                        <a:srgbClr val="20BCA6"/>
                      </a:solidFill>
                      <a:prstDash val="solid"/>
                      <a:round/>
                      <a:headEnd type="none" w="med" len="med"/>
                      <a:tailEnd type="none" w="med" len="med"/>
                    </a:lnB>
                  </a:tcPr>
                </a:tc>
                <a:tc>
                  <a:txBody>
                    <a:bodyPr/>
                    <a:lstStyle/>
                    <a:p>
                      <a:pPr algn="l" fontAlgn="t"/>
                      <a:r>
                        <a:rPr lang="en-US" sz="1200" b="0" dirty="0" err="1">
                          <a:effectLst/>
                        </a:rPr>
                        <a:t>Bifidobacteria</a:t>
                      </a:r>
                      <a:endParaRPr lang="en-US" sz="1200" b="0" dirty="0">
                        <a:effectLst/>
                      </a:endParaRP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30BB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30BBA6"/>
                      </a:solidFill>
                      <a:prstDash val="solid"/>
                      <a:round/>
                      <a:headEnd type="none" w="med" len="med"/>
                      <a:tailEnd type="none" w="med" len="med"/>
                    </a:lnL>
                    <a:lnR w="9525" cap="flat" cmpd="sng" algn="ctr">
                      <a:solidFill>
                        <a:srgbClr val="30BAA6"/>
                      </a:solidFill>
                      <a:prstDash val="solid"/>
                      <a:round/>
                      <a:headEnd type="none" w="med" len="med"/>
                      <a:tailEnd type="none" w="med" len="med"/>
                    </a:lnR>
                    <a:lnT w="9525" cap="flat" cmpd="sng" algn="ctr">
                      <a:solidFill>
                        <a:srgbClr val="30BBA6"/>
                      </a:solidFill>
                      <a:prstDash val="solid"/>
                      <a:round/>
                      <a:headEnd type="none" w="med" len="med"/>
                      <a:tailEnd type="none" w="med" len="med"/>
                    </a:lnT>
                    <a:lnB w="9525" cap="flat" cmpd="sng" algn="ctr">
                      <a:solidFill>
                        <a:srgbClr val="20BCA6"/>
                      </a:solidFill>
                      <a:prstDash val="solid"/>
                      <a:round/>
                      <a:headEnd type="none" w="med" len="med"/>
                      <a:tailEnd type="none" w="med" len="med"/>
                    </a:lnB>
                  </a:tcPr>
                </a:tc>
                <a:tc>
                  <a:txBody>
                    <a:bodyPr/>
                    <a:lstStyle/>
                    <a:p>
                      <a:pPr algn="l" fontAlgn="t"/>
                      <a:r>
                        <a:rPr lang="en-US" sz="1200" b="0">
                          <a:effectLst/>
                        </a:rPr>
                        <a:t>3</a:t>
                      </a:r>
                    </a:p>
                  </a:txBody>
                  <a:tcPr marL="20387" marR="20387" marT="10194" marB="10194">
                    <a:lnL w="9525" cap="flat" cmpd="sng" algn="ctr">
                      <a:solidFill>
                        <a:srgbClr val="30BAA6"/>
                      </a:solidFill>
                      <a:prstDash val="solid"/>
                      <a:round/>
                      <a:headEnd type="none" w="med" len="med"/>
                      <a:tailEnd type="none" w="med" len="med"/>
                    </a:lnL>
                    <a:lnR w="9525" cap="flat" cmpd="sng" algn="ctr">
                      <a:solidFill>
                        <a:srgbClr val="30BAA6"/>
                      </a:solidFill>
                      <a:prstDash val="solid"/>
                      <a:round/>
                      <a:headEnd type="none" w="med" len="med"/>
                      <a:tailEnd type="none" w="med" len="med"/>
                    </a:lnR>
                    <a:lnT w="9525" cap="flat" cmpd="sng" algn="ctr">
                      <a:solidFill>
                        <a:srgbClr val="30BA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r>
              <a:tr h="257725">
                <a:tc>
                  <a:txBody>
                    <a:bodyPr/>
                    <a:lstStyle/>
                    <a:p>
                      <a:pPr algn="l" fontAlgn="t"/>
                      <a:r>
                        <a:rPr lang="en-US" sz="1200" b="0">
                          <a:effectLst/>
                        </a:rPr>
                        <a:t>Dani C, 2002 </a:t>
                      </a:r>
                      <a:r>
                        <a:rPr lang="en-US" sz="1200" b="0" u="none" strike="noStrike">
                          <a:solidFill>
                            <a:srgbClr val="316C9D"/>
                          </a:solidFill>
                          <a:effectLst/>
                          <a:hlinkClick r:id="rId2"/>
                        </a:rPr>
                        <a:t>[31]</a:t>
                      </a:r>
                      <a:endParaRPr lang="en-US" sz="1200" b="0">
                        <a:effectLst/>
                      </a:endParaRP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30BA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80BBA6"/>
                      </a:solidFill>
                      <a:prstDash val="solid"/>
                      <a:round/>
                      <a:headEnd type="none" w="med" len="med"/>
                      <a:tailEnd type="none" w="med" len="med"/>
                    </a:lnB>
                  </a:tcPr>
                </a:tc>
                <a:tc>
                  <a:txBody>
                    <a:bodyPr/>
                    <a:lstStyle/>
                    <a:p>
                      <a:pPr algn="l" fontAlgn="t"/>
                      <a:r>
                        <a:rPr lang="en-US" sz="1200" b="0">
                          <a:effectLst/>
                        </a:rPr>
                        <a:t>295</a:t>
                      </a:r>
                    </a:p>
                  </a:txBody>
                  <a:tcPr marL="20387" marR="20387" marT="10194" marB="10194">
                    <a:lnL w="9525" cap="flat" cmpd="sng" algn="ctr">
                      <a:solidFill>
                        <a:srgbClr val="30BAA6"/>
                      </a:solidFill>
                      <a:prstDash val="solid"/>
                      <a:round/>
                      <a:headEnd type="none" w="med" len="med"/>
                      <a:tailEnd type="none" w="med" len="med"/>
                    </a:lnL>
                    <a:lnR w="9525" cap="flat" cmpd="sng" algn="ctr">
                      <a:solidFill>
                        <a:srgbClr val="E0BCA6"/>
                      </a:solidFill>
                      <a:prstDash val="solid"/>
                      <a:round/>
                      <a:headEnd type="none" w="med" len="med"/>
                      <a:tailEnd type="none" w="med" len="med"/>
                    </a:lnR>
                    <a:lnT w="9525" cap="flat" cmpd="sng" algn="ctr">
                      <a:solidFill>
                        <a:srgbClr val="30BA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c>
                  <a:txBody>
                    <a:bodyPr/>
                    <a:lstStyle/>
                    <a:p>
                      <a:pPr algn="l" fontAlgn="t"/>
                      <a:r>
                        <a:rPr lang="en-US" sz="1200" b="0">
                          <a:effectLst/>
                        </a:rPr>
                        <a:t>290</a:t>
                      </a:r>
                    </a:p>
                  </a:txBody>
                  <a:tcPr marL="20387" marR="20387" marT="10194" marB="10194">
                    <a:lnL w="9525" cap="flat" cmpd="sng" algn="ctr">
                      <a:solidFill>
                        <a:srgbClr val="E0BCA6"/>
                      </a:solidFill>
                      <a:prstDash val="solid"/>
                      <a:round/>
                      <a:headEnd type="none" w="med" len="med"/>
                      <a:tailEnd type="none" w="med" len="med"/>
                    </a:lnL>
                    <a:lnR w="9525" cap="flat" cmpd="sng" algn="ctr">
                      <a:solidFill>
                        <a:srgbClr val="20BCA6"/>
                      </a:solidFill>
                      <a:prstDash val="solid"/>
                      <a:round/>
                      <a:headEnd type="none" w="med" len="med"/>
                      <a:tailEnd type="none" w="med" len="med"/>
                    </a:lnR>
                    <a:lnT w="9525" cap="flat" cmpd="sng" algn="ctr">
                      <a:solidFill>
                        <a:srgbClr val="E0BCA6"/>
                      </a:solidFill>
                      <a:prstDash val="solid"/>
                      <a:round/>
                      <a:headEnd type="none" w="med" len="med"/>
                      <a:tailEnd type="none" w="med" len="med"/>
                    </a:lnT>
                    <a:lnB w="9525" cap="flat" cmpd="sng" algn="ctr">
                      <a:solidFill>
                        <a:srgbClr val="C0BAA6"/>
                      </a:solidFill>
                      <a:prstDash val="solid"/>
                      <a:round/>
                      <a:headEnd type="none" w="med" len="med"/>
                      <a:tailEnd type="none" w="med" len="med"/>
                    </a:lnB>
                  </a:tcPr>
                </a:tc>
                <a:tc>
                  <a:txBody>
                    <a:bodyPr/>
                    <a:lstStyle/>
                    <a:p>
                      <a:pPr algn="l" fontAlgn="t"/>
                      <a:r>
                        <a:rPr lang="en-US" sz="1200" b="0">
                          <a:effectLst/>
                        </a:rPr>
                        <a:t>&lt;33 wk or &lt;1500 g</a:t>
                      </a: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c>
                  <a:txBody>
                    <a:bodyPr/>
                    <a:lstStyle/>
                    <a:p>
                      <a:pPr algn="l" fontAlgn="t"/>
                      <a:r>
                        <a:rPr lang="en-US" sz="1200" b="0">
                          <a:effectLst/>
                        </a:rPr>
                        <a:t>Lactobacillus</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20BC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C0BA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D0BBA6"/>
                      </a:solidFill>
                      <a:prstDash val="solid"/>
                      <a:round/>
                      <a:headEnd type="none" w="med" len="med"/>
                      <a:tailEnd type="none" w="med" len="med"/>
                    </a:lnB>
                  </a:tcPr>
                </a:tc>
                <a:tc>
                  <a:txBody>
                    <a:bodyPr/>
                    <a:lstStyle/>
                    <a:p>
                      <a:pPr algn="l" fontAlgn="t"/>
                      <a:r>
                        <a:rPr lang="en-US" sz="1200" b="0">
                          <a:effectLst/>
                        </a:rPr>
                        <a:t>4</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r>
              <a:tr h="257725">
                <a:tc>
                  <a:txBody>
                    <a:bodyPr/>
                    <a:lstStyle/>
                    <a:p>
                      <a:pPr algn="l" fontAlgn="t"/>
                      <a:r>
                        <a:rPr lang="en-US" sz="1200" b="0">
                          <a:effectLst/>
                        </a:rPr>
                        <a:t>Costalos C, 2003</a:t>
                      </a:r>
                      <a:r>
                        <a:rPr lang="en-US" sz="1200" b="0" u="none" strike="noStrike">
                          <a:solidFill>
                            <a:srgbClr val="316C9D"/>
                          </a:solidFill>
                          <a:effectLst/>
                          <a:hlinkClick r:id="rId2"/>
                        </a:rPr>
                        <a:t>[32]</a:t>
                      </a:r>
                      <a:endParaRPr lang="en-US" sz="1200" b="0">
                        <a:effectLst/>
                      </a:endParaRP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51</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C0BA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36</a:t>
                      </a:r>
                    </a:p>
                  </a:txBody>
                  <a:tcPr marL="20387" marR="20387" marT="10194" marB="10194">
                    <a:lnL w="9525" cap="flat" cmpd="sng" algn="ctr">
                      <a:solidFill>
                        <a:srgbClr val="C0BA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C0BAA6"/>
                      </a:solidFill>
                      <a:prstDash val="solid"/>
                      <a:round/>
                      <a:headEnd type="none" w="med" len="med"/>
                      <a:tailEnd type="none" w="med" len="med"/>
                    </a:lnT>
                    <a:lnB w="9525" cap="flat" cmpd="sng" algn="ctr">
                      <a:solidFill>
                        <a:srgbClr val="C0BBA6"/>
                      </a:solidFill>
                      <a:prstDash val="solid"/>
                      <a:round/>
                      <a:headEnd type="none" w="med" len="med"/>
                      <a:tailEnd type="none" w="med" len="med"/>
                    </a:lnB>
                  </a:tcPr>
                </a:tc>
                <a:tc>
                  <a:txBody>
                    <a:bodyPr/>
                    <a:lstStyle/>
                    <a:p>
                      <a:pPr algn="l" fontAlgn="t"/>
                      <a:r>
                        <a:rPr lang="en-US" sz="1200" b="0">
                          <a:effectLst/>
                        </a:rPr>
                        <a:t>28-32 wk</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C0BA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Saccharomyces</a:t>
                      </a:r>
                    </a:p>
                  </a:txBody>
                  <a:tcPr marL="20387" marR="20387" marT="10194" marB="10194">
                    <a:lnL w="9525" cap="flat" cmpd="sng" algn="ctr">
                      <a:solidFill>
                        <a:srgbClr val="C0BA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C0BAA6"/>
                      </a:solidFill>
                      <a:prstDash val="solid"/>
                      <a:round/>
                      <a:headEnd type="none" w="med" len="med"/>
                      <a:tailEnd type="none" w="med" len="med"/>
                    </a:lnT>
                    <a:lnB w="9525" cap="flat" cmpd="sng" algn="ctr">
                      <a:solidFill>
                        <a:srgbClr val="C0BBA6"/>
                      </a:solidFill>
                      <a:prstDash val="solid"/>
                      <a:round/>
                      <a:headEnd type="none" w="med" len="med"/>
                      <a:tailEnd type="none" w="med" len="med"/>
                    </a:lnB>
                  </a:tcPr>
                </a:tc>
                <a:tc>
                  <a:txBody>
                    <a:bodyPr/>
                    <a:lstStyle/>
                    <a:p>
                      <a:pPr algn="l" fontAlgn="t"/>
                      <a:r>
                        <a:rPr lang="en-US" sz="1200" b="0">
                          <a:effectLst/>
                        </a:rPr>
                        <a:t>NEC; sepsis</a:t>
                      </a:r>
                    </a:p>
                  </a:txBody>
                  <a:tcPr marL="20387" marR="20387" marT="10194" marB="10194">
                    <a:lnL w="9525" cap="flat" cmpd="sng" algn="ctr">
                      <a:solidFill>
                        <a:srgbClr val="D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D0BB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30BBA6"/>
                      </a:solidFill>
                      <a:prstDash val="solid"/>
                      <a:round/>
                      <a:headEnd type="none" w="med" len="med"/>
                      <a:tailEnd type="none" w="med" len="med"/>
                    </a:lnB>
                  </a:tcPr>
                </a:tc>
              </a:tr>
              <a:tr h="257725">
                <a:tc>
                  <a:txBody>
                    <a:bodyPr/>
                    <a:lstStyle/>
                    <a:p>
                      <a:pPr algn="l" fontAlgn="t"/>
                      <a:r>
                        <a:rPr lang="en-US" sz="1200" b="0">
                          <a:effectLst/>
                        </a:rPr>
                        <a:t>Bin-Nun A, 2005</a:t>
                      </a:r>
                      <a:r>
                        <a:rPr lang="en-US" sz="1200" b="0" u="none" strike="noStrike">
                          <a:solidFill>
                            <a:srgbClr val="316C9D"/>
                          </a:solidFill>
                          <a:effectLst/>
                          <a:hlinkClick r:id="rId2"/>
                        </a:rPr>
                        <a:t>[33]</a:t>
                      </a:r>
                      <a:endParaRPr lang="en-US" sz="1200" b="0">
                        <a:effectLst/>
                      </a:endParaRP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C0BAA6"/>
                      </a:solidFill>
                      <a:prstDash val="solid"/>
                      <a:round/>
                      <a:headEnd type="none" w="med" len="med"/>
                      <a:tailEnd type="none" w="med" len="med"/>
                    </a:lnB>
                  </a:tcPr>
                </a:tc>
                <a:tc>
                  <a:txBody>
                    <a:bodyPr/>
                    <a:lstStyle/>
                    <a:p>
                      <a:pPr algn="l" fontAlgn="t"/>
                      <a:r>
                        <a:rPr lang="en-US" sz="1200" b="0">
                          <a:effectLst/>
                        </a:rPr>
                        <a:t>72</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C0BB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30BBA6"/>
                      </a:solidFill>
                      <a:prstDash val="solid"/>
                      <a:round/>
                      <a:headEnd type="none" w="med" len="med"/>
                      <a:tailEnd type="none" w="med" len="med"/>
                    </a:lnB>
                  </a:tcPr>
                </a:tc>
                <a:tc>
                  <a:txBody>
                    <a:bodyPr/>
                    <a:lstStyle/>
                    <a:p>
                      <a:pPr algn="l" fontAlgn="t"/>
                      <a:r>
                        <a:rPr lang="en-US" sz="1200" b="0">
                          <a:effectLst/>
                        </a:rPr>
                        <a:t>73</a:t>
                      </a:r>
                    </a:p>
                  </a:txBody>
                  <a:tcPr marL="20387" marR="20387" marT="10194" marB="10194">
                    <a:lnL w="9525" cap="flat" cmpd="sng" algn="ctr">
                      <a:solidFill>
                        <a:srgbClr val="C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C0BBA6"/>
                      </a:solidFill>
                      <a:prstDash val="solid"/>
                      <a:round/>
                      <a:headEnd type="none" w="med" len="med"/>
                      <a:tailEnd type="none" w="med" len="med"/>
                    </a:lnT>
                    <a:lnB w="9525" cap="flat" cmpd="sng" algn="ctr">
                      <a:solidFill>
                        <a:srgbClr val="E0BBA6"/>
                      </a:solidFill>
                      <a:prstDash val="solid"/>
                      <a:round/>
                      <a:headEnd type="none" w="med" len="med"/>
                      <a:tailEnd type="none" w="med" len="med"/>
                    </a:lnB>
                  </a:tcPr>
                </a:tc>
                <a:tc>
                  <a:txBody>
                    <a:bodyPr/>
                    <a:lstStyle/>
                    <a:p>
                      <a:pPr algn="l" fontAlgn="t"/>
                      <a:r>
                        <a:rPr lang="en-US" sz="1200" b="0">
                          <a:effectLst/>
                        </a:rPr>
                        <a:t>&lt;1500 g</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C0BB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50BBA6"/>
                      </a:solidFill>
                      <a:prstDash val="solid"/>
                      <a:round/>
                      <a:headEnd type="none" w="med" len="med"/>
                      <a:tailEnd type="none" w="med" len="med"/>
                    </a:lnB>
                  </a:tcPr>
                </a:tc>
                <a:tc>
                  <a:txBody>
                    <a:bodyPr/>
                    <a:lstStyle/>
                    <a:p>
                      <a:pPr algn="l" fontAlgn="t"/>
                      <a:r>
                        <a:rPr lang="en-US" sz="1200" b="0">
                          <a:effectLst/>
                        </a:rPr>
                        <a:t>Mixture</a:t>
                      </a:r>
                      <a:r>
                        <a:rPr lang="en-US" sz="1200" b="0" baseline="30000">
                          <a:effectLst/>
                        </a:rPr>
                        <a:t>a</a:t>
                      </a:r>
                      <a:endParaRPr lang="en-US" sz="1200" b="0">
                        <a:effectLst/>
                      </a:endParaRPr>
                    </a:p>
                  </a:txBody>
                  <a:tcPr marL="20387" marR="20387" marT="10194" marB="10194">
                    <a:lnL w="9525" cap="flat" cmpd="sng" algn="ctr">
                      <a:solidFill>
                        <a:srgbClr val="C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C0BBA6"/>
                      </a:solidFill>
                      <a:prstDash val="solid"/>
                      <a:round/>
                      <a:headEnd type="none" w="med" len="med"/>
                      <a:tailEnd type="none" w="med" len="med"/>
                    </a:lnT>
                    <a:lnB w="9525" cap="flat" cmpd="sng" algn="ctr">
                      <a:solidFill>
                        <a:srgbClr val="80BB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30BB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50BBA6"/>
                      </a:solidFill>
                      <a:prstDash val="solid"/>
                      <a:round/>
                      <a:headEnd type="none" w="med" len="med"/>
                      <a:tailEnd type="none" w="med" len="med"/>
                    </a:lnB>
                  </a:tcPr>
                </a:tc>
                <a:tc>
                  <a:txBody>
                    <a:bodyPr/>
                    <a:lstStyle/>
                    <a:p>
                      <a:pPr algn="l" fontAlgn="t"/>
                      <a:r>
                        <a:rPr lang="en-US" sz="1200" b="0">
                          <a:effectLst/>
                        </a:rPr>
                        <a:t>3</a:t>
                      </a:r>
                    </a:p>
                  </a:txBody>
                  <a:tcPr marL="20387" marR="20387" marT="10194" marB="10194">
                    <a:lnL w="9525" cap="flat" cmpd="sng" algn="ctr">
                      <a:solidFill>
                        <a:srgbClr val="30BBA6"/>
                      </a:solidFill>
                      <a:prstDash val="solid"/>
                      <a:round/>
                      <a:headEnd type="none" w="med" len="med"/>
                      <a:tailEnd type="none" w="med" len="med"/>
                    </a:lnL>
                    <a:lnR w="9525" cap="flat" cmpd="sng" algn="ctr">
                      <a:solidFill>
                        <a:srgbClr val="30BBA6"/>
                      </a:solidFill>
                      <a:prstDash val="solid"/>
                      <a:round/>
                      <a:headEnd type="none" w="med" len="med"/>
                      <a:tailEnd type="none" w="med" len="med"/>
                    </a:lnR>
                    <a:lnT w="9525" cap="flat" cmpd="sng" algn="ctr">
                      <a:solidFill>
                        <a:srgbClr val="30BBA6"/>
                      </a:solidFill>
                      <a:prstDash val="solid"/>
                      <a:round/>
                      <a:headEnd type="none" w="med" len="med"/>
                      <a:tailEnd type="none" w="med" len="med"/>
                    </a:lnT>
                    <a:lnB w="9525" cap="flat" cmpd="sng" algn="ctr">
                      <a:solidFill>
                        <a:srgbClr val="E0B7A6"/>
                      </a:solidFill>
                      <a:prstDash val="solid"/>
                      <a:round/>
                      <a:headEnd type="none" w="med" len="med"/>
                      <a:tailEnd type="none" w="med" len="med"/>
                    </a:lnB>
                  </a:tcPr>
                </a:tc>
              </a:tr>
              <a:tr h="335043">
                <a:tc>
                  <a:txBody>
                    <a:bodyPr/>
                    <a:lstStyle/>
                    <a:p>
                      <a:pPr algn="l" fontAlgn="t"/>
                      <a:r>
                        <a:rPr lang="en-US" sz="1200" b="0">
                          <a:effectLst/>
                        </a:rPr>
                        <a:t>Lin HC, 2005 </a:t>
                      </a:r>
                      <a:r>
                        <a:rPr lang="en-US" sz="1200" b="0" u="none" strike="noStrike">
                          <a:solidFill>
                            <a:srgbClr val="316C9D"/>
                          </a:solidFill>
                          <a:effectLst/>
                          <a:hlinkClick r:id="rId2"/>
                        </a:rPr>
                        <a:t>[34]</a:t>
                      </a:r>
                      <a:endParaRPr lang="en-US" sz="1200" b="0">
                        <a:effectLst/>
                      </a:endParaRPr>
                    </a:p>
                  </a:txBody>
                  <a:tcPr marL="20387" marR="20387" marT="10194" marB="10194">
                    <a:lnL w="9525" cap="flat" cmpd="sng" algn="ctr">
                      <a:solidFill>
                        <a:srgbClr val="C0BAA6"/>
                      </a:solidFill>
                      <a:prstDash val="solid"/>
                      <a:round/>
                      <a:headEnd type="none" w="med" len="med"/>
                      <a:tailEnd type="none" w="med" len="med"/>
                    </a:lnL>
                    <a:lnR w="9525" cap="flat" cmpd="sng" algn="ctr">
                      <a:solidFill>
                        <a:srgbClr val="30BBA6"/>
                      </a:solidFill>
                      <a:prstDash val="solid"/>
                      <a:round/>
                      <a:headEnd type="none" w="med" len="med"/>
                      <a:tailEnd type="none" w="med" len="med"/>
                    </a:lnR>
                    <a:lnT w="9525" cap="flat" cmpd="sng" algn="ctr">
                      <a:solidFill>
                        <a:srgbClr val="C0BAA6"/>
                      </a:solidFill>
                      <a:prstDash val="solid"/>
                      <a:round/>
                      <a:headEnd type="none" w="med" len="med"/>
                      <a:tailEnd type="none" w="med" len="med"/>
                    </a:lnT>
                    <a:lnB w="9525" cap="flat" cmpd="sng" algn="ctr">
                      <a:solidFill>
                        <a:srgbClr val="40B9A6"/>
                      </a:solidFill>
                      <a:prstDash val="solid"/>
                      <a:round/>
                      <a:headEnd type="none" w="med" len="med"/>
                      <a:tailEnd type="none" w="med" len="med"/>
                    </a:lnB>
                  </a:tcPr>
                </a:tc>
                <a:tc>
                  <a:txBody>
                    <a:bodyPr/>
                    <a:lstStyle/>
                    <a:p>
                      <a:pPr algn="l" fontAlgn="t"/>
                      <a:r>
                        <a:rPr lang="en-US" sz="1200" b="0">
                          <a:effectLst/>
                        </a:rPr>
                        <a:t>180</a:t>
                      </a:r>
                    </a:p>
                  </a:txBody>
                  <a:tcPr marL="20387" marR="20387" marT="10194" marB="10194">
                    <a:lnL w="9525" cap="flat" cmpd="sng" algn="ctr">
                      <a:solidFill>
                        <a:srgbClr val="30BBA6"/>
                      </a:solidFill>
                      <a:prstDash val="solid"/>
                      <a:round/>
                      <a:headEnd type="none" w="med" len="med"/>
                      <a:tailEnd type="none" w="med" len="med"/>
                    </a:lnL>
                    <a:lnR w="9525" cap="flat" cmpd="sng" algn="ctr">
                      <a:solidFill>
                        <a:srgbClr val="E0BBA6"/>
                      </a:solidFill>
                      <a:prstDash val="solid"/>
                      <a:round/>
                      <a:headEnd type="none" w="med" len="med"/>
                      <a:tailEnd type="none" w="med" len="med"/>
                    </a:lnR>
                    <a:lnT w="9525" cap="flat" cmpd="sng" algn="ctr">
                      <a:solidFill>
                        <a:srgbClr val="30BBA6"/>
                      </a:solidFill>
                      <a:prstDash val="solid"/>
                      <a:round/>
                      <a:headEnd type="none" w="med" len="med"/>
                      <a:tailEnd type="none" w="med" len="med"/>
                    </a:lnT>
                    <a:lnB w="9525" cap="flat" cmpd="sng" algn="ctr">
                      <a:solidFill>
                        <a:srgbClr val="E0B7A6"/>
                      </a:solidFill>
                      <a:prstDash val="solid"/>
                      <a:round/>
                      <a:headEnd type="none" w="med" len="med"/>
                      <a:tailEnd type="none" w="med" len="med"/>
                    </a:lnB>
                  </a:tcPr>
                </a:tc>
                <a:tc>
                  <a:txBody>
                    <a:bodyPr/>
                    <a:lstStyle/>
                    <a:p>
                      <a:pPr algn="l" fontAlgn="t"/>
                      <a:r>
                        <a:rPr lang="en-US" sz="1200" b="0">
                          <a:effectLst/>
                        </a:rPr>
                        <a:t>187</a:t>
                      </a:r>
                    </a:p>
                  </a:txBody>
                  <a:tcPr marL="20387" marR="20387" marT="10194" marB="10194">
                    <a:lnL w="9525" cap="flat" cmpd="sng" algn="ctr">
                      <a:solidFill>
                        <a:srgbClr val="E0BBA6"/>
                      </a:solidFill>
                      <a:prstDash val="solid"/>
                      <a:round/>
                      <a:headEnd type="none" w="med" len="med"/>
                      <a:tailEnd type="none" w="med" len="med"/>
                    </a:lnL>
                    <a:lnR w="9525" cap="flat" cmpd="sng" algn="ctr">
                      <a:solidFill>
                        <a:srgbClr val="50BBA6"/>
                      </a:solidFill>
                      <a:prstDash val="solid"/>
                      <a:round/>
                      <a:headEnd type="none" w="med" len="med"/>
                      <a:tailEnd type="none" w="med" len="med"/>
                    </a:lnR>
                    <a:lnT w="9525" cap="flat" cmpd="sng" algn="ctr">
                      <a:solidFill>
                        <a:srgbClr val="E0BBA6"/>
                      </a:solidFill>
                      <a:prstDash val="solid"/>
                      <a:round/>
                      <a:headEnd type="none" w="med" len="med"/>
                      <a:tailEnd type="none" w="med" len="med"/>
                    </a:lnT>
                    <a:lnB w="9525" cap="flat" cmpd="sng" algn="ctr">
                      <a:solidFill>
                        <a:srgbClr val="70BBA6"/>
                      </a:solidFill>
                      <a:prstDash val="solid"/>
                      <a:round/>
                      <a:headEnd type="none" w="med" len="med"/>
                      <a:tailEnd type="none" w="med" len="med"/>
                    </a:lnB>
                  </a:tcPr>
                </a:tc>
                <a:tc>
                  <a:txBody>
                    <a:bodyPr/>
                    <a:lstStyle/>
                    <a:p>
                      <a:pPr algn="l" fontAlgn="t"/>
                      <a:r>
                        <a:rPr lang="en-US" sz="1200" b="0">
                          <a:effectLst/>
                        </a:rPr>
                        <a:t>&lt;1500 g</a:t>
                      </a:r>
                    </a:p>
                  </a:txBody>
                  <a:tcPr marL="20387" marR="20387" marT="10194" marB="10194">
                    <a:lnL w="9525" cap="flat" cmpd="sng" algn="ctr">
                      <a:solidFill>
                        <a:srgbClr val="50BBA6"/>
                      </a:solidFill>
                      <a:prstDash val="solid"/>
                      <a:round/>
                      <a:headEnd type="none" w="med" len="med"/>
                      <a:tailEnd type="none" w="med" len="med"/>
                    </a:lnL>
                    <a:lnR w="9525" cap="flat" cmpd="sng" algn="ctr">
                      <a:solidFill>
                        <a:srgbClr val="80BBA6"/>
                      </a:solidFill>
                      <a:prstDash val="solid"/>
                      <a:round/>
                      <a:headEnd type="none" w="med" len="med"/>
                      <a:tailEnd type="none" w="med" len="med"/>
                    </a:lnR>
                    <a:lnT w="9525" cap="flat" cmpd="sng" algn="ctr">
                      <a:solidFill>
                        <a:srgbClr val="50BBA6"/>
                      </a:solidFill>
                      <a:prstDash val="solid"/>
                      <a:round/>
                      <a:headEnd type="none" w="med" len="med"/>
                      <a:tailEnd type="none" w="med" len="med"/>
                    </a:lnT>
                    <a:lnB w="9525" cap="flat" cmpd="sng" algn="ctr">
                      <a:solidFill>
                        <a:srgbClr val="E0B7A6"/>
                      </a:solidFill>
                      <a:prstDash val="solid"/>
                      <a:round/>
                      <a:headEnd type="none" w="med" len="med"/>
                      <a:tailEnd type="none" w="med" len="med"/>
                    </a:lnB>
                  </a:tcPr>
                </a:tc>
                <a:tc>
                  <a:txBody>
                    <a:bodyPr/>
                    <a:lstStyle/>
                    <a:p>
                      <a:pPr algn="l" fontAlgn="t"/>
                      <a:r>
                        <a:rPr lang="en-US" sz="1200" b="0">
                          <a:effectLst/>
                        </a:rPr>
                        <a:t>Lactobacillus and bifidobacteria</a:t>
                      </a: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50BB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70BB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50BB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50BBA6"/>
                      </a:solidFill>
                      <a:prstDash val="solid"/>
                      <a:round/>
                      <a:headEnd type="none" w="med" len="med"/>
                      <a:tailEnd type="none" w="med" len="med"/>
                    </a:lnT>
                    <a:lnB w="9525" cap="flat" cmpd="sng" algn="ctr">
                      <a:solidFill>
                        <a:srgbClr val="E0B7A6"/>
                      </a:solidFill>
                      <a:prstDash val="solid"/>
                      <a:round/>
                      <a:headEnd type="none" w="med" len="med"/>
                      <a:tailEnd type="none" w="med" len="med"/>
                    </a:lnB>
                  </a:tcPr>
                </a:tc>
                <a:tc>
                  <a:txBody>
                    <a:bodyPr/>
                    <a:lstStyle/>
                    <a:p>
                      <a:pPr algn="l" fontAlgn="t"/>
                      <a:r>
                        <a:rPr lang="en-US" sz="1200" b="0">
                          <a:effectLst/>
                        </a:rPr>
                        <a:t>4</a:t>
                      </a:r>
                    </a:p>
                  </a:txBody>
                  <a:tcPr marL="20387" marR="20387" marT="10194" marB="10194">
                    <a:lnL w="9525" cap="flat" cmpd="sng" algn="ctr">
                      <a:solidFill>
                        <a:srgbClr val="E0B7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E0B7A6"/>
                      </a:solidFill>
                      <a:prstDash val="solid"/>
                      <a:round/>
                      <a:headEnd type="none" w="med" len="med"/>
                      <a:tailEnd type="none" w="med" len="med"/>
                    </a:lnT>
                    <a:lnB w="9525" cap="flat" cmpd="sng" algn="ctr">
                      <a:solidFill>
                        <a:srgbClr val="D0BBA6"/>
                      </a:solidFill>
                      <a:prstDash val="solid"/>
                      <a:round/>
                      <a:headEnd type="none" w="med" len="med"/>
                      <a:tailEnd type="none" w="med" len="med"/>
                    </a:lnB>
                  </a:tcPr>
                </a:tc>
              </a:tr>
              <a:tr h="257725">
                <a:tc>
                  <a:txBody>
                    <a:bodyPr/>
                    <a:lstStyle/>
                    <a:p>
                      <a:pPr algn="l" fontAlgn="t"/>
                      <a:r>
                        <a:rPr lang="en-US" sz="1200" b="0">
                          <a:effectLst/>
                        </a:rPr>
                        <a:t>Manzoni P, 2006</a:t>
                      </a:r>
                      <a:r>
                        <a:rPr lang="en-US" sz="1200" b="0" u="none" strike="noStrike">
                          <a:solidFill>
                            <a:srgbClr val="316C9D"/>
                          </a:solidFill>
                          <a:effectLst/>
                          <a:hlinkClick r:id="rId2"/>
                        </a:rPr>
                        <a:t>[35]</a:t>
                      </a:r>
                      <a:endParaRPr lang="en-US" sz="1200" b="0">
                        <a:effectLst/>
                      </a:endParaRP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80BBA6"/>
                      </a:solidFill>
                      <a:prstDash val="solid"/>
                      <a:round/>
                      <a:headEnd type="none" w="med" len="med"/>
                      <a:tailEnd type="none" w="med" len="med"/>
                    </a:lnB>
                  </a:tcPr>
                </a:tc>
                <a:tc>
                  <a:txBody>
                    <a:bodyPr/>
                    <a:lstStyle/>
                    <a:p>
                      <a:pPr algn="l" fontAlgn="t"/>
                      <a:r>
                        <a:rPr lang="en-US" sz="1200" b="0">
                          <a:effectLst/>
                        </a:rPr>
                        <a:t>39</a:t>
                      </a:r>
                    </a:p>
                  </a:txBody>
                  <a:tcPr marL="20387" marR="20387" marT="10194" marB="10194">
                    <a:lnL w="9525" cap="flat" cmpd="sng" algn="ctr">
                      <a:solidFill>
                        <a:srgbClr val="E0B7A6"/>
                      </a:solidFill>
                      <a:prstDash val="solid"/>
                      <a:round/>
                      <a:headEnd type="none" w="med" len="med"/>
                      <a:tailEnd type="none" w="med" len="med"/>
                    </a:lnL>
                    <a:lnR w="9525" cap="flat" cmpd="sng" algn="ctr">
                      <a:solidFill>
                        <a:srgbClr val="70BBA6"/>
                      </a:solidFill>
                      <a:prstDash val="solid"/>
                      <a:round/>
                      <a:headEnd type="none" w="med" len="med"/>
                      <a:tailEnd type="none" w="med" len="med"/>
                    </a:lnR>
                    <a:lnT w="9525" cap="flat" cmpd="sng" algn="ctr">
                      <a:solidFill>
                        <a:srgbClr val="E0B7A6"/>
                      </a:solidFill>
                      <a:prstDash val="solid"/>
                      <a:round/>
                      <a:headEnd type="none" w="med" len="med"/>
                      <a:tailEnd type="none" w="med" len="med"/>
                    </a:lnT>
                    <a:lnB w="9525" cap="flat" cmpd="sng" algn="ctr">
                      <a:solidFill>
                        <a:srgbClr val="D0BBA6"/>
                      </a:solidFill>
                      <a:prstDash val="solid"/>
                      <a:round/>
                      <a:headEnd type="none" w="med" len="med"/>
                      <a:tailEnd type="none" w="med" len="med"/>
                    </a:lnB>
                  </a:tcPr>
                </a:tc>
                <a:tc>
                  <a:txBody>
                    <a:bodyPr/>
                    <a:lstStyle/>
                    <a:p>
                      <a:pPr algn="l" fontAlgn="t"/>
                      <a:r>
                        <a:rPr lang="en-US" sz="1200" b="0">
                          <a:effectLst/>
                        </a:rPr>
                        <a:t>41</a:t>
                      </a:r>
                    </a:p>
                  </a:txBody>
                  <a:tcPr marL="20387" marR="20387" marT="10194" marB="10194">
                    <a:lnL w="9525" cap="flat" cmpd="sng" algn="ctr">
                      <a:solidFill>
                        <a:srgbClr val="70BB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70BB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&lt;1500 g</a:t>
                      </a:r>
                    </a:p>
                  </a:txBody>
                  <a:tcPr marL="20387" marR="20387" marT="10194" marB="10194">
                    <a:lnL w="9525" cap="flat" cmpd="sng" algn="ctr">
                      <a:solidFill>
                        <a:srgbClr val="E0B7A6"/>
                      </a:solidFill>
                      <a:prstDash val="solid"/>
                      <a:round/>
                      <a:headEnd type="none" w="med" len="med"/>
                      <a:tailEnd type="none" w="med" len="med"/>
                    </a:lnL>
                    <a:lnR w="9525" cap="flat" cmpd="sng" algn="ctr">
                      <a:solidFill>
                        <a:srgbClr val="70BBA6"/>
                      </a:solidFill>
                      <a:prstDash val="solid"/>
                      <a:round/>
                      <a:headEnd type="none" w="med" len="med"/>
                      <a:tailEnd type="none" w="med" len="med"/>
                    </a:lnR>
                    <a:lnT w="9525" cap="flat" cmpd="sng" algn="ctr">
                      <a:solidFill>
                        <a:srgbClr val="E0B7A6"/>
                      </a:solidFill>
                      <a:prstDash val="solid"/>
                      <a:round/>
                      <a:headEnd type="none" w="med" len="med"/>
                      <a:tailEnd type="none" w="med" len="med"/>
                    </a:lnT>
                    <a:lnB w="9525" cap="flat" cmpd="sng" algn="ctr">
                      <a:solidFill>
                        <a:srgbClr val="D0BBA6"/>
                      </a:solidFill>
                      <a:prstDash val="solid"/>
                      <a:round/>
                      <a:headEnd type="none" w="med" len="med"/>
                      <a:tailEnd type="none" w="med" len="med"/>
                    </a:lnB>
                  </a:tcPr>
                </a:tc>
                <a:tc>
                  <a:txBody>
                    <a:bodyPr/>
                    <a:lstStyle/>
                    <a:p>
                      <a:pPr algn="l" fontAlgn="t"/>
                      <a:r>
                        <a:rPr lang="en-US" sz="1200" b="0">
                          <a:effectLst/>
                        </a:rPr>
                        <a:t>Lactobacillus</a:t>
                      </a:r>
                    </a:p>
                  </a:txBody>
                  <a:tcPr marL="20387" marR="20387" marT="10194" marB="10194">
                    <a:lnL w="9525" cap="flat" cmpd="sng" algn="ctr">
                      <a:solidFill>
                        <a:srgbClr val="70BB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70BB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E0B7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E0B7A6"/>
                      </a:solidFill>
                      <a:prstDash val="solid"/>
                      <a:round/>
                      <a:headEnd type="none" w="med" len="med"/>
                      <a:tailEnd type="none" w="med" len="med"/>
                    </a:lnT>
                    <a:lnB w="9525" cap="flat" cmpd="sng" algn="ctr">
                      <a:solidFill>
                        <a:srgbClr val="D0BBA6"/>
                      </a:solidFill>
                      <a:prstDash val="solid"/>
                      <a:round/>
                      <a:headEnd type="none" w="med" len="med"/>
                      <a:tailEnd type="none" w="med" len="med"/>
                    </a:lnB>
                  </a:tcPr>
                </a:tc>
                <a:tc>
                  <a:txBody>
                    <a:bodyPr/>
                    <a:lstStyle/>
                    <a:p>
                      <a:pPr algn="l" fontAlgn="t"/>
                      <a:r>
                        <a:rPr lang="en-US" sz="1200" b="0">
                          <a:effectLst/>
                        </a:rPr>
                        <a:t>4</a:t>
                      </a:r>
                    </a:p>
                  </a:txBody>
                  <a:tcPr marL="20387" marR="20387" marT="10194" marB="10194">
                    <a:lnL w="9525" cap="flat" cmpd="sng" algn="ctr">
                      <a:solidFill>
                        <a:srgbClr val="D0BB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D0BB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r>
              <a:tr h="257725">
                <a:tc>
                  <a:txBody>
                    <a:bodyPr/>
                    <a:lstStyle/>
                    <a:p>
                      <a:pPr algn="l" fontAlgn="t"/>
                      <a:r>
                        <a:rPr lang="en-US" sz="1200" b="0">
                          <a:effectLst/>
                        </a:rPr>
                        <a:t>Mohan R, 2006</a:t>
                      </a:r>
                      <a:r>
                        <a:rPr lang="en-US" sz="1200" b="0" u="none" strike="noStrike">
                          <a:solidFill>
                            <a:srgbClr val="316C9D"/>
                          </a:solidFill>
                          <a:effectLst/>
                          <a:hlinkClick r:id="rId2"/>
                        </a:rPr>
                        <a:t>[36]</a:t>
                      </a:r>
                      <a:r>
                        <a:rPr lang="en-US" sz="1200" b="0" baseline="30000">
                          <a:effectLst/>
                        </a:rPr>
                        <a:t>b</a:t>
                      </a:r>
                      <a:endParaRPr lang="en-US" sz="1200" b="0">
                        <a:effectLst/>
                      </a:endParaRP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70BBA6"/>
                      </a:solidFill>
                      <a:prstDash val="solid"/>
                      <a:round/>
                      <a:headEnd type="none" w="med" len="med"/>
                      <a:tailEnd type="none" w="med" len="med"/>
                    </a:lnB>
                  </a:tcPr>
                </a:tc>
                <a:tc>
                  <a:txBody>
                    <a:bodyPr/>
                    <a:lstStyle/>
                    <a:p>
                      <a:pPr algn="l" fontAlgn="t"/>
                      <a:r>
                        <a:rPr lang="en-US" sz="1200" b="0">
                          <a:effectLst/>
                        </a:rPr>
                        <a:t>21</a:t>
                      </a:r>
                    </a:p>
                  </a:txBody>
                  <a:tcPr marL="20387" marR="20387" marT="10194" marB="10194">
                    <a:lnL w="9525" cap="flat" cmpd="sng" algn="ctr">
                      <a:solidFill>
                        <a:srgbClr val="D0BB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D0BB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17</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20BCA6"/>
                      </a:solidFill>
                      <a:prstDash val="solid"/>
                      <a:round/>
                      <a:headEnd type="none" w="med" len="med"/>
                      <a:tailEnd type="none" w="med" len="med"/>
                    </a:lnB>
                  </a:tcPr>
                </a:tc>
                <a:tc>
                  <a:txBody>
                    <a:bodyPr/>
                    <a:lstStyle/>
                    <a:p>
                      <a:pPr algn="l" fontAlgn="t"/>
                      <a:r>
                        <a:rPr lang="en-US" sz="1200" b="0">
                          <a:effectLst/>
                        </a:rPr>
                        <a:t>&lt;34 wk and &lt;1500 g</a:t>
                      </a:r>
                    </a:p>
                  </a:txBody>
                  <a:tcPr marL="20387" marR="20387" marT="10194" marB="10194">
                    <a:lnL w="9525" cap="flat" cmpd="sng" algn="ctr">
                      <a:solidFill>
                        <a:srgbClr val="D0BB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D0BB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bifidobacteria</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D0BB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20BCA6"/>
                      </a:solidFill>
                      <a:prstDash val="solid"/>
                      <a:round/>
                      <a:headEnd type="none" w="med" len="med"/>
                      <a:tailEnd type="none" w="med" len="med"/>
                    </a:lnB>
                  </a:tcPr>
                </a:tc>
                <a:tc>
                  <a:txBody>
                    <a:bodyPr/>
                    <a:lstStyle/>
                    <a:p>
                      <a:pPr algn="l" fontAlgn="t"/>
                      <a:r>
                        <a:rPr lang="en-US" sz="1200" b="0">
                          <a:effectLst/>
                        </a:rPr>
                        <a:t>NEC</a:t>
                      </a:r>
                    </a:p>
                  </a:txBody>
                  <a:tcPr marL="20387" marR="20387" marT="10194" marB="10194">
                    <a:lnL w="9525" cap="flat" cmpd="sng" algn="ctr">
                      <a:solidFill>
                        <a:srgbClr val="D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D0BB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4</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50BBA6"/>
                      </a:solidFill>
                      <a:prstDash val="solid"/>
                      <a:round/>
                      <a:headEnd type="none" w="med" len="med"/>
                      <a:tailEnd type="none" w="med" len="med"/>
                    </a:lnB>
                  </a:tcPr>
                </a:tc>
              </a:tr>
              <a:tr h="257725">
                <a:tc>
                  <a:txBody>
                    <a:bodyPr/>
                    <a:lstStyle/>
                    <a:p>
                      <a:pPr algn="l" fontAlgn="t"/>
                      <a:r>
                        <a:rPr lang="en-US" sz="1200" b="0">
                          <a:effectLst/>
                        </a:rPr>
                        <a:t>Stratiki Z, 2007</a:t>
                      </a:r>
                      <a:r>
                        <a:rPr lang="en-US" sz="1200" b="0" u="none" strike="noStrike">
                          <a:solidFill>
                            <a:srgbClr val="316C9D"/>
                          </a:solidFill>
                          <a:effectLst/>
                          <a:hlinkClick r:id="rId2"/>
                        </a:rPr>
                        <a:t>[37]</a:t>
                      </a:r>
                      <a:r>
                        <a:rPr lang="en-US" sz="1200" b="0" baseline="30000">
                          <a:effectLst/>
                        </a:rPr>
                        <a:t>b</a:t>
                      </a:r>
                      <a:endParaRPr lang="en-US" sz="1200" b="0">
                        <a:effectLst/>
                      </a:endParaRPr>
                    </a:p>
                  </a:txBody>
                  <a:tcPr marL="20387" marR="20387" marT="10194" marB="10194">
                    <a:lnL w="9525" cap="flat" cmpd="sng" algn="ctr">
                      <a:solidFill>
                        <a:srgbClr val="7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70BB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38</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20BC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50BBA6"/>
                      </a:solidFill>
                      <a:prstDash val="solid"/>
                      <a:round/>
                      <a:headEnd type="none" w="med" len="med"/>
                      <a:tailEnd type="none" w="med" len="med"/>
                    </a:lnB>
                  </a:tcPr>
                </a:tc>
                <a:tc>
                  <a:txBody>
                    <a:bodyPr/>
                    <a:lstStyle/>
                    <a:p>
                      <a:pPr algn="l" fontAlgn="t"/>
                      <a:r>
                        <a:rPr lang="en-US" sz="1200" b="0">
                          <a:effectLst/>
                        </a:rPr>
                        <a:t>31</a:t>
                      </a: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&lt;34 wk and &lt;1500 g</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20BC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50BBA6"/>
                      </a:solidFill>
                      <a:prstDash val="solid"/>
                      <a:round/>
                      <a:headEnd type="none" w="med" len="med"/>
                      <a:tailEnd type="none" w="med" len="med"/>
                    </a:lnB>
                  </a:tcPr>
                </a:tc>
                <a:tc>
                  <a:txBody>
                    <a:bodyPr/>
                    <a:lstStyle/>
                    <a:p>
                      <a:pPr algn="l" fontAlgn="t"/>
                      <a:r>
                        <a:rPr lang="en-US" sz="1200" b="0">
                          <a:effectLst/>
                        </a:rPr>
                        <a:t>bifidobacteria</a:t>
                      </a: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50BB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50BB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50BBA6"/>
                      </a:solidFill>
                      <a:prstDash val="solid"/>
                      <a:round/>
                      <a:headEnd type="none" w="med" len="med"/>
                      <a:tailEnd type="none" w="med" len="med"/>
                    </a:lnL>
                    <a:lnR w="9525" cap="flat" cmpd="sng" algn="ctr">
                      <a:solidFill>
                        <a:srgbClr val="50BBA6"/>
                      </a:solidFill>
                      <a:prstDash val="solid"/>
                      <a:round/>
                      <a:headEnd type="none" w="med" len="med"/>
                      <a:tailEnd type="none" w="med" len="med"/>
                    </a:lnR>
                    <a:lnT w="9525" cap="flat" cmpd="sng" algn="ctr">
                      <a:solidFill>
                        <a:srgbClr val="50BBA6"/>
                      </a:solidFill>
                      <a:prstDash val="solid"/>
                      <a:round/>
                      <a:headEnd type="none" w="med" len="med"/>
                      <a:tailEnd type="none" w="med" len="med"/>
                    </a:lnT>
                    <a:lnB w="9525" cap="flat" cmpd="sng" algn="ctr">
                      <a:solidFill>
                        <a:srgbClr val="E0B7A6"/>
                      </a:solidFill>
                      <a:prstDash val="solid"/>
                      <a:round/>
                      <a:headEnd type="none" w="med" len="med"/>
                      <a:tailEnd type="none" w="med" len="med"/>
                    </a:lnB>
                  </a:tcPr>
                </a:tc>
              </a:tr>
              <a:tr h="180408">
                <a:tc>
                  <a:txBody>
                    <a:bodyPr/>
                    <a:lstStyle/>
                    <a:p>
                      <a:pPr algn="l" fontAlgn="t"/>
                      <a:r>
                        <a:rPr lang="en-US" sz="1200" b="0">
                          <a:effectLst/>
                        </a:rPr>
                        <a:t>Ke D, 2008 </a:t>
                      </a:r>
                      <a:r>
                        <a:rPr lang="en-US" sz="1200" b="0" u="none" strike="noStrike">
                          <a:solidFill>
                            <a:srgbClr val="316C9D"/>
                          </a:solidFill>
                          <a:effectLst/>
                          <a:hlinkClick r:id="rId2"/>
                        </a:rPr>
                        <a:t>[38]</a:t>
                      </a:r>
                      <a:endParaRPr lang="en-US" sz="1200" b="0">
                        <a:effectLst/>
                      </a:endParaRP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50BB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20BCA6"/>
                      </a:solidFill>
                      <a:prstDash val="solid"/>
                      <a:round/>
                      <a:headEnd type="none" w="med" len="med"/>
                      <a:tailEnd type="none" w="med" len="med"/>
                    </a:lnB>
                  </a:tcPr>
                </a:tc>
                <a:tc>
                  <a:txBody>
                    <a:bodyPr/>
                    <a:lstStyle/>
                    <a:p>
                      <a:pPr algn="l" fontAlgn="t"/>
                      <a:r>
                        <a:rPr lang="en-US" sz="1200" b="0">
                          <a:effectLst/>
                        </a:rPr>
                        <a:t>98</a:t>
                      </a:r>
                    </a:p>
                  </a:txBody>
                  <a:tcPr marL="20387" marR="20387" marT="10194" marB="10194">
                    <a:lnL w="9525" cap="flat" cmpd="sng" algn="ctr">
                      <a:solidFill>
                        <a:srgbClr val="50BB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50BBA6"/>
                      </a:solidFill>
                      <a:prstDash val="solid"/>
                      <a:round/>
                      <a:headEnd type="none" w="med" len="med"/>
                      <a:tailEnd type="none" w="med" len="med"/>
                    </a:lnT>
                    <a:lnB w="9525" cap="flat" cmpd="sng" algn="ctr">
                      <a:solidFill>
                        <a:srgbClr val="E0B7A6"/>
                      </a:solidFill>
                      <a:prstDash val="solid"/>
                      <a:round/>
                      <a:headEnd type="none" w="med" len="med"/>
                      <a:tailEnd type="none" w="med" len="med"/>
                    </a:lnB>
                  </a:tcPr>
                </a:tc>
                <a:tc>
                  <a:txBody>
                    <a:bodyPr/>
                    <a:lstStyle/>
                    <a:p>
                      <a:pPr algn="l" fontAlgn="t"/>
                      <a:r>
                        <a:rPr lang="en-US" sz="1200" b="0">
                          <a:effectLst/>
                        </a:rPr>
                        <a:t>91</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50BB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C0BAA6"/>
                      </a:solidFill>
                      <a:prstDash val="solid"/>
                      <a:round/>
                      <a:headEnd type="none" w="med" len="med"/>
                      <a:tailEnd type="none" w="med" len="med"/>
                    </a:lnB>
                  </a:tcPr>
                </a:tc>
                <a:tc>
                  <a:txBody>
                    <a:bodyPr/>
                    <a:lstStyle/>
                    <a:p>
                      <a:pPr algn="l" fontAlgn="t"/>
                      <a:r>
                        <a:rPr lang="en-US" sz="1200" b="0">
                          <a:effectLst/>
                        </a:rPr>
                        <a:t>&lt;32 wk</a:t>
                      </a:r>
                    </a:p>
                  </a:txBody>
                  <a:tcPr marL="20387" marR="20387" marT="10194" marB="10194">
                    <a:lnL w="9525" cap="flat" cmpd="sng" algn="ctr">
                      <a:solidFill>
                        <a:srgbClr val="50BB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50BB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c>
                  <a:txBody>
                    <a:bodyPr/>
                    <a:lstStyle/>
                    <a:p>
                      <a:pPr algn="l" fontAlgn="t"/>
                      <a:r>
                        <a:rPr lang="en-US" sz="1200" b="0">
                          <a:effectLst/>
                        </a:rPr>
                        <a:t>bifidobacteria</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50BB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70BBA6"/>
                      </a:solidFill>
                      <a:prstDash val="solid"/>
                      <a:round/>
                      <a:headEnd type="none" w="med" len="med"/>
                      <a:tailEnd type="none" w="med" len="med"/>
                    </a:lnB>
                  </a:tcPr>
                </a:tc>
                <a:tc>
                  <a:txBody>
                    <a:bodyPr/>
                    <a:lstStyle/>
                    <a:p>
                      <a:pPr algn="l" fontAlgn="t"/>
                      <a:r>
                        <a:rPr lang="en-US" sz="1200" b="0">
                          <a:effectLst/>
                        </a:rPr>
                        <a:t>NEC</a:t>
                      </a:r>
                    </a:p>
                  </a:txBody>
                  <a:tcPr marL="20387" marR="20387" marT="10194" marB="10194">
                    <a:lnL w="9525" cap="flat" cmpd="sng" algn="ctr">
                      <a:solidFill>
                        <a:srgbClr val="50BB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50BB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c>
                  <a:txBody>
                    <a:bodyPr/>
                    <a:lstStyle/>
                    <a:p>
                      <a:pPr algn="l" fontAlgn="t"/>
                      <a:r>
                        <a:rPr lang="en-US" sz="1200" b="0">
                          <a:effectLst/>
                        </a:rPr>
                        <a:t>4</a:t>
                      </a:r>
                    </a:p>
                  </a:txBody>
                  <a:tcPr marL="20387" marR="20387" marT="10194" marB="10194">
                    <a:lnL w="9525" cap="flat" cmpd="sng" algn="ctr">
                      <a:solidFill>
                        <a:srgbClr val="E0B7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E0B7A6"/>
                      </a:solidFill>
                      <a:prstDash val="solid"/>
                      <a:round/>
                      <a:headEnd type="none" w="med" len="med"/>
                      <a:tailEnd type="none" w="med" len="med"/>
                    </a:lnT>
                    <a:lnB w="9525" cap="flat" cmpd="sng" algn="ctr">
                      <a:solidFill>
                        <a:srgbClr val="F0BCA6"/>
                      </a:solidFill>
                      <a:prstDash val="solid"/>
                      <a:round/>
                      <a:headEnd type="none" w="med" len="med"/>
                      <a:tailEnd type="none" w="med" len="med"/>
                    </a:lnB>
                  </a:tcPr>
                </a:tc>
              </a:tr>
              <a:tr h="335043">
                <a:tc>
                  <a:txBody>
                    <a:bodyPr/>
                    <a:lstStyle/>
                    <a:p>
                      <a:pPr algn="l" fontAlgn="t"/>
                      <a:r>
                        <a:rPr lang="en-US" sz="1200" b="0">
                          <a:effectLst/>
                        </a:rPr>
                        <a:t>Lin HC, 2008 </a:t>
                      </a:r>
                      <a:r>
                        <a:rPr lang="en-US" sz="1200" b="0" u="none" strike="noStrike">
                          <a:solidFill>
                            <a:srgbClr val="316C9D"/>
                          </a:solidFill>
                          <a:effectLst/>
                          <a:hlinkClick r:id="rId2"/>
                        </a:rPr>
                        <a:t>[39]</a:t>
                      </a:r>
                      <a:endParaRPr lang="en-US" sz="1200" b="0">
                        <a:effectLst/>
                      </a:endParaRP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E0B7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217</a:t>
                      </a:r>
                    </a:p>
                  </a:txBody>
                  <a:tcPr marL="20387" marR="20387" marT="10194" marB="10194">
                    <a:lnL w="9525" cap="flat" cmpd="sng" algn="ctr">
                      <a:solidFill>
                        <a:srgbClr val="E0B7A6"/>
                      </a:solidFill>
                      <a:prstDash val="solid"/>
                      <a:round/>
                      <a:headEnd type="none" w="med" len="med"/>
                      <a:tailEnd type="none" w="med" len="med"/>
                    </a:lnL>
                    <a:lnR w="9525" cap="flat" cmpd="sng" algn="ctr">
                      <a:solidFill>
                        <a:srgbClr val="C0BAA6"/>
                      </a:solidFill>
                      <a:prstDash val="solid"/>
                      <a:round/>
                      <a:headEnd type="none" w="med" len="med"/>
                      <a:tailEnd type="none" w="med" len="med"/>
                    </a:lnR>
                    <a:lnT w="9525" cap="flat" cmpd="sng" algn="ctr">
                      <a:solidFill>
                        <a:srgbClr val="E0B7A6"/>
                      </a:solidFill>
                      <a:prstDash val="solid"/>
                      <a:round/>
                      <a:headEnd type="none" w="med" len="med"/>
                      <a:tailEnd type="none" w="med" len="med"/>
                    </a:lnT>
                    <a:lnB w="9525" cap="flat" cmpd="sng" algn="ctr">
                      <a:solidFill>
                        <a:srgbClr val="F0BCA6"/>
                      </a:solidFill>
                      <a:prstDash val="solid"/>
                      <a:round/>
                      <a:headEnd type="none" w="med" len="med"/>
                      <a:tailEnd type="none" w="med" len="med"/>
                    </a:lnB>
                  </a:tcPr>
                </a:tc>
                <a:tc>
                  <a:txBody>
                    <a:bodyPr/>
                    <a:lstStyle/>
                    <a:p>
                      <a:pPr algn="l" fontAlgn="t"/>
                      <a:r>
                        <a:rPr lang="en-US" sz="1200" b="0">
                          <a:effectLst/>
                        </a:rPr>
                        <a:t>217</a:t>
                      </a:r>
                    </a:p>
                  </a:txBody>
                  <a:tcPr marL="20387" marR="20387" marT="10194" marB="10194">
                    <a:lnL w="9525" cap="flat" cmpd="sng" algn="ctr">
                      <a:solidFill>
                        <a:srgbClr val="C0BA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C0BAA6"/>
                      </a:solidFill>
                      <a:prstDash val="solid"/>
                      <a:round/>
                      <a:headEnd type="none" w="med" len="med"/>
                      <a:tailEnd type="none" w="med" len="med"/>
                    </a:lnT>
                    <a:lnB w="9525" cap="flat" cmpd="sng" algn="ctr">
                      <a:solidFill>
                        <a:srgbClr val="40B9A6"/>
                      </a:solidFill>
                      <a:prstDash val="solid"/>
                      <a:round/>
                      <a:headEnd type="none" w="med" len="med"/>
                      <a:tailEnd type="none" w="med" len="med"/>
                    </a:lnB>
                  </a:tcPr>
                </a:tc>
                <a:tc>
                  <a:txBody>
                    <a:bodyPr/>
                    <a:lstStyle/>
                    <a:p>
                      <a:pPr algn="l" fontAlgn="t"/>
                      <a:r>
                        <a:rPr lang="en-US" sz="1200" b="0">
                          <a:effectLst/>
                        </a:rPr>
                        <a:t>&lt;34 wk and &lt;1500 g</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70BB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F0BCA6"/>
                      </a:solidFill>
                      <a:prstDash val="solid"/>
                      <a:round/>
                      <a:headEnd type="none" w="med" len="med"/>
                      <a:tailEnd type="none" w="med" len="med"/>
                    </a:lnB>
                  </a:tcPr>
                </a:tc>
                <a:tc>
                  <a:txBody>
                    <a:bodyPr/>
                    <a:lstStyle/>
                    <a:p>
                      <a:pPr algn="l" fontAlgn="t"/>
                      <a:r>
                        <a:rPr lang="en-US" sz="1200" b="0">
                          <a:effectLst/>
                        </a:rPr>
                        <a:t>Lactobacillus and bifidobacteria</a:t>
                      </a:r>
                    </a:p>
                  </a:txBody>
                  <a:tcPr marL="20387" marR="20387" marT="10194" marB="10194">
                    <a:lnL w="9525" cap="flat" cmpd="sng" algn="ctr">
                      <a:solidFill>
                        <a:srgbClr val="70BB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70BBA6"/>
                      </a:solidFill>
                      <a:prstDash val="solid"/>
                      <a:round/>
                      <a:headEnd type="none" w="med" len="med"/>
                      <a:tailEnd type="none" w="med" len="med"/>
                    </a:lnT>
                    <a:lnB w="9525" cap="flat" cmpd="sng" algn="ctr">
                      <a:solidFill>
                        <a:srgbClr val="40B9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F0BC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F0BC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F0BCA6"/>
                      </a:solidFill>
                      <a:prstDash val="solid"/>
                      <a:round/>
                      <a:headEnd type="none" w="med" len="med"/>
                      <a:tailEnd type="none" w="med" len="med"/>
                    </a:lnL>
                    <a:lnR w="9525" cap="flat" cmpd="sng" algn="ctr">
                      <a:solidFill>
                        <a:srgbClr val="F0BCA6"/>
                      </a:solidFill>
                      <a:prstDash val="solid"/>
                      <a:round/>
                      <a:headEnd type="none" w="med" len="med"/>
                      <a:tailEnd type="none" w="med" len="med"/>
                    </a:lnR>
                    <a:lnT w="9525" cap="flat" cmpd="sng" algn="ctr">
                      <a:solidFill>
                        <a:srgbClr val="F0BCA6"/>
                      </a:solidFill>
                      <a:prstDash val="solid"/>
                      <a:round/>
                      <a:headEnd type="none" w="med" len="med"/>
                      <a:tailEnd type="none" w="med" len="med"/>
                    </a:lnT>
                    <a:lnB w="9525" cap="flat" cmpd="sng" algn="ctr">
                      <a:solidFill>
                        <a:srgbClr val="40BCA6"/>
                      </a:solidFill>
                      <a:prstDash val="solid"/>
                      <a:round/>
                      <a:headEnd type="none" w="med" len="med"/>
                      <a:tailEnd type="none" w="med" len="med"/>
                    </a:lnB>
                  </a:tcPr>
                </a:tc>
              </a:tr>
              <a:tr h="257725">
                <a:tc>
                  <a:txBody>
                    <a:bodyPr/>
                    <a:lstStyle/>
                    <a:p>
                      <a:pPr algn="l" fontAlgn="t"/>
                      <a:r>
                        <a:rPr lang="en-US" sz="1200" b="0">
                          <a:effectLst/>
                        </a:rPr>
                        <a:t>Huang B, 2009 </a:t>
                      </a:r>
                      <a:r>
                        <a:rPr lang="en-US" sz="1200" b="0" u="none" strike="noStrike">
                          <a:solidFill>
                            <a:srgbClr val="316C9D"/>
                          </a:solidFill>
                          <a:effectLst/>
                          <a:hlinkClick r:id="rId2"/>
                        </a:rPr>
                        <a:t>[40]</a:t>
                      </a:r>
                      <a:endParaRPr lang="en-US" sz="1200" b="0">
                        <a:effectLst/>
                      </a:endParaRP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F0BC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70BBA6"/>
                      </a:solidFill>
                      <a:prstDash val="solid"/>
                      <a:round/>
                      <a:headEnd type="none" w="med" len="med"/>
                      <a:tailEnd type="none" w="med" len="med"/>
                    </a:lnB>
                  </a:tcPr>
                </a:tc>
                <a:tc>
                  <a:txBody>
                    <a:bodyPr/>
                    <a:lstStyle/>
                    <a:p>
                      <a:pPr algn="l" fontAlgn="t"/>
                      <a:r>
                        <a:rPr lang="en-US" sz="1200" b="0">
                          <a:effectLst/>
                        </a:rPr>
                        <a:t>95</a:t>
                      </a:r>
                    </a:p>
                  </a:txBody>
                  <a:tcPr marL="20387" marR="20387" marT="10194" marB="10194">
                    <a:lnL w="9525" cap="flat" cmpd="sng" algn="ctr">
                      <a:solidFill>
                        <a:srgbClr val="F0BCA6"/>
                      </a:solidFill>
                      <a:prstDash val="solid"/>
                      <a:round/>
                      <a:headEnd type="none" w="med" len="med"/>
                      <a:tailEnd type="none" w="med" len="med"/>
                    </a:lnL>
                    <a:lnR w="9525" cap="flat" cmpd="sng" algn="ctr">
                      <a:solidFill>
                        <a:srgbClr val="40B9A6"/>
                      </a:solidFill>
                      <a:prstDash val="solid"/>
                      <a:round/>
                      <a:headEnd type="none" w="med" len="med"/>
                      <a:tailEnd type="none" w="med" len="med"/>
                    </a:lnR>
                    <a:lnT w="9525" cap="flat" cmpd="sng" algn="ctr">
                      <a:solidFill>
                        <a:srgbClr val="F0BCA6"/>
                      </a:solidFill>
                      <a:prstDash val="solid"/>
                      <a:round/>
                      <a:headEnd type="none" w="med" len="med"/>
                      <a:tailEnd type="none" w="med" len="med"/>
                    </a:lnT>
                    <a:lnB w="9525" cap="flat" cmpd="sng" algn="ctr">
                      <a:solidFill>
                        <a:srgbClr val="40BCA6"/>
                      </a:solidFill>
                      <a:prstDash val="solid"/>
                      <a:round/>
                      <a:headEnd type="none" w="med" len="med"/>
                      <a:tailEnd type="none" w="med" len="med"/>
                    </a:lnB>
                  </a:tcPr>
                </a:tc>
                <a:tc>
                  <a:txBody>
                    <a:bodyPr/>
                    <a:lstStyle/>
                    <a:p>
                      <a:pPr algn="l" fontAlgn="t"/>
                      <a:r>
                        <a:rPr lang="en-US" sz="1200" b="0">
                          <a:effectLst/>
                        </a:rPr>
                        <a:t>88</a:t>
                      </a: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F0BC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C0BBA6"/>
                      </a:solidFill>
                      <a:prstDash val="solid"/>
                      <a:round/>
                      <a:headEnd type="none" w="med" len="med"/>
                      <a:tailEnd type="none" w="med" len="med"/>
                    </a:lnB>
                  </a:tcPr>
                </a:tc>
                <a:tc>
                  <a:txBody>
                    <a:bodyPr/>
                    <a:lstStyle/>
                    <a:p>
                      <a:pPr algn="l" fontAlgn="t"/>
                      <a:r>
                        <a:rPr lang="en-US" sz="1200" b="0">
                          <a:effectLst/>
                        </a:rPr>
                        <a:t>&lt;32 wk and &lt;1500 g</a:t>
                      </a:r>
                    </a:p>
                  </a:txBody>
                  <a:tcPr marL="20387" marR="20387" marT="10194" marB="10194">
                    <a:lnL w="9525" cap="flat" cmpd="sng" algn="ctr">
                      <a:solidFill>
                        <a:srgbClr val="F0BCA6"/>
                      </a:solidFill>
                      <a:prstDash val="solid"/>
                      <a:round/>
                      <a:headEnd type="none" w="med" len="med"/>
                      <a:tailEnd type="none" w="med" len="med"/>
                    </a:lnL>
                    <a:lnR w="9525" cap="flat" cmpd="sng" algn="ctr">
                      <a:solidFill>
                        <a:srgbClr val="40B9A6"/>
                      </a:solidFill>
                      <a:prstDash val="solid"/>
                      <a:round/>
                      <a:headEnd type="none" w="med" len="med"/>
                      <a:tailEnd type="none" w="med" len="med"/>
                    </a:lnR>
                    <a:lnT w="9525" cap="flat" cmpd="sng" algn="ctr">
                      <a:solidFill>
                        <a:srgbClr val="F0BC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Bifidobacteria</a:t>
                      </a: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F0BC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20BCA6"/>
                      </a:solidFill>
                      <a:prstDash val="solid"/>
                      <a:round/>
                      <a:headEnd type="none" w="med" len="med"/>
                      <a:tailEnd type="none" w="med" len="med"/>
                    </a:lnB>
                  </a:tcPr>
                </a:tc>
                <a:tc>
                  <a:txBody>
                    <a:bodyPr/>
                    <a:lstStyle/>
                    <a:p>
                      <a:pPr algn="l" fontAlgn="t"/>
                      <a:r>
                        <a:rPr lang="en-US" sz="1200" b="0">
                          <a:effectLst/>
                        </a:rPr>
                        <a:t>NEC</a:t>
                      </a:r>
                    </a:p>
                  </a:txBody>
                  <a:tcPr marL="20387" marR="20387" marT="10194" marB="10194">
                    <a:lnL w="9525" cap="flat" cmpd="sng" algn="ctr">
                      <a:solidFill>
                        <a:srgbClr val="F0BCA6"/>
                      </a:solidFill>
                      <a:prstDash val="solid"/>
                      <a:round/>
                      <a:headEnd type="none" w="med" len="med"/>
                      <a:tailEnd type="none" w="med" len="med"/>
                    </a:lnL>
                    <a:lnR w="9525" cap="flat" cmpd="sng" algn="ctr">
                      <a:solidFill>
                        <a:srgbClr val="40BCA6"/>
                      </a:solidFill>
                      <a:prstDash val="solid"/>
                      <a:round/>
                      <a:headEnd type="none" w="med" len="med"/>
                      <a:tailEnd type="none" w="med" len="med"/>
                    </a:lnR>
                    <a:lnT w="9525" cap="flat" cmpd="sng" algn="ctr">
                      <a:solidFill>
                        <a:srgbClr val="F0BC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c>
                  <a:txBody>
                    <a:bodyPr/>
                    <a:lstStyle/>
                    <a:p>
                      <a:pPr algn="l" fontAlgn="t"/>
                      <a:r>
                        <a:rPr lang="en-US" sz="1200" b="0">
                          <a:effectLst/>
                        </a:rPr>
                        <a:t>3</a:t>
                      </a:r>
                    </a:p>
                  </a:txBody>
                  <a:tcPr marL="20387" marR="20387" marT="10194" marB="10194">
                    <a:lnL w="9525" cap="flat" cmpd="sng" algn="ctr">
                      <a:solidFill>
                        <a:srgbClr val="40BCA6"/>
                      </a:solidFill>
                      <a:prstDash val="solid"/>
                      <a:round/>
                      <a:headEnd type="none" w="med" len="med"/>
                      <a:tailEnd type="none" w="med" len="med"/>
                    </a:lnL>
                    <a:lnR w="9525" cap="flat" cmpd="sng" algn="ctr">
                      <a:solidFill>
                        <a:srgbClr val="40BCA6"/>
                      </a:solidFill>
                      <a:prstDash val="solid"/>
                      <a:round/>
                      <a:headEnd type="none" w="med" len="med"/>
                      <a:tailEnd type="none" w="med" len="med"/>
                    </a:lnR>
                    <a:lnT w="9525" cap="flat" cmpd="sng" algn="ctr">
                      <a:solidFill>
                        <a:srgbClr val="40BCA6"/>
                      </a:solidFill>
                      <a:prstDash val="solid"/>
                      <a:round/>
                      <a:headEnd type="none" w="med" len="med"/>
                      <a:tailEnd type="none" w="med" len="med"/>
                    </a:lnT>
                    <a:lnB w="9525" cap="flat" cmpd="sng" algn="ctr">
                      <a:solidFill>
                        <a:srgbClr val="90BDA6"/>
                      </a:solidFill>
                      <a:prstDash val="solid"/>
                      <a:round/>
                      <a:headEnd type="none" w="med" len="med"/>
                      <a:tailEnd type="none" w="med" len="med"/>
                    </a:lnB>
                  </a:tcPr>
                </a:tc>
              </a:tr>
              <a:tr h="257725">
                <a:tc>
                  <a:txBody>
                    <a:bodyPr/>
                    <a:lstStyle/>
                    <a:p>
                      <a:pPr algn="l" fontAlgn="t"/>
                      <a:r>
                        <a:rPr lang="en-US" sz="1200" b="0">
                          <a:effectLst/>
                        </a:rPr>
                        <a:t>Manzoni P, 2009</a:t>
                      </a:r>
                      <a:r>
                        <a:rPr lang="en-US" sz="1200" b="0" u="none" strike="noStrike">
                          <a:solidFill>
                            <a:srgbClr val="316C9D"/>
                          </a:solidFill>
                          <a:effectLst/>
                          <a:hlinkClick r:id="rId2"/>
                        </a:rPr>
                        <a:t>[12]</a:t>
                      </a:r>
                      <a:endParaRPr lang="en-US" sz="1200" b="0">
                        <a:effectLst/>
                      </a:endParaRPr>
                    </a:p>
                  </a:txBody>
                  <a:tcPr marL="20387" marR="20387" marT="10194" marB="10194">
                    <a:lnL w="9525" cap="flat" cmpd="sng" algn="ctr">
                      <a:solidFill>
                        <a:srgbClr val="70BBA6"/>
                      </a:solidFill>
                      <a:prstDash val="solid"/>
                      <a:round/>
                      <a:headEnd type="none" w="med" len="med"/>
                      <a:tailEnd type="none" w="med" len="med"/>
                    </a:lnL>
                    <a:lnR w="9525" cap="flat" cmpd="sng" algn="ctr">
                      <a:solidFill>
                        <a:srgbClr val="40BCA6"/>
                      </a:solidFill>
                      <a:prstDash val="solid"/>
                      <a:round/>
                      <a:headEnd type="none" w="med" len="med"/>
                      <a:tailEnd type="none" w="med" len="med"/>
                    </a:lnR>
                    <a:lnT w="9525" cap="flat" cmpd="sng" algn="ctr">
                      <a:solidFill>
                        <a:srgbClr val="70BBA6"/>
                      </a:solidFill>
                      <a:prstDash val="solid"/>
                      <a:round/>
                      <a:headEnd type="none" w="med" len="med"/>
                      <a:tailEnd type="none" w="med" len="med"/>
                    </a:lnT>
                    <a:lnB w="9525" cap="flat" cmpd="sng" algn="ctr">
                      <a:solidFill>
                        <a:srgbClr val="40B9A6"/>
                      </a:solidFill>
                      <a:prstDash val="solid"/>
                      <a:round/>
                      <a:headEnd type="none" w="med" len="med"/>
                      <a:tailEnd type="none" w="med" len="med"/>
                    </a:lnB>
                  </a:tcPr>
                </a:tc>
                <a:tc>
                  <a:txBody>
                    <a:bodyPr/>
                    <a:lstStyle/>
                    <a:p>
                      <a:pPr algn="l" fontAlgn="t"/>
                      <a:r>
                        <a:rPr lang="en-US" sz="1200" b="0">
                          <a:effectLst/>
                        </a:rPr>
                        <a:t>151</a:t>
                      </a:r>
                    </a:p>
                  </a:txBody>
                  <a:tcPr marL="20387" marR="20387" marT="10194" marB="10194">
                    <a:lnL w="9525" cap="flat" cmpd="sng" algn="ctr">
                      <a:solidFill>
                        <a:srgbClr val="40BCA6"/>
                      </a:solidFill>
                      <a:prstDash val="solid"/>
                      <a:round/>
                      <a:headEnd type="none" w="med" len="med"/>
                      <a:tailEnd type="none" w="med" len="med"/>
                    </a:lnL>
                    <a:lnR w="9525" cap="flat" cmpd="sng" algn="ctr">
                      <a:solidFill>
                        <a:srgbClr val="C0BBA6"/>
                      </a:solidFill>
                      <a:prstDash val="solid"/>
                      <a:round/>
                      <a:headEnd type="none" w="med" len="med"/>
                      <a:tailEnd type="none" w="med" len="med"/>
                    </a:lnR>
                    <a:lnT w="9525" cap="flat" cmpd="sng" algn="ctr">
                      <a:solidFill>
                        <a:srgbClr val="40BCA6"/>
                      </a:solidFill>
                      <a:prstDash val="solid"/>
                      <a:round/>
                      <a:headEnd type="none" w="med" len="med"/>
                      <a:tailEnd type="none" w="med" len="med"/>
                    </a:lnT>
                    <a:lnB w="9525" cap="flat" cmpd="sng" algn="ctr">
                      <a:solidFill>
                        <a:srgbClr val="90BDA6"/>
                      </a:solidFill>
                      <a:prstDash val="solid"/>
                      <a:round/>
                      <a:headEnd type="none" w="med" len="med"/>
                      <a:tailEnd type="none" w="med" len="med"/>
                    </a:lnB>
                  </a:tcPr>
                </a:tc>
                <a:tc>
                  <a:txBody>
                    <a:bodyPr/>
                    <a:lstStyle/>
                    <a:p>
                      <a:pPr algn="l" fontAlgn="t"/>
                      <a:r>
                        <a:rPr lang="en-US" sz="1200" b="0">
                          <a:effectLst/>
                        </a:rPr>
                        <a:t>168</a:t>
                      </a:r>
                    </a:p>
                  </a:txBody>
                  <a:tcPr marL="20387" marR="20387" marT="10194" marB="10194">
                    <a:lnL w="9525" cap="flat" cmpd="sng" algn="ctr">
                      <a:solidFill>
                        <a:srgbClr val="C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C0BBA6"/>
                      </a:solidFill>
                      <a:prstDash val="solid"/>
                      <a:round/>
                      <a:headEnd type="none" w="med" len="med"/>
                      <a:tailEnd type="none" w="med" len="med"/>
                    </a:lnT>
                    <a:lnB w="9525" cap="flat" cmpd="sng" algn="ctr">
                      <a:solidFill>
                        <a:srgbClr val="80BBA6"/>
                      </a:solidFill>
                      <a:prstDash val="solid"/>
                      <a:round/>
                      <a:headEnd type="none" w="med" len="med"/>
                      <a:tailEnd type="none" w="med" len="med"/>
                    </a:lnB>
                  </a:tcPr>
                </a:tc>
                <a:tc>
                  <a:txBody>
                    <a:bodyPr/>
                    <a:lstStyle/>
                    <a:p>
                      <a:pPr algn="l" fontAlgn="t"/>
                      <a:r>
                        <a:rPr lang="en-US" sz="1200" b="0">
                          <a:effectLst/>
                        </a:rPr>
                        <a:t>&lt;1500 g</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20BC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90BDA6"/>
                      </a:solidFill>
                      <a:prstDash val="solid"/>
                      <a:round/>
                      <a:headEnd type="none" w="med" len="med"/>
                      <a:tailEnd type="none" w="med" len="med"/>
                    </a:lnB>
                  </a:tcPr>
                </a:tc>
                <a:tc>
                  <a:txBody>
                    <a:bodyPr/>
                    <a:lstStyle/>
                    <a:p>
                      <a:pPr algn="l" fontAlgn="t"/>
                      <a:r>
                        <a:rPr lang="en-US" sz="1200" b="0">
                          <a:effectLst/>
                        </a:rPr>
                        <a:t>Lactobacillus</a:t>
                      </a: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80BB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90BD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90BD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90BDA6"/>
                      </a:solidFill>
                      <a:prstDash val="solid"/>
                      <a:round/>
                      <a:headEnd type="none" w="med" len="med"/>
                      <a:tailEnd type="none" w="med" len="med"/>
                    </a:lnL>
                    <a:lnR w="9525" cap="flat" cmpd="sng" algn="ctr">
                      <a:solidFill>
                        <a:srgbClr val="90BDA6"/>
                      </a:solidFill>
                      <a:prstDash val="solid"/>
                      <a:round/>
                      <a:headEnd type="none" w="med" len="med"/>
                      <a:tailEnd type="none" w="med" len="med"/>
                    </a:lnR>
                    <a:lnT w="9525" cap="flat" cmpd="sng" algn="ctr">
                      <a:solidFill>
                        <a:srgbClr val="90BD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r>
              <a:tr h="335043">
                <a:tc>
                  <a:txBody>
                    <a:bodyPr/>
                    <a:lstStyle/>
                    <a:p>
                      <a:pPr algn="l" fontAlgn="t"/>
                      <a:r>
                        <a:rPr lang="en-US" sz="1200" b="0">
                          <a:effectLst/>
                        </a:rPr>
                        <a:t>Rougé C, 2009 </a:t>
                      </a:r>
                      <a:r>
                        <a:rPr lang="en-US" sz="1200" b="0" u="none" strike="noStrike">
                          <a:solidFill>
                            <a:srgbClr val="316C9D"/>
                          </a:solidFill>
                          <a:effectLst/>
                          <a:hlinkClick r:id="rId2"/>
                        </a:rPr>
                        <a:t>[41]</a:t>
                      </a:r>
                      <a:endParaRPr lang="en-US" sz="1200" b="0">
                        <a:effectLst/>
                      </a:endParaRP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90BD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20BCA6"/>
                      </a:solidFill>
                      <a:prstDash val="solid"/>
                      <a:round/>
                      <a:headEnd type="none" w="med" len="med"/>
                      <a:tailEnd type="none" w="med" len="med"/>
                    </a:lnB>
                  </a:tcPr>
                </a:tc>
                <a:tc>
                  <a:txBody>
                    <a:bodyPr/>
                    <a:lstStyle/>
                    <a:p>
                      <a:pPr algn="l" fontAlgn="t"/>
                      <a:r>
                        <a:rPr lang="en-US" sz="1200" b="0">
                          <a:effectLst/>
                        </a:rPr>
                        <a:t>45</a:t>
                      </a:r>
                    </a:p>
                  </a:txBody>
                  <a:tcPr marL="20387" marR="20387" marT="10194" marB="10194">
                    <a:lnL w="9525" cap="flat" cmpd="sng" algn="ctr">
                      <a:solidFill>
                        <a:srgbClr val="90BDA6"/>
                      </a:solidFill>
                      <a:prstDash val="solid"/>
                      <a:round/>
                      <a:headEnd type="none" w="med" len="med"/>
                      <a:tailEnd type="none" w="med" len="med"/>
                    </a:lnL>
                    <a:lnR w="9525" cap="flat" cmpd="sng" algn="ctr">
                      <a:solidFill>
                        <a:srgbClr val="80BBA6"/>
                      </a:solidFill>
                      <a:prstDash val="solid"/>
                      <a:round/>
                      <a:headEnd type="none" w="med" len="med"/>
                      <a:tailEnd type="none" w="med" len="med"/>
                    </a:lnR>
                    <a:lnT w="9525" cap="flat" cmpd="sng" algn="ctr">
                      <a:solidFill>
                        <a:srgbClr val="90BD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c>
                  <a:txBody>
                    <a:bodyPr/>
                    <a:lstStyle/>
                    <a:p>
                      <a:pPr algn="l" fontAlgn="t"/>
                      <a:r>
                        <a:rPr lang="en-US" sz="1200" b="0">
                          <a:effectLst/>
                        </a:rPr>
                        <a:t>49</a:t>
                      </a: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90BD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60BCA6"/>
                      </a:solidFill>
                      <a:prstDash val="solid"/>
                      <a:round/>
                      <a:headEnd type="none" w="med" len="med"/>
                      <a:tailEnd type="none" w="med" len="med"/>
                    </a:lnB>
                  </a:tcPr>
                </a:tc>
                <a:tc>
                  <a:txBody>
                    <a:bodyPr/>
                    <a:lstStyle/>
                    <a:p>
                      <a:pPr algn="l" fontAlgn="t"/>
                      <a:r>
                        <a:rPr lang="en-US" sz="1200" b="0">
                          <a:effectLst/>
                        </a:rPr>
                        <a:t>&lt;32 wk and &lt;1500 g</a:t>
                      </a:r>
                    </a:p>
                  </a:txBody>
                  <a:tcPr marL="20387" marR="20387" marT="10194" marB="10194">
                    <a:lnL w="9525" cap="flat" cmpd="sng" algn="ctr">
                      <a:solidFill>
                        <a:srgbClr val="90BDA6"/>
                      </a:solidFill>
                      <a:prstDash val="solid"/>
                      <a:round/>
                      <a:headEnd type="none" w="med" len="med"/>
                      <a:tailEnd type="none" w="med" len="med"/>
                    </a:lnL>
                    <a:lnR w="9525" cap="flat" cmpd="sng" algn="ctr">
                      <a:solidFill>
                        <a:srgbClr val="80BBA6"/>
                      </a:solidFill>
                      <a:prstDash val="solid"/>
                      <a:round/>
                      <a:headEnd type="none" w="med" len="med"/>
                      <a:tailEnd type="none" w="med" len="med"/>
                    </a:lnR>
                    <a:lnT w="9525" cap="flat" cmpd="sng" algn="ctr">
                      <a:solidFill>
                        <a:srgbClr val="90BD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c>
                  <a:txBody>
                    <a:bodyPr/>
                    <a:lstStyle/>
                    <a:p>
                      <a:pPr algn="l" fontAlgn="t"/>
                      <a:r>
                        <a:rPr lang="en-US" sz="1200" b="0">
                          <a:effectLst/>
                        </a:rPr>
                        <a:t>Lactobacillus and bifidobacteria</a:t>
                      </a: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90BD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60BC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90BD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90BDA6"/>
                      </a:solidFill>
                      <a:prstDash val="solid"/>
                      <a:round/>
                      <a:headEnd type="none" w="med" len="med"/>
                      <a:tailEnd type="none" w="med" len="med"/>
                    </a:lnT>
                    <a:lnB w="9525" cap="flat" cmpd="sng" algn="ctr">
                      <a:solidFill>
                        <a:srgbClr val="00B7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r>
              <a:tr h="335043">
                <a:tc>
                  <a:txBody>
                    <a:bodyPr/>
                    <a:lstStyle/>
                    <a:p>
                      <a:pPr algn="l" fontAlgn="t"/>
                      <a:r>
                        <a:rPr lang="en-US" sz="1200" b="0">
                          <a:effectLst/>
                        </a:rPr>
                        <a:t>Samanta M, 2009</a:t>
                      </a:r>
                      <a:r>
                        <a:rPr lang="en-US" sz="1200" b="0" u="none" strike="noStrike">
                          <a:solidFill>
                            <a:srgbClr val="316C9D"/>
                          </a:solidFill>
                          <a:effectLst/>
                          <a:hlinkClick r:id="rId2"/>
                        </a:rPr>
                        <a:t>[42]</a:t>
                      </a:r>
                      <a:endParaRPr lang="en-US" sz="1200" b="0">
                        <a:effectLst/>
                      </a:endParaRPr>
                    </a:p>
                  </a:txBody>
                  <a:tcPr marL="20387" marR="20387" marT="10194" marB="10194">
                    <a:lnL w="9525" cap="flat" cmpd="sng" algn="ctr">
                      <a:solidFill>
                        <a:srgbClr val="20BC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20BCA6"/>
                      </a:solidFill>
                      <a:prstDash val="solid"/>
                      <a:round/>
                      <a:headEnd type="none" w="med" len="med"/>
                      <a:tailEnd type="none" w="med" len="med"/>
                    </a:lnT>
                    <a:lnB w="9525" cap="flat" cmpd="sng" algn="ctr">
                      <a:solidFill>
                        <a:srgbClr val="80BBA6"/>
                      </a:solidFill>
                      <a:prstDash val="solid"/>
                      <a:round/>
                      <a:headEnd type="none" w="med" len="med"/>
                      <a:tailEnd type="none" w="med" len="med"/>
                    </a:lnB>
                  </a:tcPr>
                </a:tc>
                <a:tc>
                  <a:txBody>
                    <a:bodyPr/>
                    <a:lstStyle/>
                    <a:p>
                      <a:pPr algn="l" fontAlgn="t"/>
                      <a:r>
                        <a:rPr lang="en-US" sz="1200" b="0">
                          <a:effectLst/>
                        </a:rPr>
                        <a:t>92</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60BC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95</a:t>
                      </a:r>
                    </a:p>
                  </a:txBody>
                  <a:tcPr marL="20387" marR="20387" marT="10194" marB="10194">
                    <a:lnL w="9525" cap="flat" cmpd="sng" algn="ctr">
                      <a:solidFill>
                        <a:srgbClr val="60BC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60BC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&lt;34 wk and &lt;1500 g</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60BC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Lactobacillus and bifidobacteria</a:t>
                      </a:r>
                    </a:p>
                  </a:txBody>
                  <a:tcPr marL="20387" marR="20387" marT="10194" marB="10194">
                    <a:lnL w="9525" cap="flat" cmpd="sng" algn="ctr">
                      <a:solidFill>
                        <a:srgbClr val="60BCA6"/>
                      </a:solidFill>
                      <a:prstDash val="solid"/>
                      <a:round/>
                      <a:headEnd type="none" w="med" len="med"/>
                      <a:tailEnd type="none" w="med" len="med"/>
                    </a:lnL>
                    <a:lnR w="9525" cap="flat" cmpd="sng" algn="ctr">
                      <a:solidFill>
                        <a:srgbClr val="00B7A6"/>
                      </a:solidFill>
                      <a:prstDash val="solid"/>
                      <a:round/>
                      <a:headEnd type="none" w="med" len="med"/>
                      <a:tailEnd type="none" w="med" len="med"/>
                    </a:lnR>
                    <a:lnT w="9525" cap="flat" cmpd="sng" algn="ctr">
                      <a:solidFill>
                        <a:srgbClr val="60BC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00B7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00B7A6"/>
                      </a:solidFill>
                      <a:prstDash val="solid"/>
                      <a:round/>
                      <a:headEnd type="none" w="med" len="med"/>
                      <a:tailEnd type="none" w="med" len="med"/>
                    </a:lnT>
                    <a:lnB w="9525" cap="flat" cmpd="sng" algn="ctr">
                      <a:solidFill>
                        <a:srgbClr val="B0BBA6"/>
                      </a:solidFill>
                      <a:prstDash val="solid"/>
                      <a:round/>
                      <a:headEnd type="none" w="med" len="med"/>
                      <a:tailEnd type="none" w="med" len="med"/>
                    </a:lnB>
                  </a:tcPr>
                </a:tc>
                <a:tc>
                  <a:txBody>
                    <a:bodyPr/>
                    <a:lstStyle/>
                    <a:p>
                      <a:pPr algn="l" fontAlgn="t"/>
                      <a:r>
                        <a:rPr lang="en-US" sz="1200" b="0">
                          <a:effectLst/>
                        </a:rPr>
                        <a:t>3</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C0BCA6"/>
                      </a:solidFill>
                      <a:prstDash val="solid"/>
                      <a:round/>
                      <a:headEnd type="none" w="med" len="med"/>
                      <a:tailEnd type="none" w="med" len="med"/>
                    </a:lnB>
                  </a:tcPr>
                </a:tc>
              </a:tr>
              <a:tr h="335043">
                <a:tc>
                  <a:txBody>
                    <a:bodyPr/>
                    <a:lstStyle/>
                    <a:p>
                      <a:pPr algn="l" fontAlgn="t"/>
                      <a:r>
                        <a:rPr lang="en-US" sz="1200" b="0">
                          <a:effectLst/>
                        </a:rPr>
                        <a:t>Underwood MA, 2009 </a:t>
                      </a:r>
                      <a:r>
                        <a:rPr lang="en-US" sz="1200" b="0" u="none" strike="noStrike">
                          <a:solidFill>
                            <a:srgbClr val="316C9D"/>
                          </a:solidFill>
                          <a:effectLst/>
                          <a:hlinkClick r:id="rId2"/>
                        </a:rPr>
                        <a:t>[13]</a:t>
                      </a:r>
                      <a:endParaRPr lang="en-US" sz="1200" b="0">
                        <a:effectLst/>
                      </a:endParaRPr>
                    </a:p>
                  </a:txBody>
                  <a:tcPr marL="20387" marR="20387" marT="10194" marB="10194">
                    <a:lnL w="9525" cap="flat" cmpd="sng" algn="ctr">
                      <a:solidFill>
                        <a:srgbClr val="80BB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80BBA6"/>
                      </a:solidFill>
                      <a:prstDash val="solid"/>
                      <a:round/>
                      <a:headEnd type="none" w="med" len="med"/>
                      <a:tailEnd type="none" w="med" len="med"/>
                    </a:lnT>
                    <a:lnB w="9525" cap="flat" cmpd="sng" algn="ctr">
                      <a:solidFill>
                        <a:srgbClr val="60BCA6"/>
                      </a:solidFill>
                      <a:prstDash val="solid"/>
                      <a:round/>
                      <a:headEnd type="none" w="med" len="med"/>
                      <a:tailEnd type="none" w="med" len="med"/>
                    </a:lnB>
                  </a:tcPr>
                </a:tc>
                <a:tc>
                  <a:txBody>
                    <a:bodyPr/>
                    <a:lstStyle/>
                    <a:p>
                      <a:pPr algn="l" fontAlgn="t"/>
                      <a:r>
                        <a:rPr lang="en-US" sz="1200" b="0">
                          <a:effectLst/>
                        </a:rPr>
                        <a:t>61</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00BFA6"/>
                      </a:solidFill>
                      <a:prstDash val="solid"/>
                      <a:round/>
                      <a:headEnd type="none" w="med" len="med"/>
                      <a:tailEnd type="none" w="med" len="med"/>
                    </a:lnB>
                  </a:tcPr>
                </a:tc>
                <a:tc>
                  <a:txBody>
                    <a:bodyPr/>
                    <a:lstStyle/>
                    <a:p>
                      <a:pPr algn="l" fontAlgn="t"/>
                      <a:r>
                        <a:rPr lang="en-US" sz="1200" b="0">
                          <a:effectLst/>
                        </a:rPr>
                        <a:t>29</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40BFA6"/>
                      </a:solidFill>
                      <a:prstDash val="solid"/>
                      <a:round/>
                      <a:headEnd type="none" w="med" len="med"/>
                      <a:tailEnd type="none" w="med" len="med"/>
                    </a:lnB>
                  </a:tcPr>
                </a:tc>
                <a:tc>
                  <a:txBody>
                    <a:bodyPr/>
                    <a:lstStyle/>
                    <a:p>
                      <a:pPr algn="l" fontAlgn="t"/>
                      <a:r>
                        <a:rPr lang="en-US" sz="1200" b="0">
                          <a:effectLst/>
                        </a:rPr>
                        <a:t>&lt;34 wk and 750-2000 g</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00BFA6"/>
                      </a:solidFill>
                      <a:prstDash val="solid"/>
                      <a:round/>
                      <a:headEnd type="none" w="med" len="med"/>
                      <a:tailEnd type="none" w="med" len="med"/>
                    </a:lnB>
                  </a:tcPr>
                </a:tc>
                <a:tc>
                  <a:txBody>
                    <a:bodyPr/>
                    <a:lstStyle/>
                    <a:p>
                      <a:pPr algn="l" fontAlgn="t"/>
                      <a:r>
                        <a:rPr lang="en-US" sz="1200" b="0">
                          <a:effectLst/>
                        </a:rPr>
                        <a:t>Lactobacillus and bifidobacteria</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B0BB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40BFA6"/>
                      </a:solidFill>
                      <a:prstDash val="solid"/>
                      <a:round/>
                      <a:headEnd type="none" w="med" len="med"/>
                      <a:tailEnd type="none" w="med" len="med"/>
                    </a:lnB>
                  </a:tcPr>
                </a:tc>
                <a:tc>
                  <a:txBody>
                    <a:bodyPr/>
                    <a:lstStyle/>
                    <a:p>
                      <a:pPr algn="l" fontAlgn="t"/>
                      <a:r>
                        <a:rPr lang="en-US" sz="1200" b="0">
                          <a:effectLst/>
                        </a:rPr>
                        <a:t>NEC</a:t>
                      </a:r>
                    </a:p>
                  </a:txBody>
                  <a:tcPr marL="20387" marR="20387" marT="10194" marB="10194">
                    <a:lnL w="9525" cap="flat" cmpd="sng" algn="ctr">
                      <a:solidFill>
                        <a:srgbClr val="B0BB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B0BBA6"/>
                      </a:solidFill>
                      <a:prstDash val="solid"/>
                      <a:round/>
                      <a:headEnd type="none" w="med" len="med"/>
                      <a:tailEnd type="none" w="med" len="med"/>
                    </a:lnT>
                    <a:lnB w="9525" cap="flat" cmpd="sng" algn="ctr">
                      <a:solidFill>
                        <a:srgbClr val="00BF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C0BCA6"/>
                      </a:solidFill>
                      <a:prstDash val="solid"/>
                      <a:round/>
                      <a:headEnd type="none" w="med" len="med"/>
                      <a:tailEnd type="none" w="med" len="med"/>
                    </a:lnL>
                    <a:lnR w="9525" cap="flat" cmpd="sng" algn="ctr">
                      <a:solidFill>
                        <a:srgbClr val="C0BCA6"/>
                      </a:solidFill>
                      <a:prstDash val="solid"/>
                      <a:round/>
                      <a:headEnd type="none" w="med" len="med"/>
                      <a:tailEnd type="none" w="med" len="med"/>
                    </a:lnR>
                    <a:lnT w="9525" cap="flat" cmpd="sng" algn="ctr">
                      <a:solidFill>
                        <a:srgbClr val="C0BCA6"/>
                      </a:solidFill>
                      <a:prstDash val="solid"/>
                      <a:round/>
                      <a:headEnd type="none" w="med" len="med"/>
                      <a:tailEnd type="none" w="med" len="med"/>
                    </a:lnT>
                    <a:lnB w="9525" cap="flat" cmpd="sng" algn="ctr">
                      <a:solidFill>
                        <a:srgbClr val="30BFA6"/>
                      </a:solidFill>
                      <a:prstDash val="solid"/>
                      <a:round/>
                      <a:headEnd type="none" w="med" len="med"/>
                      <a:tailEnd type="none" w="med" len="med"/>
                    </a:lnB>
                  </a:tcPr>
                </a:tc>
              </a:tr>
              <a:tr h="180408">
                <a:tc>
                  <a:txBody>
                    <a:bodyPr/>
                    <a:lstStyle/>
                    <a:p>
                      <a:pPr algn="l" fontAlgn="t"/>
                      <a:r>
                        <a:rPr lang="en-US" sz="1200" b="0">
                          <a:effectLst/>
                        </a:rPr>
                        <a:t>Di M, 2010 </a:t>
                      </a:r>
                      <a:r>
                        <a:rPr lang="en-US" sz="1200" b="0" u="none" strike="noStrike">
                          <a:solidFill>
                            <a:srgbClr val="316C9D"/>
                          </a:solidFill>
                          <a:effectLst/>
                          <a:hlinkClick r:id="rId2"/>
                        </a:rPr>
                        <a:t>[43]</a:t>
                      </a:r>
                      <a:endParaRPr lang="en-US" sz="1200" b="0">
                        <a:effectLst/>
                      </a:endParaRPr>
                    </a:p>
                  </a:txBody>
                  <a:tcPr marL="20387" marR="20387" marT="10194" marB="10194">
                    <a:lnL w="9525" cap="flat" cmpd="sng" algn="ctr">
                      <a:solidFill>
                        <a:srgbClr val="60BCA6"/>
                      </a:solidFill>
                      <a:prstDash val="solid"/>
                      <a:round/>
                      <a:headEnd type="none" w="med" len="med"/>
                      <a:tailEnd type="none" w="med" len="med"/>
                    </a:lnL>
                    <a:lnR w="9525" cap="flat" cmpd="sng" algn="ctr">
                      <a:solidFill>
                        <a:srgbClr val="00BFA6"/>
                      </a:solidFill>
                      <a:prstDash val="solid"/>
                      <a:round/>
                      <a:headEnd type="none" w="med" len="med"/>
                      <a:tailEnd type="none" w="med" len="med"/>
                    </a:lnR>
                    <a:lnT w="9525" cap="flat" cmpd="sng" algn="ctr">
                      <a:solidFill>
                        <a:srgbClr val="60BCA6"/>
                      </a:solidFill>
                      <a:prstDash val="solid"/>
                      <a:round/>
                      <a:headEnd type="none" w="med" len="med"/>
                      <a:tailEnd type="none" w="med" len="med"/>
                    </a:lnT>
                    <a:lnB w="9525" cap="flat" cmpd="sng" algn="ctr">
                      <a:solidFill>
                        <a:srgbClr val="40BFA6"/>
                      </a:solidFill>
                      <a:prstDash val="solid"/>
                      <a:round/>
                      <a:headEnd type="none" w="med" len="med"/>
                      <a:tailEnd type="none" w="med" len="med"/>
                    </a:lnB>
                  </a:tcPr>
                </a:tc>
                <a:tc>
                  <a:txBody>
                    <a:bodyPr/>
                    <a:lstStyle/>
                    <a:p>
                      <a:pPr algn="l" fontAlgn="t"/>
                      <a:r>
                        <a:rPr lang="en-US" sz="1200" b="0">
                          <a:effectLst/>
                        </a:rPr>
                        <a:t>41</a:t>
                      </a:r>
                    </a:p>
                  </a:txBody>
                  <a:tcPr marL="20387" marR="20387" marT="10194" marB="10194">
                    <a:lnL w="9525" cap="flat" cmpd="sng" algn="ctr">
                      <a:solidFill>
                        <a:srgbClr val="00BFA6"/>
                      </a:solidFill>
                      <a:prstDash val="solid"/>
                      <a:round/>
                      <a:headEnd type="none" w="med" len="med"/>
                      <a:tailEnd type="none" w="med" len="med"/>
                    </a:lnL>
                    <a:lnR w="9525" cap="flat" cmpd="sng" algn="ctr">
                      <a:solidFill>
                        <a:srgbClr val="40BFA6"/>
                      </a:solidFill>
                      <a:prstDash val="solid"/>
                      <a:round/>
                      <a:headEnd type="none" w="med" len="med"/>
                      <a:tailEnd type="none" w="med" len="med"/>
                    </a:lnR>
                    <a:lnT w="9525" cap="flat" cmpd="sng" algn="ctr">
                      <a:solidFill>
                        <a:srgbClr val="00BFA6"/>
                      </a:solidFill>
                      <a:prstDash val="solid"/>
                      <a:round/>
                      <a:headEnd type="none" w="med" len="med"/>
                      <a:tailEnd type="none" w="med" len="med"/>
                    </a:lnT>
                    <a:lnB w="9525" cap="flat" cmpd="sng" algn="ctr">
                      <a:solidFill>
                        <a:srgbClr val="E0BFA6"/>
                      </a:solidFill>
                      <a:prstDash val="solid"/>
                      <a:round/>
                      <a:headEnd type="none" w="med" len="med"/>
                      <a:tailEnd type="none" w="med" len="med"/>
                    </a:lnB>
                  </a:tcPr>
                </a:tc>
                <a:tc>
                  <a:txBody>
                    <a:bodyPr/>
                    <a:lstStyle/>
                    <a:p>
                      <a:pPr algn="l" fontAlgn="t"/>
                      <a:r>
                        <a:rPr lang="en-US" sz="1200" b="0">
                          <a:effectLst/>
                        </a:rPr>
                        <a:t>35</a:t>
                      </a:r>
                    </a:p>
                  </a:txBody>
                  <a:tcPr marL="20387" marR="20387" marT="10194" marB="10194">
                    <a:lnL w="9525" cap="flat" cmpd="sng" algn="ctr">
                      <a:solidFill>
                        <a:srgbClr val="40BFA6"/>
                      </a:solidFill>
                      <a:prstDash val="solid"/>
                      <a:round/>
                      <a:headEnd type="none" w="med" len="med"/>
                      <a:tailEnd type="none" w="med" len="med"/>
                    </a:lnL>
                    <a:lnR w="9525" cap="flat" cmpd="sng" algn="ctr">
                      <a:solidFill>
                        <a:srgbClr val="00BFA6"/>
                      </a:solidFill>
                      <a:prstDash val="solid"/>
                      <a:round/>
                      <a:headEnd type="none" w="med" len="med"/>
                      <a:tailEnd type="none" w="med" len="med"/>
                    </a:lnR>
                    <a:lnT w="9525" cap="flat" cmpd="sng" algn="ctr">
                      <a:solidFill>
                        <a:srgbClr val="40BFA6"/>
                      </a:solidFill>
                      <a:prstDash val="solid"/>
                      <a:round/>
                      <a:headEnd type="none" w="med" len="med"/>
                      <a:tailEnd type="none" w="med" len="med"/>
                    </a:lnT>
                    <a:lnB w="9525" cap="flat" cmpd="sng" algn="ctr">
                      <a:solidFill>
                        <a:srgbClr val="40B9A6"/>
                      </a:solidFill>
                      <a:prstDash val="solid"/>
                      <a:round/>
                      <a:headEnd type="none" w="med" len="med"/>
                      <a:tailEnd type="none" w="med" len="med"/>
                    </a:lnB>
                  </a:tcPr>
                </a:tc>
                <a:tc>
                  <a:txBody>
                    <a:bodyPr/>
                    <a:lstStyle/>
                    <a:p>
                      <a:pPr algn="l" fontAlgn="t"/>
                      <a:r>
                        <a:rPr lang="en-US" sz="1200" b="0">
                          <a:effectLst/>
                        </a:rPr>
                        <a:t>&lt;32 wk</a:t>
                      </a:r>
                    </a:p>
                  </a:txBody>
                  <a:tcPr marL="20387" marR="20387" marT="10194" marB="10194">
                    <a:lnL w="9525" cap="flat" cmpd="sng" algn="ctr">
                      <a:solidFill>
                        <a:srgbClr val="00BFA6"/>
                      </a:solidFill>
                      <a:prstDash val="solid"/>
                      <a:round/>
                      <a:headEnd type="none" w="med" len="med"/>
                      <a:tailEnd type="none" w="med" len="med"/>
                    </a:lnL>
                    <a:lnR w="9525" cap="flat" cmpd="sng" algn="ctr">
                      <a:solidFill>
                        <a:srgbClr val="40BFA6"/>
                      </a:solidFill>
                      <a:prstDash val="solid"/>
                      <a:round/>
                      <a:headEnd type="none" w="med" len="med"/>
                      <a:tailEnd type="none" w="med" len="med"/>
                    </a:lnR>
                    <a:lnT w="9525" cap="flat" cmpd="sng" algn="ctr">
                      <a:solidFill>
                        <a:srgbClr val="00BFA6"/>
                      </a:solidFill>
                      <a:prstDash val="solid"/>
                      <a:round/>
                      <a:headEnd type="none" w="med" len="med"/>
                      <a:tailEnd type="none" w="med" len="med"/>
                    </a:lnT>
                    <a:lnB w="9525" cap="flat" cmpd="sng" algn="ctr">
                      <a:solidFill>
                        <a:srgbClr val="E0BFA6"/>
                      </a:solidFill>
                      <a:prstDash val="solid"/>
                      <a:round/>
                      <a:headEnd type="none" w="med" len="med"/>
                      <a:tailEnd type="none" w="med" len="med"/>
                    </a:lnB>
                  </a:tcPr>
                </a:tc>
                <a:tc>
                  <a:txBody>
                    <a:bodyPr/>
                    <a:lstStyle/>
                    <a:p>
                      <a:pPr algn="l" fontAlgn="t"/>
                      <a:r>
                        <a:rPr lang="en-US" sz="1200" b="0">
                          <a:effectLst/>
                        </a:rPr>
                        <a:t>Bifidobacteria</a:t>
                      </a:r>
                    </a:p>
                  </a:txBody>
                  <a:tcPr marL="20387" marR="20387" marT="10194" marB="10194">
                    <a:lnL w="9525" cap="flat" cmpd="sng" algn="ctr">
                      <a:solidFill>
                        <a:srgbClr val="40BFA6"/>
                      </a:solidFill>
                      <a:prstDash val="solid"/>
                      <a:round/>
                      <a:headEnd type="none" w="med" len="med"/>
                      <a:tailEnd type="none" w="med" len="med"/>
                    </a:lnL>
                    <a:lnR w="9525" cap="flat" cmpd="sng" algn="ctr">
                      <a:solidFill>
                        <a:srgbClr val="00BFA6"/>
                      </a:solidFill>
                      <a:prstDash val="solid"/>
                      <a:round/>
                      <a:headEnd type="none" w="med" len="med"/>
                      <a:tailEnd type="none" w="med" len="med"/>
                    </a:lnR>
                    <a:lnT w="9525" cap="flat" cmpd="sng" algn="ctr">
                      <a:solidFill>
                        <a:srgbClr val="40BFA6"/>
                      </a:solidFill>
                      <a:prstDash val="solid"/>
                      <a:round/>
                      <a:headEnd type="none" w="med" len="med"/>
                      <a:tailEnd type="none" w="med" len="med"/>
                    </a:lnT>
                    <a:lnB w="9525" cap="flat" cmpd="sng" algn="ctr">
                      <a:solidFill>
                        <a:srgbClr val="40B9A6"/>
                      </a:solidFill>
                      <a:prstDash val="solid"/>
                      <a:round/>
                      <a:headEnd type="none" w="med" len="med"/>
                      <a:tailEnd type="none" w="med" len="med"/>
                    </a:lnB>
                  </a:tcPr>
                </a:tc>
                <a:tc>
                  <a:txBody>
                    <a:bodyPr/>
                    <a:lstStyle/>
                    <a:p>
                      <a:pPr algn="l" fontAlgn="t"/>
                      <a:r>
                        <a:rPr lang="en-US" sz="1200" b="0">
                          <a:effectLst/>
                        </a:rPr>
                        <a:t>NEC</a:t>
                      </a:r>
                    </a:p>
                  </a:txBody>
                  <a:tcPr marL="20387" marR="20387" marT="10194" marB="10194">
                    <a:lnL w="9525" cap="flat" cmpd="sng" algn="ctr">
                      <a:solidFill>
                        <a:srgbClr val="00BFA6"/>
                      </a:solidFill>
                      <a:prstDash val="solid"/>
                      <a:round/>
                      <a:headEnd type="none" w="med" len="med"/>
                      <a:tailEnd type="none" w="med" len="med"/>
                    </a:lnL>
                    <a:lnR w="9525" cap="flat" cmpd="sng" algn="ctr">
                      <a:solidFill>
                        <a:srgbClr val="30BFA6"/>
                      </a:solidFill>
                      <a:prstDash val="solid"/>
                      <a:round/>
                      <a:headEnd type="none" w="med" len="med"/>
                      <a:tailEnd type="none" w="med" len="med"/>
                    </a:lnR>
                    <a:lnT w="9525" cap="flat" cmpd="sng" algn="ctr">
                      <a:solidFill>
                        <a:srgbClr val="00BFA6"/>
                      </a:solidFill>
                      <a:prstDash val="solid"/>
                      <a:round/>
                      <a:headEnd type="none" w="med" len="med"/>
                      <a:tailEnd type="none" w="med" len="med"/>
                    </a:lnT>
                    <a:lnB w="9525" cap="flat" cmpd="sng" algn="ctr">
                      <a:solidFill>
                        <a:srgbClr val="E0BFA6"/>
                      </a:solidFill>
                      <a:prstDash val="solid"/>
                      <a:round/>
                      <a:headEnd type="none" w="med" len="med"/>
                      <a:tailEnd type="none" w="med" len="med"/>
                    </a:lnB>
                  </a:tcPr>
                </a:tc>
                <a:tc>
                  <a:txBody>
                    <a:bodyPr/>
                    <a:lstStyle/>
                    <a:p>
                      <a:pPr algn="l" fontAlgn="t"/>
                      <a:r>
                        <a:rPr lang="en-US" sz="1200" b="0">
                          <a:effectLst/>
                        </a:rPr>
                        <a:t>3</a:t>
                      </a:r>
                    </a:p>
                  </a:txBody>
                  <a:tcPr marL="20387" marR="20387" marT="10194" marB="10194">
                    <a:lnL w="9525" cap="flat" cmpd="sng" algn="ctr">
                      <a:solidFill>
                        <a:srgbClr val="30BFA6"/>
                      </a:solidFill>
                      <a:prstDash val="solid"/>
                      <a:round/>
                      <a:headEnd type="none" w="med" len="med"/>
                      <a:tailEnd type="none" w="med" len="med"/>
                    </a:lnL>
                    <a:lnR w="9525" cap="flat" cmpd="sng" algn="ctr">
                      <a:solidFill>
                        <a:srgbClr val="30BFA6"/>
                      </a:solidFill>
                      <a:prstDash val="solid"/>
                      <a:round/>
                      <a:headEnd type="none" w="med" len="med"/>
                      <a:tailEnd type="none" w="med" len="med"/>
                    </a:lnR>
                    <a:lnT w="9525" cap="flat" cmpd="sng" algn="ctr">
                      <a:solidFill>
                        <a:srgbClr val="30BF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r>
              <a:tr h="257725">
                <a:tc>
                  <a:txBody>
                    <a:bodyPr/>
                    <a:lstStyle/>
                    <a:p>
                      <a:pPr algn="l" fontAlgn="t"/>
                      <a:r>
                        <a:rPr lang="en-US" sz="1200" b="0">
                          <a:effectLst/>
                        </a:rPr>
                        <a:t>Mihatsch WA, 2010</a:t>
                      </a:r>
                      <a:r>
                        <a:rPr lang="en-US" sz="1200" b="0" u="none" strike="noStrike">
                          <a:solidFill>
                            <a:srgbClr val="316C9D"/>
                          </a:solidFill>
                          <a:effectLst/>
                          <a:hlinkClick r:id="rId2"/>
                        </a:rPr>
                        <a:t>[14]</a:t>
                      </a:r>
                      <a:endParaRPr lang="en-US" sz="1200" b="0">
                        <a:effectLst/>
                      </a:endParaRPr>
                    </a:p>
                  </a:txBody>
                  <a:tcPr marL="20387" marR="20387" marT="10194" marB="10194">
                    <a:lnL w="9525" cap="flat" cmpd="sng" algn="ctr">
                      <a:solidFill>
                        <a:srgbClr val="40BFA6"/>
                      </a:solidFill>
                      <a:prstDash val="solid"/>
                      <a:round/>
                      <a:headEnd type="none" w="med" len="med"/>
                      <a:tailEnd type="none" w="med" len="med"/>
                    </a:lnL>
                    <a:lnR w="9525" cap="flat" cmpd="sng" algn="ctr">
                      <a:solidFill>
                        <a:srgbClr val="E0BFA6"/>
                      </a:solidFill>
                      <a:prstDash val="solid"/>
                      <a:round/>
                      <a:headEnd type="none" w="med" len="med"/>
                      <a:tailEnd type="none" w="med" len="med"/>
                    </a:lnR>
                    <a:lnT w="9525" cap="flat" cmpd="sng" algn="ctr">
                      <a:solidFill>
                        <a:srgbClr val="40BFA6"/>
                      </a:solidFill>
                      <a:prstDash val="solid"/>
                      <a:round/>
                      <a:headEnd type="none" w="med" len="med"/>
                      <a:tailEnd type="none" w="med" len="med"/>
                    </a:lnT>
                    <a:lnB w="9525" cap="flat" cmpd="sng" algn="ctr">
                      <a:solidFill>
                        <a:srgbClr val="90BFA6"/>
                      </a:solidFill>
                      <a:prstDash val="solid"/>
                      <a:round/>
                      <a:headEnd type="none" w="med" len="med"/>
                      <a:tailEnd type="none" w="med" len="med"/>
                    </a:lnB>
                  </a:tcPr>
                </a:tc>
                <a:tc>
                  <a:txBody>
                    <a:bodyPr/>
                    <a:lstStyle/>
                    <a:p>
                      <a:pPr algn="l" fontAlgn="t"/>
                      <a:r>
                        <a:rPr lang="en-US" sz="1200" b="0">
                          <a:effectLst/>
                        </a:rPr>
                        <a:t>91</a:t>
                      </a:r>
                    </a:p>
                  </a:txBody>
                  <a:tcPr marL="20387" marR="20387" marT="10194" marB="10194">
                    <a:lnL w="9525" cap="flat" cmpd="sng" algn="ctr">
                      <a:solidFill>
                        <a:srgbClr val="E0BFA6"/>
                      </a:solidFill>
                      <a:prstDash val="solid"/>
                      <a:round/>
                      <a:headEnd type="none" w="med" len="med"/>
                      <a:tailEnd type="none" w="med" len="med"/>
                    </a:lnL>
                    <a:lnR w="9525" cap="flat" cmpd="sng" algn="ctr">
                      <a:solidFill>
                        <a:srgbClr val="40B9A6"/>
                      </a:solidFill>
                      <a:prstDash val="solid"/>
                      <a:round/>
                      <a:headEnd type="none" w="med" len="med"/>
                      <a:tailEnd type="none" w="med" len="med"/>
                    </a:lnR>
                    <a:lnT w="9525" cap="flat" cmpd="sng" algn="ctr">
                      <a:solidFill>
                        <a:srgbClr val="E0BF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89</a:t>
                      </a: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E0BF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B0BFA6"/>
                      </a:solidFill>
                      <a:prstDash val="solid"/>
                      <a:round/>
                      <a:headEnd type="none" w="med" len="med"/>
                      <a:tailEnd type="none" w="med" len="med"/>
                    </a:lnB>
                  </a:tcPr>
                </a:tc>
                <a:tc>
                  <a:txBody>
                    <a:bodyPr/>
                    <a:lstStyle/>
                    <a:p>
                      <a:pPr algn="l" fontAlgn="t"/>
                      <a:r>
                        <a:rPr lang="en-US" sz="1200" b="0">
                          <a:effectLst/>
                        </a:rPr>
                        <a:t>&lt;30 wk and &lt;1500 g</a:t>
                      </a:r>
                    </a:p>
                  </a:txBody>
                  <a:tcPr marL="20387" marR="20387" marT="10194" marB="10194">
                    <a:lnL w="9525" cap="flat" cmpd="sng" algn="ctr">
                      <a:solidFill>
                        <a:srgbClr val="E0BFA6"/>
                      </a:solidFill>
                      <a:prstDash val="solid"/>
                      <a:round/>
                      <a:headEnd type="none" w="med" len="med"/>
                      <a:tailEnd type="none" w="med" len="med"/>
                    </a:lnL>
                    <a:lnR w="9525" cap="flat" cmpd="sng" algn="ctr">
                      <a:solidFill>
                        <a:srgbClr val="40B9A6"/>
                      </a:solidFill>
                      <a:prstDash val="solid"/>
                      <a:round/>
                      <a:headEnd type="none" w="med" len="med"/>
                      <a:tailEnd type="none" w="med" len="med"/>
                    </a:lnR>
                    <a:lnT w="9525" cap="flat" cmpd="sng" algn="ctr">
                      <a:solidFill>
                        <a:srgbClr val="E0BF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Bifidobacteria</a:t>
                      </a: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E0BF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B0BFA6"/>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E0BF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E0BFA6"/>
                      </a:solidFill>
                      <a:prstDash val="solid"/>
                      <a:round/>
                      <a:headEnd type="none" w="med" len="med"/>
                      <a:tailEnd type="none" w="med" len="med"/>
                    </a:lnT>
                    <a:lnB w="9525" cap="flat" cmpd="sng" algn="ctr">
                      <a:solidFill>
                        <a:srgbClr val="70BC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30BFA6"/>
                      </a:solidFill>
                      <a:prstDash val="solid"/>
                      <a:round/>
                      <a:headEnd type="none" w="med" len="med"/>
                      <a:tailEnd type="none" w="med" len="med"/>
                    </a:lnB>
                  </a:tcPr>
                </a:tc>
              </a:tr>
              <a:tr h="257725">
                <a:tc>
                  <a:txBody>
                    <a:bodyPr/>
                    <a:lstStyle/>
                    <a:p>
                      <a:pPr algn="l" fontAlgn="t"/>
                      <a:r>
                        <a:rPr lang="en-US" sz="1200" b="0">
                          <a:effectLst/>
                        </a:rPr>
                        <a:t>Ren B, 2010 </a:t>
                      </a:r>
                      <a:r>
                        <a:rPr lang="en-US" sz="1200" b="0" u="none" strike="noStrike">
                          <a:solidFill>
                            <a:srgbClr val="316C9D"/>
                          </a:solidFill>
                          <a:effectLst/>
                          <a:hlinkClick r:id="rId2"/>
                        </a:rPr>
                        <a:t>[44]</a:t>
                      </a:r>
                      <a:endParaRPr lang="en-US" sz="1200" b="0">
                        <a:effectLst/>
                      </a:endParaRPr>
                    </a:p>
                  </a:txBody>
                  <a:tcPr marL="20387" marR="20387" marT="10194" marB="10194">
                    <a:lnL w="9525" cap="flat" cmpd="sng" algn="ctr">
                      <a:solidFill>
                        <a:srgbClr val="90BF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90BFA6"/>
                      </a:solidFill>
                      <a:prstDash val="solid"/>
                      <a:round/>
                      <a:headEnd type="none" w="med" len="med"/>
                      <a:tailEnd type="none" w="med" len="med"/>
                    </a:lnT>
                    <a:lnB w="9525" cap="flat" cmpd="sng" algn="ctr">
                      <a:solidFill>
                        <a:srgbClr val="40B9A6"/>
                      </a:solidFill>
                      <a:prstDash val="solid"/>
                      <a:round/>
                      <a:headEnd type="none" w="med" len="med"/>
                      <a:tailEnd type="none" w="med" len="med"/>
                    </a:lnB>
                  </a:tcPr>
                </a:tc>
                <a:tc>
                  <a:txBody>
                    <a:bodyPr/>
                    <a:lstStyle/>
                    <a:p>
                      <a:pPr algn="l" fontAlgn="t"/>
                      <a:r>
                        <a:rPr lang="en-US" sz="1200" b="0">
                          <a:effectLst/>
                        </a:rPr>
                        <a:t>80</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B0BF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30BFA6"/>
                      </a:solidFill>
                      <a:prstDash val="solid"/>
                      <a:round/>
                      <a:headEnd type="none" w="med" len="med"/>
                      <a:tailEnd type="none" w="med" len="med"/>
                    </a:lnB>
                  </a:tcPr>
                </a:tc>
                <a:tc>
                  <a:txBody>
                    <a:bodyPr/>
                    <a:lstStyle/>
                    <a:p>
                      <a:pPr algn="l" fontAlgn="t"/>
                      <a:r>
                        <a:rPr lang="en-US" sz="1200" b="0">
                          <a:effectLst/>
                        </a:rPr>
                        <a:t>70</a:t>
                      </a:r>
                    </a:p>
                  </a:txBody>
                  <a:tcPr marL="20387" marR="20387" marT="10194" marB="10194">
                    <a:lnL w="9525" cap="flat" cmpd="sng" algn="ctr">
                      <a:solidFill>
                        <a:srgbClr val="B0BF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B0BFA6"/>
                      </a:solidFill>
                      <a:prstDash val="solid"/>
                      <a:round/>
                      <a:headEnd type="none" w="med" len="med"/>
                      <a:tailEnd type="none" w="med" len="med"/>
                    </a:lnT>
                    <a:lnB w="9525" cap="flat" cmpd="sng" algn="ctr">
                      <a:solidFill>
                        <a:srgbClr val="40B7A6"/>
                      </a:solidFill>
                      <a:prstDash val="solid"/>
                      <a:round/>
                      <a:headEnd type="none" w="med" len="med"/>
                      <a:tailEnd type="none" w="med" len="med"/>
                    </a:lnB>
                  </a:tcPr>
                </a:tc>
                <a:tc>
                  <a:txBody>
                    <a:bodyPr/>
                    <a:lstStyle/>
                    <a:p>
                      <a:pPr algn="l" fontAlgn="t"/>
                      <a:r>
                        <a:rPr lang="en-US" sz="1200" b="0">
                          <a:effectLst/>
                        </a:rPr>
                        <a:t>&lt;33 wk and 1000-1800 g</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B0BF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0020A7"/>
                      </a:solidFill>
                      <a:prstDash val="solid"/>
                      <a:round/>
                      <a:headEnd type="none" w="med" len="med"/>
                      <a:tailEnd type="none" w="med" len="med"/>
                    </a:lnB>
                  </a:tcPr>
                </a:tc>
                <a:tc>
                  <a:txBody>
                    <a:bodyPr/>
                    <a:lstStyle/>
                    <a:p>
                      <a:pPr algn="l" fontAlgn="t"/>
                      <a:r>
                        <a:rPr lang="en-US" sz="1200" b="0">
                          <a:effectLst/>
                        </a:rPr>
                        <a:t>Bifidobacteria</a:t>
                      </a:r>
                    </a:p>
                  </a:txBody>
                  <a:tcPr marL="20387" marR="20387" marT="10194" marB="10194">
                    <a:lnL w="9525" cap="flat" cmpd="sng" algn="ctr">
                      <a:solidFill>
                        <a:srgbClr val="B0BFA6"/>
                      </a:solidFill>
                      <a:prstDash val="solid"/>
                      <a:round/>
                      <a:headEnd type="none" w="med" len="med"/>
                      <a:tailEnd type="none" w="med" len="med"/>
                    </a:lnL>
                    <a:lnR w="9525" cap="flat" cmpd="sng" algn="ctr">
                      <a:solidFill>
                        <a:srgbClr val="70BCA6"/>
                      </a:solidFill>
                      <a:prstDash val="solid"/>
                      <a:round/>
                      <a:headEnd type="none" w="med" len="med"/>
                      <a:tailEnd type="none" w="med" len="med"/>
                    </a:lnR>
                    <a:lnT w="9525" cap="flat" cmpd="sng" algn="ctr">
                      <a:solidFill>
                        <a:srgbClr val="B0BFA6"/>
                      </a:solidFill>
                      <a:prstDash val="solid"/>
                      <a:round/>
                      <a:headEnd type="none" w="med" len="med"/>
                      <a:tailEnd type="none" w="med" len="med"/>
                    </a:lnT>
                    <a:lnB w="9525" cap="flat" cmpd="sng" algn="ctr">
                      <a:solidFill>
                        <a:srgbClr val="40BFA6"/>
                      </a:solidFill>
                      <a:prstDash val="solid"/>
                      <a:round/>
                      <a:headEnd type="none" w="med" len="med"/>
                      <a:tailEnd type="none" w="med" len="med"/>
                    </a:lnB>
                  </a:tcPr>
                </a:tc>
                <a:tc>
                  <a:txBody>
                    <a:bodyPr/>
                    <a:lstStyle/>
                    <a:p>
                      <a:pPr algn="l" fontAlgn="t"/>
                      <a:r>
                        <a:rPr lang="en-US" sz="1200" b="0">
                          <a:effectLst/>
                        </a:rPr>
                        <a:t>NEC</a:t>
                      </a:r>
                    </a:p>
                  </a:txBody>
                  <a:tcPr marL="20387" marR="20387" marT="10194" marB="10194">
                    <a:lnL w="9525" cap="flat" cmpd="sng" algn="ctr">
                      <a:solidFill>
                        <a:srgbClr val="70BCA6"/>
                      </a:solidFill>
                      <a:prstDash val="solid"/>
                      <a:round/>
                      <a:headEnd type="none" w="med" len="med"/>
                      <a:tailEnd type="none" w="med" len="med"/>
                    </a:lnL>
                    <a:lnR w="9525" cap="flat" cmpd="sng" algn="ctr">
                      <a:solidFill>
                        <a:srgbClr val="30BFA6"/>
                      </a:solidFill>
                      <a:prstDash val="solid"/>
                      <a:round/>
                      <a:headEnd type="none" w="med" len="med"/>
                      <a:tailEnd type="none" w="med" len="med"/>
                    </a:lnR>
                    <a:lnT w="9525" cap="flat" cmpd="sng" algn="ctr">
                      <a:solidFill>
                        <a:srgbClr val="70BCA6"/>
                      </a:solidFill>
                      <a:prstDash val="solid"/>
                      <a:round/>
                      <a:headEnd type="none" w="med" len="med"/>
                      <a:tailEnd type="none" w="med" len="med"/>
                    </a:lnT>
                    <a:lnB w="9525" cap="flat" cmpd="sng" algn="ctr">
                      <a:solidFill>
                        <a:srgbClr val="0020A7"/>
                      </a:solidFill>
                      <a:prstDash val="solid"/>
                      <a:round/>
                      <a:headEnd type="none" w="med" len="med"/>
                      <a:tailEnd type="none" w="med" len="med"/>
                    </a:lnB>
                  </a:tcPr>
                </a:tc>
                <a:tc>
                  <a:txBody>
                    <a:bodyPr/>
                    <a:lstStyle/>
                    <a:p>
                      <a:pPr algn="l" fontAlgn="t"/>
                      <a:r>
                        <a:rPr lang="en-US" sz="1200" b="0">
                          <a:effectLst/>
                        </a:rPr>
                        <a:t>3</a:t>
                      </a:r>
                    </a:p>
                  </a:txBody>
                  <a:tcPr marL="20387" marR="20387" marT="10194" marB="10194">
                    <a:lnL w="9525" cap="flat" cmpd="sng" algn="ctr">
                      <a:solidFill>
                        <a:srgbClr val="30BFA6"/>
                      </a:solidFill>
                      <a:prstDash val="solid"/>
                      <a:round/>
                      <a:headEnd type="none" w="med" len="med"/>
                      <a:tailEnd type="none" w="med" len="med"/>
                    </a:lnL>
                    <a:lnR w="9525" cap="flat" cmpd="sng" algn="ctr">
                      <a:solidFill>
                        <a:srgbClr val="30BFA6"/>
                      </a:solidFill>
                      <a:prstDash val="solid"/>
                      <a:round/>
                      <a:headEnd type="none" w="med" len="med"/>
                      <a:tailEnd type="none" w="med" len="med"/>
                    </a:lnR>
                    <a:lnT w="9525" cap="flat" cmpd="sng" algn="ctr">
                      <a:solidFill>
                        <a:srgbClr val="30BFA6"/>
                      </a:solidFill>
                      <a:prstDash val="solid"/>
                      <a:round/>
                      <a:headEnd type="none" w="med" len="med"/>
                      <a:tailEnd type="none" w="med" len="med"/>
                    </a:lnT>
                    <a:lnB w="9525" cap="flat" cmpd="sng" algn="ctr">
                      <a:solidFill>
                        <a:srgbClr val="3021A7"/>
                      </a:solidFill>
                      <a:prstDash val="solid"/>
                      <a:round/>
                      <a:headEnd type="none" w="med" len="med"/>
                      <a:tailEnd type="none" w="med" len="med"/>
                    </a:lnB>
                  </a:tcPr>
                </a:tc>
              </a:tr>
              <a:tr h="335043">
                <a:tc>
                  <a:txBody>
                    <a:bodyPr/>
                    <a:lstStyle/>
                    <a:p>
                      <a:pPr algn="l" fontAlgn="t"/>
                      <a:r>
                        <a:rPr lang="en-US" sz="1200" b="0">
                          <a:effectLst/>
                        </a:rPr>
                        <a:t>Braga TD, 2011</a:t>
                      </a:r>
                      <a:r>
                        <a:rPr lang="en-US" sz="1200" b="0" u="none" strike="noStrike">
                          <a:solidFill>
                            <a:srgbClr val="316C9D"/>
                          </a:solidFill>
                          <a:effectLst/>
                          <a:hlinkClick r:id="rId2"/>
                        </a:rPr>
                        <a:t>[15]</a:t>
                      </a:r>
                      <a:endParaRPr lang="en-US" sz="1200" b="0">
                        <a:effectLst/>
                      </a:endParaRPr>
                    </a:p>
                  </a:txBody>
                  <a:tcPr marL="20387" marR="20387" marT="10194" marB="10194">
                    <a:lnL w="9525" cap="flat" cmpd="sng" algn="ctr">
                      <a:solidFill>
                        <a:srgbClr val="40B9A6"/>
                      </a:solidFill>
                      <a:prstDash val="solid"/>
                      <a:round/>
                      <a:headEnd type="none" w="med" len="med"/>
                      <a:tailEnd type="none" w="med" len="med"/>
                    </a:lnL>
                    <a:lnR w="9525" cap="flat" cmpd="sng" algn="ctr">
                      <a:solidFill>
                        <a:srgbClr val="30BFA6"/>
                      </a:solidFill>
                      <a:prstDash val="solid"/>
                      <a:round/>
                      <a:headEnd type="none" w="med" len="med"/>
                      <a:tailEnd type="none" w="med" len="med"/>
                    </a:lnR>
                    <a:lnT w="9525" cap="flat" cmpd="sng" algn="ctr">
                      <a:solidFill>
                        <a:srgbClr val="40B9A6"/>
                      </a:solidFill>
                      <a:prstDash val="solid"/>
                      <a:round/>
                      <a:headEnd type="none" w="med" len="med"/>
                      <a:tailEnd type="none" w="med" len="med"/>
                    </a:lnT>
                    <a:lnB w="9525" cap="flat" cmpd="sng" algn="ctr">
                      <a:solidFill>
                        <a:srgbClr val="B0BFA6"/>
                      </a:solidFill>
                      <a:prstDash val="solid"/>
                      <a:round/>
                      <a:headEnd type="none" w="med" len="med"/>
                      <a:tailEnd type="none" w="med" len="med"/>
                    </a:lnB>
                  </a:tcPr>
                </a:tc>
                <a:tc>
                  <a:txBody>
                    <a:bodyPr/>
                    <a:lstStyle/>
                    <a:p>
                      <a:pPr algn="l" fontAlgn="t"/>
                      <a:r>
                        <a:rPr lang="en-US" sz="1200" b="0">
                          <a:effectLst/>
                        </a:rPr>
                        <a:t>119</a:t>
                      </a:r>
                    </a:p>
                  </a:txBody>
                  <a:tcPr marL="20387" marR="20387" marT="10194" marB="10194">
                    <a:lnL w="9525" cap="flat" cmpd="sng" algn="ctr">
                      <a:solidFill>
                        <a:srgbClr val="30BFA6"/>
                      </a:solidFill>
                      <a:prstDash val="solid"/>
                      <a:round/>
                      <a:headEnd type="none" w="med" len="med"/>
                      <a:tailEnd type="none" w="med" len="med"/>
                    </a:lnL>
                    <a:lnR w="9525" cap="flat" cmpd="sng" algn="ctr">
                      <a:solidFill>
                        <a:srgbClr val="40B7A6"/>
                      </a:solidFill>
                      <a:prstDash val="solid"/>
                      <a:round/>
                      <a:headEnd type="none" w="med" len="med"/>
                      <a:tailEnd type="none" w="med" len="med"/>
                    </a:lnR>
                    <a:lnT w="9525" cap="flat" cmpd="sng" algn="ctr">
                      <a:solidFill>
                        <a:srgbClr val="30BFA6"/>
                      </a:solidFill>
                      <a:prstDash val="solid"/>
                      <a:round/>
                      <a:headEnd type="none" w="med" len="med"/>
                      <a:tailEnd type="none" w="med" len="med"/>
                    </a:lnT>
                    <a:lnB w="9525" cap="flat" cmpd="sng" algn="ctr">
                      <a:solidFill>
                        <a:srgbClr val="3021A7"/>
                      </a:solidFill>
                      <a:prstDash val="solid"/>
                      <a:round/>
                      <a:headEnd type="none" w="med" len="med"/>
                      <a:tailEnd type="none" w="med" len="med"/>
                    </a:lnB>
                  </a:tcPr>
                </a:tc>
                <a:tc>
                  <a:txBody>
                    <a:bodyPr/>
                    <a:lstStyle/>
                    <a:p>
                      <a:pPr algn="l" fontAlgn="t"/>
                      <a:r>
                        <a:rPr lang="en-US" sz="1200" b="0">
                          <a:effectLst/>
                        </a:rPr>
                        <a:t>112</a:t>
                      </a:r>
                    </a:p>
                  </a:txBody>
                  <a:tcPr marL="20387" marR="20387" marT="10194" marB="10194">
                    <a:lnL w="9525" cap="flat" cmpd="sng" algn="ctr">
                      <a:solidFill>
                        <a:srgbClr val="40B7A6"/>
                      </a:solidFill>
                      <a:prstDash val="solid"/>
                      <a:round/>
                      <a:headEnd type="none" w="med" len="med"/>
                      <a:tailEnd type="none" w="med" len="med"/>
                    </a:lnL>
                    <a:lnR w="9525" cap="flat" cmpd="sng" algn="ctr">
                      <a:solidFill>
                        <a:srgbClr val="0020A7"/>
                      </a:solidFill>
                      <a:prstDash val="solid"/>
                      <a:round/>
                      <a:headEnd type="none" w="med" len="med"/>
                      <a:tailEnd type="none" w="med" len="med"/>
                    </a:lnR>
                    <a:lnT w="9525" cap="flat" cmpd="sng" algn="ctr">
                      <a:solidFill>
                        <a:srgbClr val="40B7A6"/>
                      </a:solidFill>
                      <a:prstDash val="solid"/>
                      <a:round/>
                      <a:headEnd type="none" w="med" len="med"/>
                      <a:tailEnd type="none" w="med" len="med"/>
                    </a:lnT>
                    <a:lnB w="9525" cap="flat" cmpd="sng" algn="ctr">
                      <a:solidFill>
                        <a:srgbClr val="D0BFA6"/>
                      </a:solidFill>
                      <a:prstDash val="solid"/>
                      <a:round/>
                      <a:headEnd type="none" w="med" len="med"/>
                      <a:tailEnd type="none" w="med" len="med"/>
                    </a:lnB>
                  </a:tcPr>
                </a:tc>
                <a:tc>
                  <a:txBody>
                    <a:bodyPr/>
                    <a:lstStyle/>
                    <a:p>
                      <a:pPr algn="l" fontAlgn="t"/>
                      <a:r>
                        <a:rPr lang="en-US" sz="1200" b="0">
                          <a:effectLst/>
                        </a:rPr>
                        <a:t>&lt;1500 g</a:t>
                      </a:r>
                    </a:p>
                  </a:txBody>
                  <a:tcPr marL="20387" marR="20387" marT="10194" marB="10194">
                    <a:lnL w="9525" cap="flat" cmpd="sng" algn="ctr">
                      <a:solidFill>
                        <a:srgbClr val="0020A7"/>
                      </a:solidFill>
                      <a:prstDash val="solid"/>
                      <a:round/>
                      <a:headEnd type="none" w="med" len="med"/>
                      <a:tailEnd type="none" w="med" len="med"/>
                    </a:lnL>
                    <a:lnR w="9525" cap="flat" cmpd="sng" algn="ctr">
                      <a:solidFill>
                        <a:srgbClr val="40BFA6"/>
                      </a:solidFill>
                      <a:prstDash val="solid"/>
                      <a:round/>
                      <a:headEnd type="none" w="med" len="med"/>
                      <a:tailEnd type="none" w="med" len="med"/>
                    </a:lnR>
                    <a:lnT w="9525" cap="flat" cmpd="sng" algn="ctr">
                      <a:solidFill>
                        <a:srgbClr val="0020A7"/>
                      </a:solidFill>
                      <a:prstDash val="solid"/>
                      <a:round/>
                      <a:headEnd type="none" w="med" len="med"/>
                      <a:tailEnd type="none" w="med" len="med"/>
                    </a:lnT>
                    <a:lnB w="9525" cap="flat" cmpd="sng" algn="ctr">
                      <a:solidFill>
                        <a:srgbClr val="F0BDA6"/>
                      </a:solidFill>
                      <a:prstDash val="solid"/>
                      <a:round/>
                      <a:headEnd type="none" w="med" len="med"/>
                      <a:tailEnd type="none" w="med" len="med"/>
                    </a:lnB>
                  </a:tcPr>
                </a:tc>
                <a:tc>
                  <a:txBody>
                    <a:bodyPr/>
                    <a:lstStyle/>
                    <a:p>
                      <a:pPr algn="l" fontAlgn="t"/>
                      <a:r>
                        <a:rPr lang="en-US" sz="1200" b="0">
                          <a:effectLst/>
                        </a:rPr>
                        <a:t>Lactobacillus and bifidobacteria</a:t>
                      </a:r>
                    </a:p>
                  </a:txBody>
                  <a:tcPr marL="20387" marR="20387" marT="10194" marB="10194">
                    <a:lnL w="9525" cap="flat" cmpd="sng" algn="ctr">
                      <a:solidFill>
                        <a:srgbClr val="40BFA6"/>
                      </a:solidFill>
                      <a:prstDash val="solid"/>
                      <a:round/>
                      <a:headEnd type="none" w="med" len="med"/>
                      <a:tailEnd type="none" w="med" len="med"/>
                    </a:lnL>
                    <a:lnR w="9525" cap="flat" cmpd="sng" algn="ctr">
                      <a:solidFill>
                        <a:srgbClr val="0020A7"/>
                      </a:solidFill>
                      <a:prstDash val="solid"/>
                      <a:round/>
                      <a:headEnd type="none" w="med" len="med"/>
                      <a:tailEnd type="none" w="med" len="med"/>
                    </a:lnR>
                    <a:lnT w="9525" cap="flat" cmpd="sng" algn="ctr">
                      <a:solidFill>
                        <a:srgbClr val="40BFA6"/>
                      </a:solidFill>
                      <a:prstDash val="solid"/>
                      <a:round/>
                      <a:headEnd type="none" w="med" len="med"/>
                      <a:tailEnd type="none" w="med" len="med"/>
                    </a:lnT>
                    <a:lnB w="9525" cap="flat" cmpd="sng" algn="ctr">
                      <a:solidFill>
                        <a:srgbClr val="2020A7"/>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0020A7"/>
                      </a:solidFill>
                      <a:prstDash val="solid"/>
                      <a:round/>
                      <a:headEnd type="none" w="med" len="med"/>
                      <a:tailEnd type="none" w="med" len="med"/>
                    </a:lnL>
                    <a:lnR w="9525" cap="flat" cmpd="sng" algn="ctr">
                      <a:solidFill>
                        <a:srgbClr val="3021A7"/>
                      </a:solidFill>
                      <a:prstDash val="solid"/>
                      <a:round/>
                      <a:headEnd type="none" w="med" len="med"/>
                      <a:tailEnd type="none" w="med" len="med"/>
                    </a:lnR>
                    <a:lnT w="9525" cap="flat" cmpd="sng" algn="ctr">
                      <a:solidFill>
                        <a:srgbClr val="0020A7"/>
                      </a:solidFill>
                      <a:prstDash val="solid"/>
                      <a:round/>
                      <a:headEnd type="none" w="med" len="med"/>
                      <a:tailEnd type="none" w="med" len="med"/>
                    </a:lnT>
                    <a:lnB w="9525" cap="flat" cmpd="sng" algn="ctr">
                      <a:solidFill>
                        <a:srgbClr val="F0BDA6"/>
                      </a:solidFill>
                      <a:prstDash val="solid"/>
                      <a:round/>
                      <a:headEnd type="none" w="med" len="med"/>
                      <a:tailEnd type="none" w="med" len="med"/>
                    </a:lnB>
                  </a:tcPr>
                </a:tc>
                <a:tc>
                  <a:txBody>
                    <a:bodyPr/>
                    <a:lstStyle/>
                    <a:p>
                      <a:pPr algn="l" fontAlgn="t"/>
                      <a:r>
                        <a:rPr lang="en-US" sz="1200" b="0">
                          <a:effectLst/>
                        </a:rPr>
                        <a:t>5</a:t>
                      </a:r>
                    </a:p>
                  </a:txBody>
                  <a:tcPr marL="20387" marR="20387" marT="10194" marB="10194">
                    <a:lnL w="9525" cap="flat" cmpd="sng" algn="ctr">
                      <a:solidFill>
                        <a:srgbClr val="3021A7"/>
                      </a:solidFill>
                      <a:prstDash val="solid"/>
                      <a:round/>
                      <a:headEnd type="none" w="med" len="med"/>
                      <a:tailEnd type="none" w="med" len="med"/>
                    </a:lnL>
                    <a:lnR w="9525" cap="flat" cmpd="sng" algn="ctr">
                      <a:solidFill>
                        <a:srgbClr val="3021A7"/>
                      </a:solidFill>
                      <a:prstDash val="solid"/>
                      <a:round/>
                      <a:headEnd type="none" w="med" len="med"/>
                      <a:tailEnd type="none" w="med" len="med"/>
                    </a:lnR>
                    <a:lnT w="9525" cap="flat" cmpd="sng" algn="ctr">
                      <a:solidFill>
                        <a:srgbClr val="3021A7"/>
                      </a:solidFill>
                      <a:prstDash val="solid"/>
                      <a:round/>
                      <a:headEnd type="none" w="med" len="med"/>
                      <a:tailEnd type="none" w="med" len="med"/>
                    </a:lnT>
                    <a:lnB w="9525" cap="flat" cmpd="sng" algn="ctr">
                      <a:solidFill>
                        <a:srgbClr val="A021A7"/>
                      </a:solidFill>
                      <a:prstDash val="solid"/>
                      <a:round/>
                      <a:headEnd type="none" w="med" len="med"/>
                      <a:tailEnd type="none" w="med" len="med"/>
                    </a:lnB>
                  </a:tcPr>
                </a:tc>
              </a:tr>
              <a:tr h="257725">
                <a:tc>
                  <a:txBody>
                    <a:bodyPr/>
                    <a:lstStyle/>
                    <a:p>
                      <a:pPr algn="l" fontAlgn="t"/>
                      <a:r>
                        <a:rPr lang="en-US" sz="1200" b="0">
                          <a:effectLst/>
                        </a:rPr>
                        <a:t>Sari FN, 2011 </a:t>
                      </a:r>
                      <a:r>
                        <a:rPr lang="en-US" sz="1200" b="0" u="none" strike="noStrike">
                          <a:solidFill>
                            <a:srgbClr val="316C9D"/>
                          </a:solidFill>
                          <a:effectLst/>
                          <a:hlinkClick r:id="rId2"/>
                        </a:rPr>
                        <a:t>[16]</a:t>
                      </a:r>
                      <a:endParaRPr lang="en-US" sz="1200" b="0">
                        <a:effectLst/>
                      </a:endParaRPr>
                    </a:p>
                  </a:txBody>
                  <a:tcPr marL="20387" marR="20387" marT="10194" marB="10194">
                    <a:lnL w="9525" cap="flat" cmpd="sng" algn="ctr">
                      <a:solidFill>
                        <a:srgbClr val="B0BFA6"/>
                      </a:solidFill>
                      <a:prstDash val="solid"/>
                      <a:round/>
                      <a:headEnd type="none" w="med" len="med"/>
                      <a:tailEnd type="none" w="med" len="med"/>
                    </a:lnL>
                    <a:lnR w="9525" cap="flat" cmpd="sng" algn="ctr">
                      <a:solidFill>
                        <a:srgbClr val="3021A7"/>
                      </a:solidFill>
                      <a:prstDash val="solid"/>
                      <a:round/>
                      <a:headEnd type="none" w="med" len="med"/>
                      <a:tailEnd type="none" w="med" len="med"/>
                    </a:lnR>
                    <a:lnT w="9525" cap="flat" cmpd="sng" algn="ctr">
                      <a:solidFill>
                        <a:srgbClr val="B0BFA6"/>
                      </a:solidFill>
                      <a:prstDash val="solid"/>
                      <a:round/>
                      <a:headEnd type="none" w="med" len="med"/>
                      <a:tailEnd type="none" w="med" len="med"/>
                    </a:lnT>
                    <a:lnB w="9525" cap="flat" cmpd="sng" algn="ctr">
                      <a:solidFill>
                        <a:srgbClr val="B0BFA6"/>
                      </a:solidFill>
                      <a:prstDash val="solid"/>
                      <a:round/>
                      <a:headEnd type="none" w="med" len="med"/>
                      <a:tailEnd type="none" w="med" len="med"/>
                    </a:lnB>
                  </a:tcPr>
                </a:tc>
                <a:tc>
                  <a:txBody>
                    <a:bodyPr/>
                    <a:lstStyle/>
                    <a:p>
                      <a:pPr algn="l" fontAlgn="t"/>
                      <a:r>
                        <a:rPr lang="en-US" sz="1200" b="0">
                          <a:effectLst/>
                        </a:rPr>
                        <a:t>110</a:t>
                      </a:r>
                    </a:p>
                  </a:txBody>
                  <a:tcPr marL="20387" marR="20387" marT="10194" marB="10194">
                    <a:lnL w="9525" cap="flat" cmpd="sng" algn="ctr">
                      <a:solidFill>
                        <a:srgbClr val="3021A7"/>
                      </a:solidFill>
                      <a:prstDash val="solid"/>
                      <a:round/>
                      <a:headEnd type="none" w="med" len="med"/>
                      <a:tailEnd type="none" w="med" len="med"/>
                    </a:lnL>
                    <a:lnR w="9525" cap="flat" cmpd="sng" algn="ctr">
                      <a:solidFill>
                        <a:srgbClr val="D0BFA6"/>
                      </a:solidFill>
                      <a:prstDash val="solid"/>
                      <a:round/>
                      <a:headEnd type="none" w="med" len="med"/>
                      <a:tailEnd type="none" w="med" len="med"/>
                    </a:lnR>
                    <a:lnT w="9525" cap="flat" cmpd="sng" algn="ctr">
                      <a:solidFill>
                        <a:srgbClr val="3021A7"/>
                      </a:solidFill>
                      <a:prstDash val="solid"/>
                      <a:round/>
                      <a:headEnd type="none" w="med" len="med"/>
                      <a:tailEnd type="none" w="med" len="med"/>
                    </a:lnT>
                    <a:lnB w="9525" cap="flat" cmpd="sng" algn="ctr">
                      <a:solidFill>
                        <a:srgbClr val="3021A7"/>
                      </a:solidFill>
                      <a:prstDash val="solid"/>
                      <a:round/>
                      <a:headEnd type="none" w="med" len="med"/>
                      <a:tailEnd type="none" w="med" len="med"/>
                    </a:lnB>
                  </a:tcPr>
                </a:tc>
                <a:tc>
                  <a:txBody>
                    <a:bodyPr/>
                    <a:lstStyle/>
                    <a:p>
                      <a:pPr algn="l" fontAlgn="t"/>
                      <a:r>
                        <a:rPr lang="en-US" sz="1200" b="0">
                          <a:effectLst/>
                        </a:rPr>
                        <a:t>111</a:t>
                      </a:r>
                    </a:p>
                  </a:txBody>
                  <a:tcPr marL="20387" marR="20387" marT="10194" marB="10194">
                    <a:lnL w="9525" cap="flat" cmpd="sng" algn="ctr">
                      <a:solidFill>
                        <a:srgbClr val="D0BFA6"/>
                      </a:solidFill>
                      <a:prstDash val="solid"/>
                      <a:round/>
                      <a:headEnd type="none" w="med" len="med"/>
                      <a:tailEnd type="none" w="med" len="med"/>
                    </a:lnL>
                    <a:lnR w="9525" cap="flat" cmpd="sng" algn="ctr">
                      <a:solidFill>
                        <a:srgbClr val="F0BDA6"/>
                      </a:solidFill>
                      <a:prstDash val="solid"/>
                      <a:round/>
                      <a:headEnd type="none" w="med" len="med"/>
                      <a:tailEnd type="none" w="med" len="med"/>
                    </a:lnR>
                    <a:lnT w="9525" cap="flat" cmpd="sng" algn="ctr">
                      <a:solidFill>
                        <a:srgbClr val="D0BFA6"/>
                      </a:solidFill>
                      <a:prstDash val="solid"/>
                      <a:round/>
                      <a:headEnd type="none" w="med" len="med"/>
                      <a:tailEnd type="none" w="med" len="med"/>
                    </a:lnT>
                    <a:lnB w="9525" cap="flat" cmpd="sng" algn="ctr">
                      <a:solidFill>
                        <a:srgbClr val="D0BFA6"/>
                      </a:solidFill>
                      <a:prstDash val="solid"/>
                      <a:round/>
                      <a:headEnd type="none" w="med" len="med"/>
                      <a:tailEnd type="none" w="med" len="med"/>
                    </a:lnB>
                  </a:tcPr>
                </a:tc>
                <a:tc>
                  <a:txBody>
                    <a:bodyPr/>
                    <a:lstStyle/>
                    <a:p>
                      <a:pPr algn="l" fontAlgn="t"/>
                      <a:r>
                        <a:rPr lang="en-US" sz="1200" b="0">
                          <a:effectLst/>
                        </a:rPr>
                        <a:t>&lt;33 wk or &lt;1500 g</a:t>
                      </a:r>
                    </a:p>
                  </a:txBody>
                  <a:tcPr marL="20387" marR="20387" marT="10194" marB="10194">
                    <a:lnL w="9525" cap="flat" cmpd="sng" algn="ctr">
                      <a:solidFill>
                        <a:srgbClr val="F0BDA6"/>
                      </a:solidFill>
                      <a:prstDash val="solid"/>
                      <a:round/>
                      <a:headEnd type="none" w="med" len="med"/>
                      <a:tailEnd type="none" w="med" len="med"/>
                    </a:lnL>
                    <a:lnR w="9525" cap="flat" cmpd="sng" algn="ctr">
                      <a:solidFill>
                        <a:srgbClr val="2020A7"/>
                      </a:solidFill>
                      <a:prstDash val="solid"/>
                      <a:round/>
                      <a:headEnd type="none" w="med" len="med"/>
                      <a:tailEnd type="none" w="med" len="med"/>
                    </a:lnR>
                    <a:lnT w="9525" cap="flat" cmpd="sng" algn="ctr">
                      <a:solidFill>
                        <a:srgbClr val="F0BDA6"/>
                      </a:solidFill>
                      <a:prstDash val="solid"/>
                      <a:round/>
                      <a:headEnd type="none" w="med" len="med"/>
                      <a:tailEnd type="none" w="med" len="med"/>
                    </a:lnT>
                    <a:lnB w="9525" cap="flat" cmpd="sng" algn="ctr">
                      <a:solidFill>
                        <a:srgbClr val="F0BDA6"/>
                      </a:solidFill>
                      <a:prstDash val="solid"/>
                      <a:round/>
                      <a:headEnd type="none" w="med" len="med"/>
                      <a:tailEnd type="none" w="med" len="med"/>
                    </a:lnB>
                  </a:tcPr>
                </a:tc>
                <a:tc>
                  <a:txBody>
                    <a:bodyPr/>
                    <a:lstStyle/>
                    <a:p>
                      <a:pPr algn="l" fontAlgn="t"/>
                      <a:r>
                        <a:rPr lang="en-US" sz="1200" b="0">
                          <a:effectLst/>
                        </a:rPr>
                        <a:t>Lactobacillus</a:t>
                      </a:r>
                    </a:p>
                  </a:txBody>
                  <a:tcPr marL="20387" marR="20387" marT="10194" marB="10194">
                    <a:lnL w="9525" cap="flat" cmpd="sng" algn="ctr">
                      <a:solidFill>
                        <a:srgbClr val="2020A7"/>
                      </a:solidFill>
                      <a:prstDash val="solid"/>
                      <a:round/>
                      <a:headEnd type="none" w="med" len="med"/>
                      <a:tailEnd type="none" w="med" len="med"/>
                    </a:lnL>
                    <a:lnR w="9525" cap="flat" cmpd="sng" algn="ctr">
                      <a:solidFill>
                        <a:srgbClr val="F0BDA6"/>
                      </a:solidFill>
                      <a:prstDash val="solid"/>
                      <a:round/>
                      <a:headEnd type="none" w="med" len="med"/>
                      <a:tailEnd type="none" w="med" len="med"/>
                    </a:lnR>
                    <a:lnT w="9525" cap="flat" cmpd="sng" algn="ctr">
                      <a:solidFill>
                        <a:srgbClr val="2020A7"/>
                      </a:solidFill>
                      <a:prstDash val="solid"/>
                      <a:round/>
                      <a:headEnd type="none" w="med" len="med"/>
                      <a:tailEnd type="none" w="med" len="med"/>
                    </a:lnT>
                    <a:lnB w="9525" cap="flat" cmpd="sng" algn="ctr">
                      <a:solidFill>
                        <a:srgbClr val="2020A7"/>
                      </a:solidFill>
                      <a:prstDash val="solid"/>
                      <a:round/>
                      <a:headEnd type="none" w="med" len="med"/>
                      <a:tailEnd type="none" w="med" len="med"/>
                    </a:lnB>
                  </a:tcPr>
                </a:tc>
                <a:tc>
                  <a:txBody>
                    <a:bodyPr/>
                    <a:lstStyle/>
                    <a:p>
                      <a:pPr algn="l" fontAlgn="t"/>
                      <a:r>
                        <a:rPr lang="en-US" sz="1200" b="0">
                          <a:effectLst/>
                        </a:rPr>
                        <a:t>NEC; sepsis; mortality</a:t>
                      </a:r>
                    </a:p>
                  </a:txBody>
                  <a:tcPr marL="20387" marR="20387" marT="10194" marB="10194">
                    <a:lnL w="9525" cap="flat" cmpd="sng" algn="ctr">
                      <a:solidFill>
                        <a:srgbClr val="F0BDA6"/>
                      </a:solidFill>
                      <a:prstDash val="solid"/>
                      <a:round/>
                      <a:headEnd type="none" w="med" len="med"/>
                      <a:tailEnd type="none" w="med" len="med"/>
                    </a:lnL>
                    <a:lnR w="9525" cap="flat" cmpd="sng" algn="ctr">
                      <a:solidFill>
                        <a:srgbClr val="A021A7"/>
                      </a:solidFill>
                      <a:prstDash val="solid"/>
                      <a:round/>
                      <a:headEnd type="none" w="med" len="med"/>
                      <a:tailEnd type="none" w="med" len="med"/>
                    </a:lnR>
                    <a:lnT w="9525" cap="flat" cmpd="sng" algn="ctr">
                      <a:solidFill>
                        <a:srgbClr val="F0BDA6"/>
                      </a:solidFill>
                      <a:prstDash val="solid"/>
                      <a:round/>
                      <a:headEnd type="none" w="med" len="med"/>
                      <a:tailEnd type="none" w="med" len="med"/>
                    </a:lnT>
                    <a:lnB w="9525" cap="flat" cmpd="sng" algn="ctr">
                      <a:solidFill>
                        <a:srgbClr val="F0BDA6"/>
                      </a:solidFill>
                      <a:prstDash val="solid"/>
                      <a:round/>
                      <a:headEnd type="none" w="med" len="med"/>
                      <a:tailEnd type="none" w="med" len="med"/>
                    </a:lnB>
                  </a:tcPr>
                </a:tc>
                <a:tc>
                  <a:txBody>
                    <a:bodyPr/>
                    <a:lstStyle/>
                    <a:p>
                      <a:pPr algn="l" fontAlgn="t"/>
                      <a:r>
                        <a:rPr lang="en-US" sz="1200" b="0" dirty="0">
                          <a:effectLst/>
                        </a:rPr>
                        <a:t>5</a:t>
                      </a:r>
                    </a:p>
                  </a:txBody>
                  <a:tcPr marL="20387" marR="20387" marT="10194" marB="10194">
                    <a:lnL w="9525" cap="flat" cmpd="sng" algn="ctr">
                      <a:solidFill>
                        <a:srgbClr val="A021A7"/>
                      </a:solidFill>
                      <a:prstDash val="solid"/>
                      <a:round/>
                      <a:headEnd type="none" w="med" len="med"/>
                      <a:tailEnd type="none" w="med" len="med"/>
                    </a:lnL>
                    <a:lnR w="9525" cap="flat" cmpd="sng" algn="ctr">
                      <a:solidFill>
                        <a:srgbClr val="A021A7"/>
                      </a:solidFill>
                      <a:prstDash val="solid"/>
                      <a:round/>
                      <a:headEnd type="none" w="med" len="med"/>
                      <a:tailEnd type="none" w="med" len="med"/>
                    </a:lnR>
                    <a:lnT w="9525" cap="flat" cmpd="sng" algn="ctr">
                      <a:solidFill>
                        <a:srgbClr val="A021A7"/>
                      </a:solidFill>
                      <a:prstDash val="solid"/>
                      <a:round/>
                      <a:headEnd type="none" w="med" len="med"/>
                      <a:tailEnd type="none" w="med" len="med"/>
                    </a:lnT>
                    <a:lnB w="9525" cap="flat" cmpd="sng" algn="ctr">
                      <a:solidFill>
                        <a:srgbClr val="A021A7"/>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66708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en-US" sz="3200" dirty="0" smtClean="0"/>
              <a:t>Forest plots of probiotics </a:t>
            </a:r>
            <a:br>
              <a:rPr lang="en-US" sz="3200" dirty="0" smtClean="0"/>
            </a:br>
            <a:r>
              <a:rPr lang="en-US" sz="3200" dirty="0" smtClean="0"/>
              <a:t>in preterm infants </a:t>
            </a:r>
            <a:endParaRPr lang="en-US" sz="3200" dirty="0"/>
          </a:p>
        </p:txBody>
      </p:sp>
      <p:sp>
        <p:nvSpPr>
          <p:cNvPr id="3" name="Espace réservé du contenu 2"/>
          <p:cNvSpPr>
            <a:spLocks noGrp="1"/>
          </p:cNvSpPr>
          <p:nvPr>
            <p:ph idx="1"/>
          </p:nvPr>
        </p:nvSpPr>
        <p:spPr>
          <a:xfrm>
            <a:off x="457200" y="1600200"/>
            <a:ext cx="4186808" cy="4525963"/>
          </a:xfrm>
        </p:spPr>
        <p:txBody>
          <a:bodyPr>
            <a:normAutofit/>
          </a:bodyPr>
          <a:lstStyle/>
          <a:p>
            <a:r>
              <a:rPr lang="en-US" sz="2400" dirty="0"/>
              <a:t> </a:t>
            </a:r>
            <a:r>
              <a:rPr lang="en-US" sz="2400" dirty="0" smtClean="0"/>
              <a:t> (</a:t>
            </a:r>
            <a:r>
              <a:rPr lang="en-US" sz="2400" dirty="0"/>
              <a:t>A, Effect of probiotics on NEC; B, Effect of probiotics on mortality; C, Effect of probiotics on sepsis).</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1853" y="9906"/>
            <a:ext cx="4222147" cy="684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7141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2947422137"/>
              </p:ext>
            </p:extLst>
          </p:nvPr>
        </p:nvGraphicFramePr>
        <p:xfrm>
          <a:off x="395536" y="332656"/>
          <a:ext cx="7920878" cy="6394344"/>
        </p:xfrm>
        <a:graphic>
          <a:graphicData uri="http://schemas.openxmlformats.org/drawingml/2006/table">
            <a:tbl>
              <a:tblPr/>
              <a:tblGrid>
                <a:gridCol w="1131554"/>
                <a:gridCol w="1131554"/>
                <a:gridCol w="1131554"/>
                <a:gridCol w="1131554"/>
                <a:gridCol w="1131554"/>
                <a:gridCol w="1131554"/>
                <a:gridCol w="1131554"/>
              </a:tblGrid>
              <a:tr h="125863">
                <a:tc rowSpan="2">
                  <a:txBody>
                    <a:bodyPr/>
                    <a:lstStyle/>
                    <a:p>
                      <a:pPr algn="l" fontAlgn="t"/>
                      <a:r>
                        <a:rPr lang="en-US" sz="1400" b="0" dirty="0">
                          <a:effectLst/>
                        </a:rPr>
                        <a:t>Subgroup analyses</a:t>
                      </a: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E0C549"/>
                      </a:solidFill>
                      <a:prstDash val="solid"/>
                      <a:round/>
                      <a:headEnd type="none" w="med" len="med"/>
                      <a:tailEnd type="none" w="med" len="med"/>
                    </a:lnB>
                    <a:solidFill>
                      <a:srgbClr val="F9FBFC"/>
                    </a:solidFill>
                  </a:tcPr>
                </a:tc>
                <a:tc rowSpan="2">
                  <a:txBody>
                    <a:bodyPr/>
                    <a:lstStyle/>
                    <a:p>
                      <a:pPr algn="l" fontAlgn="t"/>
                      <a:r>
                        <a:rPr lang="en-US" sz="1400" b="0">
                          <a:effectLst/>
                        </a:rPr>
                        <a:t>Studies (no. in probiotics group/no. in placebo group)</a:t>
                      </a: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50C549"/>
                      </a:solidFill>
                      <a:prstDash val="solid"/>
                      <a:round/>
                      <a:headEnd type="none" w="med" len="med"/>
                      <a:tailEnd type="none" w="med" len="med"/>
                    </a:lnB>
                    <a:solidFill>
                      <a:srgbClr val="F9FBFC"/>
                    </a:solidFill>
                  </a:tcPr>
                </a:tc>
                <a:tc gridSpan="5">
                  <a:txBody>
                    <a:bodyPr/>
                    <a:lstStyle/>
                    <a:p>
                      <a:pPr algn="l" fontAlgn="t"/>
                      <a:r>
                        <a:rPr lang="en-US" sz="1400" b="0">
                          <a:effectLst/>
                        </a:rPr>
                        <a:t>RR</a:t>
                      </a: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80C649"/>
                      </a:solidFill>
                      <a:prstDash val="solid"/>
                      <a:round/>
                      <a:headEnd type="none" w="med" len="med"/>
                      <a:tailEnd type="none" w="med" len="med"/>
                    </a:lnB>
                    <a:solidFill>
                      <a:srgbClr val="F9FBF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71987">
                <a:tc vMerge="1">
                  <a:txBody>
                    <a:bodyPr/>
                    <a:lstStyle/>
                    <a:p>
                      <a:endParaRPr lang="en-US"/>
                    </a:p>
                  </a:txBody>
                  <a:tcPr/>
                </a:tc>
                <a:tc vMerge="1">
                  <a:txBody>
                    <a:bodyPr/>
                    <a:lstStyle/>
                    <a:p>
                      <a:endParaRPr lang="en-US"/>
                    </a:p>
                  </a:txBody>
                  <a:tcPr/>
                </a:tc>
                <a:tc>
                  <a:txBody>
                    <a:bodyPr/>
                    <a:lstStyle/>
                    <a:p>
                      <a:pPr algn="l" fontAlgn="t"/>
                      <a:r>
                        <a:rPr lang="en-US" sz="1400" b="0">
                          <a:effectLst/>
                        </a:rPr>
                        <a:t>RR (95%CI)</a:t>
                      </a:r>
                    </a:p>
                  </a:txBody>
                  <a:tcPr marL="32328" marR="32328" marT="16164" marB="16164">
                    <a:lnL w="9525" cap="flat" cmpd="sng" algn="ctr">
                      <a:solidFill>
                        <a:srgbClr val="80C6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80C649"/>
                      </a:solidFill>
                      <a:prstDash val="solid"/>
                      <a:round/>
                      <a:headEnd type="none" w="med" len="med"/>
                      <a:tailEnd type="none" w="med" len="med"/>
                    </a:lnT>
                    <a:lnB w="9525" cap="flat" cmpd="sng" algn="ctr">
                      <a:solidFill>
                        <a:srgbClr val="40C749"/>
                      </a:solidFill>
                      <a:prstDash val="solid"/>
                      <a:round/>
                      <a:headEnd type="none" w="med" len="med"/>
                      <a:tailEnd type="none" w="med" len="med"/>
                    </a:lnB>
                    <a:solidFill>
                      <a:srgbClr val="F9FBFC"/>
                    </a:solidFill>
                  </a:tcPr>
                </a:tc>
                <a:tc>
                  <a:txBody>
                    <a:bodyPr/>
                    <a:lstStyle/>
                    <a:p>
                      <a:pPr algn="l" fontAlgn="t"/>
                      <a:r>
                        <a:rPr lang="en-US" sz="1400" b="0" i="1">
                          <a:effectLst/>
                        </a:rPr>
                        <a:t>P</a:t>
                      </a:r>
                      <a:r>
                        <a:rPr lang="en-US" sz="1400" b="0" baseline="-25000">
                          <a:effectLst/>
                        </a:rPr>
                        <a:t>RR</a:t>
                      </a:r>
                      <a:endParaRPr lang="en-US" sz="1400" b="0">
                        <a:effectLst/>
                      </a:endParaRP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60C749"/>
                      </a:solidFill>
                      <a:prstDash val="solid"/>
                      <a:round/>
                      <a:headEnd type="none" w="med" len="med"/>
                      <a:tailEnd type="none" w="med" len="med"/>
                    </a:lnB>
                    <a:solidFill>
                      <a:srgbClr val="F9FBFC"/>
                    </a:solidFill>
                  </a:tcPr>
                </a:tc>
                <a:tc>
                  <a:txBody>
                    <a:bodyPr/>
                    <a:lstStyle/>
                    <a:p>
                      <a:pPr algn="l" fontAlgn="t"/>
                      <a:r>
                        <a:rPr lang="en-US" sz="1400" b="0">
                          <a:effectLst/>
                        </a:rPr>
                        <a:t>I</a:t>
                      </a:r>
                      <a:r>
                        <a:rPr lang="en-US" sz="1400" b="0" baseline="30000">
                          <a:effectLst/>
                        </a:rPr>
                        <a:t>2</a:t>
                      </a:r>
                      <a:r>
                        <a:rPr lang="en-US" sz="1400" b="0" baseline="-25000">
                          <a:effectLst/>
                        </a:rPr>
                        <a:t>Heterogeneity</a:t>
                      </a:r>
                      <a:endParaRPr lang="en-US" sz="1400" b="0">
                        <a:effectLst/>
                      </a:endParaRP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80C6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70C649"/>
                      </a:solidFill>
                      <a:prstDash val="solid"/>
                      <a:round/>
                      <a:headEnd type="none" w="med" len="med"/>
                      <a:tailEnd type="none" w="med" len="med"/>
                    </a:lnB>
                    <a:solidFill>
                      <a:srgbClr val="F9FBFC"/>
                    </a:solidFill>
                  </a:tcPr>
                </a:tc>
                <a:tc>
                  <a:txBody>
                    <a:bodyPr/>
                    <a:lstStyle/>
                    <a:p>
                      <a:pPr algn="l" fontAlgn="t"/>
                      <a:r>
                        <a:rPr lang="en-US" sz="1400" b="0" i="1">
                          <a:effectLst/>
                        </a:rPr>
                        <a:t>P</a:t>
                      </a:r>
                      <a:r>
                        <a:rPr lang="en-US" sz="1400" b="0" baseline="-25000">
                          <a:effectLst/>
                        </a:rPr>
                        <a:t>Heterogeneity</a:t>
                      </a:r>
                      <a:endParaRPr lang="en-US" sz="1400" b="0">
                        <a:effectLst/>
                      </a:endParaRPr>
                    </a:p>
                  </a:txBody>
                  <a:tcPr marL="32328" marR="32328" marT="16164" marB="16164">
                    <a:lnL w="9525" cap="flat" cmpd="sng" algn="ctr">
                      <a:solidFill>
                        <a:srgbClr val="80C649"/>
                      </a:solidFill>
                      <a:prstDash val="solid"/>
                      <a:round/>
                      <a:headEnd type="none" w="med" len="med"/>
                      <a:tailEnd type="none" w="med" len="med"/>
                    </a:lnL>
                    <a:lnR w="9525" cap="flat" cmpd="sng" algn="ctr">
                      <a:solidFill>
                        <a:srgbClr val="60C749"/>
                      </a:solidFill>
                      <a:prstDash val="solid"/>
                      <a:round/>
                      <a:headEnd type="none" w="med" len="med"/>
                      <a:tailEnd type="none" w="med" len="med"/>
                    </a:lnR>
                    <a:lnT w="9525" cap="flat" cmpd="sng" algn="ctr">
                      <a:solidFill>
                        <a:srgbClr val="80C649"/>
                      </a:solidFill>
                      <a:prstDash val="solid"/>
                      <a:round/>
                      <a:headEnd type="none" w="med" len="med"/>
                      <a:tailEnd type="none" w="med" len="med"/>
                    </a:lnT>
                    <a:lnB w="9525" cap="flat" cmpd="sng" algn="ctr">
                      <a:solidFill>
                        <a:srgbClr val="30C749"/>
                      </a:solidFill>
                      <a:prstDash val="solid"/>
                      <a:round/>
                      <a:headEnd type="none" w="med" len="med"/>
                      <a:tailEnd type="none" w="med" len="med"/>
                    </a:lnB>
                    <a:solidFill>
                      <a:srgbClr val="F9FBFC"/>
                    </a:solidFill>
                  </a:tcPr>
                </a:tc>
                <a:tc>
                  <a:txBody>
                    <a:bodyPr/>
                    <a:lstStyle/>
                    <a:p>
                      <a:pPr algn="l" fontAlgn="t"/>
                      <a:r>
                        <a:rPr lang="en-US" sz="1400" b="0">
                          <a:effectLst/>
                        </a:rPr>
                        <a:t>Model</a:t>
                      </a:r>
                    </a:p>
                  </a:txBody>
                  <a:tcPr marL="32328" marR="32328" marT="16164" marB="16164">
                    <a:lnL w="9525" cap="flat" cmpd="sng" algn="ctr">
                      <a:solidFill>
                        <a:srgbClr val="60C749"/>
                      </a:solidFill>
                      <a:prstDash val="solid"/>
                      <a:round/>
                      <a:headEnd type="none" w="med" len="med"/>
                      <a:tailEnd type="none" w="med" len="med"/>
                    </a:lnL>
                    <a:lnR w="9525" cap="flat" cmpd="sng" algn="ctr">
                      <a:solidFill>
                        <a:srgbClr val="60C749"/>
                      </a:solidFill>
                      <a:prstDash val="solid"/>
                      <a:round/>
                      <a:headEnd type="none" w="med" len="med"/>
                      <a:tailEnd type="none" w="med" len="med"/>
                    </a:lnR>
                    <a:lnT w="9525" cap="flat" cmpd="sng" algn="ctr">
                      <a:solidFill>
                        <a:srgbClr val="60C749"/>
                      </a:solidFill>
                      <a:prstDash val="solid"/>
                      <a:round/>
                      <a:headEnd type="none" w="med" len="med"/>
                      <a:tailEnd type="none" w="med" len="med"/>
                    </a:lnT>
                    <a:lnB w="9525" cap="flat" cmpd="sng" algn="ctr">
                      <a:solidFill>
                        <a:srgbClr val="90C649"/>
                      </a:solidFill>
                      <a:prstDash val="solid"/>
                      <a:round/>
                      <a:headEnd type="none" w="med" len="med"/>
                      <a:tailEnd type="none" w="med" len="med"/>
                    </a:lnB>
                    <a:solidFill>
                      <a:srgbClr val="F9FBFC"/>
                    </a:solidFill>
                  </a:tcPr>
                </a:tc>
              </a:tr>
              <a:tr h="220260">
                <a:tc>
                  <a:txBody>
                    <a:bodyPr/>
                    <a:lstStyle/>
                    <a:p>
                      <a:pPr algn="l" fontAlgn="t"/>
                      <a:r>
                        <a:rPr lang="en-US" sz="1400" b="0">
                          <a:effectLst/>
                        </a:rPr>
                        <a:t>Bifidobacteria</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50C5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6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50C5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50C549"/>
                      </a:solidFill>
                      <a:prstDash val="solid"/>
                      <a:round/>
                      <a:headEnd type="none" w="med" len="med"/>
                      <a:tailEnd type="none" w="med" len="med"/>
                    </a:lnT>
                    <a:lnB w="9525" cap="flat" cmpd="sng" algn="ctr">
                      <a:solidFill>
                        <a:srgbClr val="60C649"/>
                      </a:solidFill>
                      <a:prstDash val="solid"/>
                      <a:round/>
                      <a:headEnd type="none" w="med" len="med"/>
                      <a:tailEnd type="none" w="med" len="med"/>
                    </a:lnB>
                  </a:tcPr>
                </a:tc>
                <a:tc>
                  <a:txBody>
                    <a:bodyPr/>
                    <a:lstStyle/>
                    <a:p>
                      <a:pPr algn="l" fontAlgn="t"/>
                      <a:endParaRPr lang="en-US" sz="1400" b="0" dirty="0">
                        <a:effectLst/>
                      </a:endParaRP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60C7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50C6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60C749"/>
                      </a:solidFill>
                      <a:prstDash val="solid"/>
                      <a:round/>
                      <a:headEnd type="none" w="med" len="med"/>
                      <a:tailEnd type="none" w="med" len="med"/>
                    </a:lnL>
                    <a:lnR w="9525" cap="flat" cmpd="sng" algn="ctr">
                      <a:solidFill>
                        <a:srgbClr val="70C649"/>
                      </a:solidFill>
                      <a:prstDash val="solid"/>
                      <a:round/>
                      <a:headEnd type="none" w="med" len="med"/>
                      <a:tailEnd type="none" w="med" len="med"/>
                    </a:lnR>
                    <a:lnT w="9525" cap="flat" cmpd="sng" algn="ctr">
                      <a:solidFill>
                        <a:srgbClr val="60C749"/>
                      </a:solidFill>
                      <a:prstDash val="solid"/>
                      <a:round/>
                      <a:headEnd type="none" w="med" len="med"/>
                      <a:tailEnd type="none" w="med" len="med"/>
                    </a:lnT>
                    <a:lnB w="9525" cap="flat" cmpd="sng" algn="ctr">
                      <a:solidFill>
                        <a:srgbClr val="50C5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90C6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50C5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90C649"/>
                      </a:solidFill>
                      <a:prstDash val="solid"/>
                      <a:round/>
                      <a:headEnd type="none" w="med" len="med"/>
                      <a:tailEnd type="none" w="med" len="med"/>
                    </a:lnL>
                    <a:lnR w="9525" cap="flat" cmpd="sng" algn="ctr">
                      <a:solidFill>
                        <a:srgbClr val="90C649"/>
                      </a:solidFill>
                      <a:prstDash val="solid"/>
                      <a:round/>
                      <a:headEnd type="none" w="med" len="med"/>
                      <a:tailEnd type="none" w="med" len="med"/>
                    </a:lnR>
                    <a:lnT w="9525" cap="flat" cmpd="sng" algn="ctr">
                      <a:solidFill>
                        <a:srgbClr val="9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r>
              <a:tr h="314658">
                <a:tc>
                  <a:txBody>
                    <a:bodyPr/>
                    <a:lstStyle/>
                    <a:p>
                      <a:pPr algn="l" fontAlgn="t"/>
                      <a:r>
                        <a:rPr lang="en-US" sz="1400" b="0">
                          <a:effectLst/>
                        </a:rPr>
                        <a:t> NEC</a:t>
                      </a: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60C6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70C649"/>
                      </a:solidFill>
                      <a:prstDash val="solid"/>
                      <a:round/>
                      <a:headEnd type="none" w="med" len="med"/>
                      <a:tailEnd type="none" w="med" len="med"/>
                    </a:lnB>
                  </a:tcPr>
                </a:tc>
                <a:tc>
                  <a:txBody>
                    <a:bodyPr/>
                    <a:lstStyle/>
                    <a:p>
                      <a:pPr algn="l" fontAlgn="t"/>
                      <a:r>
                        <a:rPr lang="en-US" sz="1400" b="0">
                          <a:effectLst/>
                        </a:rPr>
                        <a:t>8 (509/467)</a:t>
                      </a:r>
                    </a:p>
                  </a:txBody>
                  <a:tcPr marL="32328" marR="32328" marT="16164" marB="16164">
                    <a:lnL w="9525" cap="flat" cmpd="sng" algn="ctr">
                      <a:solidFill>
                        <a:srgbClr val="60C6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6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r>
                        <a:rPr lang="en-US" sz="1400" b="0">
                          <a:effectLst/>
                        </a:rPr>
                        <a:t>0.30 (0.16-0.58)</a:t>
                      </a: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50C5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40C649"/>
                      </a:solidFill>
                      <a:prstDash val="solid"/>
                      <a:round/>
                      <a:headEnd type="none" w="med" len="med"/>
                      <a:tailEnd type="none" w="med" len="med"/>
                    </a:lnB>
                  </a:tcPr>
                </a:tc>
                <a:tc>
                  <a:txBody>
                    <a:bodyPr/>
                    <a:lstStyle/>
                    <a:p>
                      <a:pPr algn="l" fontAlgn="t"/>
                      <a:r>
                        <a:rPr lang="en-US" sz="1400" b="0">
                          <a:effectLst/>
                        </a:rPr>
                        <a:t>.0003</a:t>
                      </a:r>
                    </a:p>
                  </a:txBody>
                  <a:tcPr marL="32328" marR="32328" marT="16164" marB="16164">
                    <a:lnL w="9525" cap="flat" cmpd="sng" algn="ctr">
                      <a:solidFill>
                        <a:srgbClr val="50C5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50C549"/>
                      </a:solidFill>
                      <a:prstDash val="solid"/>
                      <a:round/>
                      <a:headEnd type="none" w="med" len="med"/>
                      <a:tailEnd type="none" w="med" len="med"/>
                    </a:lnT>
                    <a:lnB w="9525" cap="flat" cmpd="sng" algn="ctr">
                      <a:solidFill>
                        <a:srgbClr val="80C7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50C5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c>
                  <a:txBody>
                    <a:bodyPr/>
                    <a:lstStyle/>
                    <a:p>
                      <a:pPr algn="l" fontAlgn="t"/>
                      <a:r>
                        <a:rPr lang="en-US" sz="1400" b="0">
                          <a:effectLst/>
                        </a:rPr>
                        <a:t>.64</a:t>
                      </a:r>
                    </a:p>
                  </a:txBody>
                  <a:tcPr marL="32328" marR="32328" marT="16164" marB="16164">
                    <a:lnL w="9525" cap="flat" cmpd="sng" algn="ctr">
                      <a:solidFill>
                        <a:srgbClr val="50C5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50C549"/>
                      </a:solidFill>
                      <a:prstDash val="solid"/>
                      <a:round/>
                      <a:headEnd type="none" w="med" len="med"/>
                      <a:tailEnd type="none" w="med" len="med"/>
                    </a:lnT>
                    <a:lnB w="9525" cap="flat" cmpd="sng" algn="ctr">
                      <a:solidFill>
                        <a:srgbClr val="30C7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r>
              <a:tr h="314658">
                <a:tc>
                  <a:txBody>
                    <a:bodyPr/>
                    <a:lstStyle/>
                    <a:p>
                      <a:pPr algn="l" fontAlgn="t"/>
                      <a:r>
                        <a:rPr lang="en-US" sz="1400" b="0">
                          <a:effectLst/>
                        </a:rPr>
                        <a:t> Mortality</a:t>
                      </a: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B0C649"/>
                      </a:solidFill>
                      <a:prstDash val="solid"/>
                      <a:round/>
                      <a:headEnd type="none" w="med" len="med"/>
                      <a:tailEnd type="none" w="med" len="med"/>
                    </a:lnB>
                  </a:tcPr>
                </a:tc>
                <a:tc>
                  <a:txBody>
                    <a:bodyPr/>
                    <a:lstStyle/>
                    <a:p>
                      <a:pPr algn="l" fontAlgn="t"/>
                      <a:r>
                        <a:rPr lang="en-US" sz="1400" b="0">
                          <a:effectLst/>
                        </a:rPr>
                        <a:t>3 (174/166)</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40C6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c>
                  <a:txBody>
                    <a:bodyPr/>
                    <a:lstStyle/>
                    <a:p>
                      <a:pPr algn="l" fontAlgn="t"/>
                      <a:r>
                        <a:rPr lang="en-US" sz="1400" b="0">
                          <a:effectLst/>
                        </a:rPr>
                        <a:t>0.74 (0.18-2.97)</a:t>
                      </a:r>
                    </a:p>
                  </a:txBody>
                  <a:tcPr marL="32328" marR="32328" marT="16164" marB="16164">
                    <a:lnL w="9525" cap="flat" cmpd="sng" algn="ctr">
                      <a:solidFill>
                        <a:srgbClr val="40C649"/>
                      </a:solidFill>
                      <a:prstDash val="solid"/>
                      <a:round/>
                      <a:headEnd type="none" w="med" len="med"/>
                      <a:tailEnd type="none" w="med" len="med"/>
                    </a:lnL>
                    <a:lnR w="9525" cap="flat" cmpd="sng" algn="ctr">
                      <a:solidFill>
                        <a:srgbClr val="80C749"/>
                      </a:solidFill>
                      <a:prstDash val="solid"/>
                      <a:round/>
                      <a:headEnd type="none" w="med" len="med"/>
                      <a:tailEnd type="none" w="med" len="med"/>
                    </a:lnR>
                    <a:lnT w="9525" cap="flat" cmpd="sng" algn="ctr">
                      <a:solidFill>
                        <a:srgbClr val="40C649"/>
                      </a:solidFill>
                      <a:prstDash val="solid"/>
                      <a:round/>
                      <a:headEnd type="none" w="med" len="med"/>
                      <a:tailEnd type="none" w="med" len="med"/>
                    </a:lnT>
                    <a:lnB w="9525" cap="flat" cmpd="sng" algn="ctr">
                      <a:solidFill>
                        <a:srgbClr val="B0C649"/>
                      </a:solidFill>
                      <a:prstDash val="solid"/>
                      <a:round/>
                      <a:headEnd type="none" w="med" len="med"/>
                      <a:tailEnd type="none" w="med" len="med"/>
                    </a:lnB>
                  </a:tcPr>
                </a:tc>
                <a:tc>
                  <a:txBody>
                    <a:bodyPr/>
                    <a:lstStyle/>
                    <a:p>
                      <a:pPr algn="l" fontAlgn="t"/>
                      <a:r>
                        <a:rPr lang="en-US" sz="1400" b="0">
                          <a:effectLst/>
                        </a:rPr>
                        <a:t>.67</a:t>
                      </a:r>
                    </a:p>
                  </a:txBody>
                  <a:tcPr marL="32328" marR="32328" marT="16164" marB="16164">
                    <a:lnL w="9525" cap="flat" cmpd="sng" algn="ctr">
                      <a:solidFill>
                        <a:srgbClr val="80C7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80C749"/>
                      </a:solidFill>
                      <a:prstDash val="solid"/>
                      <a:round/>
                      <a:headEnd type="none" w="med" len="med"/>
                      <a:tailEnd type="none" w="med" len="med"/>
                    </a:lnT>
                    <a:lnB w="9525" cap="flat" cmpd="sng" algn="ctr">
                      <a:solidFill>
                        <a:srgbClr val="E0C7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r>
                        <a:rPr lang="en-US" sz="1400" b="0">
                          <a:effectLst/>
                        </a:rPr>
                        <a:t>.51</a:t>
                      </a: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80C6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r>
              <a:tr h="314658">
                <a:tc>
                  <a:txBody>
                    <a:bodyPr/>
                    <a:lstStyle/>
                    <a:p>
                      <a:pPr algn="l" fontAlgn="t"/>
                      <a:r>
                        <a:rPr lang="en-US" sz="1400" b="0">
                          <a:effectLst/>
                        </a:rPr>
                        <a:t> Sepsis</a:t>
                      </a:r>
                    </a:p>
                  </a:txBody>
                  <a:tcPr marL="32328" marR="32328" marT="16164" marB="16164">
                    <a:lnL w="9525" cap="flat" cmpd="sng" algn="ctr">
                      <a:solidFill>
                        <a:srgbClr val="B0C6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B0C6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r>
                        <a:rPr lang="en-US" sz="1400" b="0">
                          <a:effectLst/>
                        </a:rPr>
                        <a:t>3 (174/166)</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B0C6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r>
                        <a:rPr lang="en-US" sz="1400" b="0">
                          <a:effectLst/>
                        </a:rPr>
                        <a:t>0.84 (0.29-2.41)</a:t>
                      </a:r>
                    </a:p>
                  </a:txBody>
                  <a:tcPr marL="32328" marR="32328" marT="16164" marB="16164">
                    <a:lnL w="9525" cap="flat" cmpd="sng" algn="ctr">
                      <a:solidFill>
                        <a:srgbClr val="B0C649"/>
                      </a:solidFill>
                      <a:prstDash val="solid"/>
                      <a:round/>
                      <a:headEnd type="none" w="med" len="med"/>
                      <a:tailEnd type="none" w="med" len="med"/>
                    </a:lnL>
                    <a:lnR w="9525" cap="flat" cmpd="sng" algn="ctr">
                      <a:solidFill>
                        <a:srgbClr val="E0C749"/>
                      </a:solidFill>
                      <a:prstDash val="solid"/>
                      <a:round/>
                      <a:headEnd type="none" w="med" len="med"/>
                      <a:tailEnd type="none" w="med" len="med"/>
                    </a:lnR>
                    <a:lnT w="9525" cap="flat" cmpd="sng" algn="ctr">
                      <a:solidFill>
                        <a:srgbClr val="B0C649"/>
                      </a:solidFill>
                      <a:prstDash val="solid"/>
                      <a:round/>
                      <a:headEnd type="none" w="med" len="med"/>
                      <a:tailEnd type="none" w="med" len="med"/>
                    </a:lnT>
                    <a:lnB w="9525" cap="flat" cmpd="sng" algn="ctr">
                      <a:solidFill>
                        <a:srgbClr val="50C649"/>
                      </a:solidFill>
                      <a:prstDash val="solid"/>
                      <a:round/>
                      <a:headEnd type="none" w="med" len="med"/>
                      <a:tailEnd type="none" w="med" len="med"/>
                    </a:lnB>
                  </a:tcPr>
                </a:tc>
                <a:tc>
                  <a:txBody>
                    <a:bodyPr/>
                    <a:lstStyle/>
                    <a:p>
                      <a:pPr algn="l" fontAlgn="t"/>
                      <a:r>
                        <a:rPr lang="en-US" sz="1400" b="0">
                          <a:effectLst/>
                        </a:rPr>
                        <a:t>.74</a:t>
                      </a:r>
                    </a:p>
                  </a:txBody>
                  <a:tcPr marL="32328" marR="32328" marT="16164" marB="16164">
                    <a:lnL w="9525" cap="flat" cmpd="sng" algn="ctr">
                      <a:solidFill>
                        <a:srgbClr val="E0C7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E0C749"/>
                      </a:solidFill>
                      <a:prstDash val="solid"/>
                      <a:round/>
                      <a:headEnd type="none" w="med" len="med"/>
                      <a:tailEnd type="none" w="med" len="med"/>
                    </a:lnT>
                    <a:lnB w="9525" cap="flat" cmpd="sng" algn="ctr">
                      <a:solidFill>
                        <a:srgbClr val="70C849"/>
                      </a:solidFill>
                      <a:prstDash val="solid"/>
                      <a:round/>
                      <a:headEnd type="none" w="med" len="med"/>
                      <a:tailEnd type="none" w="med" len="med"/>
                    </a:lnB>
                  </a:tcPr>
                </a:tc>
                <a:tc>
                  <a:txBody>
                    <a:bodyPr/>
                    <a:lstStyle/>
                    <a:p>
                      <a:pPr algn="l" fontAlgn="t"/>
                      <a:r>
                        <a:rPr lang="en-US" sz="1400" b="0">
                          <a:effectLst/>
                        </a:rPr>
                        <a:t>0.21</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80C6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.28</a:t>
                      </a:r>
                    </a:p>
                  </a:txBody>
                  <a:tcPr marL="32328" marR="32328" marT="16164" marB="16164">
                    <a:lnL w="9525" cap="flat" cmpd="sng" algn="ctr">
                      <a:solidFill>
                        <a:srgbClr val="80C6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80C649"/>
                      </a:solidFill>
                      <a:prstDash val="solid"/>
                      <a:round/>
                      <a:headEnd type="none" w="med" len="med"/>
                      <a:tailEnd type="none" w="med" len="med"/>
                    </a:lnT>
                    <a:lnB w="9525" cap="flat" cmpd="sng" algn="ctr">
                      <a:solidFill>
                        <a:srgbClr val="70C6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90C749"/>
                      </a:solidFill>
                      <a:prstDash val="solid"/>
                      <a:round/>
                      <a:headEnd type="none" w="med" len="med"/>
                      <a:tailEnd type="none" w="med" len="med"/>
                    </a:lnB>
                  </a:tcPr>
                </a:tc>
              </a:tr>
              <a:tr h="409056">
                <a:tc>
                  <a:txBody>
                    <a:bodyPr/>
                    <a:lstStyle/>
                    <a:p>
                      <a:pPr algn="l" fontAlgn="t"/>
                      <a:r>
                        <a:rPr lang="en-US" sz="1400" b="0">
                          <a:effectLst/>
                        </a:rPr>
                        <a:t>Lactobacillus and Bifidobacteria</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70C8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70C849"/>
                      </a:solidFill>
                      <a:prstDash val="solid"/>
                      <a:round/>
                      <a:headEnd type="none" w="med" len="med"/>
                      <a:tailEnd type="none" w="med" len="med"/>
                    </a:lnL>
                    <a:lnR w="9525" cap="flat" cmpd="sng" algn="ctr">
                      <a:solidFill>
                        <a:srgbClr val="C0C749"/>
                      </a:solidFill>
                      <a:prstDash val="solid"/>
                      <a:round/>
                      <a:headEnd type="none" w="med" len="med"/>
                      <a:tailEnd type="none" w="med" len="med"/>
                    </a:lnR>
                    <a:lnT w="9525" cap="flat" cmpd="sng" algn="ctr">
                      <a:solidFill>
                        <a:srgbClr val="70C8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70C6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A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90C7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90C749"/>
                      </a:solidFill>
                      <a:prstDash val="solid"/>
                      <a:round/>
                      <a:headEnd type="none" w="med" len="med"/>
                      <a:tailEnd type="none" w="med" len="med"/>
                    </a:lnL>
                    <a:lnR w="9525" cap="flat" cmpd="sng" algn="ctr">
                      <a:solidFill>
                        <a:srgbClr val="90C749"/>
                      </a:solidFill>
                      <a:prstDash val="solid"/>
                      <a:round/>
                      <a:headEnd type="none" w="med" len="med"/>
                      <a:tailEnd type="none" w="med" len="med"/>
                    </a:lnR>
                    <a:lnT w="9525" cap="flat" cmpd="sng" algn="ctr">
                      <a:solidFill>
                        <a:srgbClr val="90C749"/>
                      </a:solidFill>
                      <a:prstDash val="solid"/>
                      <a:round/>
                      <a:headEnd type="none" w="med" len="med"/>
                      <a:tailEnd type="none" w="med" len="med"/>
                    </a:lnT>
                    <a:lnB w="9525" cap="flat" cmpd="sng" algn="ctr">
                      <a:solidFill>
                        <a:srgbClr val="A0C849"/>
                      </a:solidFill>
                      <a:prstDash val="solid"/>
                      <a:round/>
                      <a:headEnd type="none" w="med" len="med"/>
                      <a:tailEnd type="none" w="med" len="med"/>
                    </a:lnB>
                  </a:tcPr>
                </a:tc>
              </a:tr>
              <a:tr h="314658">
                <a:tc>
                  <a:txBody>
                    <a:bodyPr/>
                    <a:lstStyle/>
                    <a:p>
                      <a:pPr algn="l" fontAlgn="t"/>
                      <a:r>
                        <a:rPr lang="en-US" sz="1400" b="0">
                          <a:effectLst/>
                        </a:rPr>
                        <a:t> NEC</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6 (714/689)</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A0C849"/>
                      </a:solidFill>
                      <a:prstDash val="solid"/>
                      <a:round/>
                      <a:headEnd type="none" w="med" len="med"/>
                      <a:tailEnd type="none" w="med" len="med"/>
                    </a:lnB>
                  </a:tcPr>
                </a:tc>
                <a:tc>
                  <a:txBody>
                    <a:bodyPr/>
                    <a:lstStyle/>
                    <a:p>
                      <a:pPr algn="l" fontAlgn="t"/>
                      <a:r>
                        <a:rPr lang="en-US" sz="1400" b="0">
                          <a:effectLst/>
                        </a:rPr>
                        <a:t>0.33 (0.19-0.58)</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B0C649"/>
                      </a:solidFill>
                      <a:prstDash val="solid"/>
                      <a:round/>
                      <a:headEnd type="none" w="med" len="med"/>
                      <a:tailEnd type="none" w="med" len="med"/>
                    </a:lnB>
                  </a:tcPr>
                </a:tc>
                <a:tc>
                  <a:txBody>
                    <a:bodyPr/>
                    <a:lstStyle/>
                    <a:p>
                      <a:pPr algn="l" fontAlgn="t"/>
                      <a:r>
                        <a:rPr lang="en-US" sz="1400" b="0">
                          <a:effectLst/>
                        </a:rPr>
                        <a:t>.0001</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00C9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A0C8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A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r>
                        <a:rPr lang="en-US" sz="1400" b="0">
                          <a:effectLst/>
                        </a:rPr>
                        <a:t>.51</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70C6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A0C8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A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r>
              <a:tr h="314658">
                <a:tc>
                  <a:txBody>
                    <a:bodyPr/>
                    <a:lstStyle/>
                    <a:p>
                      <a:pPr algn="l" fontAlgn="t"/>
                      <a:r>
                        <a:rPr lang="en-US" sz="1400" b="0">
                          <a:effectLst/>
                        </a:rPr>
                        <a:t> Mortality</a:t>
                      </a: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F0C749"/>
                      </a:solidFill>
                      <a:prstDash val="solid"/>
                      <a:round/>
                      <a:headEnd type="none" w="med" len="med"/>
                      <a:tailEnd type="none" w="med" len="med"/>
                    </a:lnB>
                  </a:tcPr>
                </a:tc>
                <a:tc>
                  <a:txBody>
                    <a:bodyPr/>
                    <a:lstStyle/>
                    <a:p>
                      <a:pPr algn="l" fontAlgn="t"/>
                      <a:r>
                        <a:rPr lang="en-US" sz="1400" b="0">
                          <a:effectLst/>
                        </a:rPr>
                        <a:t>5 (653/660)</a:t>
                      </a:r>
                    </a:p>
                  </a:txBody>
                  <a:tcPr marL="32328" marR="32328" marT="16164" marB="16164">
                    <a:lnL w="9525" cap="flat" cmpd="sng" algn="ctr">
                      <a:solidFill>
                        <a:srgbClr val="A0C849"/>
                      </a:solidFill>
                      <a:prstDash val="solid"/>
                      <a:round/>
                      <a:headEnd type="none" w="med" len="med"/>
                      <a:tailEnd type="none" w="med" len="med"/>
                    </a:lnL>
                    <a:lnR w="9525" cap="flat" cmpd="sng" algn="ctr">
                      <a:solidFill>
                        <a:srgbClr val="B0C649"/>
                      </a:solidFill>
                      <a:prstDash val="solid"/>
                      <a:round/>
                      <a:headEnd type="none" w="med" len="med"/>
                      <a:tailEnd type="none" w="med" len="med"/>
                    </a:lnR>
                    <a:lnT w="9525" cap="flat" cmpd="sng" algn="ctr">
                      <a:solidFill>
                        <a:srgbClr val="A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r>
                        <a:rPr lang="en-US" sz="1400" b="0">
                          <a:effectLst/>
                        </a:rPr>
                        <a:t>0.47 (0.26-0.87)</a:t>
                      </a:r>
                    </a:p>
                  </a:txBody>
                  <a:tcPr marL="32328" marR="32328" marT="16164" marB="16164">
                    <a:lnL w="9525" cap="flat" cmpd="sng" algn="ctr">
                      <a:solidFill>
                        <a:srgbClr val="B0C649"/>
                      </a:solidFill>
                      <a:prstDash val="solid"/>
                      <a:round/>
                      <a:headEnd type="none" w="med" len="med"/>
                      <a:tailEnd type="none" w="med" len="med"/>
                    </a:lnL>
                    <a:lnR w="9525" cap="flat" cmpd="sng" algn="ctr">
                      <a:solidFill>
                        <a:srgbClr val="00C949"/>
                      </a:solidFill>
                      <a:prstDash val="solid"/>
                      <a:round/>
                      <a:headEnd type="none" w="med" len="med"/>
                      <a:tailEnd type="none" w="med" len="med"/>
                    </a:lnR>
                    <a:lnT w="9525" cap="flat" cmpd="sng" algn="ctr">
                      <a:solidFill>
                        <a:srgbClr val="B0C649"/>
                      </a:solidFill>
                      <a:prstDash val="solid"/>
                      <a:round/>
                      <a:headEnd type="none" w="med" len="med"/>
                      <a:tailEnd type="none" w="med" len="med"/>
                    </a:lnT>
                    <a:lnB w="9525" cap="flat" cmpd="sng" algn="ctr">
                      <a:solidFill>
                        <a:srgbClr val="F0C749"/>
                      </a:solidFill>
                      <a:prstDash val="solid"/>
                      <a:round/>
                      <a:headEnd type="none" w="med" len="med"/>
                      <a:tailEnd type="none" w="med" len="med"/>
                    </a:lnB>
                  </a:tcPr>
                </a:tc>
                <a:tc>
                  <a:txBody>
                    <a:bodyPr/>
                    <a:lstStyle/>
                    <a:p>
                      <a:pPr algn="l" fontAlgn="t"/>
                      <a:r>
                        <a:rPr lang="en-US" sz="1400" b="0">
                          <a:effectLst/>
                        </a:rPr>
                        <a:t>.02</a:t>
                      </a:r>
                    </a:p>
                  </a:txBody>
                  <a:tcPr marL="32328" marR="32328" marT="16164" marB="16164">
                    <a:lnL w="9525" cap="flat" cmpd="sng" algn="ctr">
                      <a:solidFill>
                        <a:srgbClr val="00C9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00C949"/>
                      </a:solidFill>
                      <a:prstDash val="solid"/>
                      <a:round/>
                      <a:headEnd type="none" w="med" len="med"/>
                      <a:tailEnd type="none" w="med" len="med"/>
                    </a:lnT>
                    <a:lnB w="9525" cap="flat" cmpd="sng" algn="ctr">
                      <a:solidFill>
                        <a:srgbClr val="70C949"/>
                      </a:solidFill>
                      <a:prstDash val="solid"/>
                      <a:round/>
                      <a:headEnd type="none" w="med" len="med"/>
                      <a:tailEnd type="none" w="med" len="med"/>
                    </a:lnB>
                  </a:tcPr>
                </a:tc>
                <a:tc>
                  <a:txBody>
                    <a:bodyPr/>
                    <a:lstStyle/>
                    <a:p>
                      <a:pPr algn="l" fontAlgn="t"/>
                      <a:r>
                        <a:rPr lang="en-US" sz="1400" b="0">
                          <a:effectLst/>
                        </a:rPr>
                        <a:t>49</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70C6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r>
                        <a:rPr lang="en-US" sz="1400" b="0">
                          <a:effectLst/>
                        </a:rPr>
                        <a:t>.09</a:t>
                      </a: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Random</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r>
              <a:tr h="314658">
                <a:tc>
                  <a:txBody>
                    <a:bodyPr/>
                    <a:lstStyle/>
                    <a:p>
                      <a:pPr algn="l" fontAlgn="t"/>
                      <a:r>
                        <a:rPr lang="en-US" sz="1400" b="0">
                          <a:effectLst/>
                        </a:rPr>
                        <a:t> Sepsis</a:t>
                      </a:r>
                    </a:p>
                  </a:txBody>
                  <a:tcPr marL="32328" marR="32328" marT="16164" marB="16164">
                    <a:lnL w="9525" cap="flat" cmpd="sng" algn="ctr">
                      <a:solidFill>
                        <a:srgbClr val="F0C7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F0C7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5 (653/660)</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F0C7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r>
                        <a:rPr lang="en-US" sz="1400" b="0">
                          <a:effectLst/>
                        </a:rPr>
                        <a:t>0.90 (0.60-1.36)</a:t>
                      </a:r>
                    </a:p>
                  </a:txBody>
                  <a:tcPr marL="32328" marR="32328" marT="16164" marB="16164">
                    <a:lnL w="9525" cap="flat" cmpd="sng" algn="ctr">
                      <a:solidFill>
                        <a:srgbClr val="F0C749"/>
                      </a:solidFill>
                      <a:prstDash val="solid"/>
                      <a:round/>
                      <a:headEnd type="none" w="med" len="med"/>
                      <a:tailEnd type="none" w="med" len="med"/>
                    </a:lnL>
                    <a:lnR w="9525" cap="flat" cmpd="sng" algn="ctr">
                      <a:solidFill>
                        <a:srgbClr val="70C949"/>
                      </a:solidFill>
                      <a:prstDash val="solid"/>
                      <a:round/>
                      <a:headEnd type="none" w="med" len="med"/>
                      <a:tailEnd type="none" w="med" len="med"/>
                    </a:lnR>
                    <a:lnT w="9525" cap="flat" cmpd="sng" algn="ctr">
                      <a:solidFill>
                        <a:srgbClr val="F0C7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r>
                        <a:rPr lang="en-US" sz="1400" b="0">
                          <a:effectLst/>
                        </a:rPr>
                        <a:t>.62</a:t>
                      </a:r>
                    </a:p>
                  </a:txBody>
                  <a:tcPr marL="32328" marR="32328" marT="16164" marB="16164">
                    <a:lnL w="9525" cap="flat" cmpd="sng" algn="ctr">
                      <a:solidFill>
                        <a:srgbClr val="70C9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70C949"/>
                      </a:solidFill>
                      <a:prstDash val="solid"/>
                      <a:round/>
                      <a:headEnd type="none" w="med" len="med"/>
                      <a:tailEnd type="none" w="med" len="med"/>
                    </a:lnT>
                    <a:lnB w="9525" cap="flat" cmpd="sng" algn="ctr">
                      <a:solidFill>
                        <a:srgbClr val="B0C949"/>
                      </a:solidFill>
                      <a:prstDash val="solid"/>
                      <a:round/>
                      <a:headEnd type="none" w="med" len="med"/>
                      <a:tailEnd type="none" w="med" len="med"/>
                    </a:lnB>
                  </a:tcPr>
                </a:tc>
                <a:tc>
                  <a:txBody>
                    <a:bodyPr/>
                    <a:lstStyle/>
                    <a:p>
                      <a:pPr algn="l" fontAlgn="t"/>
                      <a:r>
                        <a:rPr lang="en-US" sz="1400" b="0">
                          <a:effectLst/>
                        </a:rPr>
                        <a:t>71</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30C8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30C949"/>
                      </a:solidFill>
                      <a:prstDash val="solid"/>
                      <a:round/>
                      <a:headEnd type="none" w="med" len="med"/>
                      <a:tailEnd type="none" w="med" len="med"/>
                    </a:lnB>
                  </a:tcPr>
                </a:tc>
                <a:tc>
                  <a:txBody>
                    <a:bodyPr/>
                    <a:lstStyle/>
                    <a:p>
                      <a:pPr algn="l" fontAlgn="t"/>
                      <a:r>
                        <a:rPr lang="en-US" sz="1400" b="0">
                          <a:effectLst/>
                        </a:rPr>
                        <a:t>.007</a:t>
                      </a:r>
                    </a:p>
                  </a:txBody>
                  <a:tcPr marL="32328" marR="32328" marT="16164" marB="16164">
                    <a:lnL w="9525" cap="flat" cmpd="sng" algn="ctr">
                      <a:solidFill>
                        <a:srgbClr val="30C8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30C8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Random</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10C949"/>
                      </a:solidFill>
                      <a:prstDash val="solid"/>
                      <a:round/>
                      <a:headEnd type="none" w="med" len="med"/>
                      <a:tailEnd type="none" w="med" len="med"/>
                    </a:lnB>
                  </a:tcPr>
                </a:tc>
              </a:tr>
              <a:tr h="220260">
                <a:tc>
                  <a:txBody>
                    <a:bodyPr/>
                    <a:lstStyle/>
                    <a:p>
                      <a:pPr algn="l" fontAlgn="t"/>
                      <a:r>
                        <a:rPr lang="en-US" sz="1400" b="0">
                          <a:effectLst/>
                        </a:rPr>
                        <a:t>Lactobacillus</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D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B0C9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D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B0C949"/>
                      </a:solidFill>
                      <a:prstDash val="solid"/>
                      <a:round/>
                      <a:headEnd type="none" w="med" len="med"/>
                      <a:tailEnd type="none" w="med" len="med"/>
                    </a:lnL>
                    <a:lnR w="9525" cap="flat" cmpd="sng" algn="ctr">
                      <a:solidFill>
                        <a:srgbClr val="30C949"/>
                      </a:solidFill>
                      <a:prstDash val="solid"/>
                      <a:round/>
                      <a:headEnd type="none" w="med" len="med"/>
                      <a:tailEnd type="none" w="med" len="med"/>
                    </a:lnR>
                    <a:lnT w="9525" cap="flat" cmpd="sng" algn="ctr">
                      <a:solidFill>
                        <a:srgbClr val="B0C9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30C949"/>
                      </a:solidFill>
                      <a:prstDash val="solid"/>
                      <a:round/>
                      <a:headEnd type="none" w="med" len="med"/>
                      <a:tailEnd type="none" w="med" len="med"/>
                    </a:lnL>
                    <a:lnR w="9525" cap="flat" cmpd="sng" algn="ctr">
                      <a:solidFill>
                        <a:srgbClr val="C0C749"/>
                      </a:solidFill>
                      <a:prstDash val="solid"/>
                      <a:round/>
                      <a:headEnd type="none" w="med" len="med"/>
                      <a:tailEnd type="none" w="med" len="med"/>
                    </a:lnR>
                    <a:lnT w="9525" cap="flat" cmpd="sng" algn="ctr">
                      <a:solidFill>
                        <a:srgbClr val="30C949"/>
                      </a:solidFill>
                      <a:prstDash val="solid"/>
                      <a:round/>
                      <a:headEnd type="none" w="med" len="med"/>
                      <a:tailEnd type="none" w="med" len="med"/>
                    </a:lnT>
                    <a:lnB w="9525" cap="flat" cmpd="sng" algn="ctr">
                      <a:solidFill>
                        <a:srgbClr val="C0C9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10C9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10C949"/>
                      </a:solidFill>
                      <a:prstDash val="solid"/>
                      <a:round/>
                      <a:headEnd type="none" w="med" len="med"/>
                      <a:tailEnd type="none" w="med" len="med"/>
                    </a:lnL>
                    <a:lnR w="9525" cap="flat" cmpd="sng" algn="ctr">
                      <a:solidFill>
                        <a:srgbClr val="10C949"/>
                      </a:solidFill>
                      <a:prstDash val="solid"/>
                      <a:round/>
                      <a:headEnd type="none" w="med" len="med"/>
                      <a:tailEnd type="none" w="med" len="med"/>
                    </a:lnR>
                    <a:lnT w="9525" cap="flat" cmpd="sng" algn="ctr">
                      <a:solidFill>
                        <a:srgbClr val="10C949"/>
                      </a:solidFill>
                      <a:prstDash val="solid"/>
                      <a:round/>
                      <a:headEnd type="none" w="med" len="med"/>
                      <a:tailEnd type="none" w="med" len="med"/>
                    </a:lnT>
                    <a:lnB w="9525" cap="flat" cmpd="sng" algn="ctr">
                      <a:solidFill>
                        <a:srgbClr val="C0C949"/>
                      </a:solidFill>
                      <a:prstDash val="solid"/>
                      <a:round/>
                      <a:headEnd type="none" w="med" len="med"/>
                      <a:tailEnd type="none" w="med" len="med"/>
                    </a:lnB>
                  </a:tcPr>
                </a:tc>
              </a:tr>
              <a:tr h="314658">
                <a:tc>
                  <a:txBody>
                    <a:bodyPr/>
                    <a:lstStyle/>
                    <a:p>
                      <a:pPr algn="l" fontAlgn="t"/>
                      <a:r>
                        <a:rPr lang="en-US" sz="1400" b="0">
                          <a:effectLst/>
                        </a:rPr>
                        <a:t> NEC</a:t>
                      </a:r>
                    </a:p>
                  </a:txBody>
                  <a:tcPr marL="32328" marR="32328" marT="16164" marB="16164">
                    <a:lnL w="9525" cap="flat" cmpd="sng" algn="ctr">
                      <a:solidFill>
                        <a:srgbClr val="D0C8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D0C849"/>
                      </a:solidFill>
                      <a:prstDash val="solid"/>
                      <a:round/>
                      <a:headEnd type="none" w="med" len="med"/>
                      <a:tailEnd type="none" w="med" len="med"/>
                    </a:lnT>
                    <a:lnB w="9525" cap="flat" cmpd="sng" algn="ctr">
                      <a:solidFill>
                        <a:srgbClr val="30C949"/>
                      </a:solidFill>
                      <a:prstDash val="solid"/>
                      <a:round/>
                      <a:headEnd type="none" w="med" len="med"/>
                      <a:tailEnd type="none" w="med" len="med"/>
                    </a:lnB>
                  </a:tcPr>
                </a:tc>
                <a:tc>
                  <a:txBody>
                    <a:bodyPr/>
                    <a:lstStyle/>
                    <a:p>
                      <a:pPr algn="l" fontAlgn="t"/>
                      <a:r>
                        <a:rPr lang="en-US" sz="1400" b="0">
                          <a:effectLst/>
                        </a:rPr>
                        <a:t>4 (595/610)</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D0C8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C0C949"/>
                      </a:solidFill>
                      <a:prstDash val="solid"/>
                      <a:round/>
                      <a:headEnd type="none" w="med" len="med"/>
                      <a:tailEnd type="none" w="med" len="med"/>
                    </a:lnB>
                  </a:tcPr>
                </a:tc>
                <a:tc>
                  <a:txBody>
                    <a:bodyPr/>
                    <a:lstStyle/>
                    <a:p>
                      <a:pPr algn="l" fontAlgn="t"/>
                      <a:r>
                        <a:rPr lang="en-US" sz="1400" b="0">
                          <a:effectLst/>
                        </a:rPr>
                        <a:t>0.37 (0.19-0.73)</a:t>
                      </a:r>
                    </a:p>
                  </a:txBody>
                  <a:tcPr marL="32328" marR="32328" marT="16164" marB="16164">
                    <a:lnL w="9525" cap="flat" cmpd="sng" algn="ctr">
                      <a:solidFill>
                        <a:srgbClr val="D0C8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D0C849"/>
                      </a:solidFill>
                      <a:prstDash val="solid"/>
                      <a:round/>
                      <a:headEnd type="none" w="med" len="med"/>
                      <a:tailEnd type="none" w="med" len="med"/>
                    </a:lnT>
                    <a:lnB w="9525" cap="flat" cmpd="sng" algn="ctr">
                      <a:solidFill>
                        <a:srgbClr val="F0C749"/>
                      </a:solidFill>
                      <a:prstDash val="solid"/>
                      <a:round/>
                      <a:headEnd type="none" w="med" len="med"/>
                      <a:tailEnd type="none" w="med" len="med"/>
                    </a:lnB>
                  </a:tcPr>
                </a:tc>
                <a:tc>
                  <a:txBody>
                    <a:bodyPr/>
                    <a:lstStyle/>
                    <a:p>
                      <a:pPr algn="l" fontAlgn="t"/>
                      <a:r>
                        <a:rPr lang="en-US" sz="1400" b="0">
                          <a:effectLst/>
                        </a:rPr>
                        <a:t>.004</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00CA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C0C9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C0C9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.40</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C0C9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C0C9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r>
              <a:tr h="314658">
                <a:tc>
                  <a:txBody>
                    <a:bodyPr/>
                    <a:lstStyle/>
                    <a:p>
                      <a:pPr algn="l" fontAlgn="t"/>
                      <a:r>
                        <a:rPr lang="en-US" sz="1400" b="0">
                          <a:effectLst/>
                        </a:rPr>
                        <a:t> Mortality</a:t>
                      </a:r>
                    </a:p>
                  </a:txBody>
                  <a:tcPr marL="32328" marR="32328" marT="16164" marB="16164">
                    <a:lnL w="9525" cap="flat" cmpd="sng" algn="ctr">
                      <a:solidFill>
                        <a:srgbClr val="30C9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30C9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4 (595/610)</a:t>
                      </a:r>
                    </a:p>
                  </a:txBody>
                  <a:tcPr marL="32328" marR="32328" marT="16164" marB="16164">
                    <a:lnL w="9525" cap="flat" cmpd="sng" algn="ctr">
                      <a:solidFill>
                        <a:srgbClr val="C0C949"/>
                      </a:solidFill>
                      <a:prstDash val="solid"/>
                      <a:round/>
                      <a:headEnd type="none" w="med" len="med"/>
                      <a:tailEnd type="none" w="med" len="med"/>
                    </a:lnL>
                    <a:lnR w="9525" cap="flat" cmpd="sng" algn="ctr">
                      <a:solidFill>
                        <a:srgbClr val="F0C749"/>
                      </a:solidFill>
                      <a:prstDash val="solid"/>
                      <a:round/>
                      <a:headEnd type="none" w="med" len="med"/>
                      <a:tailEnd type="none" w="med" len="med"/>
                    </a:lnR>
                    <a:lnT w="9525" cap="flat" cmpd="sng" algn="ctr">
                      <a:solidFill>
                        <a:srgbClr val="C0C9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0.61 (0.38-0.97)</a:t>
                      </a:r>
                    </a:p>
                  </a:txBody>
                  <a:tcPr marL="32328" marR="32328" marT="16164" marB="16164">
                    <a:lnL w="9525" cap="flat" cmpd="sng" algn="ctr">
                      <a:solidFill>
                        <a:srgbClr val="F0C749"/>
                      </a:solidFill>
                      <a:prstDash val="solid"/>
                      <a:round/>
                      <a:headEnd type="none" w="med" len="med"/>
                      <a:tailEnd type="none" w="med" len="med"/>
                    </a:lnL>
                    <a:lnR w="9525" cap="flat" cmpd="sng" algn="ctr">
                      <a:solidFill>
                        <a:srgbClr val="00CA49"/>
                      </a:solidFill>
                      <a:prstDash val="solid"/>
                      <a:round/>
                      <a:headEnd type="none" w="med" len="med"/>
                      <a:tailEnd type="none" w="med" len="med"/>
                    </a:lnR>
                    <a:lnT w="9525" cap="flat" cmpd="sng" algn="ctr">
                      <a:solidFill>
                        <a:srgbClr val="F0C7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.04</a:t>
                      </a:r>
                    </a:p>
                  </a:txBody>
                  <a:tcPr marL="32328" marR="32328" marT="16164" marB="16164">
                    <a:lnL w="9525" cap="flat" cmpd="sng" algn="ctr">
                      <a:solidFill>
                        <a:srgbClr val="00CA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00CA49"/>
                      </a:solidFill>
                      <a:prstDash val="solid"/>
                      <a:round/>
                      <a:headEnd type="none" w="med" len="med"/>
                      <a:tailEnd type="none" w="med" len="med"/>
                    </a:lnT>
                    <a:lnB w="9525" cap="flat" cmpd="sng" algn="ctr">
                      <a:solidFill>
                        <a:srgbClr val="80CA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C0C7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c>
                  <a:txBody>
                    <a:bodyPr/>
                    <a:lstStyle/>
                    <a:p>
                      <a:pPr algn="l" fontAlgn="t"/>
                      <a:r>
                        <a:rPr lang="en-US" sz="1400" b="0">
                          <a:effectLst/>
                        </a:rPr>
                        <a:t>.88</a:t>
                      </a: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90C9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r>
              <a:tr h="314658">
                <a:tc>
                  <a:txBody>
                    <a:bodyPr/>
                    <a:lstStyle/>
                    <a:p>
                      <a:pPr algn="l" fontAlgn="t"/>
                      <a:r>
                        <a:rPr lang="en-US" sz="1400" b="0">
                          <a:effectLst/>
                        </a:rPr>
                        <a:t> Sepsis</a:t>
                      </a:r>
                    </a:p>
                  </a:txBody>
                  <a:tcPr marL="32328" marR="32328" marT="16164" marB="16164">
                    <a:lnL w="9525" cap="flat" cmpd="sng" algn="ctr">
                      <a:solidFill>
                        <a:srgbClr val="30C8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30C8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4 (595/610)</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30C8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0.79 (0.46-1.36)</a:t>
                      </a:r>
                    </a:p>
                  </a:txBody>
                  <a:tcPr marL="32328" marR="32328" marT="16164" marB="16164">
                    <a:lnL w="9525" cap="flat" cmpd="sng" algn="ctr">
                      <a:solidFill>
                        <a:srgbClr val="30C849"/>
                      </a:solidFill>
                      <a:prstDash val="solid"/>
                      <a:round/>
                      <a:headEnd type="none" w="med" len="med"/>
                      <a:tailEnd type="none" w="med" len="med"/>
                    </a:lnL>
                    <a:lnR w="9525" cap="flat" cmpd="sng" algn="ctr">
                      <a:solidFill>
                        <a:srgbClr val="80CA49"/>
                      </a:solidFill>
                      <a:prstDash val="solid"/>
                      <a:round/>
                      <a:headEnd type="none" w="med" len="med"/>
                      <a:tailEnd type="none" w="med" len="med"/>
                    </a:lnR>
                    <a:lnT w="9525" cap="flat" cmpd="sng" algn="ctr">
                      <a:solidFill>
                        <a:srgbClr val="30C8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.40</a:t>
                      </a:r>
                    </a:p>
                  </a:txBody>
                  <a:tcPr marL="32328" marR="32328" marT="16164" marB="16164">
                    <a:lnL w="9525" cap="flat" cmpd="sng" algn="ctr">
                      <a:solidFill>
                        <a:srgbClr val="80CA49"/>
                      </a:solidFill>
                      <a:prstDash val="solid"/>
                      <a:round/>
                      <a:headEnd type="none" w="med" len="med"/>
                      <a:tailEnd type="none" w="med" len="med"/>
                    </a:lnL>
                    <a:lnR w="9525" cap="flat" cmpd="sng" algn="ctr">
                      <a:solidFill>
                        <a:srgbClr val="F0C949"/>
                      </a:solidFill>
                      <a:prstDash val="solid"/>
                      <a:round/>
                      <a:headEnd type="none" w="med" len="med"/>
                      <a:tailEnd type="none" w="med" len="med"/>
                    </a:lnR>
                    <a:lnT w="9525" cap="flat" cmpd="sng" algn="ctr">
                      <a:solidFill>
                        <a:srgbClr val="80CA49"/>
                      </a:solidFill>
                      <a:prstDash val="solid"/>
                      <a:round/>
                      <a:headEnd type="none" w="med" len="med"/>
                      <a:tailEnd type="none" w="med" len="med"/>
                    </a:lnT>
                    <a:lnB w="9525" cap="flat" cmpd="sng" algn="ctr">
                      <a:solidFill>
                        <a:srgbClr val="80CA49"/>
                      </a:solidFill>
                      <a:prstDash val="solid"/>
                      <a:round/>
                      <a:headEnd type="none" w="med" len="med"/>
                      <a:tailEnd type="none" w="med" len="med"/>
                    </a:lnB>
                  </a:tcPr>
                </a:tc>
                <a:tc>
                  <a:txBody>
                    <a:bodyPr/>
                    <a:lstStyle/>
                    <a:p>
                      <a:pPr algn="l" fontAlgn="t"/>
                      <a:r>
                        <a:rPr lang="en-US" sz="1400" b="0">
                          <a:effectLst/>
                        </a:rPr>
                        <a:t>71</a:t>
                      </a:r>
                    </a:p>
                  </a:txBody>
                  <a:tcPr marL="32328" marR="32328" marT="16164" marB="16164">
                    <a:lnL w="9525" cap="flat" cmpd="sng" algn="ctr">
                      <a:solidFill>
                        <a:srgbClr val="F0C949"/>
                      </a:solidFill>
                      <a:prstDash val="solid"/>
                      <a:round/>
                      <a:headEnd type="none" w="med" len="med"/>
                      <a:tailEnd type="none" w="med" len="med"/>
                    </a:lnL>
                    <a:lnR w="9525" cap="flat" cmpd="sng" algn="ctr">
                      <a:solidFill>
                        <a:srgbClr val="90C949"/>
                      </a:solidFill>
                      <a:prstDash val="solid"/>
                      <a:round/>
                      <a:headEnd type="none" w="med" len="med"/>
                      <a:tailEnd type="none" w="med" len="med"/>
                    </a:lnR>
                    <a:lnT w="9525" cap="flat" cmpd="sng" algn="ctr">
                      <a:solidFill>
                        <a:srgbClr val="F0C9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c>
                  <a:txBody>
                    <a:bodyPr/>
                    <a:lstStyle/>
                    <a:p>
                      <a:pPr algn="l" fontAlgn="t"/>
                      <a:r>
                        <a:rPr lang="en-US" sz="1400" b="0">
                          <a:effectLst/>
                        </a:rPr>
                        <a:t>.01</a:t>
                      </a:r>
                    </a:p>
                  </a:txBody>
                  <a:tcPr marL="32328" marR="32328" marT="16164" marB="16164">
                    <a:lnL w="9525" cap="flat" cmpd="sng" algn="ctr">
                      <a:solidFill>
                        <a:srgbClr val="90C949"/>
                      </a:solidFill>
                      <a:prstDash val="solid"/>
                      <a:round/>
                      <a:headEnd type="none" w="med" len="med"/>
                      <a:tailEnd type="none" w="med" len="med"/>
                    </a:lnL>
                    <a:lnR w="9525" cap="flat" cmpd="sng" algn="ctr">
                      <a:solidFill>
                        <a:srgbClr val="F0C949"/>
                      </a:solidFill>
                      <a:prstDash val="solid"/>
                      <a:round/>
                      <a:headEnd type="none" w="med" len="med"/>
                      <a:tailEnd type="none" w="med" len="med"/>
                    </a:lnR>
                    <a:lnT w="9525" cap="flat" cmpd="sng" algn="ctr">
                      <a:solidFill>
                        <a:srgbClr val="90C949"/>
                      </a:solidFill>
                      <a:prstDash val="solid"/>
                      <a:round/>
                      <a:headEnd type="none" w="med" len="med"/>
                      <a:tailEnd type="none" w="med" len="med"/>
                    </a:lnT>
                    <a:lnB w="9525" cap="flat" cmpd="sng" algn="ctr">
                      <a:solidFill>
                        <a:srgbClr val="90C949"/>
                      </a:solidFill>
                      <a:prstDash val="solid"/>
                      <a:round/>
                      <a:headEnd type="none" w="med" len="med"/>
                      <a:tailEnd type="none" w="med" len="med"/>
                    </a:lnB>
                  </a:tcPr>
                </a:tc>
                <a:tc>
                  <a:txBody>
                    <a:bodyPr/>
                    <a:lstStyle/>
                    <a:p>
                      <a:pPr algn="l" fontAlgn="t"/>
                      <a:r>
                        <a:rPr lang="en-US" sz="1400" b="0" dirty="0">
                          <a:effectLst/>
                        </a:rPr>
                        <a:t>Random</a:t>
                      </a:r>
                    </a:p>
                  </a:txBody>
                  <a:tcPr marL="32328" marR="32328" marT="16164" marB="16164">
                    <a:lnL w="9525" cap="flat" cmpd="sng" algn="ctr">
                      <a:solidFill>
                        <a:srgbClr val="F0C949"/>
                      </a:solidFill>
                      <a:prstDash val="solid"/>
                      <a:round/>
                      <a:headEnd type="none" w="med" len="med"/>
                      <a:tailEnd type="none" w="med" len="med"/>
                    </a:lnL>
                    <a:lnR w="9525" cap="flat" cmpd="sng" algn="ctr">
                      <a:solidFill>
                        <a:srgbClr val="F0C949"/>
                      </a:solidFill>
                      <a:prstDash val="solid"/>
                      <a:round/>
                      <a:headEnd type="none" w="med" len="med"/>
                      <a:tailEnd type="none" w="med" len="med"/>
                    </a:lnR>
                    <a:lnT w="9525" cap="flat" cmpd="sng" algn="ctr">
                      <a:solidFill>
                        <a:srgbClr val="F0C9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r>
            </a:tbl>
          </a:graphicData>
        </a:graphic>
      </p:graphicFrame>
      <p:sp>
        <p:nvSpPr>
          <p:cNvPr id="7" name="Rectangle 3"/>
          <p:cNvSpPr>
            <a:spLocks noChangeArrowheads="1"/>
          </p:cNvSpPr>
          <p:nvPr/>
        </p:nvSpPr>
        <p:spPr bwMode="auto">
          <a:xfrm>
            <a:off x="3117850" y="1616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6400" b="0" i="0" u="none" strike="noStrike" cap="none" normalizeH="0" baseline="0" smtClean="0">
              <a:ln>
                <a:noFill/>
              </a:ln>
              <a:solidFill>
                <a:srgbClr val="5C5C5C"/>
              </a:solidFill>
              <a:effectLst/>
              <a:latin typeface="Arial Unicode MS" pitchFamily="34" charset="-128"/>
              <a:ea typeface="Arial Unicode MS" pitchFamily="34" charset="-128"/>
              <a:cs typeface="Arial Unicode MS"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685337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dirty="0" smtClean="0"/>
              <a:t>Funnel plot to assess publication bias </a:t>
            </a:r>
            <a:endParaRPr lang="en-US" dirty="0"/>
          </a:p>
        </p:txBody>
      </p:sp>
      <p:sp>
        <p:nvSpPr>
          <p:cNvPr id="3" name="Espace réservé du contenu 2"/>
          <p:cNvSpPr>
            <a:spLocks noGrp="1"/>
          </p:cNvSpPr>
          <p:nvPr>
            <p:ph idx="1"/>
          </p:nvPr>
        </p:nvSpPr>
        <p:spPr/>
        <p:txBody>
          <a:bodyPr>
            <a:normAutofit/>
          </a:bodyPr>
          <a:lstStyle/>
          <a:p>
            <a:r>
              <a:rPr lang="en-US" sz="2800" dirty="0"/>
              <a:t>A</a:t>
            </a:r>
            <a:r>
              <a:rPr lang="en-US" sz="2800" dirty="0" smtClean="0"/>
              <a:t>nalysis of effect of probiotic supplement on NEC risk including 20 studies; </a:t>
            </a:r>
            <a:r>
              <a:rPr lang="en-US" sz="2800" dirty="0" err="1" smtClean="0"/>
              <a:t>TEgger</a:t>
            </a:r>
            <a:r>
              <a:rPr lang="en-US" sz="2800" dirty="0" smtClean="0"/>
              <a:t> test = −1.12; 95% CI, −1.82 to 0.56; </a:t>
            </a:r>
            <a:r>
              <a:rPr lang="en-US" sz="2800" dirty="0" err="1" smtClean="0"/>
              <a:t>PEgger</a:t>
            </a:r>
            <a:r>
              <a:rPr lang="en-US" sz="2800" dirty="0" smtClean="0"/>
              <a:t> test = .278 &gt; .05</a:t>
            </a:r>
            <a:endParaRPr lang="en-US" sz="28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429000"/>
            <a:ext cx="4792804"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0389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Other</a:t>
            </a:r>
            <a:r>
              <a:rPr lang="fr-CA" dirty="0" smtClean="0"/>
              <a:t> </a:t>
            </a:r>
            <a:r>
              <a:rPr lang="fr-CA" dirty="0" err="1" smtClean="0"/>
              <a:t>recent</a:t>
            </a:r>
            <a:r>
              <a:rPr lang="fr-CA" dirty="0" smtClean="0"/>
              <a:t> </a:t>
            </a:r>
            <a:r>
              <a:rPr lang="fr-CA" dirty="0" err="1" smtClean="0"/>
              <a:t>meta</a:t>
            </a:r>
            <a:r>
              <a:rPr lang="fr-CA" dirty="0" smtClean="0"/>
              <a:t>-analyses</a:t>
            </a:r>
            <a:endParaRPr lang="en-US" dirty="0"/>
          </a:p>
        </p:txBody>
      </p:sp>
      <p:sp>
        <p:nvSpPr>
          <p:cNvPr id="3" name="Espace réservé du contenu 2"/>
          <p:cNvSpPr>
            <a:spLocks noGrp="1"/>
          </p:cNvSpPr>
          <p:nvPr>
            <p:ph idx="1"/>
          </p:nvPr>
        </p:nvSpPr>
        <p:spPr/>
        <p:txBody>
          <a:bodyPr>
            <a:normAutofit fontScale="92500"/>
          </a:bodyPr>
          <a:lstStyle/>
          <a:p>
            <a:r>
              <a:rPr lang="en-US" dirty="0" err="1" smtClean="0"/>
              <a:t>Deshpande</a:t>
            </a:r>
            <a:r>
              <a:rPr lang="en-US" dirty="0" smtClean="0"/>
              <a:t> </a:t>
            </a:r>
            <a:r>
              <a:rPr lang="en-US" dirty="0"/>
              <a:t>G, </a:t>
            </a:r>
            <a:r>
              <a:rPr lang="en-US" dirty="0" err="1"/>
              <a:t>Rao</a:t>
            </a:r>
            <a:r>
              <a:rPr lang="en-US" dirty="0"/>
              <a:t> S, </a:t>
            </a:r>
            <a:r>
              <a:rPr lang="en-US" dirty="0" err="1"/>
              <a:t>Patole</a:t>
            </a:r>
            <a:r>
              <a:rPr lang="en-US" dirty="0"/>
              <a:t> S, </a:t>
            </a:r>
            <a:r>
              <a:rPr lang="en-US" dirty="0" err="1"/>
              <a:t>Bulsara</a:t>
            </a:r>
            <a:r>
              <a:rPr lang="en-US" dirty="0"/>
              <a:t> M: </a:t>
            </a:r>
            <a:r>
              <a:rPr lang="en-US" b="1" dirty="0"/>
              <a:t>Updated Meta-analysis of Probiotics for Preventing Necrotizing </a:t>
            </a:r>
            <a:r>
              <a:rPr lang="en-US" b="1" dirty="0" err="1"/>
              <a:t>Enterocolitis</a:t>
            </a:r>
            <a:r>
              <a:rPr lang="en-US" b="1" dirty="0"/>
              <a:t> in Preterm Neonates. </a:t>
            </a:r>
            <a:r>
              <a:rPr lang="en-US" b="1" i="1" dirty="0"/>
              <a:t>Pediatrics 2010, 125(5):921-930</a:t>
            </a:r>
            <a:r>
              <a:rPr lang="en-US" b="1" i="1" dirty="0" smtClean="0"/>
              <a:t>.</a:t>
            </a:r>
          </a:p>
          <a:p>
            <a:r>
              <a:rPr lang="en-US" dirty="0">
                <a:solidFill>
                  <a:srgbClr val="000000"/>
                </a:solidFill>
                <a:latin typeface="Calibri" charset="0"/>
              </a:rPr>
              <a:t>AlFaleh, Khalid; </a:t>
            </a:r>
            <a:r>
              <a:rPr lang="en-US" dirty="0" err="1">
                <a:solidFill>
                  <a:srgbClr val="000000"/>
                </a:solidFill>
                <a:latin typeface="Calibri" charset="0"/>
              </a:rPr>
              <a:t>Anabrees</a:t>
            </a:r>
            <a:r>
              <a:rPr lang="en-US" dirty="0">
                <a:solidFill>
                  <a:srgbClr val="000000"/>
                </a:solidFill>
                <a:latin typeface="Calibri" charset="0"/>
              </a:rPr>
              <a:t>, </a:t>
            </a:r>
            <a:r>
              <a:rPr lang="en-US" dirty="0" err="1">
                <a:solidFill>
                  <a:srgbClr val="000000"/>
                </a:solidFill>
                <a:latin typeface="Calibri" charset="0"/>
              </a:rPr>
              <a:t>Jasim</a:t>
            </a:r>
            <a:r>
              <a:rPr lang="en-US" dirty="0">
                <a:solidFill>
                  <a:srgbClr val="000000"/>
                </a:solidFill>
                <a:latin typeface="Calibri" charset="0"/>
              </a:rPr>
              <a:t>; </a:t>
            </a:r>
            <a:r>
              <a:rPr lang="en-US" dirty="0" err="1">
                <a:solidFill>
                  <a:srgbClr val="000000"/>
                </a:solidFill>
                <a:latin typeface="Calibri" charset="0"/>
              </a:rPr>
              <a:t>Bassler</a:t>
            </a:r>
            <a:r>
              <a:rPr lang="en-US" dirty="0">
                <a:solidFill>
                  <a:srgbClr val="000000"/>
                </a:solidFill>
                <a:latin typeface="Calibri" charset="0"/>
              </a:rPr>
              <a:t>, Dirk; </a:t>
            </a:r>
            <a:r>
              <a:rPr lang="en-US" dirty="0" err="1">
                <a:solidFill>
                  <a:srgbClr val="000000"/>
                </a:solidFill>
                <a:latin typeface="Calibri" charset="0"/>
              </a:rPr>
              <a:t>AlKharfi</a:t>
            </a:r>
            <a:r>
              <a:rPr lang="en-US" dirty="0">
                <a:solidFill>
                  <a:srgbClr val="000000"/>
                </a:solidFill>
                <a:latin typeface="Calibri" charset="0"/>
              </a:rPr>
              <a:t>, </a:t>
            </a:r>
            <a:r>
              <a:rPr lang="en-US" dirty="0" err="1" smtClean="0">
                <a:solidFill>
                  <a:srgbClr val="000000"/>
                </a:solidFill>
                <a:latin typeface="Calibri" charset="0"/>
              </a:rPr>
              <a:t>Turki</a:t>
            </a:r>
            <a:r>
              <a:rPr lang="en-US" dirty="0" smtClean="0">
                <a:solidFill>
                  <a:srgbClr val="000000"/>
                </a:solidFill>
                <a:latin typeface="Calibri" charset="0"/>
              </a:rPr>
              <a:t>: </a:t>
            </a:r>
            <a:r>
              <a:rPr lang="en-US" b="1" dirty="0" smtClean="0">
                <a:solidFill>
                  <a:srgbClr val="000000"/>
                </a:solidFill>
                <a:latin typeface="Calibri" charset="0"/>
              </a:rPr>
              <a:t>Probiotics </a:t>
            </a:r>
            <a:r>
              <a:rPr lang="en-US" b="1" dirty="0">
                <a:solidFill>
                  <a:srgbClr val="000000"/>
                </a:solidFill>
                <a:latin typeface="Calibri" charset="0"/>
              </a:rPr>
              <a:t>for prevention of necrotizing </a:t>
            </a:r>
            <a:r>
              <a:rPr lang="en-US" b="1" dirty="0" err="1">
                <a:solidFill>
                  <a:srgbClr val="000000"/>
                </a:solidFill>
                <a:latin typeface="Calibri" charset="0"/>
              </a:rPr>
              <a:t>enterocolitis</a:t>
            </a:r>
            <a:r>
              <a:rPr lang="en-US" b="1" dirty="0">
                <a:solidFill>
                  <a:srgbClr val="000000"/>
                </a:solidFill>
                <a:latin typeface="Calibri" charset="0"/>
              </a:rPr>
              <a:t> in preterm </a:t>
            </a:r>
            <a:r>
              <a:rPr lang="en-US" b="1" dirty="0" smtClean="0">
                <a:solidFill>
                  <a:srgbClr val="000000"/>
                </a:solidFill>
                <a:latin typeface="Calibri" charset="0"/>
              </a:rPr>
              <a:t>infants </a:t>
            </a:r>
            <a:r>
              <a:rPr lang="en-US" b="1" i="1" dirty="0" smtClean="0">
                <a:solidFill>
                  <a:srgbClr val="000000"/>
                </a:solidFill>
                <a:latin typeface="Calibri" charset="0"/>
              </a:rPr>
              <a:t>Cochrane </a:t>
            </a:r>
            <a:r>
              <a:rPr lang="en-US" b="1" i="1" dirty="0">
                <a:solidFill>
                  <a:srgbClr val="000000"/>
                </a:solidFill>
                <a:latin typeface="Calibri" charset="0"/>
              </a:rPr>
              <a:t>Database of Systematic Reviews. Issue 3, 2011</a:t>
            </a:r>
            <a:r>
              <a:rPr lang="en-US" dirty="0">
                <a:solidFill>
                  <a:srgbClr val="000000"/>
                </a:solidFill>
                <a:latin typeface="Calibri" charset="0"/>
              </a:rPr>
              <a:t>.</a:t>
            </a:r>
          </a:p>
          <a:p>
            <a:endParaRPr lang="en-US" b="1" i="1" dirty="0"/>
          </a:p>
        </p:txBody>
      </p:sp>
    </p:spTree>
    <p:extLst>
      <p:ext uri="{BB962C8B-B14F-4D97-AF65-F5344CB8AC3E}">
        <p14:creationId xmlns:p14="http://schemas.microsoft.com/office/powerpoint/2010/main" val="3684207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Trial sequential analysis.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201" y="6107682"/>
            <a:ext cx="3591360"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040" y="2033493"/>
            <a:ext cx="7804800" cy="27838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671040"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Deshpande G et al. Pediatrics 2010;125:921-930</a:t>
            </a:r>
          </a:p>
        </p:txBody>
      </p:sp>
      <p:sp>
        <p:nvSpPr>
          <p:cNvPr id="3077" name="Text Box 5"/>
          <p:cNvSpPr txBox="1">
            <a:spLocks noChangeArrowheads="1"/>
          </p:cNvSpPr>
          <p:nvPr/>
        </p:nvSpPr>
        <p:spPr bwMode="auto">
          <a:xfrm>
            <a:off x="42480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©2010 by American Academy of Pediatrics</a:t>
            </a:r>
          </a:p>
        </p:txBody>
      </p:sp>
    </p:spTree>
    <p:extLst>
      <p:ext uri="{BB962C8B-B14F-4D97-AF65-F5344CB8AC3E}">
        <p14:creationId xmlns:p14="http://schemas.microsoft.com/office/powerpoint/2010/main" val="409476735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Other</a:t>
            </a:r>
            <a:r>
              <a:rPr lang="fr-CA" dirty="0" smtClean="0"/>
              <a:t> </a:t>
            </a:r>
            <a:r>
              <a:rPr lang="fr-CA" dirty="0" err="1" smtClean="0"/>
              <a:t>RCTs</a:t>
            </a:r>
            <a:endParaRPr lang="en-US" dirty="0"/>
          </a:p>
        </p:txBody>
      </p:sp>
      <p:sp>
        <p:nvSpPr>
          <p:cNvPr id="3" name="Espace réservé du contenu 2"/>
          <p:cNvSpPr>
            <a:spLocks noGrp="1"/>
          </p:cNvSpPr>
          <p:nvPr>
            <p:ph idx="1"/>
          </p:nvPr>
        </p:nvSpPr>
        <p:spPr/>
        <p:txBody>
          <a:bodyPr>
            <a:normAutofit fontScale="70000" lnSpcReduction="20000"/>
          </a:bodyPr>
          <a:lstStyle/>
          <a:p>
            <a:r>
              <a:rPr lang="fr-CA" dirty="0" smtClean="0"/>
              <a:t>2 </a:t>
            </a:r>
            <a:r>
              <a:rPr lang="fr-CA" dirty="0" err="1" smtClean="0"/>
              <a:t>other</a:t>
            </a:r>
            <a:r>
              <a:rPr lang="fr-CA" dirty="0" smtClean="0"/>
              <a:t> RCTS have been </a:t>
            </a:r>
            <a:r>
              <a:rPr lang="fr-CA" dirty="0" err="1" smtClean="0"/>
              <a:t>recently</a:t>
            </a:r>
            <a:r>
              <a:rPr lang="fr-CA" dirty="0" smtClean="0"/>
              <a:t> </a:t>
            </a:r>
            <a:r>
              <a:rPr lang="fr-CA" dirty="0" err="1" smtClean="0"/>
              <a:t>presented</a:t>
            </a:r>
            <a:r>
              <a:rPr lang="fr-CA" dirty="0" smtClean="0"/>
              <a:t>, </a:t>
            </a:r>
            <a:r>
              <a:rPr lang="fr-CA" dirty="0" err="1" smtClean="0"/>
              <a:t>both</a:t>
            </a:r>
            <a:r>
              <a:rPr lang="fr-CA" dirty="0" smtClean="0"/>
              <a:t> </a:t>
            </a:r>
            <a:r>
              <a:rPr lang="fr-CA" dirty="0" err="1" smtClean="0"/>
              <a:t>examiend</a:t>
            </a:r>
            <a:r>
              <a:rPr lang="fr-CA" dirty="0" smtClean="0"/>
              <a:t> the </a:t>
            </a:r>
            <a:r>
              <a:rPr lang="fr-CA" dirty="0" err="1" smtClean="0"/>
              <a:t>effects</a:t>
            </a:r>
            <a:r>
              <a:rPr lang="fr-CA" dirty="0" smtClean="0"/>
              <a:t> of ‘</a:t>
            </a:r>
            <a:r>
              <a:rPr lang="en-US" dirty="0" smtClean="0"/>
              <a:t>Saccharomyces </a:t>
            </a:r>
            <a:r>
              <a:rPr lang="en-US" dirty="0" err="1" smtClean="0"/>
              <a:t>boulardii</a:t>
            </a:r>
            <a:r>
              <a:rPr lang="en-US" dirty="0" smtClean="0"/>
              <a:t>’ : no effect.</a:t>
            </a:r>
          </a:p>
          <a:p>
            <a:r>
              <a:rPr lang="en-US" i="1" dirty="0"/>
              <a:t>Rojas MA, Lozano JM, Rojas MX, Rodriguez VA, </a:t>
            </a:r>
            <a:r>
              <a:rPr lang="en-US" i="1" dirty="0" err="1"/>
              <a:t>Rondon</a:t>
            </a:r>
            <a:r>
              <a:rPr lang="en-US" i="1" dirty="0"/>
              <a:t> MA, </a:t>
            </a:r>
            <a:r>
              <a:rPr lang="en-US" i="1" dirty="0" err="1"/>
              <a:t>Bastidas</a:t>
            </a:r>
            <a:r>
              <a:rPr lang="en-US" i="1" dirty="0"/>
              <a:t> JA, Perez LA, Rojas C, </a:t>
            </a:r>
            <a:r>
              <a:rPr lang="en-US" i="1" dirty="0" err="1"/>
              <a:t>Ovalle</a:t>
            </a:r>
            <a:r>
              <a:rPr lang="en-US" i="1" dirty="0"/>
              <a:t> O, Garcia-</a:t>
            </a:r>
            <a:r>
              <a:rPr lang="en-US" i="1" dirty="0" err="1"/>
              <a:t>Harker</a:t>
            </a:r>
            <a:r>
              <a:rPr lang="en-US" i="1" dirty="0"/>
              <a:t> JE et al: </a:t>
            </a:r>
            <a:r>
              <a:rPr lang="en-US" b="1" i="1" dirty="0"/>
              <a:t>Prophylactic probiotics to prevent death and nosocomial infection in preterm infants. Pediatrics 2012</a:t>
            </a:r>
            <a:r>
              <a:rPr lang="en-US" b="1" i="1" dirty="0" smtClean="0"/>
              <a:t>. </a:t>
            </a:r>
            <a:r>
              <a:rPr lang="en-US" dirty="0" smtClean="0"/>
              <a:t>Multicenter RCT infants &lt;2kg; primary outcome was survival without nosocomial sepsis (Columbia)</a:t>
            </a:r>
            <a:r>
              <a:rPr lang="fr-CA" dirty="0" smtClean="0"/>
              <a:t>. NEC 8/372 </a:t>
            </a:r>
            <a:r>
              <a:rPr lang="fr-CA" dirty="0" err="1" smtClean="0"/>
              <a:t>probiotiques</a:t>
            </a:r>
            <a:r>
              <a:rPr lang="fr-CA" dirty="0" smtClean="0"/>
              <a:t> 15/378 contrôle (L </a:t>
            </a:r>
            <a:r>
              <a:rPr lang="fr-CA" dirty="0" err="1" smtClean="0"/>
              <a:t>reuteri</a:t>
            </a:r>
            <a:r>
              <a:rPr lang="fr-CA" dirty="0" smtClean="0"/>
              <a:t>)</a:t>
            </a:r>
          </a:p>
          <a:p>
            <a:r>
              <a:rPr lang="fr-CA" dirty="0" smtClean="0"/>
              <a:t>2 </a:t>
            </a:r>
            <a:r>
              <a:rPr lang="fr-CA" dirty="0" err="1" smtClean="0"/>
              <a:t>others</a:t>
            </a:r>
            <a:r>
              <a:rPr lang="fr-CA" dirty="0" smtClean="0"/>
              <a:t> in </a:t>
            </a:r>
            <a:r>
              <a:rPr lang="fr-CA" dirty="0" err="1" smtClean="0"/>
              <a:t>progress</a:t>
            </a:r>
            <a:r>
              <a:rPr lang="fr-CA" dirty="0" smtClean="0"/>
              <a:t>, or </a:t>
            </a:r>
            <a:r>
              <a:rPr lang="fr-CA" dirty="0" err="1" smtClean="0"/>
              <a:t>just</a:t>
            </a:r>
            <a:r>
              <a:rPr lang="fr-CA" dirty="0" smtClean="0"/>
              <a:t> </a:t>
            </a:r>
            <a:r>
              <a:rPr lang="fr-CA" dirty="0" err="1" smtClean="0"/>
              <a:t>completed</a:t>
            </a:r>
            <a:r>
              <a:rPr lang="fr-CA" dirty="0" smtClean="0"/>
              <a:t>, </a:t>
            </a:r>
            <a:r>
              <a:rPr lang="fr-CA" dirty="0" err="1" smtClean="0"/>
              <a:t>with</a:t>
            </a:r>
            <a:r>
              <a:rPr lang="fr-CA" dirty="0" smtClean="0"/>
              <a:t> a total of 2,400 enfants, </a:t>
            </a:r>
          </a:p>
          <a:p>
            <a:pPr lvl="1"/>
            <a:r>
              <a:rPr lang="fr-CA" dirty="0" smtClean="0"/>
              <a:t>Costeloe </a:t>
            </a:r>
            <a:r>
              <a:rPr lang="fr-CA" dirty="0" err="1" smtClean="0"/>
              <a:t>angleterre</a:t>
            </a:r>
            <a:r>
              <a:rPr lang="fr-CA" dirty="0" smtClean="0"/>
              <a:t>, (PIP) </a:t>
            </a:r>
            <a:r>
              <a:rPr lang="fr-CA" dirty="0" err="1" smtClean="0"/>
              <a:t>primary</a:t>
            </a:r>
            <a:r>
              <a:rPr lang="fr-CA" dirty="0" smtClean="0"/>
              <a:t> </a:t>
            </a:r>
            <a:r>
              <a:rPr lang="fr-CA" dirty="0" err="1" smtClean="0"/>
              <a:t>outcome</a:t>
            </a:r>
            <a:r>
              <a:rPr lang="fr-CA" dirty="0" smtClean="0"/>
              <a:t> </a:t>
            </a:r>
            <a:r>
              <a:rPr lang="fr-CA" dirty="0" err="1" smtClean="0"/>
              <a:t>is</a:t>
            </a:r>
            <a:r>
              <a:rPr lang="fr-CA" dirty="0" smtClean="0"/>
              <a:t> </a:t>
            </a:r>
            <a:r>
              <a:rPr lang="fr-CA" dirty="0" err="1" smtClean="0"/>
              <a:t>sepsis</a:t>
            </a:r>
            <a:r>
              <a:rPr lang="fr-CA" dirty="0" smtClean="0"/>
              <a:t>, NEC or </a:t>
            </a:r>
            <a:r>
              <a:rPr lang="fr-CA" dirty="0" err="1" smtClean="0"/>
              <a:t>death</a:t>
            </a:r>
            <a:r>
              <a:rPr lang="fr-CA" dirty="0" smtClean="0"/>
              <a:t> (justification en partie ‘</a:t>
            </a:r>
            <a:r>
              <a:rPr lang="en-US" dirty="0"/>
              <a:t>None of the studies has taken place in the </a:t>
            </a:r>
            <a:r>
              <a:rPr lang="en-US" dirty="0" smtClean="0"/>
              <a:t>UK’)</a:t>
            </a:r>
          </a:p>
          <a:p>
            <a:pPr lvl="1"/>
            <a:r>
              <a:rPr lang="fr-CA" dirty="0" smtClean="0"/>
              <a:t>Tobin Australie (PROPREMS) </a:t>
            </a:r>
            <a:r>
              <a:rPr lang="fr-CA" dirty="0" err="1" smtClean="0"/>
              <a:t>primary</a:t>
            </a:r>
            <a:r>
              <a:rPr lang="fr-CA" dirty="0" smtClean="0"/>
              <a:t> </a:t>
            </a:r>
            <a:r>
              <a:rPr lang="fr-CA" dirty="0" err="1" smtClean="0"/>
              <a:t>outcome</a:t>
            </a:r>
            <a:r>
              <a:rPr lang="fr-CA" dirty="0" smtClean="0"/>
              <a:t> </a:t>
            </a:r>
            <a:r>
              <a:rPr lang="fr-CA" dirty="0" err="1" smtClean="0"/>
              <a:t>sepsis</a:t>
            </a:r>
            <a:r>
              <a:rPr lang="fr-CA" dirty="0" smtClean="0"/>
              <a:t>.</a:t>
            </a:r>
            <a:endParaRPr lang="en-US" dirty="0"/>
          </a:p>
        </p:txBody>
      </p:sp>
    </p:spTree>
    <p:extLst>
      <p:ext uri="{BB962C8B-B14F-4D97-AF65-F5344CB8AC3E}">
        <p14:creationId xmlns:p14="http://schemas.microsoft.com/office/powerpoint/2010/main" val="4263843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err="1" smtClean="0"/>
              <a:t>ProPrems</a:t>
            </a:r>
            <a:endParaRPr lang="fr-CA" dirty="0"/>
          </a:p>
        </p:txBody>
      </p:sp>
      <p:sp>
        <p:nvSpPr>
          <p:cNvPr id="3" name="Espace réservé du contenu 2"/>
          <p:cNvSpPr>
            <a:spLocks noGrp="1"/>
          </p:cNvSpPr>
          <p:nvPr>
            <p:ph idx="1"/>
          </p:nvPr>
        </p:nvSpPr>
        <p:spPr/>
        <p:txBody>
          <a:bodyPr/>
          <a:lstStyle/>
          <a:p>
            <a:r>
              <a:rPr lang="en-CA" dirty="0" smtClean="0"/>
              <a:t>Just finished and presented</a:t>
            </a:r>
          </a:p>
          <a:p>
            <a:r>
              <a:rPr lang="en-CA" dirty="0" smtClean="0"/>
              <a:t>Australian RCT of probiotics; a mixture of 2 </a:t>
            </a:r>
            <a:r>
              <a:rPr lang="en-CA" dirty="0" err="1" smtClean="0"/>
              <a:t>bifidobacteria</a:t>
            </a:r>
            <a:r>
              <a:rPr lang="en-CA" dirty="0" smtClean="0"/>
              <a:t> (</a:t>
            </a:r>
            <a:r>
              <a:rPr lang="en-CA" dirty="0" err="1" smtClean="0"/>
              <a:t>infantis</a:t>
            </a:r>
            <a:r>
              <a:rPr lang="en-CA" dirty="0" smtClean="0"/>
              <a:t> and </a:t>
            </a:r>
            <a:r>
              <a:rPr lang="en-CA" dirty="0" err="1" smtClean="0"/>
              <a:t>lactis</a:t>
            </a:r>
            <a:r>
              <a:rPr lang="en-CA" dirty="0" smtClean="0"/>
              <a:t>) and streptococcus </a:t>
            </a:r>
            <a:r>
              <a:rPr lang="en-CA" dirty="0" err="1" smtClean="0"/>
              <a:t>thermophilus</a:t>
            </a:r>
            <a:endParaRPr lang="en-CA" dirty="0" smtClean="0"/>
          </a:p>
          <a:p>
            <a:r>
              <a:rPr lang="en-CA" dirty="0" smtClean="0"/>
              <a:t>1100 babies randomized &lt;1500g and &lt;32 </a:t>
            </a:r>
            <a:r>
              <a:rPr lang="en-CA" dirty="0" err="1" smtClean="0"/>
              <a:t>wk</a:t>
            </a:r>
            <a:endParaRPr lang="en-CA" dirty="0" smtClean="0"/>
          </a:p>
          <a:p>
            <a:r>
              <a:rPr lang="en-CA" dirty="0" smtClean="0"/>
              <a:t>4.4% NEC grade 2 or more in controls</a:t>
            </a:r>
          </a:p>
          <a:p>
            <a:r>
              <a:rPr lang="en-CA" dirty="0" smtClean="0"/>
              <a:t>2.0% </a:t>
            </a:r>
            <a:r>
              <a:rPr lang="en-CA" dirty="0" smtClean="0"/>
              <a:t>NEC (grade 2 or more) with probiotics</a:t>
            </a:r>
          </a:p>
          <a:p>
            <a:r>
              <a:rPr lang="en-CA" dirty="0" smtClean="0"/>
              <a:t>Slightly fewer serious infections</a:t>
            </a:r>
            <a:endParaRPr lang="fr-CA" dirty="0"/>
          </a:p>
        </p:txBody>
      </p:sp>
    </p:spTree>
    <p:extLst>
      <p:ext uri="{BB962C8B-B14F-4D97-AF65-F5344CB8AC3E}">
        <p14:creationId xmlns:p14="http://schemas.microsoft.com/office/powerpoint/2010/main" val="1744334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smtClean="0"/>
              <a:t>Meta-</a:t>
            </a:r>
            <a:r>
              <a:rPr lang="fr-CA" dirty="0" err="1" smtClean="0"/>
              <a:t>analysis</a:t>
            </a:r>
            <a:endParaRPr lang="en-US" dirty="0"/>
          </a:p>
        </p:txBody>
      </p:sp>
      <p:sp>
        <p:nvSpPr>
          <p:cNvPr id="5" name="ZoneTexte 4"/>
          <p:cNvSpPr txBox="1"/>
          <p:nvPr/>
        </p:nvSpPr>
        <p:spPr>
          <a:xfrm>
            <a:off x="755576" y="5733256"/>
            <a:ext cx="6624736" cy="276999"/>
          </a:xfrm>
          <a:prstGeom prst="rect">
            <a:avLst/>
          </a:prstGeom>
          <a:noFill/>
        </p:spPr>
        <p:txBody>
          <a:bodyPr wrap="square" rtlCol="0">
            <a:spAutoFit/>
          </a:bodyPr>
          <a:lstStyle/>
          <a:p>
            <a:r>
              <a:rPr lang="fr-CA" sz="1200" dirty="0" smtClean="0"/>
              <a:t>Sans Manzoni 2009, sans les études de Saccharomyces</a:t>
            </a:r>
            <a:endParaRPr lang="en-US" sz="1200"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0613" y="1295400"/>
            <a:ext cx="6962775"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090613" y="4509120"/>
            <a:ext cx="4705523"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613" y="1219200"/>
            <a:ext cx="6962775"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90613" y="4617132"/>
            <a:ext cx="4705523" cy="1080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910955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Prospective cohort study CHUSJ</a:t>
            </a:r>
            <a:endParaRPr lang="en-US" dirty="0"/>
          </a:p>
        </p:txBody>
      </p:sp>
      <p:sp>
        <p:nvSpPr>
          <p:cNvPr id="3" name="Espace réservé du contenu 2"/>
          <p:cNvSpPr>
            <a:spLocks noGrp="1"/>
          </p:cNvSpPr>
          <p:nvPr>
            <p:ph idx="1"/>
          </p:nvPr>
        </p:nvSpPr>
        <p:spPr/>
        <p:txBody>
          <a:bodyPr>
            <a:normAutofit fontScale="85000" lnSpcReduction="20000"/>
          </a:bodyPr>
          <a:lstStyle/>
          <a:p>
            <a:r>
              <a:rPr lang="en-US" dirty="0"/>
              <a:t>Design/Methods: Starting in July 2011 we have administered a preparation containing a mix of 4 </a:t>
            </a:r>
            <a:r>
              <a:rPr lang="en-US" dirty="0" err="1"/>
              <a:t>bifidobacteria</a:t>
            </a:r>
            <a:r>
              <a:rPr lang="en-US" dirty="0"/>
              <a:t> (b </a:t>
            </a:r>
            <a:r>
              <a:rPr lang="en-US" dirty="0" err="1"/>
              <a:t>breve</a:t>
            </a:r>
            <a:r>
              <a:rPr lang="en-US" dirty="0"/>
              <a:t>, </a:t>
            </a:r>
            <a:r>
              <a:rPr lang="en-US" dirty="0" err="1"/>
              <a:t>bifidum</a:t>
            </a:r>
            <a:r>
              <a:rPr lang="en-US" dirty="0"/>
              <a:t>, </a:t>
            </a:r>
            <a:r>
              <a:rPr lang="en-US" dirty="0" err="1"/>
              <a:t>infantis</a:t>
            </a:r>
            <a:r>
              <a:rPr lang="en-US" dirty="0"/>
              <a:t> and </a:t>
            </a:r>
            <a:r>
              <a:rPr lang="en-US" dirty="0" err="1"/>
              <a:t>longum</a:t>
            </a:r>
            <a:r>
              <a:rPr lang="en-US" dirty="0"/>
              <a:t>) and a lactobacillus </a:t>
            </a:r>
            <a:r>
              <a:rPr lang="en-US" dirty="0" err="1"/>
              <a:t>rhamnosus</a:t>
            </a:r>
            <a:r>
              <a:rPr lang="en-US" dirty="0"/>
              <a:t> (</a:t>
            </a:r>
            <a:r>
              <a:rPr lang="en-US" dirty="0" err="1"/>
              <a:t>Florababy</a:t>
            </a:r>
            <a:r>
              <a:rPr lang="en-US" dirty="0"/>
              <a:t> (tm) holder of a Natural Product Number from Health Canada).</a:t>
            </a:r>
          </a:p>
          <a:p>
            <a:endParaRPr lang="en-US" dirty="0" smtClean="0"/>
          </a:p>
          <a:p>
            <a:r>
              <a:rPr lang="en-US" dirty="0" smtClean="0"/>
              <a:t>Data </a:t>
            </a:r>
            <a:r>
              <a:rPr lang="en-US" dirty="0"/>
              <a:t>on complications has been collected, and compared with the admissions to the NICU during the previous </a:t>
            </a:r>
            <a:r>
              <a:rPr lang="en-US" dirty="0" smtClean="0"/>
              <a:t>18 </a:t>
            </a:r>
            <a:r>
              <a:rPr lang="en-US" dirty="0"/>
              <a:t>months</a:t>
            </a:r>
            <a:r>
              <a:rPr lang="en-US" dirty="0" smtClean="0"/>
              <a:t>.</a:t>
            </a:r>
            <a:endParaRPr lang="en-US" dirty="0"/>
          </a:p>
          <a:p>
            <a:r>
              <a:rPr lang="en-US" dirty="0"/>
              <a:t>NEC stage 2 or greater was diagnosed by the presence of </a:t>
            </a:r>
            <a:r>
              <a:rPr lang="en-US" dirty="0" err="1"/>
              <a:t>pneumatosis</a:t>
            </a:r>
            <a:r>
              <a:rPr lang="en-US" dirty="0"/>
              <a:t> or other diagnostic findings on an abdominal radiograph, by an attending radiologist</a:t>
            </a:r>
            <a:r>
              <a:rPr lang="en-US" dirty="0" smtClean="0"/>
              <a:t>.</a:t>
            </a:r>
            <a:endParaRPr lang="en-US" dirty="0"/>
          </a:p>
        </p:txBody>
      </p:sp>
    </p:spTree>
    <p:extLst>
      <p:ext uri="{BB962C8B-B14F-4D97-AF65-F5344CB8AC3E}">
        <p14:creationId xmlns:p14="http://schemas.microsoft.com/office/powerpoint/2010/main" val="3714264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Prospective cohort study CHUSJ</a:t>
            </a:r>
            <a:endParaRPr lang="fr-CA" dirty="0"/>
          </a:p>
        </p:txBody>
      </p:sp>
      <p:graphicFrame>
        <p:nvGraphicFramePr>
          <p:cNvPr id="4" name="Tableau 3"/>
          <p:cNvGraphicFramePr>
            <a:graphicFrameLocks noGrp="1"/>
          </p:cNvGraphicFramePr>
          <p:nvPr>
            <p:extLst>
              <p:ext uri="{D42A27DB-BD31-4B8C-83A1-F6EECF244321}">
                <p14:modId xmlns:p14="http://schemas.microsoft.com/office/powerpoint/2010/main" val="3049901166"/>
              </p:ext>
            </p:extLst>
          </p:nvPr>
        </p:nvGraphicFramePr>
        <p:xfrm>
          <a:off x="323529" y="1772816"/>
          <a:ext cx="8496942" cy="4353373"/>
        </p:xfrm>
        <a:graphic>
          <a:graphicData uri="http://schemas.openxmlformats.org/drawingml/2006/table">
            <a:tbl>
              <a:tblPr firstRow="1" firstCol="1" bandRow="1">
                <a:tableStyleId>{5C22544A-7EE6-4342-B048-85BDC9FD1C3A}</a:tableStyleId>
              </a:tblPr>
              <a:tblGrid>
                <a:gridCol w="2832314"/>
                <a:gridCol w="2832314"/>
                <a:gridCol w="2832314"/>
              </a:tblGrid>
              <a:tr h="647641">
                <a:tc>
                  <a:txBody>
                    <a:bodyPr/>
                    <a:lstStyle/>
                    <a:p>
                      <a:pPr>
                        <a:lnSpc>
                          <a:spcPct val="150000"/>
                        </a:lnSpc>
                        <a:spcAft>
                          <a:spcPts val="0"/>
                        </a:spcAft>
                      </a:pPr>
                      <a:r>
                        <a:rPr lang="en-CA" sz="2400">
                          <a:effectLst/>
                        </a:rPr>
                        <a:t>Characteristic</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Pre-probiotic cohort</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Probiotic cohort</a:t>
                      </a:r>
                      <a:endParaRPr lang="fr-CA" sz="2400">
                        <a:effectLst/>
                        <a:latin typeface="Calibri"/>
                        <a:ea typeface="Times New Roman"/>
                        <a:cs typeface="Times New Roman"/>
                      </a:endParaRPr>
                    </a:p>
                  </a:txBody>
                  <a:tcPr marL="68580" marR="68580" marT="0" marB="0"/>
                </a:tc>
              </a:tr>
              <a:tr h="1369875">
                <a:tc>
                  <a:txBody>
                    <a:bodyPr/>
                    <a:lstStyle/>
                    <a:p>
                      <a:pPr>
                        <a:lnSpc>
                          <a:spcPct val="150000"/>
                        </a:lnSpc>
                        <a:spcAft>
                          <a:spcPts val="0"/>
                        </a:spcAft>
                      </a:pPr>
                      <a:r>
                        <a:rPr lang="en-CA" sz="2400">
                          <a:effectLst/>
                        </a:rPr>
                        <a:t>Gestational Age, weeks. Mean (SD)</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28.9 (2.2)</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29.0 (2.1)</a:t>
                      </a:r>
                      <a:endParaRPr lang="fr-CA" sz="2400">
                        <a:effectLst/>
                        <a:latin typeface="Calibri"/>
                        <a:ea typeface="Times New Roman"/>
                        <a:cs typeface="Times New Roman"/>
                      </a:endParaRPr>
                    </a:p>
                  </a:txBody>
                  <a:tcPr marL="68580" marR="68580" marT="0" marB="0"/>
                </a:tc>
              </a:tr>
              <a:tr h="647641">
                <a:tc>
                  <a:txBody>
                    <a:bodyPr/>
                    <a:lstStyle/>
                    <a:p>
                      <a:pPr>
                        <a:lnSpc>
                          <a:spcPct val="150000"/>
                        </a:lnSpc>
                        <a:spcAft>
                          <a:spcPts val="0"/>
                        </a:spcAft>
                      </a:pPr>
                      <a:r>
                        <a:rPr lang="en-CA" sz="2400">
                          <a:effectLst/>
                        </a:rPr>
                        <a:t>Birth weight, g. Mean (SD)</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1207 (376)</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1220 (334)</a:t>
                      </a:r>
                      <a:endParaRPr lang="fr-CA" sz="2400">
                        <a:effectLst/>
                        <a:latin typeface="Calibri"/>
                        <a:ea typeface="Times New Roman"/>
                        <a:cs typeface="Times New Roman"/>
                      </a:endParaRPr>
                    </a:p>
                  </a:txBody>
                  <a:tcPr marL="68580" marR="68580" marT="0" marB="0"/>
                </a:tc>
              </a:tr>
              <a:tr h="647641">
                <a:tc>
                  <a:txBody>
                    <a:bodyPr/>
                    <a:lstStyle/>
                    <a:p>
                      <a:pPr>
                        <a:lnSpc>
                          <a:spcPct val="150000"/>
                        </a:lnSpc>
                        <a:spcAft>
                          <a:spcPts val="0"/>
                        </a:spcAft>
                      </a:pPr>
                      <a:r>
                        <a:rPr lang="en-CA" sz="2400">
                          <a:effectLst/>
                        </a:rPr>
                        <a:t>SGA (&lt;10%le)</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11.4%</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16%</a:t>
                      </a:r>
                      <a:endParaRPr lang="fr-CA" sz="2400">
                        <a:effectLst/>
                        <a:latin typeface="Calibri"/>
                        <a:ea typeface="Times New Roman"/>
                        <a:cs typeface="Times New Roman"/>
                      </a:endParaRPr>
                    </a:p>
                  </a:txBody>
                  <a:tcPr marL="68580" marR="68580" marT="0" marB="0"/>
                </a:tc>
              </a:tr>
              <a:tr h="647641">
                <a:tc>
                  <a:txBody>
                    <a:bodyPr/>
                    <a:lstStyle/>
                    <a:p>
                      <a:pPr>
                        <a:lnSpc>
                          <a:spcPct val="150000"/>
                        </a:lnSpc>
                        <a:spcAft>
                          <a:spcPts val="0"/>
                        </a:spcAft>
                      </a:pPr>
                      <a:r>
                        <a:rPr lang="en-CA" sz="2400">
                          <a:effectLst/>
                        </a:rPr>
                        <a:t>% female</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44%</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dirty="0">
                          <a:effectLst/>
                        </a:rPr>
                        <a:t>51%</a:t>
                      </a:r>
                      <a:endParaRPr lang="fr-CA" sz="2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230807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graphicFrame>
        <p:nvGraphicFramePr>
          <p:cNvPr id="3" name="Tableau 2"/>
          <p:cNvGraphicFramePr>
            <a:graphicFrameLocks noGrp="1"/>
          </p:cNvGraphicFramePr>
          <p:nvPr>
            <p:extLst>
              <p:ext uri="{D42A27DB-BD31-4B8C-83A1-F6EECF244321}">
                <p14:modId xmlns:p14="http://schemas.microsoft.com/office/powerpoint/2010/main" val="835307520"/>
              </p:ext>
            </p:extLst>
          </p:nvPr>
        </p:nvGraphicFramePr>
        <p:xfrm>
          <a:off x="467544" y="2204864"/>
          <a:ext cx="8280920" cy="4112442"/>
        </p:xfrm>
        <a:graphic>
          <a:graphicData uri="http://schemas.openxmlformats.org/drawingml/2006/table">
            <a:tbl>
              <a:tblPr firstRow="1" firstCol="1" bandRow="1">
                <a:tableStyleId>{5C22544A-7EE6-4342-B048-85BDC9FD1C3A}</a:tableStyleId>
              </a:tblPr>
              <a:tblGrid>
                <a:gridCol w="2070230"/>
                <a:gridCol w="2070230"/>
                <a:gridCol w="2070230"/>
                <a:gridCol w="2070230"/>
              </a:tblGrid>
              <a:tr h="1270247">
                <a:tc>
                  <a:txBody>
                    <a:bodyPr/>
                    <a:lstStyle/>
                    <a:p>
                      <a:pPr>
                        <a:lnSpc>
                          <a:spcPct val="150000"/>
                        </a:lnSpc>
                        <a:spcAft>
                          <a:spcPts val="0"/>
                        </a:spcAft>
                      </a:pPr>
                      <a:r>
                        <a:rPr lang="en-CA" sz="2400">
                          <a:effectLst/>
                        </a:rPr>
                        <a:t>Outcome</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Pre-probiotic cohort (n=317)</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Probiotic cohort (n=294)</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Significance</a:t>
                      </a:r>
                      <a:endParaRPr lang="fr-CA" sz="2400">
                        <a:effectLst/>
                        <a:latin typeface="Calibri"/>
                        <a:ea typeface="Times New Roman"/>
                        <a:cs typeface="Times New Roman"/>
                      </a:endParaRPr>
                    </a:p>
                  </a:txBody>
                  <a:tcPr marL="68580" marR="68580" marT="0" marB="0"/>
                </a:tc>
              </a:tr>
              <a:tr h="600540">
                <a:tc>
                  <a:txBody>
                    <a:bodyPr/>
                    <a:lstStyle/>
                    <a:p>
                      <a:pPr>
                        <a:lnSpc>
                          <a:spcPct val="150000"/>
                        </a:lnSpc>
                        <a:spcAft>
                          <a:spcPts val="0"/>
                        </a:spcAft>
                      </a:pPr>
                      <a:r>
                        <a:rPr lang="en-CA" sz="2400">
                          <a:effectLst/>
                        </a:rPr>
                        <a:t>NEC</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31 (10%)</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16 (5%)</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p&lt;0.05</a:t>
                      </a:r>
                      <a:endParaRPr lang="fr-CA" sz="2400">
                        <a:effectLst/>
                        <a:latin typeface="Calibri"/>
                        <a:ea typeface="Times New Roman"/>
                        <a:cs typeface="Times New Roman"/>
                      </a:endParaRPr>
                    </a:p>
                  </a:txBody>
                  <a:tcPr marL="68580" marR="68580" marT="0" marB="0"/>
                </a:tc>
              </a:tr>
              <a:tr h="600540">
                <a:tc>
                  <a:txBody>
                    <a:bodyPr/>
                    <a:lstStyle/>
                    <a:p>
                      <a:pPr>
                        <a:lnSpc>
                          <a:spcPct val="150000"/>
                        </a:lnSpc>
                        <a:spcAft>
                          <a:spcPts val="0"/>
                        </a:spcAft>
                      </a:pPr>
                      <a:r>
                        <a:rPr lang="en-CA" sz="2400">
                          <a:effectLst/>
                        </a:rPr>
                        <a:t>Mortality</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31 (10%)</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20 (7%)</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p=NS</a:t>
                      </a:r>
                      <a:endParaRPr lang="fr-CA" sz="2400">
                        <a:effectLst/>
                        <a:latin typeface="Calibri"/>
                        <a:ea typeface="Times New Roman"/>
                        <a:cs typeface="Times New Roman"/>
                      </a:endParaRPr>
                    </a:p>
                  </a:txBody>
                  <a:tcPr marL="68580" marR="68580" marT="0" marB="0"/>
                </a:tc>
              </a:tr>
              <a:tr h="600540">
                <a:tc>
                  <a:txBody>
                    <a:bodyPr/>
                    <a:lstStyle/>
                    <a:p>
                      <a:pPr>
                        <a:lnSpc>
                          <a:spcPct val="150000"/>
                        </a:lnSpc>
                        <a:spcAft>
                          <a:spcPts val="0"/>
                        </a:spcAft>
                      </a:pPr>
                      <a:r>
                        <a:rPr lang="en-CA" sz="2400">
                          <a:effectLst/>
                        </a:rPr>
                        <a:t>NEC or Mortality</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54 (17%)</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31 (11%)</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p&lt;0.05</a:t>
                      </a:r>
                      <a:endParaRPr lang="fr-CA" sz="2400">
                        <a:effectLst/>
                        <a:latin typeface="Calibri"/>
                        <a:ea typeface="Times New Roman"/>
                        <a:cs typeface="Times New Roman"/>
                      </a:endParaRPr>
                    </a:p>
                  </a:txBody>
                  <a:tcPr marL="68580" marR="68580" marT="0" marB="0"/>
                </a:tc>
              </a:tr>
              <a:tr h="600540">
                <a:tc>
                  <a:txBody>
                    <a:bodyPr/>
                    <a:lstStyle/>
                    <a:p>
                      <a:pPr>
                        <a:lnSpc>
                          <a:spcPct val="150000"/>
                        </a:lnSpc>
                        <a:spcAft>
                          <a:spcPts val="0"/>
                        </a:spcAft>
                      </a:pPr>
                      <a:r>
                        <a:rPr lang="en-CA" sz="2400">
                          <a:effectLst/>
                        </a:rPr>
                        <a:t>HCAI</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57 (18%)</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a:effectLst/>
                        </a:rPr>
                        <a:t>54 (17%)</a:t>
                      </a:r>
                      <a:endParaRPr lang="fr-CA" sz="24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400" dirty="0">
                          <a:effectLst/>
                        </a:rPr>
                        <a:t>p=NS</a:t>
                      </a:r>
                      <a:endParaRPr lang="fr-CA" sz="2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905010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Logistic Regression</a:t>
            </a:r>
            <a:endParaRPr lang="fr-CA" dirty="0"/>
          </a:p>
        </p:txBody>
      </p:sp>
      <p:graphicFrame>
        <p:nvGraphicFramePr>
          <p:cNvPr id="3" name="Tableau 2"/>
          <p:cNvGraphicFramePr>
            <a:graphicFrameLocks noGrp="1"/>
          </p:cNvGraphicFramePr>
          <p:nvPr>
            <p:extLst>
              <p:ext uri="{D42A27DB-BD31-4B8C-83A1-F6EECF244321}">
                <p14:modId xmlns:p14="http://schemas.microsoft.com/office/powerpoint/2010/main" val="679118195"/>
              </p:ext>
            </p:extLst>
          </p:nvPr>
        </p:nvGraphicFramePr>
        <p:xfrm>
          <a:off x="467544" y="1484784"/>
          <a:ext cx="8064896" cy="5105481"/>
        </p:xfrm>
        <a:graphic>
          <a:graphicData uri="http://schemas.openxmlformats.org/drawingml/2006/table">
            <a:tbl>
              <a:tblPr firstRow="1" firstCol="1" bandRow="1">
                <a:tableStyleId>{5C22544A-7EE6-4342-B048-85BDC9FD1C3A}</a:tableStyleId>
              </a:tblPr>
              <a:tblGrid>
                <a:gridCol w="1422033"/>
                <a:gridCol w="1785301"/>
                <a:gridCol w="1782783"/>
                <a:gridCol w="1422033"/>
                <a:gridCol w="1652746"/>
              </a:tblGrid>
              <a:tr h="1179657">
                <a:tc>
                  <a:txBody>
                    <a:bodyPr/>
                    <a:lstStyle/>
                    <a:p>
                      <a:pPr>
                        <a:lnSpc>
                          <a:spcPct val="150000"/>
                        </a:lnSpc>
                        <a:spcAft>
                          <a:spcPts val="0"/>
                        </a:spcAft>
                      </a:pPr>
                      <a:r>
                        <a:rPr lang="en-CA" sz="2000">
                          <a:effectLst/>
                        </a:rPr>
                        <a:t>Outcome</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Receipt of Probiotics</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GA (per additional week)</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Being SGA</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Being Female</a:t>
                      </a:r>
                      <a:endParaRPr lang="fr-CA" sz="2000">
                        <a:effectLst/>
                        <a:latin typeface="Calibri"/>
                        <a:ea typeface="Times New Roman"/>
                        <a:cs typeface="Times New Roman"/>
                      </a:endParaRPr>
                    </a:p>
                  </a:txBody>
                  <a:tcPr marL="68580" marR="68580" marT="0" marB="0"/>
                </a:tc>
              </a:tr>
              <a:tr h="557711">
                <a:tc>
                  <a:txBody>
                    <a:bodyPr/>
                    <a:lstStyle/>
                    <a:p>
                      <a:pPr>
                        <a:lnSpc>
                          <a:spcPct val="150000"/>
                        </a:lnSpc>
                        <a:spcAft>
                          <a:spcPts val="0"/>
                        </a:spcAft>
                      </a:pPr>
                      <a:r>
                        <a:rPr lang="en-CA" sz="2000">
                          <a:effectLst/>
                        </a:rPr>
                        <a:t>NEC</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0.51 (0.26, 0.98)*</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0.72 (0.62, 0.83)*</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2.6* (1.1, 5.8)</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0.44** (0.23, 0.87)</a:t>
                      </a:r>
                      <a:endParaRPr lang="fr-CA" sz="2000">
                        <a:effectLst/>
                        <a:latin typeface="Calibri"/>
                        <a:ea typeface="Times New Roman"/>
                        <a:cs typeface="Times New Roman"/>
                      </a:endParaRPr>
                    </a:p>
                  </a:txBody>
                  <a:tcPr marL="68580" marR="68580" marT="0" marB="0"/>
                </a:tc>
              </a:tr>
              <a:tr h="557711">
                <a:tc>
                  <a:txBody>
                    <a:bodyPr/>
                    <a:lstStyle/>
                    <a:p>
                      <a:pPr>
                        <a:lnSpc>
                          <a:spcPct val="150000"/>
                        </a:lnSpc>
                        <a:spcAft>
                          <a:spcPts val="0"/>
                        </a:spcAft>
                      </a:pPr>
                      <a:r>
                        <a:rPr lang="en-CA" sz="2000">
                          <a:effectLst/>
                        </a:rPr>
                        <a:t>Mortality</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0.71 (0.38, 1.34)</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0.56 (0.48, 0.66) *</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3.5 (1.54, 7.84)*</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0.80 (0.43, 1.5)</a:t>
                      </a:r>
                      <a:endParaRPr lang="fr-CA" sz="2000">
                        <a:effectLst/>
                        <a:latin typeface="Calibri"/>
                        <a:ea typeface="Times New Roman"/>
                        <a:cs typeface="Times New Roman"/>
                      </a:endParaRPr>
                    </a:p>
                  </a:txBody>
                  <a:tcPr marL="68580" marR="68580" marT="0" marB="0"/>
                </a:tc>
              </a:tr>
              <a:tr h="1179657">
                <a:tc>
                  <a:txBody>
                    <a:bodyPr/>
                    <a:lstStyle/>
                    <a:p>
                      <a:pPr>
                        <a:lnSpc>
                          <a:spcPct val="150000"/>
                        </a:lnSpc>
                        <a:spcAft>
                          <a:spcPts val="0"/>
                        </a:spcAft>
                      </a:pPr>
                      <a:r>
                        <a:rPr lang="en-CA" sz="2000">
                          <a:effectLst/>
                        </a:rPr>
                        <a:t>NEC or mortality</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0.56 (0.33, 0.93)**</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0.62 (0.54, 0.69)*</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3.8 (1.95, 7.30)*</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0.72 (0.43, 1.19)</a:t>
                      </a:r>
                      <a:endParaRPr lang="fr-CA" sz="2000">
                        <a:effectLst/>
                        <a:latin typeface="Calibri"/>
                        <a:ea typeface="Times New Roman"/>
                        <a:cs typeface="Times New Roman"/>
                      </a:endParaRPr>
                    </a:p>
                  </a:txBody>
                  <a:tcPr marL="68580" marR="68580" marT="0" marB="0"/>
                </a:tc>
              </a:tr>
              <a:tr h="557711">
                <a:tc>
                  <a:txBody>
                    <a:bodyPr/>
                    <a:lstStyle/>
                    <a:p>
                      <a:pPr>
                        <a:lnSpc>
                          <a:spcPct val="150000"/>
                        </a:lnSpc>
                        <a:spcAft>
                          <a:spcPts val="0"/>
                        </a:spcAft>
                      </a:pPr>
                      <a:r>
                        <a:rPr lang="en-CA" sz="2000">
                          <a:effectLst/>
                        </a:rPr>
                        <a:t>HCAI</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0.98 (0.81, 1.98)</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0.56 (0.50, 0.63)***</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fr-CA" sz="2000">
                          <a:effectLst/>
                        </a:rPr>
                        <a:t>1.73 (0.90, 3.34)</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fr-CA" sz="2000" dirty="0">
                          <a:effectLst/>
                        </a:rPr>
                        <a:t>0.83 (0.52, 1.31)</a:t>
                      </a:r>
                      <a:endParaRPr lang="fr-CA" sz="20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7947520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Lactoferrin</a:t>
            </a:r>
            <a:endParaRPr lang="fr-CA" dirty="0"/>
          </a:p>
        </p:txBody>
      </p:sp>
      <p:sp>
        <p:nvSpPr>
          <p:cNvPr id="3" name="Espace réservé du contenu 2"/>
          <p:cNvSpPr>
            <a:spLocks noGrp="1"/>
          </p:cNvSpPr>
          <p:nvPr>
            <p:ph idx="1"/>
          </p:nvPr>
        </p:nvSpPr>
        <p:spPr/>
        <p:txBody>
          <a:bodyPr>
            <a:normAutofit fontScale="92500" lnSpcReduction="10000"/>
          </a:bodyPr>
          <a:lstStyle/>
          <a:p>
            <a:r>
              <a:rPr lang="en-CA" dirty="0" smtClean="0"/>
              <a:t>Protein in milk</a:t>
            </a:r>
          </a:p>
          <a:p>
            <a:r>
              <a:rPr lang="en-CA" dirty="0" smtClean="0"/>
              <a:t>Identified many decades ago</a:t>
            </a:r>
          </a:p>
          <a:p>
            <a:r>
              <a:rPr lang="en-CA" dirty="0" smtClean="0"/>
              <a:t>Involved in iron absorption (hence ‘</a:t>
            </a:r>
            <a:r>
              <a:rPr lang="en-CA" dirty="0" err="1" smtClean="0"/>
              <a:t>ferrin</a:t>
            </a:r>
            <a:r>
              <a:rPr lang="en-CA" dirty="0" smtClean="0"/>
              <a:t>’)</a:t>
            </a:r>
          </a:p>
          <a:p>
            <a:r>
              <a:rPr lang="en-CA" dirty="0" smtClean="0"/>
              <a:t>The reason why human milk iron is almost 100% bio-available</a:t>
            </a:r>
          </a:p>
          <a:p>
            <a:endParaRPr lang="en-CA" dirty="0"/>
          </a:p>
          <a:p>
            <a:r>
              <a:rPr lang="en-CA" dirty="0" smtClean="0"/>
              <a:t>Very similar protein structure in cows milk and human milk</a:t>
            </a:r>
          </a:p>
          <a:p>
            <a:r>
              <a:rPr lang="en-CA" dirty="0" smtClean="0"/>
              <a:t>None in artificial formulae</a:t>
            </a:r>
            <a:endParaRPr lang="fr-CA" dirty="0"/>
          </a:p>
        </p:txBody>
      </p:sp>
    </p:spTree>
    <p:extLst>
      <p:ext uri="{BB962C8B-B14F-4D97-AF65-F5344CB8AC3E}">
        <p14:creationId xmlns:p14="http://schemas.microsoft.com/office/powerpoint/2010/main" val="1233456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Protein</a:t>
            </a:r>
            <a:r>
              <a:rPr lang="fr-CA" dirty="0" smtClean="0"/>
              <a:t> composition of </a:t>
            </a:r>
            <a:r>
              <a:rPr lang="fr-CA" dirty="0" err="1" smtClean="0"/>
              <a:t>milk</a:t>
            </a:r>
            <a:endParaRPr lang="en-US" dirty="0"/>
          </a:p>
        </p:txBody>
      </p:sp>
      <p:sp>
        <p:nvSpPr>
          <p:cNvPr id="3" name="Espace réservé du contenu 2"/>
          <p:cNvSpPr>
            <a:spLocks noGrp="1"/>
          </p:cNvSpPr>
          <p:nvPr>
            <p:ph idx="1"/>
          </p:nvPr>
        </p:nvSpPr>
        <p:spPr>
          <a:xfrm>
            <a:off x="457200" y="4797152"/>
            <a:ext cx="8229600" cy="1329011"/>
          </a:xfrm>
        </p:spPr>
        <p:txBody>
          <a:bodyPr>
            <a:normAutofit fontScale="70000" lnSpcReduction="20000"/>
          </a:bodyPr>
          <a:lstStyle/>
          <a:p>
            <a:r>
              <a:rPr lang="fr-CA" dirty="0" err="1" smtClean="0"/>
              <a:t>Breast</a:t>
            </a:r>
            <a:r>
              <a:rPr lang="fr-CA" dirty="0" smtClean="0"/>
              <a:t> </a:t>
            </a:r>
            <a:r>
              <a:rPr lang="fr-CA" dirty="0" err="1" smtClean="0"/>
              <a:t>fed</a:t>
            </a:r>
            <a:r>
              <a:rPr lang="fr-CA" dirty="0" smtClean="0"/>
              <a:t> </a:t>
            </a:r>
            <a:r>
              <a:rPr lang="fr-CA" dirty="0" err="1" smtClean="0"/>
              <a:t>term</a:t>
            </a:r>
            <a:r>
              <a:rPr lang="fr-CA" dirty="0" smtClean="0"/>
              <a:t> infants </a:t>
            </a:r>
            <a:r>
              <a:rPr lang="fr-CA" dirty="0" err="1" smtClean="0"/>
              <a:t>receive</a:t>
            </a:r>
            <a:r>
              <a:rPr lang="fr-CA" dirty="0" smtClean="0"/>
              <a:t> about 100 mg of </a:t>
            </a:r>
            <a:r>
              <a:rPr lang="fr-CA" dirty="0" err="1" smtClean="0"/>
              <a:t>lactoferrin</a:t>
            </a:r>
            <a:r>
              <a:rPr lang="fr-CA" dirty="0" smtClean="0"/>
              <a:t> a </a:t>
            </a:r>
            <a:r>
              <a:rPr lang="fr-CA" dirty="0" err="1" smtClean="0"/>
              <a:t>day</a:t>
            </a:r>
            <a:r>
              <a:rPr lang="fr-CA" dirty="0" smtClean="0"/>
              <a:t> </a:t>
            </a:r>
            <a:r>
              <a:rPr lang="fr-CA" dirty="0" err="1" smtClean="0"/>
              <a:t>during</a:t>
            </a:r>
            <a:r>
              <a:rPr lang="fr-CA" dirty="0" smtClean="0"/>
              <a:t> the </a:t>
            </a:r>
            <a:r>
              <a:rPr lang="fr-CA" dirty="0" err="1" smtClean="0"/>
              <a:t>period</a:t>
            </a:r>
            <a:r>
              <a:rPr lang="fr-CA" dirty="0" smtClean="0"/>
              <a:t> of production colostrum, and </a:t>
            </a:r>
            <a:r>
              <a:rPr lang="fr-CA" dirty="0" err="1" smtClean="0"/>
              <a:t>rather</a:t>
            </a:r>
            <a:r>
              <a:rPr lang="fr-CA" dirty="0" smtClean="0"/>
              <a:t> </a:t>
            </a:r>
            <a:r>
              <a:rPr lang="fr-CA" dirty="0" err="1" smtClean="0"/>
              <a:t>less</a:t>
            </a:r>
            <a:r>
              <a:rPr lang="fr-CA" dirty="0" smtClean="0"/>
              <a:t> </a:t>
            </a:r>
            <a:r>
              <a:rPr lang="fr-CA" dirty="0" err="1" smtClean="0"/>
              <a:t>afterward</a:t>
            </a:r>
            <a:r>
              <a:rPr lang="fr-CA" dirty="0" smtClean="0"/>
              <a:t>. </a:t>
            </a:r>
          </a:p>
          <a:p>
            <a:r>
              <a:rPr lang="fr-CA" dirty="0" err="1" smtClean="0"/>
              <a:t>Very</a:t>
            </a:r>
            <a:r>
              <a:rPr lang="fr-CA" dirty="0" smtClean="0"/>
              <a:t> </a:t>
            </a:r>
            <a:r>
              <a:rPr lang="fr-CA" dirty="0" err="1" smtClean="0"/>
              <a:t>little</a:t>
            </a:r>
            <a:r>
              <a:rPr lang="fr-CA" dirty="0" smtClean="0"/>
              <a:t> </a:t>
            </a:r>
            <a:r>
              <a:rPr lang="fr-CA" dirty="0" err="1" smtClean="0"/>
              <a:t>lactoferrin</a:t>
            </a:r>
            <a:r>
              <a:rPr lang="fr-CA" dirty="0" smtClean="0"/>
              <a:t> in </a:t>
            </a:r>
            <a:r>
              <a:rPr lang="fr-CA" dirty="0" err="1" smtClean="0"/>
              <a:t>cows</a:t>
            </a:r>
            <a:r>
              <a:rPr lang="fr-CA" dirty="0" smtClean="0"/>
              <a:t> </a:t>
            </a:r>
            <a:r>
              <a:rPr lang="fr-CA" dirty="0" err="1" smtClean="0"/>
              <a:t>milk</a:t>
            </a:r>
            <a:r>
              <a:rPr lang="fr-CA" dirty="0" smtClean="0"/>
              <a:t>, </a:t>
            </a:r>
            <a:r>
              <a:rPr lang="fr-CA" dirty="0" err="1" smtClean="0"/>
              <a:t>even</a:t>
            </a:r>
            <a:r>
              <a:rPr lang="fr-CA" dirty="0" smtClean="0"/>
              <a:t> </a:t>
            </a:r>
            <a:r>
              <a:rPr lang="fr-CA" dirty="0" err="1" smtClean="0"/>
              <a:t>less</a:t>
            </a:r>
            <a:r>
              <a:rPr lang="fr-CA" dirty="0" smtClean="0"/>
              <a:t> </a:t>
            </a:r>
            <a:r>
              <a:rPr lang="fr-CA" dirty="0" err="1" smtClean="0"/>
              <a:t>after</a:t>
            </a:r>
            <a:r>
              <a:rPr lang="fr-CA" dirty="0" smtClean="0"/>
              <a:t> modification.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200" y="2492896"/>
            <a:ext cx="7263604"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52483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The known and postulated iron-transport processes believed to be operating in the neonatal duodenum.</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201" y="6107682"/>
            <a:ext cx="3591360"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080" y="979303"/>
            <a:ext cx="696960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1090081"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Collard K J Pediatrics 2009;123:1208-1216</a:t>
            </a:r>
          </a:p>
        </p:txBody>
      </p:sp>
      <p:sp>
        <p:nvSpPr>
          <p:cNvPr id="3077" name="Text Box 5"/>
          <p:cNvSpPr txBox="1">
            <a:spLocks noChangeArrowheads="1"/>
          </p:cNvSpPr>
          <p:nvPr/>
        </p:nvSpPr>
        <p:spPr bwMode="auto">
          <a:xfrm>
            <a:off x="42480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©2009 by American Academy of Pediatrics</a:t>
            </a:r>
          </a:p>
        </p:txBody>
      </p:sp>
    </p:spTree>
    <p:extLst>
      <p:ext uri="{BB962C8B-B14F-4D97-AF65-F5344CB8AC3E}">
        <p14:creationId xmlns:p14="http://schemas.microsoft.com/office/powerpoint/2010/main" val="40035743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Lactoferrin</a:t>
            </a:r>
            <a:endParaRPr lang="en-US" dirty="0"/>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196752"/>
            <a:ext cx="3950855" cy="3966658"/>
          </a:xfrm>
        </p:spPr>
      </p:pic>
      <p:sp>
        <p:nvSpPr>
          <p:cNvPr id="6" name="ZoneTexte 5"/>
          <p:cNvSpPr txBox="1"/>
          <p:nvPr/>
        </p:nvSpPr>
        <p:spPr>
          <a:xfrm>
            <a:off x="1043608" y="5517232"/>
            <a:ext cx="7344816" cy="646331"/>
          </a:xfrm>
          <a:prstGeom prst="rect">
            <a:avLst/>
          </a:prstGeom>
          <a:noFill/>
        </p:spPr>
        <p:txBody>
          <a:bodyPr wrap="square" rtlCol="0">
            <a:spAutoFit/>
          </a:bodyPr>
          <a:lstStyle/>
          <a:p>
            <a:r>
              <a:rPr lang="pt-BR" dirty="0" smtClean="0"/>
              <a:t>w h e y  includes lactoferrin, beta-lactoglobulin, alpha lactalbumin glycomacropeptide, and immunoglobulins,</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1844824"/>
            <a:ext cx="1622425"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17008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txBody>
          <a:bodyPr>
            <a:normAutofit/>
          </a:bodyPr>
          <a:lstStyle/>
          <a:p>
            <a:pPr marL="0" indent="0" algn="ctr">
              <a:buNone/>
            </a:pPr>
            <a:r>
              <a:rPr lang="en-US" sz="2400" dirty="0" smtClean="0"/>
              <a:t>Three dimensional structures of </a:t>
            </a:r>
            <a:r>
              <a:rPr lang="en-US" sz="2400" dirty="0" err="1" smtClean="0"/>
              <a:t>diferric</a:t>
            </a:r>
            <a:r>
              <a:rPr lang="en-US" sz="2400" dirty="0" smtClean="0"/>
              <a:t> human LF (</a:t>
            </a:r>
            <a:r>
              <a:rPr lang="en-US" sz="2400" dirty="0" err="1" smtClean="0"/>
              <a:t>Farnaud</a:t>
            </a:r>
            <a:r>
              <a:rPr lang="en-US" sz="2400" dirty="0" smtClean="0"/>
              <a:t> and Evans, 2003) and bovine LF (Moore et al., 1997). The location of </a:t>
            </a:r>
            <a:r>
              <a:rPr lang="en-US" sz="2400" dirty="0" err="1" smtClean="0"/>
              <a:t>lactoferricin</a:t>
            </a:r>
            <a:r>
              <a:rPr lang="en-US" sz="2400" dirty="0" smtClean="0"/>
              <a:t> </a:t>
            </a:r>
            <a:r>
              <a:rPr lang="en-US" sz="2400" dirty="0" smtClean="0"/>
              <a:t>within the protein is shown in yellow and the two ferric ions are in red</a:t>
            </a:r>
            <a:endParaRPr lang="en-US"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212976"/>
            <a:ext cx="6686759" cy="3226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10484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Lactoferricin</a:t>
            </a:r>
            <a:endParaRPr lang="en-US" dirty="0"/>
          </a:p>
        </p:txBody>
      </p:sp>
      <p:sp>
        <p:nvSpPr>
          <p:cNvPr id="3" name="Espace réservé du contenu 2"/>
          <p:cNvSpPr>
            <a:spLocks noGrp="1"/>
          </p:cNvSpPr>
          <p:nvPr>
            <p:ph idx="1"/>
          </p:nvPr>
        </p:nvSpPr>
        <p:spPr/>
        <p:txBody>
          <a:bodyPr/>
          <a:lstStyle/>
          <a:p>
            <a:r>
              <a:rPr lang="fr-CA" dirty="0" err="1" smtClean="0"/>
              <a:t>Lactoferrin</a:t>
            </a:r>
            <a:r>
              <a:rPr lang="fr-CA" dirty="0" smtClean="0"/>
              <a:t> </a:t>
            </a:r>
            <a:r>
              <a:rPr lang="fr-CA" dirty="0" err="1" smtClean="0"/>
              <a:t>is</a:t>
            </a:r>
            <a:r>
              <a:rPr lang="fr-CA" dirty="0" smtClean="0"/>
              <a:t> </a:t>
            </a:r>
            <a:r>
              <a:rPr lang="fr-CA" dirty="0" err="1" smtClean="0"/>
              <a:t>partially</a:t>
            </a:r>
            <a:r>
              <a:rPr lang="fr-CA" dirty="0" smtClean="0"/>
              <a:t> </a:t>
            </a:r>
            <a:r>
              <a:rPr lang="fr-CA" dirty="0" err="1" smtClean="0"/>
              <a:t>hydrolysed</a:t>
            </a:r>
            <a:r>
              <a:rPr lang="fr-CA" dirty="0" smtClean="0"/>
              <a:t> in the </a:t>
            </a:r>
            <a:r>
              <a:rPr lang="fr-CA" dirty="0" err="1" smtClean="0"/>
              <a:t>stomach</a:t>
            </a:r>
            <a:endParaRPr lang="fr-CA" dirty="0" smtClean="0"/>
          </a:p>
          <a:p>
            <a:r>
              <a:rPr lang="fr-CA" dirty="0" err="1" smtClean="0"/>
              <a:t>Which</a:t>
            </a:r>
            <a:r>
              <a:rPr lang="fr-CA" dirty="0" smtClean="0"/>
              <a:t> </a:t>
            </a:r>
            <a:r>
              <a:rPr lang="fr-CA" dirty="0" err="1" smtClean="0"/>
              <a:t>creates</a:t>
            </a:r>
            <a:r>
              <a:rPr lang="fr-CA" dirty="0" smtClean="0"/>
              <a:t> </a:t>
            </a:r>
            <a:r>
              <a:rPr lang="fr-CA" dirty="0" err="1" smtClean="0"/>
              <a:t>lactoferricin</a:t>
            </a:r>
            <a:r>
              <a:rPr lang="fr-CA" dirty="0" smtClean="0"/>
              <a:t>, </a:t>
            </a:r>
            <a:r>
              <a:rPr lang="fr-CA" dirty="0" err="1" smtClean="0"/>
              <a:t>which</a:t>
            </a:r>
            <a:r>
              <a:rPr lang="fr-CA" dirty="0" smtClean="0"/>
              <a:t> has an </a:t>
            </a:r>
            <a:r>
              <a:rPr lang="fr-CA" dirty="0" err="1" smtClean="0"/>
              <a:t>increased</a:t>
            </a:r>
            <a:r>
              <a:rPr lang="fr-CA" dirty="0" smtClean="0"/>
              <a:t> </a:t>
            </a:r>
            <a:r>
              <a:rPr lang="fr-CA" dirty="0" err="1" smtClean="0"/>
              <a:t>antibacterial</a:t>
            </a:r>
            <a:r>
              <a:rPr lang="fr-CA" dirty="0" smtClean="0"/>
              <a:t> </a:t>
            </a:r>
            <a:r>
              <a:rPr lang="fr-CA" dirty="0" err="1" smtClean="0"/>
              <a:t>activity</a:t>
            </a:r>
            <a:r>
              <a:rPr lang="fr-CA" dirty="0" smtClean="0"/>
              <a:t>.</a:t>
            </a:r>
          </a:p>
          <a:p>
            <a:endParaRPr lang="fr-CA" dirty="0"/>
          </a:p>
          <a:p>
            <a:r>
              <a:rPr lang="fr-CA" dirty="0" smtClean="0"/>
              <a:t>Lactoferrin </a:t>
            </a:r>
            <a:r>
              <a:rPr lang="fr-CA" dirty="0" err="1" smtClean="0"/>
              <a:t>also</a:t>
            </a:r>
            <a:r>
              <a:rPr lang="fr-CA" dirty="0" smtClean="0"/>
              <a:t> </a:t>
            </a:r>
            <a:r>
              <a:rPr lang="fr-CA" dirty="0" err="1" smtClean="0"/>
              <a:t>seems</a:t>
            </a:r>
            <a:r>
              <a:rPr lang="fr-CA" dirty="0" smtClean="0"/>
              <a:t> to </a:t>
            </a:r>
            <a:r>
              <a:rPr lang="fr-CA" dirty="0" err="1" smtClean="0"/>
              <a:t>promote</a:t>
            </a:r>
            <a:r>
              <a:rPr lang="fr-CA" dirty="0" smtClean="0"/>
              <a:t> the </a:t>
            </a:r>
            <a:r>
              <a:rPr lang="fr-CA" dirty="0" err="1" smtClean="0"/>
              <a:t>growth</a:t>
            </a:r>
            <a:r>
              <a:rPr lang="fr-CA" dirty="0" smtClean="0"/>
              <a:t> of </a:t>
            </a:r>
            <a:r>
              <a:rPr lang="fr-CA" dirty="0" err="1" smtClean="0"/>
              <a:t>probiotic</a:t>
            </a:r>
            <a:r>
              <a:rPr lang="fr-CA" dirty="0" smtClean="0"/>
              <a:t> </a:t>
            </a:r>
            <a:r>
              <a:rPr lang="fr-CA" dirty="0" err="1" smtClean="0"/>
              <a:t>organisms</a:t>
            </a:r>
            <a:r>
              <a:rPr lang="fr-CA" dirty="0" smtClean="0"/>
              <a:t>, </a:t>
            </a:r>
            <a:r>
              <a:rPr lang="fr-CA" dirty="0" err="1" smtClean="0"/>
              <a:t>Bifidobacteria</a:t>
            </a:r>
            <a:endParaRPr lang="en-US" dirty="0"/>
          </a:p>
        </p:txBody>
      </p:sp>
    </p:spTree>
    <p:extLst>
      <p:ext uri="{BB962C8B-B14F-4D97-AF65-F5344CB8AC3E}">
        <p14:creationId xmlns:p14="http://schemas.microsoft.com/office/powerpoint/2010/main" val="573098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Lactoferrin</a:t>
            </a:r>
            <a:endParaRPr lang="en-US" dirty="0"/>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3788" y="1196752"/>
            <a:ext cx="6714572" cy="4176464"/>
          </a:xfrm>
        </p:spPr>
      </p:pic>
      <p:sp>
        <p:nvSpPr>
          <p:cNvPr id="3" name="ZoneTexte 2"/>
          <p:cNvSpPr txBox="1"/>
          <p:nvPr/>
        </p:nvSpPr>
        <p:spPr>
          <a:xfrm>
            <a:off x="1259632" y="5805264"/>
            <a:ext cx="5904656" cy="646331"/>
          </a:xfrm>
          <a:prstGeom prst="rect">
            <a:avLst/>
          </a:prstGeom>
          <a:noFill/>
        </p:spPr>
        <p:txBody>
          <a:bodyPr wrap="square" rtlCol="0">
            <a:spAutoFit/>
          </a:bodyPr>
          <a:lstStyle/>
          <a:p>
            <a:r>
              <a:rPr lang="en-US" dirty="0"/>
              <a:t>Rogan </a:t>
            </a:r>
            <a:r>
              <a:rPr lang="en-US" i="1" dirty="0"/>
              <a:t>et al.</a:t>
            </a:r>
            <a:r>
              <a:rPr lang="en-US" dirty="0"/>
              <a:t> </a:t>
            </a:r>
            <a:r>
              <a:rPr lang="en-US" i="1" dirty="0"/>
              <a:t>Respiratory Research</a:t>
            </a:r>
            <a:r>
              <a:rPr lang="en-US" dirty="0"/>
              <a:t> 2006 </a:t>
            </a:r>
            <a:r>
              <a:rPr lang="en-US" b="1" dirty="0"/>
              <a:t>7</a:t>
            </a:r>
            <a:r>
              <a:rPr lang="en-US" dirty="0"/>
              <a:t>:29   doi:10.1186/1465-9921-7-29</a:t>
            </a:r>
          </a:p>
        </p:txBody>
      </p:sp>
    </p:spTree>
    <p:extLst>
      <p:ext uri="{BB962C8B-B14F-4D97-AF65-F5344CB8AC3E}">
        <p14:creationId xmlns:p14="http://schemas.microsoft.com/office/powerpoint/2010/main" val="33126479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800" i="1" dirty="0" err="1" smtClean="0"/>
              <a:t>Jenssen</a:t>
            </a:r>
            <a:r>
              <a:rPr lang="en-US" sz="2800" i="1" dirty="0" smtClean="0"/>
              <a:t> </a:t>
            </a:r>
            <a:r>
              <a:rPr lang="en-US" sz="2800" i="1" dirty="0"/>
              <a:t>H, Hancock REW: </a:t>
            </a:r>
            <a:r>
              <a:rPr lang="en-US" sz="2800" b="1" i="1" dirty="0"/>
              <a:t>Antimicrobial properties of </a:t>
            </a:r>
            <a:r>
              <a:rPr lang="en-US" sz="2800" b="1" i="1" dirty="0" err="1"/>
              <a:t>lactoferrin</a:t>
            </a:r>
            <a:r>
              <a:rPr lang="en-US" sz="2800" b="1" i="1" dirty="0"/>
              <a:t>. </a:t>
            </a:r>
            <a:r>
              <a:rPr lang="en-US" sz="2800" b="1" i="1" dirty="0" err="1"/>
              <a:t>Biochimie</a:t>
            </a:r>
            <a:r>
              <a:rPr lang="en-US" sz="2800" b="1" i="1" dirty="0"/>
              <a:t> 2009, 91(1):19-29.</a:t>
            </a:r>
            <a:br>
              <a:rPr lang="en-US" sz="2800" b="1" i="1" dirty="0"/>
            </a:br>
            <a:endParaRPr lang="en-US" sz="2800" dirty="0"/>
          </a:p>
        </p:txBody>
      </p:sp>
      <p:sp>
        <p:nvSpPr>
          <p:cNvPr id="3" name="Espace réservé du contenu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3" y="1080058"/>
            <a:ext cx="8892479" cy="5793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67020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400" i="1" dirty="0" err="1"/>
              <a:t>Legrand</a:t>
            </a:r>
            <a:r>
              <a:rPr lang="en-US" sz="2400" i="1" dirty="0"/>
              <a:t> D: </a:t>
            </a:r>
            <a:r>
              <a:rPr lang="en-US" sz="2400" b="1" i="1" dirty="0" err="1"/>
              <a:t>Lactoferrin</a:t>
            </a:r>
            <a:r>
              <a:rPr lang="en-US" sz="2400" b="1" i="1" dirty="0"/>
              <a:t>, a key molecule in immune and inflammatory processes. </a:t>
            </a:r>
            <a:r>
              <a:rPr lang="en-US" sz="2400" b="1" i="1" dirty="0" err="1"/>
              <a:t>Biochem</a:t>
            </a:r>
            <a:r>
              <a:rPr lang="en-US" sz="2400" b="1" i="1" dirty="0"/>
              <a:t> Cell </a:t>
            </a:r>
            <a:r>
              <a:rPr lang="en-US" sz="2400" b="1" i="1" dirty="0" err="1"/>
              <a:t>Biol</a:t>
            </a:r>
            <a:r>
              <a:rPr lang="en-US" sz="2400" b="1" i="1" dirty="0"/>
              <a:t> 2012, 90(3):</a:t>
            </a:r>
            <a:r>
              <a:rPr lang="en-US" sz="2400" b="1" i="1" dirty="0" smtClean="0"/>
              <a:t>252-268</a:t>
            </a:r>
            <a:endParaRPr lang="en-US" sz="2400" dirty="0"/>
          </a:p>
        </p:txBody>
      </p:sp>
      <p:sp>
        <p:nvSpPr>
          <p:cNvPr id="3" name="Espace réservé du contenu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8894445" cy="5325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53304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700808"/>
            <a:ext cx="8229600" cy="1143000"/>
          </a:xfrm>
        </p:spPr>
        <p:txBody>
          <a:bodyPr>
            <a:noAutofit/>
          </a:bodyPr>
          <a:lstStyle/>
          <a:p>
            <a:r>
              <a:rPr lang="fr-CA" sz="2800" i="1" dirty="0" smtClean="0"/>
              <a:t>Manzoni P</a:t>
            </a:r>
            <a:r>
              <a:rPr lang="fr-CA" sz="2800" i="1" dirty="0"/>
              <a:t> </a:t>
            </a:r>
            <a:r>
              <a:rPr lang="fr-CA" sz="2800" i="1" dirty="0" smtClean="0"/>
              <a:t>et al: </a:t>
            </a:r>
            <a:r>
              <a:rPr lang="fr-CA" sz="2800" b="1" i="1" dirty="0"/>
              <a:t>Bovine Lactoferrin </a:t>
            </a:r>
            <a:r>
              <a:rPr lang="fr-CA" sz="2800" b="1" i="1" dirty="0" err="1"/>
              <a:t>Supplementation</a:t>
            </a:r>
            <a:r>
              <a:rPr lang="fr-CA" sz="2800" b="1" i="1" dirty="0"/>
              <a:t> for </a:t>
            </a:r>
            <a:r>
              <a:rPr lang="fr-CA" sz="2800" b="1" i="1" dirty="0" err="1"/>
              <a:t>Prevention</a:t>
            </a:r>
            <a:r>
              <a:rPr lang="fr-CA" sz="2800" b="1" i="1" dirty="0"/>
              <a:t> of </a:t>
            </a:r>
            <a:r>
              <a:rPr lang="fr-CA" sz="2800" b="1" i="1" dirty="0" err="1"/>
              <a:t>Late-Onset</a:t>
            </a:r>
            <a:r>
              <a:rPr lang="fr-CA" sz="2800" b="1" i="1" dirty="0"/>
              <a:t> </a:t>
            </a:r>
            <a:r>
              <a:rPr lang="fr-CA" sz="2800" b="1" i="1" dirty="0" err="1"/>
              <a:t>Sepsis</a:t>
            </a:r>
            <a:r>
              <a:rPr lang="fr-CA" sz="2800" b="1" i="1" dirty="0"/>
              <a:t> in </a:t>
            </a:r>
            <a:r>
              <a:rPr lang="fr-CA" sz="2800" b="1" i="1" dirty="0" err="1"/>
              <a:t>Very</a:t>
            </a:r>
            <a:r>
              <a:rPr lang="fr-CA" sz="2800" b="1" i="1" dirty="0"/>
              <a:t> </a:t>
            </a:r>
            <a:r>
              <a:rPr lang="fr-CA" sz="2800" b="1" i="1" dirty="0" err="1"/>
              <a:t>Low-Birth-Weight</a:t>
            </a:r>
            <a:r>
              <a:rPr lang="fr-CA" sz="2800" b="1" i="1" dirty="0"/>
              <a:t> </a:t>
            </a:r>
            <a:r>
              <a:rPr lang="fr-CA" sz="2800" b="1" i="1" dirty="0" err="1"/>
              <a:t>Neonates</a:t>
            </a:r>
            <a:r>
              <a:rPr lang="fr-CA" sz="2800" b="1" i="1" dirty="0"/>
              <a:t>: A </a:t>
            </a:r>
            <a:r>
              <a:rPr lang="fr-CA" sz="2800" b="1" i="1" dirty="0" err="1"/>
              <a:t>Randomized</a:t>
            </a:r>
            <a:r>
              <a:rPr lang="fr-CA" sz="2800" b="1" i="1" dirty="0"/>
              <a:t> Trial. JAMA 2009, 302(13):</a:t>
            </a:r>
            <a:r>
              <a:rPr lang="fr-CA" sz="2800" b="1" i="1" dirty="0" smtClean="0"/>
              <a:t>1421-1428.</a:t>
            </a:r>
            <a:endParaRPr lang="fr-CA" sz="2800" dirty="0"/>
          </a:p>
        </p:txBody>
      </p:sp>
      <p:sp>
        <p:nvSpPr>
          <p:cNvPr id="3" name="Espace réservé du contenu 2"/>
          <p:cNvSpPr>
            <a:spLocks noGrp="1"/>
          </p:cNvSpPr>
          <p:nvPr>
            <p:ph idx="1"/>
          </p:nvPr>
        </p:nvSpPr>
        <p:spPr>
          <a:xfrm>
            <a:off x="539552" y="3717032"/>
            <a:ext cx="8147248" cy="2409131"/>
          </a:xfrm>
        </p:spPr>
        <p:txBody>
          <a:bodyPr>
            <a:normAutofit fontScale="92500"/>
          </a:bodyPr>
          <a:lstStyle/>
          <a:p>
            <a:r>
              <a:rPr lang="en-US" dirty="0"/>
              <a:t>472 VLBW infants </a:t>
            </a:r>
            <a:r>
              <a:rPr lang="en-US" dirty="0" smtClean="0"/>
              <a:t>were </a:t>
            </a:r>
            <a:r>
              <a:rPr lang="en-US" dirty="0"/>
              <a:t>randomly assigned to receive orally administered BLF (</a:t>
            </a:r>
            <a:r>
              <a:rPr lang="en-US" dirty="0" smtClean="0"/>
              <a:t>100 mg/d</a:t>
            </a:r>
            <a:r>
              <a:rPr lang="en-US" dirty="0"/>
              <a:t>) alone (n=153), BLF plus </a:t>
            </a:r>
            <a:r>
              <a:rPr lang="en-US" dirty="0" smtClean="0"/>
              <a:t>Lactobacillus GG </a:t>
            </a:r>
            <a:r>
              <a:rPr lang="en-US" dirty="0"/>
              <a:t>(n=151), or </a:t>
            </a:r>
            <a:r>
              <a:rPr lang="en-US" dirty="0" smtClean="0"/>
              <a:t>placebo (n=168</a:t>
            </a:r>
            <a:r>
              <a:rPr lang="en-US" dirty="0"/>
              <a:t>) from birth until day 30 of life (day 45 for neonates </a:t>
            </a:r>
            <a:r>
              <a:rPr lang="en-CA" dirty="0" smtClean="0"/>
              <a:t>&lt;</a:t>
            </a:r>
            <a:r>
              <a:rPr lang="en-US" dirty="0" smtClean="0"/>
              <a:t>1000 </a:t>
            </a:r>
            <a:r>
              <a:rPr lang="en-US" dirty="0"/>
              <a:t>g at birth).</a:t>
            </a:r>
            <a:endParaRPr lang="fr-CA" dirty="0"/>
          </a:p>
        </p:txBody>
      </p:sp>
    </p:spTree>
    <p:extLst>
      <p:ext uri="{BB962C8B-B14F-4D97-AF65-F5344CB8AC3E}">
        <p14:creationId xmlns:p14="http://schemas.microsoft.com/office/powerpoint/2010/main" val="1250689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Table 2. Bacterial and Fungal Late-Onset Sepsis, Fungal Colonization, Progression From Colonization to Infection, Mortality in the Study Groups.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160" y="6041435"/>
            <a:ext cx="1100160" cy="4248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560" y="979303"/>
            <a:ext cx="727920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934561"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Manzoni, P. et al. JAMA 2009;302:1421-1428</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Copyright restrictions may apply.</a:t>
            </a:r>
          </a:p>
        </p:txBody>
      </p:sp>
    </p:spTree>
    <p:extLst>
      <p:ext uri="{BB962C8B-B14F-4D97-AF65-F5344CB8AC3E}">
        <p14:creationId xmlns:p14="http://schemas.microsoft.com/office/powerpoint/2010/main" val="62326136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Table 3. Multivariable Logistic Regression Analysis Controlling for the Most Important Risk Factors Possibly Associated With Late-Onset Sepsisa.</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160" y="6041435"/>
            <a:ext cx="1100160" cy="4248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8240" y="979303"/>
            <a:ext cx="239184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3378240"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Manzoni, P. et al. JAMA 2009;302:1421-1428</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Copyright restrictions may apply.</a:t>
            </a:r>
          </a:p>
        </p:txBody>
      </p:sp>
    </p:spTree>
    <p:extLst>
      <p:ext uri="{BB962C8B-B14F-4D97-AF65-F5344CB8AC3E}">
        <p14:creationId xmlns:p14="http://schemas.microsoft.com/office/powerpoint/2010/main" val="9080465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Table 4. Secondary End Points.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160" y="6041435"/>
            <a:ext cx="1100160" cy="4248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80" y="979303"/>
            <a:ext cx="718272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982080"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Manzoni, P. et al. JAMA 2009;302:1421-1428</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sz="900">
                <a:latin typeface="Arial" charset="0"/>
              </a:rPr>
              <a:t>Copyright restrictions may apply.</a:t>
            </a:r>
          </a:p>
        </p:txBody>
      </p:sp>
    </p:spTree>
    <p:extLst>
      <p:ext uri="{BB962C8B-B14F-4D97-AF65-F5344CB8AC3E}">
        <p14:creationId xmlns:p14="http://schemas.microsoft.com/office/powerpoint/2010/main" val="389895438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151747323"/>
              </p:ext>
            </p:extLst>
          </p:nvPr>
        </p:nvGraphicFramePr>
        <p:xfrm>
          <a:off x="323528" y="1124744"/>
          <a:ext cx="8496945" cy="4161900"/>
        </p:xfrm>
        <a:graphic>
          <a:graphicData uri="http://schemas.openxmlformats.org/drawingml/2006/table">
            <a:tbl>
              <a:tblPr firstRow="1" firstCol="1" bandRow="1" bandCol="1">
                <a:tableStyleId>{5C22544A-7EE6-4342-B048-85BDC9FD1C3A}</a:tableStyleId>
              </a:tblPr>
              <a:tblGrid>
                <a:gridCol w="3226815"/>
                <a:gridCol w="1314161"/>
                <a:gridCol w="1194462"/>
                <a:gridCol w="2023082"/>
                <a:gridCol w="738425"/>
              </a:tblGrid>
              <a:tr h="315541">
                <a:tc>
                  <a:txBody>
                    <a:bodyPr/>
                    <a:lstStyle/>
                    <a:p>
                      <a:pPr>
                        <a:spcAft>
                          <a:spcPts val="300"/>
                        </a:spcAft>
                      </a:pPr>
                      <a:r>
                        <a:rPr lang="en-US" sz="1600" dirty="0">
                          <a:effectLst/>
                        </a:rPr>
                        <a:t>Outcome</a:t>
                      </a:r>
                      <a:endParaRPr lang="en-US" sz="1600" dirty="0">
                        <a:effectLst/>
                        <a:latin typeface="Times New Roman"/>
                        <a:ea typeface="Times New Roman"/>
                      </a:endParaRPr>
                    </a:p>
                  </a:txBody>
                  <a:tcPr marL="68580" marR="68580" marT="0" marB="0"/>
                </a:tc>
                <a:tc>
                  <a:txBody>
                    <a:bodyPr/>
                    <a:lstStyle/>
                    <a:p>
                      <a:pPr>
                        <a:spcAft>
                          <a:spcPts val="300"/>
                        </a:spcAft>
                      </a:pPr>
                      <a:r>
                        <a:rPr lang="en-US" sz="1600">
                          <a:effectLst/>
                        </a:rPr>
                        <a:t>Placebo (%)</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bLF (%)</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Risk Ratio (95% CI)</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P</a:t>
                      </a:r>
                      <a:endParaRPr lang="en-US" sz="1600">
                        <a:effectLst/>
                        <a:latin typeface="Times New Roman"/>
                        <a:ea typeface="Times New Roman"/>
                      </a:endParaRPr>
                    </a:p>
                  </a:txBody>
                  <a:tcPr marL="68580" marR="68580" marT="0" marB="0"/>
                </a:tc>
              </a:tr>
              <a:tr h="315541">
                <a:tc>
                  <a:txBody>
                    <a:bodyPr/>
                    <a:lstStyle/>
                    <a:p>
                      <a:pPr>
                        <a:spcAft>
                          <a:spcPts val="300"/>
                        </a:spcAft>
                      </a:pPr>
                      <a:r>
                        <a:rPr lang="en-US" sz="1600">
                          <a:effectLst/>
                        </a:rPr>
                        <a:t>Death in hospital after day 3</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12/168  (7.1)</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4/153 (2.6)</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0.37  (0.12 - 1.11) </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0. 07</a:t>
                      </a:r>
                      <a:endParaRPr lang="en-US" sz="1600">
                        <a:effectLst/>
                        <a:latin typeface="Times New Roman"/>
                        <a:ea typeface="Times New Roman"/>
                      </a:endParaRPr>
                    </a:p>
                  </a:txBody>
                  <a:tcPr marL="68580" marR="68580" marT="0" marB="0"/>
                </a:tc>
              </a:tr>
              <a:tr h="631081">
                <a:tc>
                  <a:txBody>
                    <a:bodyPr/>
                    <a:lstStyle/>
                    <a:p>
                      <a:pPr>
                        <a:spcAft>
                          <a:spcPts val="300"/>
                        </a:spcAft>
                      </a:pPr>
                      <a:r>
                        <a:rPr lang="en-US" sz="1600">
                          <a:effectLst/>
                        </a:rPr>
                        <a:t>Hospital death from late-onset sepsis</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8/168    (4.8) </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0/153  (0)</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NA</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0.008</a:t>
                      </a:r>
                      <a:endParaRPr lang="en-US" sz="1600">
                        <a:effectLst/>
                        <a:latin typeface="Times New Roman"/>
                        <a:ea typeface="Times New Roman"/>
                      </a:endParaRPr>
                    </a:p>
                  </a:txBody>
                  <a:tcPr marL="68580" marR="68580" marT="0" marB="0"/>
                </a:tc>
              </a:tr>
              <a:tr h="394021">
                <a:tc>
                  <a:txBody>
                    <a:bodyPr/>
                    <a:lstStyle/>
                    <a:p>
                      <a:pPr>
                        <a:spcAft>
                          <a:spcPts val="300"/>
                        </a:spcAft>
                      </a:pPr>
                      <a:r>
                        <a:rPr lang="en-US" sz="1600" dirty="0">
                          <a:effectLst/>
                        </a:rPr>
                        <a:t>Late-onset sepsis (bacterial + fungal)</a:t>
                      </a:r>
                      <a:endParaRPr lang="en-US" sz="1600" dirty="0">
                        <a:effectLst/>
                        <a:latin typeface="Times New Roman"/>
                        <a:ea typeface="Times New Roman"/>
                      </a:endParaRPr>
                    </a:p>
                  </a:txBody>
                  <a:tcPr marL="68580" marR="68580" marT="0" marB="0"/>
                </a:tc>
                <a:tc>
                  <a:txBody>
                    <a:bodyPr/>
                    <a:lstStyle/>
                    <a:p>
                      <a:pPr>
                        <a:spcAft>
                          <a:spcPts val="300"/>
                        </a:spcAft>
                      </a:pPr>
                      <a:r>
                        <a:rPr lang="en-US" sz="1600">
                          <a:effectLst/>
                        </a:rPr>
                        <a:t>29/168 (17.3)</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9/153 (5.9)</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0.34  (0.17 - 0.70) </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0. 002</a:t>
                      </a:r>
                      <a:endParaRPr lang="en-US" sz="1600">
                        <a:effectLst/>
                        <a:latin typeface="Times New Roman"/>
                        <a:ea typeface="Times New Roman"/>
                      </a:endParaRPr>
                    </a:p>
                  </a:txBody>
                  <a:tcPr marL="68580" marR="68580" marT="0" marB="0"/>
                </a:tc>
              </a:tr>
              <a:tr h="315541">
                <a:tc>
                  <a:txBody>
                    <a:bodyPr/>
                    <a:lstStyle/>
                    <a:p>
                      <a:pPr>
                        <a:spcAft>
                          <a:spcPts val="300"/>
                        </a:spcAft>
                      </a:pPr>
                      <a:r>
                        <a:rPr lang="en-US" sz="1600">
                          <a:effectLst/>
                        </a:rPr>
                        <a:t>Late-onset sepsis (bacterial only)</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23/168 (13.7)</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9/153 (5.9)</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0.43  (0.21 - 0.88)</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0.02</a:t>
                      </a:r>
                      <a:endParaRPr lang="en-US" sz="1600">
                        <a:effectLst/>
                        <a:latin typeface="Times New Roman"/>
                        <a:ea typeface="Times New Roman"/>
                      </a:endParaRPr>
                    </a:p>
                  </a:txBody>
                  <a:tcPr marL="68580" marR="68580" marT="0" marB="0"/>
                </a:tc>
              </a:tr>
              <a:tr h="631081">
                <a:tc>
                  <a:txBody>
                    <a:bodyPr/>
                    <a:lstStyle/>
                    <a:p>
                      <a:pPr>
                        <a:spcAft>
                          <a:spcPts val="300"/>
                        </a:spcAft>
                      </a:pPr>
                      <a:r>
                        <a:rPr lang="en-US" sz="1600">
                          <a:effectLst/>
                        </a:rPr>
                        <a:t>Late-onset sepsis in infants fed only breastmilk (not exposed to formula)</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7/37    (18.9)</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1/42   (4.2)</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0.13  (0.02 - 0.98) </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0.02</a:t>
                      </a:r>
                      <a:endParaRPr lang="en-US" sz="1600">
                        <a:effectLst/>
                        <a:latin typeface="Times New Roman"/>
                        <a:ea typeface="Times New Roman"/>
                      </a:endParaRPr>
                    </a:p>
                  </a:txBody>
                  <a:tcPr marL="68580" marR="68580" marT="0" marB="0"/>
                </a:tc>
              </a:tr>
              <a:tr h="349522">
                <a:tc>
                  <a:txBody>
                    <a:bodyPr/>
                    <a:lstStyle/>
                    <a:p>
                      <a:pPr>
                        <a:spcAft>
                          <a:spcPts val="300"/>
                        </a:spcAft>
                      </a:pPr>
                      <a:r>
                        <a:rPr lang="en-US" sz="1600">
                          <a:effectLst/>
                        </a:rPr>
                        <a:t>Necrotising enterocolitis (≥ stage 2)*</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14/259 (5.4)</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5/251 (2.0)</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0.35  (0.13 - 0.99)</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0.04**</a:t>
                      </a:r>
                      <a:endParaRPr lang="en-US" sz="1600">
                        <a:effectLst/>
                        <a:latin typeface="Times New Roman"/>
                        <a:ea typeface="Times New Roman"/>
                      </a:endParaRPr>
                    </a:p>
                  </a:txBody>
                  <a:tcPr marL="68580" marR="68580" marT="0" marB="0"/>
                </a:tc>
              </a:tr>
              <a:tr h="631081">
                <a:tc>
                  <a:txBody>
                    <a:bodyPr/>
                    <a:lstStyle/>
                    <a:p>
                      <a:pPr>
                        <a:spcAft>
                          <a:spcPts val="300"/>
                        </a:spcAft>
                      </a:pPr>
                      <a:r>
                        <a:rPr lang="en-US" sz="1600">
                          <a:effectLst/>
                        </a:rPr>
                        <a:t>Retinopathy of prematurity (treated)</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19/168 (11.3)</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6/153 (3.9)</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0.35  (0.12 - 0.82)</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0.02</a:t>
                      </a:r>
                      <a:endParaRPr lang="en-US" sz="1600">
                        <a:effectLst/>
                        <a:latin typeface="Times New Roman"/>
                        <a:ea typeface="Times New Roman"/>
                      </a:endParaRPr>
                    </a:p>
                  </a:txBody>
                  <a:tcPr marL="68580" marR="68580" marT="0" marB="0"/>
                </a:tc>
              </a:tr>
              <a:tr h="578491">
                <a:tc>
                  <a:txBody>
                    <a:bodyPr/>
                    <a:lstStyle/>
                    <a:p>
                      <a:pPr>
                        <a:spcAft>
                          <a:spcPts val="300"/>
                        </a:spcAft>
                      </a:pPr>
                      <a:r>
                        <a:rPr lang="en-US" sz="1600">
                          <a:effectLst/>
                        </a:rPr>
                        <a:t>Death &gt; day 3 or major morbidity</a:t>
                      </a:r>
                      <a:r>
                        <a:rPr lang="en-US" sz="1600" baseline="30000">
                          <a:effectLst/>
                        </a:rPr>
                        <a:t>‡‡</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47/168 (28.0)</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22/153 (14.4)</a:t>
                      </a:r>
                      <a:endParaRPr lang="en-US" sz="1600">
                        <a:effectLst/>
                        <a:latin typeface="Times New Roman"/>
                        <a:ea typeface="Times New Roman"/>
                      </a:endParaRPr>
                    </a:p>
                  </a:txBody>
                  <a:tcPr marL="68580" marR="68580" marT="0" marB="0"/>
                </a:tc>
                <a:tc>
                  <a:txBody>
                    <a:bodyPr/>
                    <a:lstStyle/>
                    <a:p>
                      <a:pPr>
                        <a:spcAft>
                          <a:spcPts val="300"/>
                        </a:spcAft>
                      </a:pPr>
                      <a:r>
                        <a:rPr lang="en-US" sz="1600">
                          <a:effectLst/>
                        </a:rPr>
                        <a:t>0.51 (0.24 - 0.75)</a:t>
                      </a:r>
                      <a:endParaRPr lang="en-US" sz="1600">
                        <a:effectLst/>
                        <a:latin typeface="Times New Roman"/>
                        <a:ea typeface="Times New Roman"/>
                      </a:endParaRPr>
                    </a:p>
                  </a:txBody>
                  <a:tcPr marL="68580" marR="68580" marT="0" marB="0"/>
                </a:tc>
                <a:tc>
                  <a:txBody>
                    <a:bodyPr/>
                    <a:lstStyle/>
                    <a:p>
                      <a:pPr>
                        <a:spcAft>
                          <a:spcPts val="300"/>
                        </a:spcAft>
                      </a:pPr>
                      <a:r>
                        <a:rPr lang="en-US" sz="1600" dirty="0">
                          <a:effectLst/>
                        </a:rPr>
                        <a:t>0.002</a:t>
                      </a:r>
                      <a:endParaRPr lang="en-US" sz="16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192080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smtClean="0"/>
              <a:t>Manzoni P et al </a:t>
            </a:r>
            <a:br>
              <a:rPr lang="fr-CA" dirty="0" smtClean="0"/>
            </a:br>
            <a:r>
              <a:rPr lang="fr-CA" dirty="0" err="1" smtClean="0"/>
              <a:t>Early</a:t>
            </a:r>
            <a:r>
              <a:rPr lang="fr-CA" dirty="0" smtClean="0"/>
              <a:t> Hum </a:t>
            </a:r>
            <a:r>
              <a:rPr lang="fr-CA" dirty="0" err="1" smtClean="0"/>
              <a:t>Develop</a:t>
            </a:r>
            <a:r>
              <a:rPr lang="fr-CA" dirty="0" smtClean="0"/>
              <a:t> 2011</a:t>
            </a:r>
            <a:endParaRPr lang="en-US"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291083765"/>
              </p:ext>
            </p:extLst>
          </p:nvPr>
        </p:nvGraphicFramePr>
        <p:xfrm>
          <a:off x="179514" y="1916833"/>
          <a:ext cx="8640960" cy="3960438"/>
        </p:xfrm>
        <a:graphic>
          <a:graphicData uri="http://schemas.openxmlformats.org/drawingml/2006/table">
            <a:tbl>
              <a:tblPr firstRow="1" firstCol="1" bandRow="1">
                <a:tableStyleId>{5C22544A-7EE6-4342-B048-85BDC9FD1C3A}</a:tableStyleId>
              </a:tblPr>
              <a:tblGrid>
                <a:gridCol w="1440160"/>
                <a:gridCol w="1440160"/>
                <a:gridCol w="1440160"/>
                <a:gridCol w="1440160"/>
                <a:gridCol w="1440160"/>
                <a:gridCol w="1440160"/>
              </a:tblGrid>
              <a:tr h="787326">
                <a:tc>
                  <a:txBody>
                    <a:bodyPr/>
                    <a:lstStyle/>
                    <a:p>
                      <a:pPr>
                        <a:lnSpc>
                          <a:spcPct val="115000"/>
                        </a:lnSpc>
                        <a:spcAft>
                          <a:spcPts val="0"/>
                        </a:spcAft>
                      </a:pPr>
                      <a:r>
                        <a:rPr lang="en-US" sz="2000" dirty="0">
                          <a:effectLst/>
                        </a:rPr>
                        <a:t> </a:t>
                      </a:r>
                      <a:endParaRPr lang="en-US"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LF</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Placebo</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R.R.</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95%</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p</a:t>
                      </a:r>
                      <a:endParaRPr lang="en-US" sz="2000">
                        <a:effectLst/>
                        <a:latin typeface="Calibri"/>
                        <a:ea typeface="Calibri"/>
                        <a:cs typeface="Times New Roman"/>
                      </a:endParaRPr>
                    </a:p>
                  </a:txBody>
                  <a:tcPr marL="68580" marR="68580" marT="0" marB="0"/>
                </a:tc>
              </a:tr>
              <a:tr h="1192893">
                <a:tc>
                  <a:txBody>
                    <a:bodyPr/>
                    <a:lstStyle/>
                    <a:p>
                      <a:pPr>
                        <a:lnSpc>
                          <a:spcPct val="115000"/>
                        </a:lnSpc>
                        <a:spcAft>
                          <a:spcPts val="0"/>
                        </a:spcAft>
                      </a:pPr>
                      <a:r>
                        <a:rPr lang="en-US" sz="2000">
                          <a:effectLst/>
                        </a:rPr>
                        <a:t>NEC&gt;2</a:t>
                      </a:r>
                      <a:r>
                        <a:rPr lang="en-US" sz="2000" baseline="30000">
                          <a:effectLst/>
                        </a:rPr>
                        <a:t>nd</a:t>
                      </a:r>
                      <a:r>
                        <a:rPr lang="en-US" sz="2000">
                          <a:effectLst/>
                        </a:rPr>
                        <a:t> stage</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smtClean="0">
                          <a:effectLst/>
                        </a:rPr>
                        <a:t>5/251</a:t>
                      </a:r>
                    </a:p>
                    <a:p>
                      <a:pPr>
                        <a:lnSpc>
                          <a:spcPct val="115000"/>
                        </a:lnSpc>
                        <a:spcAft>
                          <a:spcPts val="0"/>
                        </a:spcAft>
                      </a:pPr>
                      <a:r>
                        <a:rPr lang="en-US" sz="2000" dirty="0" smtClean="0">
                          <a:effectLst/>
                        </a:rPr>
                        <a:t>2</a:t>
                      </a:r>
                      <a:r>
                        <a:rPr lang="en-US" sz="2000" dirty="0">
                          <a:effectLst/>
                        </a:rPr>
                        <a:t>%</a:t>
                      </a:r>
                      <a:endParaRPr lang="en-US"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smtClean="0">
                          <a:effectLst/>
                        </a:rPr>
                        <a:t>14/259</a:t>
                      </a:r>
                    </a:p>
                    <a:p>
                      <a:pPr>
                        <a:lnSpc>
                          <a:spcPct val="115000"/>
                        </a:lnSpc>
                        <a:spcAft>
                          <a:spcPts val="0"/>
                        </a:spcAft>
                      </a:pPr>
                      <a:r>
                        <a:rPr lang="en-US" sz="2000" dirty="0" smtClean="0">
                          <a:effectLst/>
                        </a:rPr>
                        <a:t>5.4</a:t>
                      </a:r>
                      <a:r>
                        <a:rPr lang="en-US" sz="2000" dirty="0">
                          <a:effectLst/>
                        </a:rPr>
                        <a:t>%</a:t>
                      </a:r>
                      <a:endParaRPr lang="en-US"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0.35</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0.13–0.99</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0.04</a:t>
                      </a:r>
                      <a:endParaRPr lang="en-US" sz="2000">
                        <a:effectLst/>
                        <a:latin typeface="Calibri"/>
                        <a:ea typeface="Calibri"/>
                        <a:cs typeface="Times New Roman"/>
                      </a:endParaRPr>
                    </a:p>
                  </a:txBody>
                  <a:tcPr marL="68580" marR="68580" marT="0" marB="0"/>
                </a:tc>
              </a:tr>
              <a:tr h="787326">
                <a:tc>
                  <a:txBody>
                    <a:bodyPr/>
                    <a:lstStyle/>
                    <a:p>
                      <a:pPr>
                        <a:lnSpc>
                          <a:spcPct val="115000"/>
                        </a:lnSpc>
                        <a:spcAft>
                          <a:spcPts val="0"/>
                        </a:spcAft>
                      </a:pPr>
                      <a:r>
                        <a:rPr lang="en-US" sz="2000">
                          <a:effectLst/>
                        </a:rPr>
                        <a:t> </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LF+LGG</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Placebo</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R.R.</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95%</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p</a:t>
                      </a:r>
                      <a:endParaRPr lang="en-US" sz="2000">
                        <a:effectLst/>
                        <a:latin typeface="Calibri"/>
                        <a:ea typeface="Calibri"/>
                        <a:cs typeface="Times New Roman"/>
                      </a:endParaRPr>
                    </a:p>
                  </a:txBody>
                  <a:tcPr marL="68580" marR="68580" marT="0" marB="0"/>
                </a:tc>
              </a:tr>
              <a:tr h="1192893">
                <a:tc>
                  <a:txBody>
                    <a:bodyPr/>
                    <a:lstStyle/>
                    <a:p>
                      <a:pPr>
                        <a:lnSpc>
                          <a:spcPct val="115000"/>
                        </a:lnSpc>
                        <a:spcAft>
                          <a:spcPts val="0"/>
                        </a:spcAft>
                      </a:pPr>
                      <a:r>
                        <a:rPr lang="en-US" sz="2000">
                          <a:effectLst/>
                        </a:rPr>
                        <a:t>NEC&gt;2</a:t>
                      </a:r>
                      <a:r>
                        <a:rPr lang="en-US" sz="2000" baseline="30000">
                          <a:effectLst/>
                        </a:rPr>
                        <a:t>nd</a:t>
                      </a:r>
                      <a:r>
                        <a:rPr lang="en-US" sz="2000">
                          <a:effectLst/>
                        </a:rPr>
                        <a:t> stage</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smtClean="0">
                          <a:effectLst/>
                        </a:rPr>
                        <a:t>1/242</a:t>
                      </a:r>
                    </a:p>
                    <a:p>
                      <a:pPr>
                        <a:lnSpc>
                          <a:spcPct val="115000"/>
                        </a:lnSpc>
                        <a:spcAft>
                          <a:spcPts val="0"/>
                        </a:spcAft>
                      </a:pPr>
                      <a:r>
                        <a:rPr lang="en-US" sz="2000" dirty="0" smtClean="0">
                          <a:effectLst/>
                        </a:rPr>
                        <a:t>0.4</a:t>
                      </a:r>
                      <a:r>
                        <a:rPr lang="en-US" sz="2000" dirty="0">
                          <a:effectLst/>
                        </a:rPr>
                        <a:t>%</a:t>
                      </a:r>
                      <a:endParaRPr lang="en-US"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smtClean="0">
                          <a:effectLst/>
                        </a:rPr>
                        <a:t>14/259</a:t>
                      </a:r>
                    </a:p>
                    <a:p>
                      <a:pPr>
                        <a:lnSpc>
                          <a:spcPct val="115000"/>
                        </a:lnSpc>
                        <a:spcAft>
                          <a:spcPts val="0"/>
                        </a:spcAft>
                      </a:pPr>
                      <a:r>
                        <a:rPr lang="en-US" sz="2000" dirty="0" smtClean="0">
                          <a:effectLst/>
                        </a:rPr>
                        <a:t>5.4</a:t>
                      </a:r>
                      <a:r>
                        <a:rPr lang="en-US" sz="2000" dirty="0">
                          <a:effectLst/>
                        </a:rPr>
                        <a:t>%</a:t>
                      </a:r>
                      <a:endParaRPr lang="en-US"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0.07</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a:effectLst/>
                        </a:rPr>
                        <a:t>0.01–0.55</a:t>
                      </a:r>
                      <a:endParaRPr lang="en-US" sz="2000">
                        <a:effectLst/>
                        <a:latin typeface="Calibri"/>
                        <a:ea typeface="Calibri"/>
                        <a:cs typeface="Times New Roman"/>
                      </a:endParaRPr>
                    </a:p>
                  </a:txBody>
                  <a:tcPr marL="68580" marR="68580" marT="0" marB="0"/>
                </a:tc>
                <a:tc>
                  <a:txBody>
                    <a:bodyPr/>
                    <a:lstStyle/>
                    <a:p>
                      <a:pPr>
                        <a:lnSpc>
                          <a:spcPct val="115000"/>
                        </a:lnSpc>
                        <a:spcAft>
                          <a:spcPts val="0"/>
                        </a:spcAft>
                      </a:pPr>
                      <a:r>
                        <a:rPr lang="en-US" sz="2000" dirty="0">
                          <a:effectLst/>
                        </a:rPr>
                        <a:t>0.001</a:t>
                      </a:r>
                      <a:endParaRPr lang="en-US" sz="20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8135631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Lacuna</a:t>
            </a:r>
            <a:r>
              <a:rPr lang="fr-CA" dirty="0" smtClean="0"/>
              <a:t> </a:t>
            </a:r>
            <a:r>
              <a:rPr lang="fr-CA" dirty="0" err="1" smtClean="0"/>
              <a:t>Study</a:t>
            </a:r>
            <a:endParaRPr lang="en-US" dirty="0"/>
          </a:p>
        </p:txBody>
      </p:sp>
      <p:sp>
        <p:nvSpPr>
          <p:cNvPr id="3" name="Espace réservé du contenu 2"/>
          <p:cNvSpPr>
            <a:spLocks noGrp="1"/>
          </p:cNvSpPr>
          <p:nvPr>
            <p:ph idx="1"/>
          </p:nvPr>
        </p:nvSpPr>
        <p:spPr/>
        <p:txBody>
          <a:bodyPr>
            <a:normAutofit fontScale="85000" lnSpcReduction="20000"/>
          </a:bodyPr>
          <a:lstStyle/>
          <a:p>
            <a:r>
              <a:rPr lang="en-CA" dirty="0"/>
              <a:t>The overall objective of this research program is to determine : </a:t>
            </a:r>
            <a:endParaRPr lang="en-CA" dirty="0" smtClean="0"/>
          </a:p>
          <a:p>
            <a:pPr>
              <a:buFont typeface="Calibri" pitchFamily="34" charset="0"/>
              <a:buChar char="P"/>
            </a:pPr>
            <a:r>
              <a:rPr lang="en-CA" dirty="0" smtClean="0"/>
              <a:t>In </a:t>
            </a:r>
            <a:r>
              <a:rPr lang="en-CA" dirty="0"/>
              <a:t>infants who are born at gestational ages of 23 </a:t>
            </a:r>
            <a:r>
              <a:rPr lang="en-CA" baseline="30000" dirty="0"/>
              <a:t>0/7</a:t>
            </a:r>
            <a:r>
              <a:rPr lang="en-CA" dirty="0"/>
              <a:t> to 30 </a:t>
            </a:r>
            <a:r>
              <a:rPr lang="en-CA" baseline="30000" dirty="0"/>
              <a:t>6/7</a:t>
            </a:r>
            <a:r>
              <a:rPr lang="en-CA" dirty="0"/>
              <a:t> weeks, </a:t>
            </a:r>
            <a:endParaRPr lang="en-CA" dirty="0" smtClean="0"/>
          </a:p>
          <a:p>
            <a:pPr>
              <a:buFont typeface="Calibri" pitchFamily="34" charset="0"/>
              <a:buChar char="I"/>
            </a:pPr>
            <a:r>
              <a:rPr lang="en-CA" dirty="0" smtClean="0"/>
              <a:t>does </a:t>
            </a:r>
            <a:r>
              <a:rPr lang="en-CA" dirty="0"/>
              <a:t>administration of bovine </a:t>
            </a:r>
            <a:r>
              <a:rPr lang="en-CA" dirty="0" err="1"/>
              <a:t>lactoferrin</a:t>
            </a:r>
            <a:r>
              <a:rPr lang="en-CA" dirty="0"/>
              <a:t> </a:t>
            </a:r>
            <a:r>
              <a:rPr lang="en-CA" dirty="0" smtClean="0"/>
              <a:t>commencing </a:t>
            </a:r>
            <a:r>
              <a:rPr lang="en-CA" dirty="0"/>
              <a:t>within the first 48 hours of life, and continuing until 36 weeks post-menstrual age or to hospital discharge if sooner, </a:t>
            </a:r>
            <a:endParaRPr lang="en-CA" dirty="0" smtClean="0"/>
          </a:p>
          <a:p>
            <a:pPr>
              <a:buFont typeface="Calibri" pitchFamily="34" charset="0"/>
              <a:buChar char="C"/>
            </a:pPr>
            <a:r>
              <a:rPr lang="en-CA" dirty="0" smtClean="0"/>
              <a:t>compared </a:t>
            </a:r>
            <a:r>
              <a:rPr lang="en-CA" dirty="0"/>
              <a:t>with control, </a:t>
            </a:r>
            <a:endParaRPr lang="en-CA" dirty="0" smtClean="0"/>
          </a:p>
          <a:p>
            <a:pPr>
              <a:buFont typeface="Calibri" pitchFamily="34" charset="0"/>
              <a:buChar char="O"/>
            </a:pPr>
            <a:r>
              <a:rPr lang="en-CA" dirty="0" smtClean="0"/>
              <a:t>increase </a:t>
            </a:r>
            <a:r>
              <a:rPr lang="en-CA" dirty="0"/>
              <a:t>the probability of survival without a proven HCAI </a:t>
            </a:r>
            <a:endParaRPr lang="en-CA" dirty="0" smtClean="0"/>
          </a:p>
          <a:p>
            <a:pPr>
              <a:buFont typeface="Calibri" pitchFamily="34" charset="0"/>
              <a:buChar char="T"/>
            </a:pPr>
            <a:r>
              <a:rPr lang="en-CA" dirty="0" smtClean="0"/>
              <a:t>to </a:t>
            </a:r>
            <a:r>
              <a:rPr lang="en-CA" dirty="0"/>
              <a:t>discharge from hospital?  </a:t>
            </a:r>
            <a:endParaRPr lang="en-US" dirty="0"/>
          </a:p>
        </p:txBody>
      </p:sp>
    </p:spTree>
    <p:extLst>
      <p:ext uri="{BB962C8B-B14F-4D97-AF65-F5344CB8AC3E}">
        <p14:creationId xmlns:p14="http://schemas.microsoft.com/office/powerpoint/2010/main" val="25576523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LIFT Lactoferrin Infant Feeding Trial</a:t>
            </a:r>
            <a:endParaRPr lang="fr-CA" dirty="0"/>
          </a:p>
        </p:txBody>
      </p:sp>
      <p:sp>
        <p:nvSpPr>
          <p:cNvPr id="3" name="Espace réservé du contenu 2"/>
          <p:cNvSpPr>
            <a:spLocks noGrp="1"/>
          </p:cNvSpPr>
          <p:nvPr>
            <p:ph idx="1"/>
          </p:nvPr>
        </p:nvSpPr>
        <p:spPr/>
        <p:txBody>
          <a:bodyPr>
            <a:normAutofit fontScale="92500" lnSpcReduction="20000"/>
          </a:bodyPr>
          <a:lstStyle/>
          <a:p>
            <a:r>
              <a:rPr lang="en-US" dirty="0" smtClean="0"/>
              <a:t>A pragmatic</a:t>
            </a:r>
            <a:r>
              <a:rPr lang="en-US" dirty="0"/>
              <a:t>, randomized clinical trial in 1,500 very low birth weight infants (VLBW: &lt;1,500 g)</a:t>
            </a:r>
          </a:p>
          <a:p>
            <a:r>
              <a:rPr lang="en-US" dirty="0"/>
              <a:t>(I) aims to test the hypotheses that adding bovine lactoferrin (</a:t>
            </a:r>
            <a:r>
              <a:rPr lang="en-US" dirty="0" err="1"/>
              <a:t>bLF</a:t>
            </a:r>
            <a:r>
              <a:rPr lang="en-US" dirty="0"/>
              <a:t>) </a:t>
            </a:r>
            <a:r>
              <a:rPr lang="en-US" dirty="0" err="1"/>
              <a:t>vs</a:t>
            </a:r>
            <a:r>
              <a:rPr lang="en-US" dirty="0"/>
              <a:t> placebo to feeds improves the</a:t>
            </a:r>
          </a:p>
          <a:p>
            <a:r>
              <a:rPr lang="en-US" dirty="0"/>
              <a:t>Primary composite outcome of all-cause hospital mortality or any of 5 morbidities </a:t>
            </a:r>
            <a:r>
              <a:rPr lang="en-US" dirty="0" smtClean="0"/>
              <a:t>diagnosed or </a:t>
            </a:r>
            <a:r>
              <a:rPr lang="en-US" dirty="0"/>
              <a:t>treated in hospital: </a:t>
            </a:r>
            <a:endParaRPr lang="en-US" dirty="0" smtClean="0"/>
          </a:p>
          <a:p>
            <a:r>
              <a:rPr lang="en-US" dirty="0" smtClean="0"/>
              <a:t>brain </a:t>
            </a:r>
            <a:r>
              <a:rPr lang="en-US" dirty="0"/>
              <a:t>injury or chronic lung disease or retinopathy of prematurity (</a:t>
            </a:r>
            <a:r>
              <a:rPr lang="en-US" dirty="0" smtClean="0"/>
              <a:t>ROP) treated </a:t>
            </a:r>
            <a:r>
              <a:rPr lang="en-US" dirty="0"/>
              <a:t>by local guidelines or late onset sepsis or </a:t>
            </a:r>
            <a:r>
              <a:rPr lang="en-US" dirty="0" err="1"/>
              <a:t>necrotising</a:t>
            </a:r>
            <a:r>
              <a:rPr lang="en-US" dirty="0"/>
              <a:t> enterocolitis (NEC);</a:t>
            </a:r>
            <a:endParaRPr lang="fr-CA" dirty="0"/>
          </a:p>
        </p:txBody>
      </p:sp>
    </p:spTree>
    <p:extLst>
      <p:ext uri="{BB962C8B-B14F-4D97-AF65-F5344CB8AC3E}">
        <p14:creationId xmlns:p14="http://schemas.microsoft.com/office/powerpoint/2010/main" val="1135706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LIFT</a:t>
            </a:r>
            <a:endParaRPr lang="fr-CA" dirty="0"/>
          </a:p>
        </p:txBody>
      </p:sp>
      <p:sp>
        <p:nvSpPr>
          <p:cNvPr id="3" name="Espace réservé du contenu 2"/>
          <p:cNvSpPr>
            <a:spLocks noGrp="1"/>
          </p:cNvSpPr>
          <p:nvPr>
            <p:ph idx="1"/>
          </p:nvPr>
        </p:nvSpPr>
        <p:spPr/>
        <p:txBody>
          <a:bodyPr/>
          <a:lstStyle/>
          <a:p>
            <a:r>
              <a:rPr lang="en-CA" dirty="0" smtClean="0"/>
              <a:t>Funded by Australian MRC</a:t>
            </a:r>
          </a:p>
          <a:p>
            <a:r>
              <a:rPr lang="en-CA" dirty="0" smtClean="0"/>
              <a:t>About to start</a:t>
            </a:r>
            <a:endParaRPr lang="fr-CA" dirty="0"/>
          </a:p>
        </p:txBody>
      </p:sp>
    </p:spTree>
    <p:extLst>
      <p:ext uri="{BB962C8B-B14F-4D97-AF65-F5344CB8AC3E}">
        <p14:creationId xmlns:p14="http://schemas.microsoft.com/office/powerpoint/2010/main" val="35818572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Lactoferrin</a:t>
            </a:r>
            <a:endParaRPr lang="fr-CA" dirty="0"/>
          </a:p>
        </p:txBody>
      </p:sp>
      <p:sp>
        <p:nvSpPr>
          <p:cNvPr id="3" name="Espace réservé du contenu 2"/>
          <p:cNvSpPr>
            <a:spLocks noGrp="1"/>
          </p:cNvSpPr>
          <p:nvPr>
            <p:ph idx="1"/>
          </p:nvPr>
        </p:nvSpPr>
        <p:spPr/>
        <p:txBody>
          <a:bodyPr/>
          <a:lstStyle/>
          <a:p>
            <a:r>
              <a:rPr lang="en-CA" dirty="0" smtClean="0"/>
              <a:t>A promising intervention for the future, more studies are needed.</a:t>
            </a:r>
          </a:p>
          <a:p>
            <a:r>
              <a:rPr lang="en-CA" dirty="0" smtClean="0"/>
              <a:t>2 large multi-center RCTs are in progress.</a:t>
            </a:r>
            <a:endParaRPr lang="fr-CA" dirty="0"/>
          </a:p>
        </p:txBody>
      </p:sp>
    </p:spTree>
    <p:extLst>
      <p:ext uri="{BB962C8B-B14F-4D97-AF65-F5344CB8AC3E}">
        <p14:creationId xmlns:p14="http://schemas.microsoft.com/office/powerpoint/2010/main" val="1181537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dirty="0"/>
          </a:p>
        </p:txBody>
      </p:sp>
      <p:graphicFrame>
        <p:nvGraphicFramePr>
          <p:cNvPr id="4" name="Objet 3"/>
          <p:cNvGraphicFramePr>
            <a:graphicFrameLocks noChangeAspect="1"/>
          </p:cNvGraphicFramePr>
          <p:nvPr>
            <p:extLst>
              <p:ext uri="{D42A27DB-BD31-4B8C-83A1-F6EECF244321}">
                <p14:modId xmlns:p14="http://schemas.microsoft.com/office/powerpoint/2010/main" val="3797261862"/>
              </p:ext>
            </p:extLst>
          </p:nvPr>
        </p:nvGraphicFramePr>
        <p:xfrm>
          <a:off x="107504" y="1020961"/>
          <a:ext cx="9185276" cy="5832475"/>
        </p:xfrm>
        <a:graphic>
          <a:graphicData uri="http://schemas.openxmlformats.org/presentationml/2006/ole">
            <mc:AlternateContent xmlns:mc="http://schemas.openxmlformats.org/markup-compatibility/2006">
              <mc:Choice xmlns:v="urn:schemas-microsoft-com:vml" Requires="v">
                <p:oleObj spid="_x0000_s2064" name="Document" r:id="rId3" imgW="8423007" imgH="5350341" progId="Word.Document.12">
                  <p:embed/>
                </p:oleObj>
              </mc:Choice>
              <mc:Fallback>
                <p:oleObj name="Document" r:id="rId3" imgW="8423007" imgH="5350341" progId="Word.Document.12">
                  <p:embed/>
                  <p:pic>
                    <p:nvPicPr>
                      <p:cNvPr id="0" name=""/>
                      <p:cNvPicPr/>
                      <p:nvPr/>
                    </p:nvPicPr>
                    <p:blipFill>
                      <a:blip r:embed="rId4"/>
                      <a:stretch>
                        <a:fillRect/>
                      </a:stretch>
                    </p:blipFill>
                    <p:spPr>
                      <a:xfrm>
                        <a:off x="107504" y="1020961"/>
                        <a:ext cx="9185276" cy="5832475"/>
                      </a:xfrm>
                      <a:prstGeom prst="rect">
                        <a:avLst/>
                      </a:prstGeom>
                    </p:spPr>
                  </p:pic>
                </p:oleObj>
              </mc:Fallback>
            </mc:AlternateContent>
          </a:graphicData>
        </a:graphic>
      </p:graphicFrame>
    </p:spTree>
    <p:extLst>
      <p:ext uri="{BB962C8B-B14F-4D97-AF65-F5344CB8AC3E}">
        <p14:creationId xmlns:p14="http://schemas.microsoft.com/office/powerpoint/2010/main" val="1363825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Probiotics</a:t>
            </a:r>
            <a:endParaRPr lang="fr-CA" dirty="0"/>
          </a:p>
        </p:txBody>
      </p:sp>
      <p:sp>
        <p:nvSpPr>
          <p:cNvPr id="3" name="Espace réservé du contenu 2"/>
          <p:cNvSpPr>
            <a:spLocks noGrp="1"/>
          </p:cNvSpPr>
          <p:nvPr>
            <p:ph idx="1"/>
          </p:nvPr>
        </p:nvSpPr>
        <p:spPr/>
        <p:txBody>
          <a:bodyPr>
            <a:normAutofit fontScale="85000" lnSpcReduction="10000"/>
          </a:bodyPr>
          <a:lstStyle/>
          <a:p>
            <a:r>
              <a:rPr lang="en-CA" dirty="0" smtClean="0"/>
              <a:t>Probiotics are proven to reduce NEC and mortality. </a:t>
            </a:r>
          </a:p>
          <a:p>
            <a:r>
              <a:rPr lang="en-CA" dirty="0" smtClean="0"/>
              <a:t>The preparation chosen should contain a </a:t>
            </a:r>
            <a:r>
              <a:rPr lang="en-CA" dirty="0" err="1" smtClean="0"/>
              <a:t>Bifidobacterium</a:t>
            </a:r>
            <a:r>
              <a:rPr lang="en-CA" dirty="0" smtClean="0"/>
              <a:t> or Lactobacillus </a:t>
            </a:r>
            <a:r>
              <a:rPr lang="en-CA" dirty="0" err="1" smtClean="0"/>
              <a:t>Rhamnosus</a:t>
            </a:r>
            <a:r>
              <a:rPr lang="en-CA" dirty="0" smtClean="0"/>
              <a:t>, and probably a mix of the two</a:t>
            </a:r>
          </a:p>
          <a:p>
            <a:r>
              <a:rPr lang="en-CA" dirty="0" smtClean="0"/>
              <a:t>Good Quality Control of the preparation is essential</a:t>
            </a:r>
          </a:p>
          <a:p>
            <a:endParaRPr lang="en-CA" dirty="0"/>
          </a:p>
          <a:p>
            <a:r>
              <a:rPr lang="en-CA" dirty="0" smtClean="0"/>
              <a:t>Parents deserve the right to know about probiotics </a:t>
            </a:r>
          </a:p>
          <a:p>
            <a:r>
              <a:rPr lang="en-CA" dirty="0" smtClean="0"/>
              <a:t>Further placebo controlled trials are unethical</a:t>
            </a:r>
          </a:p>
          <a:p>
            <a:pPr lvl="1"/>
            <a:r>
              <a:rPr lang="en-CA" dirty="0" smtClean="0"/>
              <a:t>Other trials comparing preparations and timing are needed</a:t>
            </a:r>
          </a:p>
          <a:p>
            <a:endParaRPr lang="fr-CA" dirty="0"/>
          </a:p>
        </p:txBody>
      </p:sp>
    </p:spTree>
    <p:extLst>
      <p:ext uri="{BB962C8B-B14F-4D97-AF65-F5344CB8AC3E}">
        <p14:creationId xmlns:p14="http://schemas.microsoft.com/office/powerpoint/2010/main" val="1078112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Probiotics</a:t>
            </a:r>
            <a:endParaRPr lang="fr-CA" dirty="0"/>
          </a:p>
        </p:txBody>
      </p:sp>
      <p:sp>
        <p:nvSpPr>
          <p:cNvPr id="3" name="Espace réservé du contenu 2"/>
          <p:cNvSpPr>
            <a:spLocks noGrp="1"/>
          </p:cNvSpPr>
          <p:nvPr>
            <p:ph idx="1"/>
          </p:nvPr>
        </p:nvSpPr>
        <p:spPr/>
        <p:txBody>
          <a:bodyPr/>
          <a:lstStyle/>
          <a:p>
            <a:r>
              <a:rPr lang="en-CA" dirty="0" smtClean="0"/>
              <a:t>Babies in Canada should be receiving probiotics</a:t>
            </a:r>
          </a:p>
          <a:p>
            <a:r>
              <a:rPr lang="en-CA" dirty="0" smtClean="0"/>
              <a:t>We have appropriate preparations</a:t>
            </a:r>
          </a:p>
          <a:p>
            <a:endParaRPr lang="en-CA" dirty="0"/>
          </a:p>
          <a:p>
            <a:r>
              <a:rPr lang="en-CA" dirty="0" smtClean="0"/>
              <a:t>There is </a:t>
            </a:r>
            <a:r>
              <a:rPr lang="en-CA" smtClean="0"/>
              <a:t>no further </a:t>
            </a:r>
            <a:r>
              <a:rPr lang="en-CA" dirty="0" smtClean="0"/>
              <a:t>excuse!</a:t>
            </a:r>
            <a:endParaRPr lang="fr-CA" dirty="0"/>
          </a:p>
        </p:txBody>
      </p:sp>
    </p:spTree>
    <p:extLst>
      <p:ext uri="{BB962C8B-B14F-4D97-AF65-F5344CB8AC3E}">
        <p14:creationId xmlns:p14="http://schemas.microsoft.com/office/powerpoint/2010/main" val="3122935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a:t>n</a:t>
            </a:r>
            <a:r>
              <a:rPr lang="en-CA" dirty="0" smtClean="0"/>
              <a:t>eonatalresearch.org</a:t>
            </a:r>
            <a:endParaRPr lang="fr-CA" dirty="0"/>
          </a:p>
        </p:txBody>
      </p:sp>
      <p:sp>
        <p:nvSpPr>
          <p:cNvPr id="3" name="Espace réservé du contenu 2"/>
          <p:cNvSpPr>
            <a:spLocks noGrp="1"/>
          </p:cNvSpPr>
          <p:nvPr>
            <p:ph idx="1"/>
          </p:nvPr>
        </p:nvSpPr>
        <p:spPr/>
        <p:txBody>
          <a:bodyPr/>
          <a:lstStyle/>
          <a:p>
            <a:endParaRPr lang="fr-CA"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648" t="16901" r="15768" b="4676"/>
          <a:stretch/>
        </p:blipFill>
        <p:spPr bwMode="auto">
          <a:xfrm>
            <a:off x="250165" y="1124744"/>
            <a:ext cx="8879251" cy="5546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716947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827</TotalTime>
  <Words>3155</Words>
  <Application>Microsoft Office PowerPoint</Application>
  <PresentationFormat>Affichage à l'écran (4:3)</PresentationFormat>
  <Paragraphs>642</Paragraphs>
  <Slides>52</Slides>
  <Notes>7</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52</vt:i4>
      </vt:variant>
    </vt:vector>
  </HeadingPairs>
  <TitlesOfParts>
    <vt:vector size="54" baseType="lpstr">
      <vt:lpstr>Thème Office</vt:lpstr>
      <vt:lpstr>Microsoft Word Document</vt:lpstr>
      <vt:lpstr>Probiotics and Lactoferrin: A review</vt:lpstr>
      <vt:lpstr>Probiotics</vt:lpstr>
      <vt:lpstr>What are probiotics?</vt:lpstr>
      <vt:lpstr>Présentation PowerPoint</vt:lpstr>
      <vt:lpstr>Présentation PowerPoint</vt:lpstr>
      <vt:lpstr>Présentation PowerPoint</vt:lpstr>
      <vt:lpstr>Présentation PowerPoint</vt:lpstr>
      <vt:lpstr>What is the source of the dysbiosis of the preterm infant? </vt:lpstr>
      <vt:lpstr>Why does breast milk decrease NEC?</vt:lpstr>
      <vt:lpstr>Collado MC, Delgado S, Maldonado A, Rodríguez JM: Assessment of the bacterial diversity of breast milk of healthy women by quantitative real-time pcr. Letters in Applied Microbiology 2009, 48(5):523-528.</vt:lpstr>
      <vt:lpstr>Newburg DS, Ruiz-Palacios GM, Morrow AL: Human milk glycans protect infants against enteric pathogens. Annu Rev Nutr 2005, 25(1):37-58. </vt:lpstr>
      <vt:lpstr>Présentation PowerPoint</vt:lpstr>
      <vt:lpstr>Présentation PowerPoint</vt:lpstr>
      <vt:lpstr>Présentation PowerPoint</vt:lpstr>
      <vt:lpstr>Establishment and development of intestinal microbiota in preterm neonates</vt:lpstr>
      <vt:lpstr>Latest meta-analysis</vt:lpstr>
      <vt:lpstr>Présentation PowerPoint</vt:lpstr>
      <vt:lpstr>Forest plots of probiotics  in preterm infants </vt:lpstr>
      <vt:lpstr>Présentation PowerPoint</vt:lpstr>
      <vt:lpstr>Funnel plot to assess publication bias </vt:lpstr>
      <vt:lpstr>Other recent meta-analyses</vt:lpstr>
      <vt:lpstr>Présentation PowerPoint</vt:lpstr>
      <vt:lpstr>Other RCTs</vt:lpstr>
      <vt:lpstr>ProPrems</vt:lpstr>
      <vt:lpstr>Meta-analysis</vt:lpstr>
      <vt:lpstr>Prospective cohort study CHUSJ</vt:lpstr>
      <vt:lpstr>Prospective cohort study CHUSJ</vt:lpstr>
      <vt:lpstr>Présentation PowerPoint</vt:lpstr>
      <vt:lpstr>Logistic Regression</vt:lpstr>
      <vt:lpstr>Lactoferrin</vt:lpstr>
      <vt:lpstr>Protein composition of milk</vt:lpstr>
      <vt:lpstr>Présentation PowerPoint</vt:lpstr>
      <vt:lpstr>Lactoferrin</vt:lpstr>
      <vt:lpstr>Présentation PowerPoint</vt:lpstr>
      <vt:lpstr>Lactoferricin</vt:lpstr>
      <vt:lpstr>Lactoferrin</vt:lpstr>
      <vt:lpstr>Jenssen H, Hancock REW: Antimicrobial properties of lactoferrin. Biochimie 2009, 91(1):19-29. </vt:lpstr>
      <vt:lpstr>Legrand D: Lactoferrin, a key molecule in immune and inflammatory processes. Biochem Cell Biol 2012, 90(3):252-268</vt:lpstr>
      <vt:lpstr>Manzoni P et al: Bovine Lactoferrin Supplementation for Prevention of Late-Onset Sepsis in Very Low-Birth-Weight Neonates: A Randomized Trial. JAMA 2009, 302(13):1421-1428.</vt:lpstr>
      <vt:lpstr>Présentation PowerPoint</vt:lpstr>
      <vt:lpstr>Présentation PowerPoint</vt:lpstr>
      <vt:lpstr>Présentation PowerPoint</vt:lpstr>
      <vt:lpstr>Présentation PowerPoint</vt:lpstr>
      <vt:lpstr>Manzoni P et al  Early Hum Develop 2011</vt:lpstr>
      <vt:lpstr>Lacuna Study</vt:lpstr>
      <vt:lpstr>LIFT Lactoferrin Infant Feeding Trial</vt:lpstr>
      <vt:lpstr>LIFT</vt:lpstr>
      <vt:lpstr>Lactoferrin</vt:lpstr>
      <vt:lpstr>Présentation PowerPoint</vt:lpstr>
      <vt:lpstr>Probiotics</vt:lpstr>
      <vt:lpstr>Probiotics</vt:lpstr>
      <vt:lpstr>neonatalresearch.org</vt:lpstr>
    </vt:vector>
  </TitlesOfParts>
  <Company>Universite de Montreal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Keith</cp:lastModifiedBy>
  <cp:revision>48</cp:revision>
  <dcterms:created xsi:type="dcterms:W3CDTF">2012-02-17T01:55:47Z</dcterms:created>
  <dcterms:modified xsi:type="dcterms:W3CDTF">2013-05-25T12:23:25Z</dcterms:modified>
</cp:coreProperties>
</file>