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86"/>
  </p:notesMasterIdLst>
  <p:handoutMasterIdLst>
    <p:handoutMasterId r:id="rId87"/>
  </p:handoutMasterIdLst>
  <p:sldIdLst>
    <p:sldId id="256" r:id="rId2"/>
    <p:sldId id="341" r:id="rId3"/>
    <p:sldId id="343" r:id="rId4"/>
    <p:sldId id="257" r:id="rId5"/>
    <p:sldId id="261" r:id="rId6"/>
    <p:sldId id="294" r:id="rId7"/>
    <p:sldId id="298" r:id="rId8"/>
    <p:sldId id="258" r:id="rId9"/>
    <p:sldId id="259" r:id="rId10"/>
    <p:sldId id="364" r:id="rId11"/>
    <p:sldId id="387" r:id="rId12"/>
    <p:sldId id="388" r:id="rId13"/>
    <p:sldId id="284" r:id="rId14"/>
    <p:sldId id="264" r:id="rId15"/>
    <p:sldId id="306" r:id="rId16"/>
    <p:sldId id="376" r:id="rId17"/>
    <p:sldId id="371" r:id="rId18"/>
    <p:sldId id="391" r:id="rId19"/>
    <p:sldId id="389" r:id="rId20"/>
    <p:sldId id="390" r:id="rId21"/>
    <p:sldId id="393" r:id="rId22"/>
    <p:sldId id="392" r:id="rId23"/>
    <p:sldId id="379" r:id="rId24"/>
    <p:sldId id="394" r:id="rId25"/>
    <p:sldId id="395" r:id="rId26"/>
    <p:sldId id="403" r:id="rId27"/>
    <p:sldId id="377" r:id="rId28"/>
    <p:sldId id="346" r:id="rId29"/>
    <p:sldId id="367" r:id="rId30"/>
    <p:sldId id="332" r:id="rId31"/>
    <p:sldId id="333" r:id="rId32"/>
    <p:sldId id="334" r:id="rId33"/>
    <p:sldId id="335" r:id="rId34"/>
    <p:sldId id="337" r:id="rId35"/>
    <p:sldId id="378" r:id="rId36"/>
    <p:sldId id="400" r:id="rId37"/>
    <p:sldId id="269" r:id="rId38"/>
    <p:sldId id="355" r:id="rId39"/>
    <p:sldId id="356" r:id="rId40"/>
    <p:sldId id="357" r:id="rId41"/>
    <p:sldId id="397" r:id="rId42"/>
    <p:sldId id="398" r:id="rId43"/>
    <p:sldId id="399" r:id="rId44"/>
    <p:sldId id="370" r:id="rId45"/>
    <p:sldId id="374" r:id="rId46"/>
    <p:sldId id="338" r:id="rId47"/>
    <p:sldId id="325" r:id="rId48"/>
    <p:sldId id="358" r:id="rId49"/>
    <p:sldId id="401" r:id="rId50"/>
    <p:sldId id="368" r:id="rId51"/>
    <p:sldId id="369" r:id="rId52"/>
    <p:sldId id="363" r:id="rId53"/>
    <p:sldId id="308" r:id="rId54"/>
    <p:sldId id="309" r:id="rId55"/>
    <p:sldId id="345" r:id="rId56"/>
    <p:sldId id="310" r:id="rId57"/>
    <p:sldId id="342" r:id="rId58"/>
    <p:sldId id="380" r:id="rId59"/>
    <p:sldId id="404" r:id="rId60"/>
    <p:sldId id="323" r:id="rId61"/>
    <p:sldId id="354" r:id="rId62"/>
    <p:sldId id="326" r:id="rId63"/>
    <p:sldId id="339" r:id="rId64"/>
    <p:sldId id="386" r:id="rId65"/>
    <p:sldId id="381" r:id="rId66"/>
    <p:sldId id="340" r:id="rId67"/>
    <p:sldId id="382" r:id="rId68"/>
    <p:sldId id="383" r:id="rId69"/>
    <p:sldId id="384" r:id="rId70"/>
    <p:sldId id="385" r:id="rId71"/>
    <p:sldId id="302" r:id="rId72"/>
    <p:sldId id="322" r:id="rId73"/>
    <p:sldId id="351" r:id="rId74"/>
    <p:sldId id="407" r:id="rId75"/>
    <p:sldId id="362" r:id="rId76"/>
    <p:sldId id="276" r:id="rId77"/>
    <p:sldId id="277" r:id="rId78"/>
    <p:sldId id="278" r:id="rId79"/>
    <p:sldId id="279" r:id="rId80"/>
    <p:sldId id="324" r:id="rId81"/>
    <p:sldId id="304" r:id="rId82"/>
    <p:sldId id="402" r:id="rId83"/>
    <p:sldId id="305" r:id="rId84"/>
    <p:sldId id="350" r:id="rId8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72" d="100"/>
          <a:sy n="72" d="100"/>
        </p:scale>
        <p:origin x="-10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2F08388-3B7C-4B76-9E39-5E2F464DF722}" type="slidenum">
              <a:rPr lang="en-US"/>
              <a:pPr>
                <a:defRPr/>
              </a:pPr>
              <a:t>‹N°›</a:t>
            </a:fld>
            <a:endParaRPr lang="en-US"/>
          </a:p>
        </p:txBody>
      </p:sp>
    </p:spTree>
    <p:extLst>
      <p:ext uri="{BB962C8B-B14F-4D97-AF65-F5344CB8AC3E}">
        <p14:creationId xmlns:p14="http://schemas.microsoft.com/office/powerpoint/2010/main" val="2153884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B3C3F-8B14-4B81-8230-6F24852E079D}" type="datetimeFigureOut">
              <a:rPr lang="fr-CA" smtClean="0"/>
              <a:t>2012-11-26</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940D0F-0E35-4AF6-828E-BE2A3C09161D}" type="slidenum">
              <a:rPr lang="fr-CA" smtClean="0"/>
              <a:t>‹N°›</a:t>
            </a:fld>
            <a:endParaRPr lang="fr-CA"/>
          </a:p>
        </p:txBody>
      </p:sp>
    </p:spTree>
    <p:extLst>
      <p:ext uri="{BB962C8B-B14F-4D97-AF65-F5344CB8AC3E}">
        <p14:creationId xmlns:p14="http://schemas.microsoft.com/office/powerpoint/2010/main" val="168414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CA" smtClean="0"/>
              <a:t>To answer Dr Soll’s question from yesterday, the Risk difference for these 3 groups of studies are 0.05, (-0.1, 0.01), 0.06 (-0.14, 0.01)and 0.04 (-0.08, 0.01). </a:t>
            </a:r>
          </a:p>
          <a:p>
            <a:r>
              <a:rPr lang="fr-CA" smtClean="0"/>
              <a:t>Therefore the number needed to treat, is about 20, with a range from as few as 7 to as many as infinite! </a:t>
            </a:r>
          </a:p>
        </p:txBody>
      </p:sp>
      <p:sp>
        <p:nvSpPr>
          <p:cNvPr id="6246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1B9EE5-8DC2-4770-8AF0-5F46408C8580}" type="slidenum">
              <a:rPr lang="fr-CA" smtClean="0"/>
              <a:pPr>
                <a:defRPr/>
              </a:pPr>
              <a:t>41</a:t>
            </a:fld>
            <a:endParaRPr lang="fr-C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AU" smtClean="0"/>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BFF9D3-67B1-443B-BE0B-9D689A6F0326}" type="slidenum">
              <a:rPr lang="en-AU" smtClean="0"/>
              <a:pPr>
                <a:defRPr/>
              </a:pPr>
              <a:t>42</a:t>
            </a:fld>
            <a:endParaRPr lang="en-AU" smtClean="0"/>
          </a:p>
        </p:txBody>
      </p:sp>
      <p:sp>
        <p:nvSpPr>
          <p:cNvPr id="71685"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a:defRPr/>
            </a:pPr>
            <a:endParaRPr lang="en-A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Modifiez le style du titre</a:t>
            </a:r>
            <a:endParaRPr kumimoji="0" lang="en-US"/>
          </a:p>
        </p:txBody>
      </p:sp>
      <p:sp>
        <p:nvSpPr>
          <p:cNvPr id="28" name="Espace réservé de la date 27"/>
          <p:cNvSpPr>
            <a:spLocks noGrp="1"/>
          </p:cNvSpPr>
          <p:nvPr>
            <p:ph type="dt" sz="half" idx="10"/>
          </p:nvPr>
        </p:nvSpPr>
        <p:spPr/>
        <p:txBody>
          <a:bodyPr/>
          <a:lstStyle/>
          <a:p>
            <a:pPr>
              <a:defRPr/>
            </a:pPr>
            <a:endParaRPr lang="en-US"/>
          </a:p>
        </p:txBody>
      </p:sp>
      <p:sp>
        <p:nvSpPr>
          <p:cNvPr id="17" name="Espace réservé du pied de page 16"/>
          <p:cNvSpPr>
            <a:spLocks noGrp="1"/>
          </p:cNvSpPr>
          <p:nvPr>
            <p:ph type="ftr" sz="quarter" idx="11"/>
          </p:nvPr>
        </p:nvSpPr>
        <p:spPr/>
        <p:txBody>
          <a:bodyPr/>
          <a:lstStyle/>
          <a:p>
            <a:pPr>
              <a:defRPr/>
            </a:pPr>
            <a:endParaRPr lang="en-US"/>
          </a:p>
        </p:txBody>
      </p:sp>
      <p:sp>
        <p:nvSpPr>
          <p:cNvPr id="29" name="Espace réservé du numéro de diapositive 28"/>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pPr>
              <a:defRPr/>
            </a:pPr>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a:xfrm>
            <a:off x="7924800" y="6416675"/>
            <a:ext cx="762000" cy="365125"/>
          </a:xfrm>
        </p:spPr>
        <p:txBody>
          <a:bodyPr/>
          <a:lstStyle/>
          <a:p>
            <a:pPr>
              <a:defRPr/>
            </a:pPr>
            <a:fld id="{F3CDDDD0-50BF-48D6-A996-272052EC5390}" type="slidenum">
              <a:rPr lang="en-US" smtClean="0"/>
              <a:pPr>
                <a:defRPr/>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pPr>
              <a:defRPr/>
            </a:pPr>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pPr>
              <a:defRPr/>
            </a:pPr>
            <a:endParaRPr lang="en-US"/>
          </a:p>
        </p:txBody>
      </p:sp>
      <p:sp>
        <p:nvSpPr>
          <p:cNvPr id="8" name="Espace réservé du pied de page 7"/>
          <p:cNvSpPr>
            <a:spLocks noGrp="1"/>
          </p:cNvSpPr>
          <p:nvPr>
            <p:ph type="ftr" sz="quarter" idx="11"/>
          </p:nvPr>
        </p:nvSpPr>
        <p:spPr/>
        <p:txBody>
          <a:bodyPr/>
          <a:lstStyle/>
          <a:p>
            <a:pPr>
              <a:defRPr/>
            </a:pPr>
            <a:endParaRPr lang="en-US"/>
          </a:p>
        </p:txBody>
      </p:sp>
      <p:sp>
        <p:nvSpPr>
          <p:cNvPr id="9" name="Espace réservé du numéro de diapositive 8"/>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pPr>
              <a:defRPr/>
            </a:pPr>
            <a:endParaRPr lang="en-US"/>
          </a:p>
        </p:txBody>
      </p:sp>
      <p:sp>
        <p:nvSpPr>
          <p:cNvPr id="4" name="Espace réservé du pied de page 3"/>
          <p:cNvSpPr>
            <a:spLocks noGrp="1"/>
          </p:cNvSpPr>
          <p:nvPr>
            <p:ph type="ftr" sz="quarter" idx="11"/>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endParaRPr lang="en-US"/>
          </a:p>
        </p:txBody>
      </p:sp>
      <p:sp>
        <p:nvSpPr>
          <p:cNvPr id="3" name="Espace réservé du pied de page 2"/>
          <p:cNvSpPr>
            <a:spLocks noGrp="1"/>
          </p:cNvSpPr>
          <p:nvPr>
            <p:ph type="ftr" sz="quarter" idx="11"/>
          </p:nvPr>
        </p:nvSpPr>
        <p:spPr/>
        <p:txBody>
          <a:bodyPr/>
          <a:lstStyle/>
          <a:p>
            <a:pPr>
              <a:defRPr/>
            </a:pPr>
            <a:endParaRPr lang="en-US"/>
          </a:p>
        </p:txBody>
      </p:sp>
      <p:sp>
        <p:nvSpPr>
          <p:cNvPr id="4" name="Espace réservé du numéro de diapositive 3"/>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pPr>
              <a:defRPr/>
            </a:pPr>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Modifiez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pPr>
              <a:defRPr/>
            </a:pPr>
            <a:endParaRPr lang="en-US"/>
          </a:p>
        </p:txBody>
      </p:sp>
      <p:sp>
        <p:nvSpPr>
          <p:cNvPr id="6" name="Espace réservé du pied de page 5"/>
          <p:cNvSpPr>
            <a:spLocks noGrp="1"/>
          </p:cNvSpPr>
          <p:nvPr>
            <p:ph type="ftr" sz="quarter" idx="11"/>
          </p:nvPr>
        </p:nvSpPr>
        <p:spPr/>
        <p:txBody>
          <a:bodyPr/>
          <a:lstStyle/>
          <a:p>
            <a:pPr>
              <a:defRPr/>
            </a:pPr>
            <a:endParaRPr lang="en-US"/>
          </a:p>
        </p:txBody>
      </p:sp>
      <p:sp>
        <p:nvSpPr>
          <p:cNvPr id="7" name="Espace réservé du numéro de diapositive 6"/>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en-US"/>
          </a:p>
        </p:txBody>
      </p:sp>
      <p:sp>
        <p:nvSpPr>
          <p:cNvPr id="5" name="Espace réservé du pied de page 4"/>
          <p:cNvSpPr>
            <a:spLocks noGrp="1"/>
          </p:cNvSpPr>
          <p:nvPr>
            <p:ph type="ftr" sz="quarter" idx="11"/>
          </p:nvPr>
        </p:nvSpPr>
        <p:spPr/>
        <p:txBody>
          <a:bodyPr/>
          <a:lstStyle/>
          <a:p>
            <a:pPr>
              <a:defRPr/>
            </a:pPr>
            <a:endParaRPr lang="en-US"/>
          </a:p>
        </p:txBody>
      </p:sp>
      <p:sp>
        <p:nvSpPr>
          <p:cNvPr id="6" name="Espace réservé du numéro de diapositive 5"/>
          <p:cNvSpPr>
            <a:spLocks noGrp="1"/>
          </p:cNvSpPr>
          <p:nvPr>
            <p:ph type="sldNum" sz="quarter" idx="12"/>
          </p:nvPr>
        </p:nvSpPr>
        <p:spPr/>
        <p:txBody>
          <a:bodyPr/>
          <a:lstStyle/>
          <a:p>
            <a:pPr>
              <a:defRPr/>
            </a:pPr>
            <a:fld id="{F3CDDDD0-50BF-48D6-A996-272052EC5390}" type="slidenum">
              <a:rPr lang="en-US" smtClean="0"/>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fr-CA"/>
          </a:p>
        </p:txBody>
      </p:sp>
      <p:sp>
        <p:nvSpPr>
          <p:cNvPr id="3" name="Chart Placeholder 2"/>
          <p:cNvSpPr>
            <a:spLocks noGrp="1"/>
          </p:cNvSpPr>
          <p:nvPr>
            <p:ph type="chart" idx="1"/>
          </p:nvPr>
        </p:nvSpPr>
        <p:spPr>
          <a:xfrm>
            <a:off x="685800" y="1981200"/>
            <a:ext cx="7772400" cy="4114800"/>
          </a:xfrm>
        </p:spPr>
        <p:txBody>
          <a:bodyPr/>
          <a:lstStyle/>
          <a:p>
            <a:pPr lvl="0"/>
            <a:endParaRPr lang="fr-C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E995C3-02DA-4F1E-8526-0519692B21CB}" type="slidenum">
              <a:rPr lang="en-US"/>
              <a:pPr>
                <a:defRPr/>
              </a:pPr>
              <a:t>‹N°›</a:t>
            </a:fld>
            <a:endParaRPr lang="en-US"/>
          </a:p>
        </p:txBody>
      </p:sp>
    </p:spTree>
    <p:extLst>
      <p:ext uri="{BB962C8B-B14F-4D97-AF65-F5344CB8AC3E}">
        <p14:creationId xmlns:p14="http://schemas.microsoft.com/office/powerpoint/2010/main" val="90838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F3CDDDD0-50BF-48D6-A996-272052EC5390}" type="slidenum">
              <a:rPr lang="en-US" smtClean="0"/>
              <a:pPr>
                <a:defRPr/>
              </a:pPr>
              <a:t>‹N°›</a:t>
            </a:fld>
            <a:endParaRPr lang="en-US"/>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3.wmf"/></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ormAutofit fontScale="90000"/>
          </a:bodyPr>
          <a:lstStyle/>
          <a:p>
            <a:r>
              <a:rPr lang="en-US" smtClean="0"/>
              <a:t>Therapies to prevent Bronchopulmonary dysplasia: </a:t>
            </a:r>
            <a:br>
              <a:rPr lang="en-US" smtClean="0"/>
            </a:br>
            <a:r>
              <a:rPr lang="en-US" smtClean="0"/>
              <a:t>An Evidence based approach.</a:t>
            </a:r>
          </a:p>
        </p:txBody>
      </p:sp>
      <p:sp>
        <p:nvSpPr>
          <p:cNvPr id="2051" name="Rectangle 3"/>
          <p:cNvSpPr>
            <a:spLocks noGrp="1" noChangeArrowheads="1"/>
          </p:cNvSpPr>
          <p:nvPr>
            <p:ph type="subTitle" idx="1"/>
          </p:nvPr>
        </p:nvSpPr>
        <p:spPr/>
        <p:txBody>
          <a:bodyPr/>
          <a:lstStyle/>
          <a:p>
            <a:r>
              <a:rPr lang="en-US" smtClean="0"/>
              <a:t>Keith J Barrington</a:t>
            </a:r>
          </a:p>
          <a:p>
            <a:r>
              <a:rPr lang="en-US" smtClean="0"/>
              <a:t>CHU Sainte Justine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mtClean="0"/>
              <a:t>Bronchopulmonary dysplasia</a:t>
            </a:r>
          </a:p>
        </p:txBody>
      </p:sp>
      <p:sp>
        <p:nvSpPr>
          <p:cNvPr id="3075" name="Rectangle 3"/>
          <p:cNvSpPr>
            <a:spLocks noGrp="1" noChangeArrowheads="1"/>
          </p:cNvSpPr>
          <p:nvPr>
            <p:ph idx="1"/>
          </p:nvPr>
        </p:nvSpPr>
        <p:spPr/>
        <p:txBody>
          <a:bodyPr/>
          <a:lstStyle/>
          <a:p>
            <a:r>
              <a:rPr lang="en-US" dirty="0" smtClean="0"/>
              <a:t>Problems of definition</a:t>
            </a:r>
          </a:p>
          <a:p>
            <a:r>
              <a:rPr lang="en-US" dirty="0" smtClean="0"/>
              <a:t>A continuum of lung injury</a:t>
            </a:r>
          </a:p>
          <a:p>
            <a:r>
              <a:rPr lang="en-US" dirty="0" smtClean="0"/>
              <a:t>Arbitrarily divided into BPD/non-BPD depending on duration of O2 therapy</a:t>
            </a:r>
          </a:p>
          <a:p>
            <a:r>
              <a:rPr lang="en-US" dirty="0" smtClean="0"/>
              <a:t>Criteria for O2 therapy differ (hence the “physiologic definition”)</a:t>
            </a:r>
          </a:p>
          <a:p>
            <a:r>
              <a:rPr lang="en-US" dirty="0" smtClean="0"/>
              <a:t>Long term effects rarely examined</a:t>
            </a:r>
          </a:p>
          <a:p>
            <a:pPr lvl="1"/>
            <a:r>
              <a:rPr lang="en-US" dirty="0" smtClean="0"/>
              <a:t>long term pulmonary outcomes </a:t>
            </a:r>
          </a:p>
          <a:p>
            <a:pPr lvl="1"/>
            <a:r>
              <a:rPr lang="en-US" dirty="0" smtClean="0"/>
              <a:t>neurodevelopmental impairment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mtClean="0"/>
              <a:t>Critical review</a:t>
            </a:r>
          </a:p>
        </p:txBody>
      </p:sp>
      <p:sp>
        <p:nvSpPr>
          <p:cNvPr id="4099" name="Rectangle 3"/>
          <p:cNvSpPr>
            <a:spLocks noGrp="1" noChangeArrowheads="1"/>
          </p:cNvSpPr>
          <p:nvPr>
            <p:ph idx="1"/>
          </p:nvPr>
        </p:nvSpPr>
        <p:spPr/>
        <p:txBody>
          <a:bodyPr/>
          <a:lstStyle/>
          <a:p>
            <a:r>
              <a:rPr lang="en-US" smtClean="0"/>
              <a:t>To provide evidence based guidelines for prevention of BPD</a:t>
            </a:r>
          </a:p>
          <a:p>
            <a:r>
              <a:rPr lang="en-US" smtClean="0"/>
              <a:t>Review of the literature</a:t>
            </a:r>
          </a:p>
          <a:p>
            <a:r>
              <a:rPr lang="en-US" smtClean="0"/>
              <a:t>Hierarchy of evidence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smtClean="0"/>
              <a:t>Antenatal therapies investigated</a:t>
            </a:r>
          </a:p>
        </p:txBody>
      </p:sp>
      <p:sp>
        <p:nvSpPr>
          <p:cNvPr id="5123" name="Rectangle 3"/>
          <p:cNvSpPr>
            <a:spLocks noGrp="1" noChangeArrowheads="1"/>
          </p:cNvSpPr>
          <p:nvPr>
            <p:ph idx="1"/>
          </p:nvPr>
        </p:nvSpPr>
        <p:spPr/>
        <p:txBody>
          <a:bodyPr/>
          <a:lstStyle/>
          <a:p>
            <a:r>
              <a:rPr lang="en-US" smtClean="0"/>
              <a:t>Steroids</a:t>
            </a:r>
          </a:p>
          <a:p>
            <a:r>
              <a:rPr lang="en-US" smtClean="0"/>
              <a:t>TRH</a:t>
            </a:r>
          </a:p>
          <a:p>
            <a:r>
              <a:rPr lang="en-US" smtClean="0"/>
              <a:t>Antibiotics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mtClean="0"/>
              <a:t>Antenatal steroids</a:t>
            </a:r>
          </a:p>
        </p:txBody>
      </p:sp>
      <p:pic>
        <p:nvPicPr>
          <p:cNvPr id="9219" name="Picture 8" descr="http://www.update-software.com/scripts/metaviewweb/metaviewweb.exe?Action=SendThumbnail&amp;Review=CD000065&amp;Comparison=01&amp;Outcome=05&amp;Language=EN&amp;Effects=FI&amp;Method=RR&amp;CIOverall=95&amp;CIStudy=95&amp;Scale=LOG3&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4936" y="1916832"/>
            <a:ext cx="91440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539552" y="5445224"/>
            <a:ext cx="7776864" cy="830997"/>
          </a:xfrm>
          <a:prstGeom prst="rect">
            <a:avLst/>
          </a:prstGeom>
          <a:noFill/>
        </p:spPr>
        <p:txBody>
          <a:bodyPr wrap="square" rtlCol="0">
            <a:spAutoFit/>
          </a:bodyPr>
          <a:lstStyle/>
          <a:p>
            <a:r>
              <a:rPr lang="en-CA" dirty="0" smtClean="0"/>
              <a:t>No proven effect on BPD, reduce mortality, therefore probably improve survival without BPD</a:t>
            </a:r>
            <a:endParaRPr lang="fr-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Antenatal TRH</a:t>
            </a:r>
          </a:p>
        </p:txBody>
      </p:sp>
      <p:pic>
        <p:nvPicPr>
          <p:cNvPr id="11267" name="Picture 5" descr="http://www.update-software.com/scripts/metaviewweb/metaviewweb.exe?Action=SendThumbnail&amp;Review=CD000019&amp;Comparison=01&amp;Outcome=02&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057400"/>
            <a:ext cx="9144000"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PROM antibiotic Rx</a:t>
            </a:r>
          </a:p>
        </p:txBody>
      </p:sp>
      <p:pic>
        <p:nvPicPr>
          <p:cNvPr id="14339" name="Picture 5" descr="http://www.update-software.com/scripts/metaviewweb/metaviewweb.exe?Action=SendThumbnail&amp;Review=CD001058&amp;Comparison=01&amp;Outcome=23&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2499"/>
          <a:stretch>
            <a:fillRect/>
          </a:stretch>
        </p:blipFill>
        <p:spPr bwMode="auto">
          <a:xfrm>
            <a:off x="0" y="2138363"/>
            <a:ext cx="9144000" cy="316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smtClean="0"/>
              <a:t>Postnatal therapies investigated</a:t>
            </a:r>
          </a:p>
        </p:txBody>
      </p:sp>
      <p:sp>
        <p:nvSpPr>
          <p:cNvPr id="6147" name="Rectangle 3"/>
          <p:cNvSpPr>
            <a:spLocks noGrp="1" noChangeArrowheads="1"/>
          </p:cNvSpPr>
          <p:nvPr>
            <p:ph idx="1"/>
          </p:nvPr>
        </p:nvSpPr>
        <p:spPr>
          <a:xfrm>
            <a:off x="685800" y="1981200"/>
            <a:ext cx="8077200" cy="4114800"/>
          </a:xfrm>
        </p:spPr>
        <p:txBody>
          <a:bodyPr/>
          <a:lstStyle/>
          <a:p>
            <a:pPr>
              <a:lnSpc>
                <a:spcPct val="90000"/>
              </a:lnSpc>
            </a:pPr>
            <a:r>
              <a:rPr lang="en-US" smtClean="0"/>
              <a:t>Surfactant therapy; preparation, dose, timing</a:t>
            </a:r>
          </a:p>
          <a:p>
            <a:pPr>
              <a:lnSpc>
                <a:spcPct val="90000"/>
              </a:lnSpc>
            </a:pPr>
            <a:r>
              <a:rPr lang="en-US" smtClean="0"/>
              <a:t>Ventilatory management</a:t>
            </a:r>
          </a:p>
          <a:p>
            <a:pPr lvl="1">
              <a:lnSpc>
                <a:spcPct val="90000"/>
              </a:lnSpc>
            </a:pPr>
            <a:r>
              <a:rPr lang="en-US" smtClean="0"/>
              <a:t>High frequency</a:t>
            </a:r>
          </a:p>
          <a:p>
            <a:pPr lvl="1">
              <a:lnSpc>
                <a:spcPct val="90000"/>
              </a:lnSpc>
            </a:pPr>
            <a:r>
              <a:rPr lang="en-US" smtClean="0"/>
              <a:t>Early CPAP</a:t>
            </a:r>
          </a:p>
          <a:p>
            <a:pPr lvl="1">
              <a:lnSpc>
                <a:spcPct val="90000"/>
              </a:lnSpc>
            </a:pPr>
            <a:r>
              <a:rPr lang="en-US" smtClean="0"/>
              <a:t>Permissive hypercapnia</a:t>
            </a:r>
          </a:p>
          <a:p>
            <a:pPr lvl="1">
              <a:lnSpc>
                <a:spcPct val="90000"/>
              </a:lnSpc>
            </a:pPr>
            <a:r>
              <a:rPr lang="en-US" smtClean="0"/>
              <a:t>Synchronized ventilation</a:t>
            </a:r>
          </a:p>
          <a:p>
            <a:pPr lvl="1">
              <a:lnSpc>
                <a:spcPct val="90000"/>
              </a:lnSpc>
            </a:pPr>
            <a:r>
              <a:rPr lang="en-US" smtClean="0"/>
              <a:t>early extubation</a:t>
            </a:r>
          </a:p>
          <a:p>
            <a:pPr>
              <a:lnSpc>
                <a:spcPct val="90000"/>
              </a:lnSpc>
            </a:pPr>
            <a:r>
              <a:rPr lang="en-US" smtClean="0"/>
              <a:t>Oxygen therapy</a:t>
            </a:r>
          </a:p>
          <a:p>
            <a:pPr>
              <a:lnSpc>
                <a:spcPct val="90000"/>
              </a:lnSpc>
            </a:pPr>
            <a:r>
              <a:rPr lang="en-US" smtClean="0"/>
              <a:t>Inhaled nitric oxide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smtClean="0"/>
              <a:t>Postnatal therapies investigated</a:t>
            </a:r>
          </a:p>
        </p:txBody>
      </p:sp>
      <p:sp>
        <p:nvSpPr>
          <p:cNvPr id="9219" name="Rectangle 3"/>
          <p:cNvSpPr>
            <a:spLocks noGrp="1" noChangeArrowheads="1"/>
          </p:cNvSpPr>
          <p:nvPr>
            <p:ph idx="1"/>
          </p:nvPr>
        </p:nvSpPr>
        <p:spPr/>
        <p:txBody>
          <a:bodyPr>
            <a:normAutofit/>
          </a:bodyPr>
          <a:lstStyle/>
          <a:p>
            <a:pPr>
              <a:lnSpc>
                <a:spcPct val="90000"/>
              </a:lnSpc>
              <a:defRPr/>
            </a:pPr>
            <a:r>
              <a:rPr lang="en-US" dirty="0" smtClean="0"/>
              <a:t>Fluid management</a:t>
            </a:r>
          </a:p>
          <a:p>
            <a:pPr>
              <a:defRPr/>
            </a:pPr>
            <a:r>
              <a:rPr lang="en-US" dirty="0" smtClean="0"/>
              <a:t>Nutrition; calories, protein and fat. </a:t>
            </a:r>
          </a:p>
          <a:p>
            <a:pPr>
              <a:defRPr/>
            </a:pPr>
            <a:r>
              <a:rPr lang="en-US" dirty="0" smtClean="0"/>
              <a:t>PDA management</a:t>
            </a:r>
          </a:p>
          <a:p>
            <a:pPr>
              <a:defRPr/>
            </a:pPr>
            <a:r>
              <a:rPr lang="en-US" dirty="0" smtClean="0"/>
              <a:t>Vitamin A</a:t>
            </a:r>
          </a:p>
          <a:p>
            <a:pPr>
              <a:defRPr/>
            </a:pPr>
            <a:r>
              <a:rPr lang="en-US" dirty="0" smtClean="0"/>
              <a:t>Postnatal steroids</a:t>
            </a:r>
          </a:p>
          <a:p>
            <a:pPr>
              <a:defRPr/>
            </a:pPr>
            <a:r>
              <a:rPr lang="en-US" dirty="0" err="1" smtClean="0"/>
              <a:t>Ureaplasma</a:t>
            </a:r>
            <a:r>
              <a:rPr lang="en-US" dirty="0" smtClean="0"/>
              <a:t> and therapies for it</a:t>
            </a:r>
          </a:p>
          <a:p>
            <a:pPr>
              <a:defRPr/>
            </a:pPr>
            <a:r>
              <a:rPr lang="en-US" dirty="0" smtClean="0"/>
              <a:t>Diuretics</a:t>
            </a:r>
          </a:p>
          <a:p>
            <a:pPr>
              <a:defRPr/>
            </a:pPr>
            <a:r>
              <a:rPr lang="en-US" dirty="0" smtClean="0"/>
              <a:t>Antioxidants; SOD, vitamin E</a:t>
            </a:r>
          </a:p>
          <a:p>
            <a:pPr>
              <a:defRPr/>
            </a:pPr>
            <a:r>
              <a:rPr lang="en-US" dirty="0" smtClean="0"/>
              <a:t>Caffeine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CA" smtClean="0"/>
              <a:t>Postnatal therapies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What to do in the delivery room?</a:t>
            </a:r>
            <a:endParaRPr lang="fr-CA" dirty="0"/>
          </a:p>
        </p:txBody>
      </p:sp>
      <p:sp>
        <p:nvSpPr>
          <p:cNvPr id="3" name="Espace réservé du contenu 2"/>
          <p:cNvSpPr>
            <a:spLocks noGrp="1"/>
          </p:cNvSpPr>
          <p:nvPr>
            <p:ph idx="1"/>
          </p:nvPr>
        </p:nvSpPr>
        <p:spPr/>
        <p:txBody>
          <a:bodyPr/>
          <a:lstStyle/>
          <a:p>
            <a:r>
              <a:rPr lang="en-CA" dirty="0" smtClean="0"/>
              <a:t>Oxygen</a:t>
            </a:r>
          </a:p>
          <a:p>
            <a:r>
              <a:rPr lang="en-CA" dirty="0" smtClean="0"/>
              <a:t>Ventilation</a:t>
            </a:r>
          </a:p>
          <a:p>
            <a:r>
              <a:rPr lang="en-CA" dirty="0" smtClean="0"/>
              <a:t>Intubation /surfactant</a:t>
            </a:r>
          </a:p>
          <a:p>
            <a:endParaRPr lang="fr-CA" dirty="0"/>
          </a:p>
        </p:txBody>
      </p:sp>
    </p:spTree>
    <p:extLst>
      <p:ext uri="{BB962C8B-B14F-4D97-AF65-F5344CB8AC3E}">
        <p14:creationId xmlns:p14="http://schemas.microsoft.com/office/powerpoint/2010/main" val="193314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Oxygen and Ventilation in the DR</a:t>
            </a:r>
            <a:endParaRPr lang="fr-CA" dirty="0"/>
          </a:p>
        </p:txBody>
      </p:sp>
      <p:sp>
        <p:nvSpPr>
          <p:cNvPr id="3" name="Espace réservé du contenu 2"/>
          <p:cNvSpPr>
            <a:spLocks noGrp="1"/>
          </p:cNvSpPr>
          <p:nvPr>
            <p:ph idx="1"/>
          </p:nvPr>
        </p:nvSpPr>
        <p:spPr/>
        <p:txBody>
          <a:bodyPr>
            <a:normAutofit fontScale="92500"/>
          </a:bodyPr>
          <a:lstStyle/>
          <a:p>
            <a:r>
              <a:rPr lang="en-CA" dirty="0" smtClean="0"/>
              <a:t>No evidence of different starting FiO2 and BPD risk</a:t>
            </a:r>
          </a:p>
          <a:p>
            <a:r>
              <a:rPr lang="en-CA" dirty="0" smtClean="0"/>
              <a:t>No evidence of different target SpO2 and BPD risk</a:t>
            </a:r>
          </a:p>
          <a:p>
            <a:r>
              <a:rPr lang="en-CA" dirty="0" smtClean="0"/>
              <a:t>No evidence for PEEP during DR ventilation or for measuring and limiting tidal volume</a:t>
            </a:r>
          </a:p>
          <a:p>
            <a:endParaRPr lang="en-CA" dirty="0"/>
          </a:p>
          <a:p>
            <a:pPr lvl="2"/>
            <a:r>
              <a:rPr lang="en-CA" dirty="0" smtClean="0"/>
              <a:t>All likely to be important</a:t>
            </a:r>
          </a:p>
          <a:p>
            <a:pPr lvl="2"/>
            <a:r>
              <a:rPr lang="en-CA" dirty="0" smtClean="0"/>
              <a:t>Can’t see any reason not to use PEEP</a:t>
            </a:r>
          </a:p>
          <a:p>
            <a:pPr lvl="2"/>
            <a:r>
              <a:rPr lang="en-CA" dirty="0" smtClean="0"/>
              <a:t>Currently could use 30% to start, target progressively increasing saturations, PEEP of 4 to 6, avoid too much chest rise</a:t>
            </a:r>
          </a:p>
          <a:p>
            <a:endParaRPr lang="fr-CA" dirty="0"/>
          </a:p>
        </p:txBody>
      </p:sp>
    </p:spTree>
    <p:extLst>
      <p:ext uri="{BB962C8B-B14F-4D97-AF65-F5344CB8AC3E}">
        <p14:creationId xmlns:p14="http://schemas.microsoft.com/office/powerpoint/2010/main" val="470224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US" smtClean="0"/>
              <a:t>Prophylactic surfactant</a:t>
            </a:r>
          </a:p>
        </p:txBody>
      </p:sp>
      <p:sp>
        <p:nvSpPr>
          <p:cNvPr id="17411" name="Rectangle 6"/>
          <p:cNvSpPr>
            <a:spLocks noGrp="1" noChangeArrowheads="1"/>
          </p:cNvSpPr>
          <p:nvPr>
            <p:ph sz="half" idx="1"/>
          </p:nvPr>
        </p:nvSpPr>
        <p:spPr>
          <a:xfrm>
            <a:off x="744538" y="1828800"/>
            <a:ext cx="7713662" cy="4267200"/>
          </a:xfrm>
        </p:spPr>
        <p:txBody>
          <a:bodyPr>
            <a:normAutofit fontScale="92500" lnSpcReduction="20000"/>
          </a:bodyPr>
          <a:lstStyle/>
          <a:p>
            <a:pPr>
              <a:lnSpc>
                <a:spcPct val="90000"/>
              </a:lnSpc>
            </a:pPr>
            <a:r>
              <a:rPr lang="en-US" sz="3200" dirty="0" smtClean="0"/>
              <a:t>Preventing lung injury is essential, injury which may be initiated in the first few minutes of life.</a:t>
            </a:r>
          </a:p>
          <a:p>
            <a:pPr>
              <a:lnSpc>
                <a:spcPct val="90000"/>
              </a:lnSpc>
            </a:pPr>
            <a:r>
              <a:rPr lang="en-US" sz="3200" dirty="0" smtClean="0"/>
              <a:t>There are a number of studies comparing rescue to prophylactic treatment.</a:t>
            </a:r>
          </a:p>
          <a:p>
            <a:pPr>
              <a:lnSpc>
                <a:spcPct val="90000"/>
              </a:lnSpc>
            </a:pPr>
            <a:r>
              <a:rPr lang="en-US" sz="3200" dirty="0" smtClean="0"/>
              <a:t>One study compared early rescue with very early rescue (Osiris study) The difference in median administration times was 64 minutes. 11% less BPD with earlier rescue</a:t>
            </a:r>
          </a:p>
          <a:p>
            <a:pPr lvl="1">
              <a:lnSpc>
                <a:spcPct val="90000"/>
              </a:lnSpc>
            </a:pPr>
            <a:r>
              <a:rPr lang="en-US" sz="1800" dirty="0" smtClean="0">
                <a:latin typeface="Arial" charset="0"/>
              </a:rPr>
              <a:t>The Osiris collaborative group. Early versus delayed neonatal administration of synthetic surfactant - The </a:t>
            </a:r>
            <a:r>
              <a:rPr lang="en-US" sz="1800" dirty="0" err="1" smtClean="0">
                <a:latin typeface="Arial" charset="0"/>
              </a:rPr>
              <a:t>judgement</a:t>
            </a:r>
            <a:r>
              <a:rPr lang="en-US" sz="1800" dirty="0" smtClean="0">
                <a:latin typeface="Arial" charset="0"/>
              </a:rPr>
              <a:t> of OSIRIS.  Lancet. 1992;340:1363-69</a:t>
            </a:r>
            <a:endParaRPr lang="en-US" dirty="0" smtClean="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Surfactant prophylaxis</a:t>
            </a:r>
          </a:p>
        </p:txBody>
      </p:sp>
      <p:pic>
        <p:nvPicPr>
          <p:cNvPr id="23555" name="Picture 6" descr="http://www.update-software.com/scripts/metaviewweb/metaviewweb.exe?Action=SendThumbnail&amp;Review=CD000510&amp;Comparison=01&amp;Outcome=10&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1681163"/>
            <a:ext cx="9144000"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smtClean="0"/>
              <a:t>Surfactant prophylaxis vs rescue (natural sufactants)</a:t>
            </a:r>
          </a:p>
        </p:txBody>
      </p:sp>
      <p:sp>
        <p:nvSpPr>
          <p:cNvPr id="24579" name="Rectangle 3"/>
          <p:cNvSpPr>
            <a:spLocks noGrp="1" noChangeArrowheads="1"/>
          </p:cNvSpPr>
          <p:nvPr>
            <p:ph idx="1"/>
          </p:nvPr>
        </p:nvSpPr>
        <p:spPr/>
        <p:txBody>
          <a:bodyPr>
            <a:normAutofit fontScale="92500" lnSpcReduction="20000"/>
          </a:bodyPr>
          <a:lstStyle/>
          <a:p>
            <a:pPr>
              <a:lnSpc>
                <a:spcPct val="90000"/>
              </a:lnSpc>
            </a:pPr>
            <a:r>
              <a:rPr lang="en-US" dirty="0" smtClean="0"/>
              <a:t>Risk difference for BPD or death is 0.045, giving an NNT of 22. </a:t>
            </a:r>
          </a:p>
          <a:p>
            <a:pPr>
              <a:lnSpc>
                <a:spcPct val="90000"/>
              </a:lnSpc>
            </a:pPr>
            <a:r>
              <a:rPr lang="en-US" dirty="0" smtClean="0"/>
              <a:t>To prevent one death the NNT is 17</a:t>
            </a:r>
          </a:p>
          <a:p>
            <a:pPr>
              <a:lnSpc>
                <a:spcPct val="90000"/>
              </a:lnSpc>
            </a:pPr>
            <a:r>
              <a:rPr lang="en-US" dirty="0" smtClean="0"/>
              <a:t>Babies treated prophylactically are more likely to need only one dose</a:t>
            </a:r>
          </a:p>
          <a:p>
            <a:pPr>
              <a:lnSpc>
                <a:spcPct val="90000"/>
              </a:lnSpc>
            </a:pPr>
            <a:r>
              <a:rPr lang="en-US" dirty="0" smtClean="0"/>
              <a:t>Overall mean number of doses received are 1.2 per prophylaxis baby and 1.5 per rescue baby.</a:t>
            </a:r>
          </a:p>
          <a:p>
            <a:pPr marL="813816" lvl="2" indent="-411480">
              <a:lnSpc>
                <a:spcPct val="90000"/>
              </a:lnSpc>
              <a:buClr>
                <a:schemeClr val="tx1">
                  <a:shade val="95000"/>
                </a:schemeClr>
              </a:buClr>
              <a:buSzPct val="65000"/>
              <a:buFont typeface="Wingdings 2"/>
              <a:buChar char=""/>
            </a:pPr>
            <a:r>
              <a:rPr lang="en-CA" dirty="0" smtClean="0"/>
              <a:t>Controls were either all intubated  or just given O2 as required, no routine use of CPAP in the controls</a:t>
            </a:r>
          </a:p>
          <a:p>
            <a:pPr>
              <a:lnSpc>
                <a:spcPct val="90000"/>
              </a:lnSpc>
            </a:pPr>
            <a:endParaRPr lang="en-US" dirty="0" smtClean="0"/>
          </a:p>
          <a:p>
            <a:pPr>
              <a:lnSpc>
                <a:spcPct val="90000"/>
              </a:lnSpc>
            </a:pPr>
            <a:r>
              <a:rPr lang="en-US" dirty="0" smtClean="0"/>
              <a:t>So if you have a ventilated preterm in the DR who needs oxygen, immediate surfactant should be given</a:t>
            </a:r>
          </a:p>
          <a:p>
            <a:pPr>
              <a:lnSpc>
                <a:spcPct val="90000"/>
              </a:lnSpc>
            </a:pPr>
            <a:r>
              <a:rPr lang="en-CA" dirty="0"/>
              <a:t>Is prophylactic surfactant better than immediate CPAP with early rescue?</a:t>
            </a:r>
            <a:endParaRPr lang="fr-CA" dirty="0"/>
          </a:p>
          <a:p>
            <a:pPr>
              <a:lnSpc>
                <a:spcPct val="90000"/>
              </a:lnSpc>
            </a:pPr>
            <a:endParaRPr lang="en-US" dirty="0" smtClean="0"/>
          </a:p>
          <a:p>
            <a:pPr>
              <a:lnSpc>
                <a:spcPct val="90000"/>
              </a:lnSpc>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en-CA" smtClean="0"/>
              <a:t>Surfactant vs CPAP</a:t>
            </a:r>
            <a:endParaRPr lang="fr-CA" smtClean="0"/>
          </a:p>
        </p:txBody>
      </p:sp>
      <p:sp>
        <p:nvSpPr>
          <p:cNvPr id="26627" name="Espace réservé du contenu 2"/>
          <p:cNvSpPr>
            <a:spLocks noGrp="1"/>
          </p:cNvSpPr>
          <p:nvPr>
            <p:ph idx="1"/>
          </p:nvPr>
        </p:nvSpPr>
        <p:spPr/>
        <p:txBody>
          <a:bodyPr/>
          <a:lstStyle/>
          <a:p>
            <a:r>
              <a:rPr lang="en-CA" dirty="0" smtClean="0"/>
              <a:t>COIN</a:t>
            </a:r>
          </a:p>
          <a:p>
            <a:r>
              <a:rPr lang="en-CA" dirty="0" smtClean="0"/>
              <a:t>SUPPORT</a:t>
            </a:r>
          </a:p>
          <a:p>
            <a:r>
              <a:rPr lang="en-CA" dirty="0" smtClean="0"/>
              <a:t>VON (Dunn et al)</a:t>
            </a:r>
          </a:p>
          <a:p>
            <a:r>
              <a:rPr lang="en-CA" dirty="0" smtClean="0"/>
              <a:t>CURPAP</a:t>
            </a:r>
            <a:endParaRPr lang="fr-CA"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4"/>
          <p:cNvSpPr>
            <a:spLocks noGrp="1"/>
          </p:cNvSpPr>
          <p:nvPr>
            <p:ph type="title"/>
          </p:nvPr>
        </p:nvSpPr>
        <p:spPr/>
        <p:txBody>
          <a:bodyPr/>
          <a:lstStyle/>
          <a:p>
            <a:r>
              <a:rPr lang="fr-CA" smtClean="0"/>
              <a:t>COIN trial</a:t>
            </a:r>
          </a:p>
        </p:txBody>
      </p:sp>
      <p:sp>
        <p:nvSpPr>
          <p:cNvPr id="35843" name="Content Placeholder 5"/>
          <p:cNvSpPr>
            <a:spLocks noGrp="1"/>
          </p:cNvSpPr>
          <p:nvPr>
            <p:ph idx="1"/>
          </p:nvPr>
        </p:nvSpPr>
        <p:spPr/>
        <p:txBody>
          <a:bodyPr>
            <a:normAutofit/>
          </a:bodyPr>
          <a:lstStyle/>
          <a:p>
            <a:r>
              <a:rPr lang="en-US" dirty="0" smtClean="0"/>
              <a:t>610 infants of 25+0 to 28+6 weeks. </a:t>
            </a:r>
          </a:p>
          <a:p>
            <a:r>
              <a:rPr lang="en-US" dirty="0" smtClean="0"/>
              <a:t>If breathing at 5 min and needing respiratory support </a:t>
            </a:r>
            <a:r>
              <a:rPr lang="en-US" dirty="0" err="1" smtClean="0"/>
              <a:t>randomised</a:t>
            </a:r>
            <a:r>
              <a:rPr lang="en-US" dirty="0" smtClean="0"/>
              <a:t> to immediate nasal CPAP at 8 cm H2O, or intubation </a:t>
            </a:r>
          </a:p>
          <a:p>
            <a:r>
              <a:rPr lang="en-US" dirty="0" smtClean="0"/>
              <a:t>Intubation rate first 5 days for the CPAP group 46% (55% for 25+26 w and 40% for 27+28 w). </a:t>
            </a:r>
          </a:p>
          <a:p>
            <a:endParaRPr lang="en-US" dirty="0"/>
          </a:p>
          <a:p>
            <a:r>
              <a:rPr lang="en-US" dirty="0" smtClean="0"/>
              <a:t>Intubated group treated according to local practice (77% got surfactant)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COIN intubation criteria</a:t>
            </a:r>
            <a:endParaRPr lang="fr-CA" dirty="0"/>
          </a:p>
        </p:txBody>
      </p:sp>
      <p:sp>
        <p:nvSpPr>
          <p:cNvPr id="3" name="Espace réservé du contenu 2"/>
          <p:cNvSpPr>
            <a:spLocks noGrp="1"/>
          </p:cNvSpPr>
          <p:nvPr>
            <p:ph idx="1"/>
          </p:nvPr>
        </p:nvSpPr>
        <p:spPr/>
        <p:txBody>
          <a:bodyPr>
            <a:normAutofit/>
          </a:bodyPr>
          <a:lstStyle/>
          <a:p>
            <a:r>
              <a:rPr lang="fr-CA" dirty="0" err="1"/>
              <a:t>A</a:t>
            </a:r>
            <a:r>
              <a:rPr lang="fr-CA" dirty="0" err="1" smtClean="0"/>
              <a:t>pnea</a:t>
            </a:r>
            <a:r>
              <a:rPr lang="fr-CA" dirty="0" smtClean="0"/>
              <a:t> </a:t>
            </a:r>
            <a:r>
              <a:rPr lang="fr-CA" dirty="0" err="1" smtClean="0"/>
              <a:t>unresponsive</a:t>
            </a:r>
            <a:r>
              <a:rPr lang="fr-CA" dirty="0" smtClean="0"/>
              <a:t> </a:t>
            </a:r>
            <a:r>
              <a:rPr lang="en-US" dirty="0" smtClean="0"/>
              <a:t>to </a:t>
            </a:r>
            <a:r>
              <a:rPr lang="en-US" dirty="0"/>
              <a:t>stimulation and </a:t>
            </a:r>
            <a:r>
              <a:rPr lang="en-US" dirty="0" err="1"/>
              <a:t>methlyxanthine</a:t>
            </a:r>
            <a:r>
              <a:rPr lang="en-US" dirty="0"/>
              <a:t> </a:t>
            </a:r>
            <a:r>
              <a:rPr lang="en-US" dirty="0" smtClean="0"/>
              <a:t>treatment (&gt;</a:t>
            </a:r>
            <a:r>
              <a:rPr lang="en-US" dirty="0"/>
              <a:t>6 episodes requiring stimulation in 6 </a:t>
            </a:r>
            <a:r>
              <a:rPr lang="en-US" dirty="0" smtClean="0"/>
              <a:t>hours or </a:t>
            </a:r>
            <a:r>
              <a:rPr lang="en-US" dirty="0"/>
              <a:t>requiring &gt;1 episode of positive-pressure ventilation),</a:t>
            </a:r>
          </a:p>
          <a:p>
            <a:r>
              <a:rPr lang="en-US" dirty="0"/>
              <a:t>A</a:t>
            </a:r>
            <a:r>
              <a:rPr lang="en-US" dirty="0" smtClean="0"/>
              <a:t>rterial </a:t>
            </a:r>
            <a:r>
              <a:rPr lang="en-US" dirty="0"/>
              <a:t>pH </a:t>
            </a:r>
            <a:r>
              <a:rPr lang="en-US" dirty="0" smtClean="0"/>
              <a:t>&lt; 7.25 </a:t>
            </a:r>
            <a:r>
              <a:rPr lang="en-US" dirty="0"/>
              <a:t>with a</a:t>
            </a:r>
          </a:p>
          <a:p>
            <a:r>
              <a:rPr lang="fr-CA" dirty="0" smtClean="0"/>
              <a:t>PaCO2 &gt;</a:t>
            </a:r>
            <a:r>
              <a:rPr lang="en-US" dirty="0" smtClean="0"/>
              <a:t> </a:t>
            </a:r>
            <a:r>
              <a:rPr lang="en-US" dirty="0"/>
              <a:t>60 mm </a:t>
            </a:r>
            <a:r>
              <a:rPr lang="en-US" dirty="0" smtClean="0"/>
              <a:t>Hg, </a:t>
            </a:r>
          </a:p>
          <a:p>
            <a:r>
              <a:rPr lang="en-US" dirty="0" smtClean="0"/>
              <a:t>Metabolic acidosis not </a:t>
            </a:r>
            <a:r>
              <a:rPr lang="en-US" dirty="0"/>
              <a:t>responsive to treatment, </a:t>
            </a:r>
          </a:p>
          <a:p>
            <a:r>
              <a:rPr lang="en-US" dirty="0" smtClean="0"/>
              <a:t>Or &gt; </a:t>
            </a:r>
            <a:r>
              <a:rPr lang="en-US" dirty="0"/>
              <a:t>60% </a:t>
            </a:r>
            <a:r>
              <a:rPr lang="en-US" dirty="0" smtClean="0"/>
              <a:t>FiO2</a:t>
            </a:r>
            <a:endParaRPr lang="fr-CA" dirty="0"/>
          </a:p>
        </p:txBody>
      </p:sp>
    </p:spTree>
    <p:extLst>
      <p:ext uri="{BB962C8B-B14F-4D97-AF65-F5344CB8AC3E}">
        <p14:creationId xmlns:p14="http://schemas.microsoft.com/office/powerpoint/2010/main" val="3512381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SUPPORT</a:t>
            </a:r>
            <a:endParaRPr lang="fr-CA" dirty="0"/>
          </a:p>
        </p:txBody>
      </p:sp>
      <p:sp>
        <p:nvSpPr>
          <p:cNvPr id="3" name="Espace réservé du contenu 2"/>
          <p:cNvSpPr>
            <a:spLocks noGrp="1"/>
          </p:cNvSpPr>
          <p:nvPr>
            <p:ph idx="1"/>
          </p:nvPr>
        </p:nvSpPr>
        <p:spPr/>
        <p:txBody>
          <a:bodyPr>
            <a:normAutofit/>
          </a:bodyPr>
          <a:lstStyle/>
          <a:p>
            <a:r>
              <a:rPr lang="en-US" dirty="0"/>
              <a:t>1316 infants </a:t>
            </a:r>
            <a:r>
              <a:rPr lang="en-US" dirty="0" smtClean="0"/>
              <a:t>24 </a:t>
            </a:r>
            <a:r>
              <a:rPr lang="en-US" dirty="0"/>
              <a:t>weeks </a:t>
            </a:r>
            <a:r>
              <a:rPr lang="en-US" dirty="0" smtClean="0"/>
              <a:t>to 27 </a:t>
            </a:r>
            <a:r>
              <a:rPr lang="en-US" dirty="0"/>
              <a:t>weeks </a:t>
            </a:r>
          </a:p>
          <a:p>
            <a:r>
              <a:rPr lang="en-US" dirty="0" smtClean="0"/>
              <a:t>intubation </a:t>
            </a:r>
            <a:r>
              <a:rPr lang="en-US" dirty="0"/>
              <a:t>and surfactant treatment (within 1 hour after birth) or</a:t>
            </a:r>
          </a:p>
          <a:p>
            <a:r>
              <a:rPr lang="en-US" dirty="0" smtClean="0"/>
              <a:t>CPAP </a:t>
            </a:r>
            <a:r>
              <a:rPr lang="en-US" dirty="0"/>
              <a:t>treatment initiated in the delivery room, </a:t>
            </a:r>
            <a:r>
              <a:rPr lang="en-US" dirty="0" smtClean="0"/>
              <a:t> with </a:t>
            </a:r>
            <a:r>
              <a:rPr lang="en-US" dirty="0"/>
              <a:t>subsequent use of a protocol-driven </a:t>
            </a:r>
            <a:r>
              <a:rPr lang="en-US" dirty="0" smtClean="0"/>
              <a:t>limited ventilation </a:t>
            </a:r>
            <a:r>
              <a:rPr lang="en-US" dirty="0"/>
              <a:t>strategy. </a:t>
            </a:r>
            <a:endParaRPr lang="en-US" dirty="0" smtClean="0"/>
          </a:p>
          <a:p>
            <a:endParaRPr lang="en-US" dirty="0"/>
          </a:p>
          <a:p>
            <a:r>
              <a:rPr lang="en-US" dirty="0" smtClean="0"/>
              <a:t>Intubated infants weaned to rate of 20 within 24 </a:t>
            </a:r>
            <a:r>
              <a:rPr lang="en-US" dirty="0" err="1" smtClean="0"/>
              <a:t>hous</a:t>
            </a:r>
            <a:r>
              <a:rPr lang="en-US" dirty="0" smtClean="0"/>
              <a:t> if possible and if PCO2 &lt; 50, FiO2 &lt;35%</a:t>
            </a:r>
          </a:p>
        </p:txBody>
      </p:sp>
    </p:spTree>
    <p:extLst>
      <p:ext uri="{BB962C8B-B14F-4D97-AF65-F5344CB8AC3E}">
        <p14:creationId xmlns:p14="http://schemas.microsoft.com/office/powerpoint/2010/main" val="2193893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SUPPORT intubation </a:t>
            </a:r>
            <a:r>
              <a:rPr lang="en-CA" dirty="0" err="1" smtClean="0"/>
              <a:t>citeria</a:t>
            </a:r>
            <a:endParaRPr lang="fr-CA" dirty="0"/>
          </a:p>
        </p:txBody>
      </p:sp>
      <p:sp>
        <p:nvSpPr>
          <p:cNvPr id="3" name="Espace réservé du contenu 2"/>
          <p:cNvSpPr>
            <a:spLocks noGrp="1"/>
          </p:cNvSpPr>
          <p:nvPr>
            <p:ph idx="1"/>
          </p:nvPr>
        </p:nvSpPr>
        <p:spPr/>
        <p:txBody>
          <a:bodyPr>
            <a:normAutofit/>
          </a:bodyPr>
          <a:lstStyle/>
          <a:p>
            <a:r>
              <a:rPr lang="en-US" dirty="0" smtClean="0"/>
              <a:t>FIO2</a:t>
            </a:r>
            <a:r>
              <a:rPr lang="en-US" dirty="0"/>
              <a:t> </a:t>
            </a:r>
            <a:r>
              <a:rPr lang="en-US" dirty="0" smtClean="0"/>
              <a:t>­­</a:t>
            </a:r>
            <a:r>
              <a:rPr lang="en-CA" dirty="0" smtClean="0"/>
              <a:t>&gt;</a:t>
            </a:r>
            <a:r>
              <a:rPr lang="en-US" dirty="0" smtClean="0"/>
              <a:t> 0.50 for SpO2 &gt;= </a:t>
            </a:r>
            <a:r>
              <a:rPr lang="en-US" dirty="0"/>
              <a:t>at or above 88</a:t>
            </a:r>
            <a:r>
              <a:rPr lang="en-US" dirty="0" smtClean="0"/>
              <a:t>%</a:t>
            </a:r>
            <a:endParaRPr lang="en-US" dirty="0"/>
          </a:p>
          <a:p>
            <a:r>
              <a:rPr lang="en-US" dirty="0" smtClean="0"/>
              <a:t>PaCO2 &gt; 65 </a:t>
            </a:r>
            <a:r>
              <a:rPr lang="en-US" dirty="0"/>
              <a:t>mm </a:t>
            </a:r>
            <a:r>
              <a:rPr lang="en-US" dirty="0" smtClean="0"/>
              <a:t>Hg; </a:t>
            </a:r>
            <a:r>
              <a:rPr lang="en-US" dirty="0"/>
              <a:t>or hemodynamic</a:t>
            </a:r>
          </a:p>
          <a:p>
            <a:r>
              <a:rPr lang="en-US" dirty="0"/>
              <a:t>instability, defined as a blood pressure that was low for gestational age, poor perfusion, </a:t>
            </a:r>
            <a:r>
              <a:rPr lang="en-US" dirty="0" smtClean="0"/>
              <a:t>or both</a:t>
            </a:r>
            <a:r>
              <a:rPr lang="en-US" dirty="0"/>
              <a:t>, requiring volume or </a:t>
            </a:r>
            <a:r>
              <a:rPr lang="en-US" dirty="0" err="1"/>
              <a:t>pressor</a:t>
            </a:r>
            <a:r>
              <a:rPr lang="en-US" dirty="0"/>
              <a:t> support for a period of 4 hours or more. </a:t>
            </a:r>
            <a:endParaRPr lang="en-US" dirty="0" smtClean="0"/>
          </a:p>
          <a:p>
            <a:r>
              <a:rPr lang="en-US" dirty="0" smtClean="0"/>
              <a:t>Infants </a:t>
            </a:r>
            <a:r>
              <a:rPr lang="en-US" dirty="0"/>
              <a:t>who </a:t>
            </a:r>
            <a:r>
              <a:rPr lang="en-US" dirty="0" smtClean="0"/>
              <a:t>were intubated </a:t>
            </a:r>
            <a:r>
              <a:rPr lang="en-US" dirty="0"/>
              <a:t>within the first 48 hours after birth were to receive surfactant.</a:t>
            </a:r>
            <a:endParaRPr lang="fr-CA" dirty="0"/>
          </a:p>
        </p:txBody>
      </p:sp>
    </p:spTree>
    <p:extLst>
      <p:ext uri="{BB962C8B-B14F-4D97-AF65-F5344CB8AC3E}">
        <p14:creationId xmlns:p14="http://schemas.microsoft.com/office/powerpoint/2010/main" val="2986007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CURPAP</a:t>
            </a:r>
            <a:endParaRPr lang="fr-CA" dirty="0"/>
          </a:p>
        </p:txBody>
      </p:sp>
      <p:sp>
        <p:nvSpPr>
          <p:cNvPr id="3" name="Espace réservé du contenu 2"/>
          <p:cNvSpPr>
            <a:spLocks noGrp="1"/>
          </p:cNvSpPr>
          <p:nvPr>
            <p:ph idx="1"/>
          </p:nvPr>
        </p:nvSpPr>
        <p:spPr/>
        <p:txBody>
          <a:bodyPr/>
          <a:lstStyle/>
          <a:p>
            <a:r>
              <a:rPr lang="en-CA" dirty="0" smtClean="0"/>
              <a:t>208 infants 25 to 28 </a:t>
            </a:r>
            <a:r>
              <a:rPr lang="en-CA" dirty="0" err="1" smtClean="0"/>
              <a:t>wk</a:t>
            </a:r>
            <a:r>
              <a:rPr lang="en-CA" dirty="0" smtClean="0"/>
              <a:t> GA</a:t>
            </a:r>
          </a:p>
          <a:p>
            <a:r>
              <a:rPr lang="en-CA" dirty="0" smtClean="0"/>
              <a:t>CPAP in the DR if </a:t>
            </a:r>
            <a:r>
              <a:rPr lang="en-CA" dirty="0" err="1" smtClean="0"/>
              <a:t>stabilisable</a:t>
            </a:r>
            <a:endParaRPr lang="en-CA" dirty="0" smtClean="0"/>
          </a:p>
          <a:p>
            <a:r>
              <a:rPr lang="en-CA" dirty="0" smtClean="0"/>
              <a:t>Then randomized to INSURE at 30 minutes of age, </a:t>
            </a:r>
            <a:r>
              <a:rPr lang="en-CA" dirty="0" err="1" smtClean="0"/>
              <a:t>extubated</a:t>
            </a:r>
            <a:r>
              <a:rPr lang="en-CA" dirty="0" smtClean="0"/>
              <a:t> in less than an hour if possible</a:t>
            </a:r>
          </a:p>
          <a:p>
            <a:r>
              <a:rPr lang="en-CA" dirty="0" smtClean="0"/>
              <a:t>Comparison group remained on CPAP</a:t>
            </a:r>
            <a:endParaRPr lang="fr-CA" dirty="0"/>
          </a:p>
        </p:txBody>
      </p:sp>
    </p:spTree>
    <p:extLst>
      <p:ext uri="{BB962C8B-B14F-4D97-AF65-F5344CB8AC3E}">
        <p14:creationId xmlns:p14="http://schemas.microsoft.com/office/powerpoint/2010/main" val="2603322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CURPAP intubation criteria</a:t>
            </a:r>
            <a:endParaRPr lang="fr-CA" dirty="0"/>
          </a:p>
        </p:txBody>
      </p:sp>
      <p:sp>
        <p:nvSpPr>
          <p:cNvPr id="3" name="Espace réservé du contenu 2"/>
          <p:cNvSpPr>
            <a:spLocks noGrp="1"/>
          </p:cNvSpPr>
          <p:nvPr>
            <p:ph idx="1"/>
          </p:nvPr>
        </p:nvSpPr>
        <p:spPr/>
        <p:txBody>
          <a:bodyPr>
            <a:normAutofit/>
          </a:bodyPr>
          <a:lstStyle/>
          <a:p>
            <a:r>
              <a:rPr lang="en-US" dirty="0" smtClean="0"/>
              <a:t>1 </a:t>
            </a:r>
            <a:r>
              <a:rPr lang="en-US" dirty="0"/>
              <a:t>of the </a:t>
            </a:r>
            <a:r>
              <a:rPr lang="en-US" dirty="0" smtClean="0"/>
              <a:t>following:</a:t>
            </a:r>
            <a:endParaRPr lang="en-US" dirty="0"/>
          </a:p>
          <a:p>
            <a:r>
              <a:rPr lang="fr-CA" dirty="0"/>
              <a:t>FIO2 </a:t>
            </a:r>
            <a:r>
              <a:rPr lang="fr-CA" dirty="0" smtClean="0"/>
              <a:t>&gt; 0.4 for SpO2 </a:t>
            </a:r>
            <a:r>
              <a:rPr lang="en-US" dirty="0" smtClean="0"/>
              <a:t> </a:t>
            </a:r>
            <a:r>
              <a:rPr lang="en-US" dirty="0"/>
              <a:t>85% to 92% for &gt;</a:t>
            </a:r>
            <a:r>
              <a:rPr lang="en-US" dirty="0" smtClean="0"/>
              <a:t> </a:t>
            </a:r>
            <a:r>
              <a:rPr lang="en-US" dirty="0"/>
              <a:t>30 minutes unless rapid </a:t>
            </a:r>
            <a:r>
              <a:rPr lang="en-US" dirty="0" smtClean="0"/>
              <a:t>clinical </a:t>
            </a:r>
            <a:r>
              <a:rPr lang="fr-CA" dirty="0" err="1" smtClean="0"/>
              <a:t>deterioration</a:t>
            </a:r>
            <a:r>
              <a:rPr lang="fr-CA" dirty="0" smtClean="0"/>
              <a:t> </a:t>
            </a:r>
          </a:p>
          <a:p>
            <a:r>
              <a:rPr lang="fr-CA" dirty="0" err="1" smtClean="0"/>
              <a:t>Apnea</a:t>
            </a:r>
            <a:r>
              <a:rPr lang="fr-CA" dirty="0" smtClean="0"/>
              <a:t> </a:t>
            </a:r>
            <a:r>
              <a:rPr lang="fr-CA" dirty="0" err="1" smtClean="0"/>
              <a:t>defined</a:t>
            </a:r>
            <a:r>
              <a:rPr lang="fr-CA" dirty="0" smtClean="0"/>
              <a:t> </a:t>
            </a:r>
            <a:r>
              <a:rPr lang="en-US" dirty="0" smtClean="0"/>
              <a:t>as </a:t>
            </a:r>
            <a:r>
              <a:rPr lang="en-US" dirty="0"/>
              <a:t>4 </a:t>
            </a:r>
            <a:r>
              <a:rPr lang="en-US" dirty="0" smtClean="0"/>
              <a:t>per </a:t>
            </a:r>
            <a:r>
              <a:rPr lang="en-US" dirty="0"/>
              <a:t>hour </a:t>
            </a:r>
            <a:r>
              <a:rPr lang="en-US" dirty="0" smtClean="0"/>
              <a:t>or 2 per hour if bag </a:t>
            </a:r>
            <a:r>
              <a:rPr lang="en-US" dirty="0"/>
              <a:t>and mask </a:t>
            </a:r>
            <a:r>
              <a:rPr lang="en-US" dirty="0" smtClean="0"/>
              <a:t>required</a:t>
            </a:r>
            <a:r>
              <a:rPr lang="en-US" dirty="0"/>
              <a:t>,</a:t>
            </a:r>
          </a:p>
          <a:p>
            <a:r>
              <a:rPr lang="fr-CA" dirty="0" err="1" smtClean="0"/>
              <a:t>Respiratory</a:t>
            </a:r>
            <a:r>
              <a:rPr lang="fr-CA" dirty="0" smtClean="0"/>
              <a:t> </a:t>
            </a:r>
            <a:r>
              <a:rPr lang="fr-CA" dirty="0" err="1"/>
              <a:t>acidosis</a:t>
            </a:r>
            <a:r>
              <a:rPr lang="fr-CA" dirty="0"/>
              <a:t> </a:t>
            </a:r>
            <a:r>
              <a:rPr lang="fr-CA" dirty="0" err="1"/>
              <a:t>defined</a:t>
            </a:r>
            <a:r>
              <a:rPr lang="fr-CA" dirty="0"/>
              <a:t> </a:t>
            </a:r>
            <a:r>
              <a:rPr lang="fr-CA" dirty="0" smtClean="0"/>
              <a:t>as </a:t>
            </a:r>
            <a:r>
              <a:rPr lang="en-US" dirty="0" smtClean="0"/>
              <a:t>PCO2 </a:t>
            </a:r>
            <a:r>
              <a:rPr lang="en-US" dirty="0"/>
              <a:t>65 mm </a:t>
            </a:r>
            <a:r>
              <a:rPr lang="en-US" dirty="0" smtClean="0"/>
              <a:t> Hg </a:t>
            </a:r>
            <a:r>
              <a:rPr lang="en-US" dirty="0"/>
              <a:t>(8.5 </a:t>
            </a:r>
            <a:r>
              <a:rPr lang="en-US" dirty="0" err="1"/>
              <a:t>kPa</a:t>
            </a:r>
            <a:r>
              <a:rPr lang="en-US" dirty="0"/>
              <a:t>), and </a:t>
            </a:r>
            <a:r>
              <a:rPr lang="en-US" dirty="0" smtClean="0"/>
              <a:t>pH 7.2 </a:t>
            </a:r>
            <a:r>
              <a:rPr lang="en-US" dirty="0"/>
              <a:t>on arterial or capillary blood </a:t>
            </a:r>
            <a:r>
              <a:rPr lang="en-US" dirty="0" smtClean="0"/>
              <a:t>gas</a:t>
            </a:r>
            <a:endParaRPr lang="en-US" dirty="0"/>
          </a:p>
        </p:txBody>
      </p:sp>
    </p:spTree>
    <p:extLst>
      <p:ext uri="{BB962C8B-B14F-4D97-AF65-F5344CB8AC3E}">
        <p14:creationId xmlns:p14="http://schemas.microsoft.com/office/powerpoint/2010/main" val="41637602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CA" dirty="0" smtClean="0"/>
              <a:t>Dunn et al</a:t>
            </a:r>
            <a:endParaRPr lang="fr-CA" dirty="0"/>
          </a:p>
        </p:txBody>
      </p:sp>
      <p:sp>
        <p:nvSpPr>
          <p:cNvPr id="5" name="Espace réservé du contenu 4"/>
          <p:cNvSpPr>
            <a:spLocks noGrp="1"/>
          </p:cNvSpPr>
          <p:nvPr>
            <p:ph idx="1"/>
          </p:nvPr>
        </p:nvSpPr>
        <p:spPr/>
        <p:txBody>
          <a:bodyPr>
            <a:normAutofit fontScale="92500" lnSpcReduction="10000"/>
          </a:bodyPr>
          <a:lstStyle/>
          <a:p>
            <a:pPr marL="548640" lvl="1" indent="-411480">
              <a:buClr>
                <a:schemeClr val="tx1">
                  <a:shade val="95000"/>
                </a:schemeClr>
              </a:buClr>
              <a:buSzPct val="65000"/>
              <a:buFont typeface="Wingdings 2"/>
              <a:buChar char=""/>
            </a:pPr>
            <a:r>
              <a:rPr lang="en-CA" dirty="0"/>
              <a:t>640 infants 26 to 29 weeks </a:t>
            </a:r>
            <a:r>
              <a:rPr lang="en-CA" dirty="0" smtClean="0"/>
              <a:t>GA, 3 groups:</a:t>
            </a:r>
            <a:endParaRPr lang="en-CA" dirty="0"/>
          </a:p>
          <a:p>
            <a:r>
              <a:rPr lang="en-CA" dirty="0" smtClean="0"/>
              <a:t>Surf Prophylaxis</a:t>
            </a:r>
          </a:p>
          <a:p>
            <a:r>
              <a:rPr lang="en-CA" dirty="0" smtClean="0"/>
              <a:t>Prophylactic INSURE</a:t>
            </a:r>
          </a:p>
          <a:p>
            <a:r>
              <a:rPr lang="en-CA" dirty="0" smtClean="0"/>
              <a:t>CPAP </a:t>
            </a:r>
          </a:p>
          <a:p>
            <a:r>
              <a:rPr lang="en-CA" dirty="0" smtClean="0"/>
              <a:t>Intubation criteria</a:t>
            </a:r>
          </a:p>
          <a:p>
            <a:pPr lvl="1"/>
            <a:r>
              <a:rPr lang="en-US" dirty="0" smtClean="0"/>
              <a:t>­­­&gt;12 apneas needing stimulation or &gt; 1 that required bagging in 6-h; </a:t>
            </a:r>
          </a:p>
          <a:p>
            <a:pPr lvl="1"/>
            <a:r>
              <a:rPr lang="en-US" dirty="0" smtClean="0"/>
              <a:t>PCO2 &gt;65 mm Hg; </a:t>
            </a:r>
          </a:p>
          <a:p>
            <a:pPr lvl="1"/>
            <a:r>
              <a:rPr lang="en-US" dirty="0" smtClean="0"/>
              <a:t>FIO2 of &gt;0.4 to maintain sat 86% - 94%. </a:t>
            </a:r>
          </a:p>
          <a:p>
            <a:pPr lvl="1"/>
            <a:r>
              <a:rPr lang="en-US" dirty="0" smtClean="0"/>
              <a:t>Intubation discretionary if FIO2 0.4 to 0.6 and mandatory if FIO2 &gt; 0.6. After intubation, infants on O2  received surfactant.</a:t>
            </a:r>
            <a:endParaRPr lang="fr-CA" dirty="0"/>
          </a:p>
        </p:txBody>
      </p:sp>
    </p:spTree>
    <p:extLst>
      <p:ext uri="{BB962C8B-B14F-4D97-AF65-F5344CB8AC3E}">
        <p14:creationId xmlns:p14="http://schemas.microsoft.com/office/powerpoint/2010/main" val="26428466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Meta-analysis, CPAP </a:t>
            </a:r>
            <a:r>
              <a:rPr lang="en-CA" dirty="0" err="1" smtClean="0"/>
              <a:t>vs</a:t>
            </a:r>
            <a:r>
              <a:rPr lang="en-CA" dirty="0" smtClean="0"/>
              <a:t> Intubation</a:t>
            </a:r>
            <a:br>
              <a:rPr lang="en-CA" dirty="0" smtClean="0"/>
            </a:br>
            <a:r>
              <a:rPr lang="en-CA" sz="2700" dirty="0" smtClean="0"/>
              <a:t>Outcome survival without BPD</a:t>
            </a:r>
            <a:endParaRPr lang="fr-CA" sz="2700" dirty="0"/>
          </a:p>
        </p:txBody>
      </p:sp>
      <p:pic>
        <p:nvPicPr>
          <p:cNvPr id="4608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6096" y="1772816"/>
            <a:ext cx="8225349"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6947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Meta-analysis, CPAP </a:t>
            </a:r>
            <a:r>
              <a:rPr lang="en-CA" dirty="0" err="1" smtClean="0"/>
              <a:t>vs</a:t>
            </a:r>
            <a:r>
              <a:rPr lang="en-CA" dirty="0" smtClean="0"/>
              <a:t> INSURE</a:t>
            </a:r>
            <a:br>
              <a:rPr lang="en-CA" dirty="0" smtClean="0"/>
            </a:br>
            <a:r>
              <a:rPr lang="en-CA" sz="2700" dirty="0" smtClean="0"/>
              <a:t>Outcome survival without BPD</a:t>
            </a:r>
            <a:endParaRPr lang="fr-CA" sz="2700" dirty="0"/>
          </a:p>
        </p:txBody>
      </p:sp>
      <p:pic>
        <p:nvPicPr>
          <p:cNvPr id="471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161" y="2996952"/>
            <a:ext cx="8505945"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491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Meta-analysis, CPAP </a:t>
            </a:r>
            <a:r>
              <a:rPr lang="en-CA" dirty="0" err="1" smtClean="0"/>
              <a:t>vs</a:t>
            </a:r>
            <a:r>
              <a:rPr lang="en-CA" dirty="0" smtClean="0"/>
              <a:t> intubation: no INSURE</a:t>
            </a:r>
            <a:endParaRPr lang="fr-CA" dirty="0"/>
          </a:p>
        </p:txBody>
      </p:sp>
      <p:pic>
        <p:nvPicPr>
          <p:cNvPr id="4915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6150" y="2852936"/>
            <a:ext cx="8599229"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6895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p:cNvSpPr>
            <a:spLocks noGrp="1"/>
          </p:cNvSpPr>
          <p:nvPr>
            <p:ph type="title"/>
          </p:nvPr>
        </p:nvSpPr>
        <p:spPr/>
        <p:txBody>
          <a:bodyPr>
            <a:normAutofit fontScale="90000"/>
          </a:bodyPr>
          <a:lstStyle/>
          <a:p>
            <a:r>
              <a:rPr lang="en-CA" smtClean="0"/>
              <a:t>Initial respiratory management</a:t>
            </a:r>
            <a:endParaRPr lang="fr-CA" smtClean="0"/>
          </a:p>
        </p:txBody>
      </p:sp>
      <p:sp>
        <p:nvSpPr>
          <p:cNvPr id="36867" name="Espace réservé du contenu 2"/>
          <p:cNvSpPr>
            <a:spLocks noGrp="1"/>
          </p:cNvSpPr>
          <p:nvPr>
            <p:ph idx="1"/>
          </p:nvPr>
        </p:nvSpPr>
        <p:spPr/>
        <p:txBody>
          <a:bodyPr/>
          <a:lstStyle/>
          <a:p>
            <a:r>
              <a:rPr lang="en-CA" dirty="0" smtClean="0"/>
              <a:t>If the baby can be stabilized without intubation:</a:t>
            </a:r>
          </a:p>
          <a:p>
            <a:r>
              <a:rPr lang="en-CA" dirty="0" smtClean="0"/>
              <a:t>CPAP installed in the delivery room</a:t>
            </a:r>
          </a:p>
          <a:p>
            <a:r>
              <a:rPr lang="en-CA" dirty="0" smtClean="0"/>
              <a:t>Uninterrupted CPAP during transfer to NICU</a:t>
            </a:r>
          </a:p>
          <a:p>
            <a:r>
              <a:rPr lang="en-CA" dirty="0" smtClean="0"/>
              <a:t>Administration of surfactant as soon as it becomes clear that the infant will need it</a:t>
            </a:r>
          </a:p>
          <a:p>
            <a:pPr lvl="1"/>
            <a:r>
              <a:rPr lang="en-CA" dirty="0" smtClean="0"/>
              <a:t>How to decide this?</a:t>
            </a:r>
            <a:endParaRPr lang="fr-CA"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Postextubation CPAP</a:t>
            </a:r>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214563"/>
            <a:ext cx="9144000"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fr-CA" smtClean="0"/>
              <a:t>Postextubation nIMV</a:t>
            </a:r>
          </a:p>
        </p:txBody>
      </p:sp>
      <p:pic>
        <p:nvPicPr>
          <p:cNvPr id="38915"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357438"/>
            <a:ext cx="85979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Permissive hypercapnia</a:t>
            </a:r>
          </a:p>
        </p:txBody>
      </p:sp>
      <p:sp>
        <p:nvSpPr>
          <p:cNvPr id="38915" name="Rectangle 3"/>
          <p:cNvSpPr>
            <a:spLocks noGrp="1" noChangeArrowheads="1"/>
          </p:cNvSpPr>
          <p:nvPr>
            <p:ph idx="1"/>
          </p:nvPr>
        </p:nvSpPr>
        <p:spPr/>
        <p:txBody>
          <a:bodyPr>
            <a:normAutofit/>
          </a:bodyPr>
          <a:lstStyle/>
          <a:p>
            <a:pPr>
              <a:defRPr/>
            </a:pPr>
            <a:r>
              <a:rPr lang="fr-CA" i="1" dirty="0" smtClean="0"/>
              <a:t>Mariani </a:t>
            </a:r>
            <a:r>
              <a:rPr lang="fr-CA" i="1" dirty="0"/>
              <a:t>G, </a:t>
            </a:r>
            <a:r>
              <a:rPr lang="fr-CA" i="1" dirty="0" err="1"/>
              <a:t>Cifuentes</a:t>
            </a:r>
            <a:r>
              <a:rPr lang="fr-CA" i="1" dirty="0"/>
              <a:t> J, Carlo WA: </a:t>
            </a:r>
            <a:r>
              <a:rPr lang="fr-CA" sz="3000" b="1" i="1" dirty="0" err="1"/>
              <a:t>Randomized</a:t>
            </a:r>
            <a:r>
              <a:rPr lang="fr-CA" sz="3000" b="1" i="1" dirty="0"/>
              <a:t> trial of permissive </a:t>
            </a:r>
            <a:r>
              <a:rPr lang="fr-CA" sz="3000" b="1" i="1" dirty="0" err="1"/>
              <a:t>hypercapnia</a:t>
            </a:r>
            <a:r>
              <a:rPr lang="fr-CA" sz="3000" b="1" i="1" dirty="0"/>
              <a:t> in </a:t>
            </a:r>
            <a:r>
              <a:rPr lang="fr-CA" sz="3000" b="1" i="1" dirty="0" err="1"/>
              <a:t>preterm</a:t>
            </a:r>
            <a:r>
              <a:rPr lang="fr-CA" sz="3000" b="1" i="1" dirty="0"/>
              <a:t> infants. </a:t>
            </a:r>
            <a:r>
              <a:rPr lang="fr-CA" sz="3000" b="1" i="1" dirty="0" err="1"/>
              <a:t>Pediatrics</a:t>
            </a:r>
            <a:r>
              <a:rPr lang="fr-CA" sz="3000" b="1" i="1" dirty="0"/>
              <a:t> 1999, </a:t>
            </a:r>
            <a:r>
              <a:rPr lang="fr-CA" sz="3000" b="1" i="1" dirty="0" smtClean="0"/>
              <a:t>104:1082-8</a:t>
            </a:r>
            <a:r>
              <a:rPr lang="fr-CA" sz="3000" b="1" i="1" dirty="0"/>
              <a:t>.</a:t>
            </a:r>
          </a:p>
          <a:p>
            <a:pPr>
              <a:lnSpc>
                <a:spcPct val="90000"/>
              </a:lnSpc>
              <a:defRPr/>
            </a:pPr>
            <a:r>
              <a:rPr lang="en-US" dirty="0" smtClean="0"/>
              <a:t>Pilot study 49 infants 601-1250 g, less than 24h of age</a:t>
            </a:r>
          </a:p>
          <a:p>
            <a:pPr>
              <a:lnSpc>
                <a:spcPct val="90000"/>
              </a:lnSpc>
              <a:defRPr/>
            </a:pPr>
            <a:r>
              <a:rPr lang="en-US" dirty="0" smtClean="0"/>
              <a:t>Randomized to </a:t>
            </a:r>
            <a:r>
              <a:rPr lang="en-US" dirty="0" err="1" smtClean="0"/>
              <a:t>hypercapnia</a:t>
            </a:r>
            <a:r>
              <a:rPr lang="en-US" dirty="0" smtClean="0"/>
              <a:t> (45-55 </a:t>
            </a:r>
            <a:r>
              <a:rPr lang="en-US" dirty="0" err="1" smtClean="0"/>
              <a:t>torr</a:t>
            </a:r>
            <a:r>
              <a:rPr lang="en-US" dirty="0" smtClean="0"/>
              <a:t>) or </a:t>
            </a:r>
            <a:r>
              <a:rPr lang="en-US" dirty="0" err="1" smtClean="0"/>
              <a:t>normocapnia</a:t>
            </a:r>
            <a:r>
              <a:rPr lang="en-US" dirty="0" smtClean="0"/>
              <a:t> (35-45 </a:t>
            </a:r>
            <a:r>
              <a:rPr lang="en-US" dirty="0" err="1" smtClean="0"/>
              <a:t>torr</a:t>
            </a:r>
            <a:r>
              <a:rPr lang="en-US" dirty="0" smtClean="0"/>
              <a:t>)</a:t>
            </a:r>
          </a:p>
          <a:p>
            <a:pPr>
              <a:lnSpc>
                <a:spcPct val="90000"/>
              </a:lnSpc>
              <a:defRPr/>
            </a:pPr>
            <a:r>
              <a:rPr lang="en-US" dirty="0" smtClean="0"/>
              <a:t>Shorter duration of ventilation, trend to less BPD, shorter O2 therapy, no change in </a:t>
            </a:r>
            <a:r>
              <a:rPr lang="en-US" dirty="0" err="1" smtClean="0"/>
              <a:t>ivh</a:t>
            </a:r>
            <a:r>
              <a:rPr lang="en-US" dirty="0" smtClean="0"/>
              <a:t>, </a:t>
            </a:r>
            <a:r>
              <a:rPr lang="en-US" dirty="0" err="1" smtClean="0"/>
              <a:t>pvl</a:t>
            </a:r>
            <a:r>
              <a:rPr lang="en-US" dirty="0" smtClean="0"/>
              <a:t> with permissive </a:t>
            </a:r>
            <a:r>
              <a:rPr lang="en-US" dirty="0" err="1" smtClean="0"/>
              <a:t>hypercapnia</a:t>
            </a:r>
            <a:r>
              <a:rPr lang="en-US" dirty="0" smtClean="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CA" smtClean="0"/>
              <a:t>Permissive hypercapnia</a:t>
            </a:r>
          </a:p>
        </p:txBody>
      </p:sp>
      <p:sp>
        <p:nvSpPr>
          <p:cNvPr id="40963" name="Rectangle 3"/>
          <p:cNvSpPr>
            <a:spLocks noGrp="1" noChangeArrowheads="1"/>
          </p:cNvSpPr>
          <p:nvPr>
            <p:ph idx="1"/>
          </p:nvPr>
        </p:nvSpPr>
        <p:spPr/>
        <p:txBody>
          <a:bodyPr/>
          <a:lstStyle/>
          <a:p>
            <a:r>
              <a:rPr lang="en-US" smtClean="0"/>
              <a:t>Carlo et al 1999/2002 NICHD network study terminated early because of steroid complications</a:t>
            </a:r>
          </a:p>
          <a:p>
            <a:r>
              <a:rPr lang="en-CA" smtClean="0"/>
              <a:t>Therefore insufficient power</a:t>
            </a:r>
          </a:p>
          <a:p>
            <a:r>
              <a:rPr lang="en-US" smtClean="0"/>
              <a:t>Compared goal PCO2 &gt;52 to goal &lt;48 mmHg</a:t>
            </a:r>
          </a:p>
          <a:p>
            <a:r>
              <a:rPr lang="en-CA" smtClean="0"/>
              <a:t>Duration of ventilation reduced</a:t>
            </a:r>
          </a:p>
          <a:p>
            <a:endParaRPr lang="en-CA"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en-CA" smtClean="0"/>
              <a:t>Minor CO2 differential between groups</a:t>
            </a:r>
          </a:p>
        </p:txBody>
      </p:sp>
      <p:pic>
        <p:nvPicPr>
          <p:cNvPr id="41987" name="Picture 3" descr="http://www2.us.elsevierhealth.com/extractor/images/pd/141/3/127507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44688"/>
            <a:ext cx="8305800" cy="491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p:txBody>
          <a:bodyPr/>
          <a:lstStyle/>
          <a:p>
            <a:r>
              <a:rPr lang="en-CA" smtClean="0"/>
              <a:t>Permissive hypercapnia</a:t>
            </a:r>
          </a:p>
        </p:txBody>
      </p:sp>
      <p:pic>
        <p:nvPicPr>
          <p:cNvPr id="43011" name="Picture 1027" descr="http://www.update-software.com/scripts/metaviewweb/metaviewweb.exe?Action=SendThumbnail&amp;Review=CD002061&amp;Comparison=01&amp;Outcome=04&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263775"/>
            <a:ext cx="9144000"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6"/>
          <p:cNvSpPr>
            <a:spLocks noGrp="1" noChangeArrowheads="1"/>
          </p:cNvSpPr>
          <p:nvPr>
            <p:ph type="title"/>
          </p:nvPr>
        </p:nvSpPr>
        <p:spPr/>
        <p:txBody>
          <a:bodyPr>
            <a:normAutofit fontScale="90000"/>
          </a:bodyPr>
          <a:lstStyle/>
          <a:p>
            <a:r>
              <a:rPr lang="en-CA" smtClean="0"/>
              <a:t>Permissive hypercapnia Carlo 2002</a:t>
            </a:r>
          </a:p>
        </p:txBody>
      </p:sp>
      <p:graphicFrame>
        <p:nvGraphicFramePr>
          <p:cNvPr id="45059" name="Object 1027"/>
          <p:cNvGraphicFramePr>
            <a:graphicFrameLocks noChangeAspect="1"/>
          </p:cNvGraphicFramePr>
          <p:nvPr/>
        </p:nvGraphicFramePr>
        <p:xfrm>
          <a:off x="0" y="2247900"/>
          <a:ext cx="9144000" cy="3810000"/>
        </p:xfrm>
        <a:graphic>
          <a:graphicData uri="http://schemas.openxmlformats.org/presentationml/2006/ole">
            <mc:AlternateContent xmlns:mc="http://schemas.openxmlformats.org/markup-compatibility/2006">
              <mc:Choice xmlns:v="urn:schemas-microsoft-com:vml" Requires="v">
                <p:oleObj spid="_x0000_s45092" name="Document" r:id="rId3" imgW="5629656" imgH="2346960" progId="Word.Document.8">
                  <p:embed/>
                </p:oleObj>
              </mc:Choice>
              <mc:Fallback>
                <p:oleObj name="Document" r:id="rId3" imgW="5629656" imgH="2346960" progId="Word.Document.8">
                  <p:embed/>
                  <p:pic>
                    <p:nvPicPr>
                      <p:cNvPr id="0" name="Object 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47900"/>
                        <a:ext cx="9144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0" name="Text Box 1028"/>
          <p:cNvSpPr txBox="1">
            <a:spLocks noChangeArrowheads="1"/>
          </p:cNvSpPr>
          <p:nvPr/>
        </p:nvSpPr>
        <p:spPr bwMode="auto">
          <a:xfrm>
            <a:off x="304800" y="60198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t>45% reduction in cerebral palsy!!!, p=NS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en-CA" dirty="0" err="1" smtClean="0"/>
              <a:t>Offringa</a:t>
            </a:r>
            <a:r>
              <a:rPr lang="en-CA" dirty="0" smtClean="0"/>
              <a:t> et al</a:t>
            </a:r>
            <a:endParaRPr lang="fr-CA" dirty="0" smtClean="0"/>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8460432" cy="5459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smtClean="0"/>
              <a:t>High frequency ventilation: jet</a:t>
            </a:r>
          </a:p>
        </p:txBody>
      </p:sp>
      <p:pic>
        <p:nvPicPr>
          <p:cNvPr id="28675" name="Picture 3" descr="http://www.update-software.com/scripts/metaviewweb/metaviewweb.exe?Action=SendThumbnail&amp;Review=CD000328&amp;Comparison=02&amp;Outcome=02&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5000"/>
          <a:stretch>
            <a:fillRect/>
          </a:stretch>
        </p:blipFill>
        <p:spPr bwMode="auto">
          <a:xfrm>
            <a:off x="0" y="2286000"/>
            <a:ext cx="9144000"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5289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mtClean="0"/>
              <a:t>Synchronized ventilation</a:t>
            </a:r>
          </a:p>
        </p:txBody>
      </p:sp>
      <p:pic>
        <p:nvPicPr>
          <p:cNvPr id="47107" name="Picture 8" descr="http://www.update-software.com/scripts/metaviewweb/metaviewweb.exe?Action=SendThumbnail&amp;Review=CD000456&amp;Comparison=02&amp;Outcome=05&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068513"/>
            <a:ext cx="9144000" cy="33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mtClean="0"/>
              <a:t>Oxygen therapy</a:t>
            </a:r>
          </a:p>
        </p:txBody>
      </p:sp>
      <p:sp>
        <p:nvSpPr>
          <p:cNvPr id="49155" name="Rectangle 3"/>
          <p:cNvSpPr>
            <a:spLocks noGrp="1" noChangeArrowheads="1"/>
          </p:cNvSpPr>
          <p:nvPr>
            <p:ph idx="1"/>
          </p:nvPr>
        </p:nvSpPr>
        <p:spPr>
          <a:xfrm>
            <a:off x="685800" y="1981200"/>
            <a:ext cx="8153400" cy="4114800"/>
          </a:xfrm>
        </p:spPr>
        <p:txBody>
          <a:bodyPr>
            <a:normAutofit fontScale="92500" lnSpcReduction="10000"/>
          </a:bodyPr>
          <a:lstStyle/>
          <a:p>
            <a:r>
              <a:rPr lang="en-US" sz="3000" smtClean="0"/>
              <a:t>O2 toxic yet essential</a:t>
            </a:r>
          </a:p>
          <a:p>
            <a:r>
              <a:rPr lang="en-US" sz="3000" smtClean="0"/>
              <a:t>What oxygenation levels to aim for?</a:t>
            </a:r>
          </a:p>
          <a:p>
            <a:r>
              <a:rPr lang="en-US" sz="3000" smtClean="0"/>
              <a:t>Usher 1973, reported much slower resolution of acute lung disease in preterm infants when PaO2 goal was 80-120 mmHg compared to goal of &gt; 40</a:t>
            </a:r>
          </a:p>
          <a:p>
            <a:r>
              <a:rPr lang="en-US" sz="3000" smtClean="0"/>
              <a:t>STOP-ROP showed that late O2 supplemental therapy goal 96-99% sat worsened pulmonary outcomes compared to 89-94% sat goal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mtClean="0"/>
              <a:t>Oxygen therapy</a:t>
            </a:r>
          </a:p>
        </p:txBody>
      </p:sp>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rcRect r="5000"/>
          <a:stretch>
            <a:fillRect/>
          </a:stretch>
        </p:blipFill>
        <p:spPr bwMode="auto">
          <a:xfrm>
            <a:off x="0" y="2538413"/>
            <a:ext cx="9144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Oxygen therapy</a:t>
            </a:r>
          </a:p>
        </p:txBody>
      </p:sp>
      <p:sp>
        <p:nvSpPr>
          <p:cNvPr id="51203" name="Rectangle 3"/>
          <p:cNvSpPr>
            <a:spLocks noGrp="1" noChangeArrowheads="1"/>
          </p:cNvSpPr>
          <p:nvPr>
            <p:ph idx="1"/>
          </p:nvPr>
        </p:nvSpPr>
        <p:spPr/>
        <p:txBody>
          <a:bodyPr/>
          <a:lstStyle/>
          <a:p>
            <a:r>
              <a:rPr lang="en-US" dirty="0" smtClean="0"/>
              <a:t>BOOST trial randomized infants with established BPD to high or low saturation groups</a:t>
            </a:r>
          </a:p>
          <a:p>
            <a:pPr lvl="1"/>
            <a:r>
              <a:rPr lang="en-US" dirty="0" smtClean="0"/>
              <a:t>High saturation no benefit, prolonged the need for oxygen</a:t>
            </a:r>
          </a:p>
          <a:p>
            <a:pPr lvl="1"/>
            <a:r>
              <a:rPr lang="en-US" dirty="0" smtClean="0"/>
              <a:t>Soft evidence of other adverse pulmonary outcomes</a:t>
            </a:r>
          </a:p>
          <a:p>
            <a:r>
              <a:rPr lang="en-US" dirty="0" smtClean="0"/>
              <a:t>Reasonable goal: keep saturation around 90% to limit pulmonary O2 exposure </a:t>
            </a:r>
          </a:p>
          <a:p>
            <a:r>
              <a:rPr lang="en-US" dirty="0" smtClean="0"/>
              <a:t>Turn down O2 when </a:t>
            </a:r>
            <a:r>
              <a:rPr lang="en-US" dirty="0" err="1" smtClean="0"/>
              <a:t>sats</a:t>
            </a:r>
            <a:r>
              <a:rPr lang="en-US" dirty="0" smtClean="0"/>
              <a:t> are high!</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re 3"/>
          <p:cNvSpPr>
            <a:spLocks noGrp="1"/>
          </p:cNvSpPr>
          <p:nvPr>
            <p:ph type="title"/>
          </p:nvPr>
        </p:nvSpPr>
        <p:spPr>
          <a:xfrm>
            <a:off x="1143000" y="228600"/>
            <a:ext cx="7772400" cy="1143000"/>
          </a:xfrm>
          <a:ln>
            <a:miter lim="800000"/>
            <a:headEnd/>
            <a:tailEnd/>
          </a:ln>
          <a:extLst/>
        </p:spPr>
        <p:txBody>
          <a:bodyPr>
            <a:normAutofit/>
          </a:bodyPr>
          <a:lstStyle/>
          <a:p>
            <a:pPr eaLnBrk="1" fontAlgn="auto" hangingPunct="1">
              <a:spcAft>
                <a:spcPts val="0"/>
              </a:spcAft>
              <a:defRPr/>
            </a:pPr>
            <a:r>
              <a:rPr lang="fr-CA" noProof="0" dirty="0" err="1" smtClean="0"/>
              <a:t>Inhaled</a:t>
            </a:r>
            <a:r>
              <a:rPr lang="fr-CA" noProof="0" dirty="0" smtClean="0"/>
              <a:t> NO</a:t>
            </a:r>
            <a:br>
              <a:rPr lang="fr-CA" noProof="0" dirty="0" smtClean="0"/>
            </a:br>
            <a:r>
              <a:rPr lang="fr-CA" sz="2700" dirty="0" err="1" smtClean="0"/>
              <a:t>Death</a:t>
            </a:r>
            <a:r>
              <a:rPr lang="fr-CA" sz="2700" dirty="0" smtClean="0"/>
              <a:t> or BDP</a:t>
            </a:r>
            <a:endParaRPr lang="fr-CA" sz="2700" noProof="0" dirty="0" smtClean="0"/>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1371600"/>
            <a:ext cx="64960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2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060849"/>
            <a:ext cx="7632848" cy="46085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43010" name="Group 87"/>
          <p:cNvGrpSpPr>
            <a:grpSpLocks/>
          </p:cNvGrpSpPr>
          <p:nvPr/>
        </p:nvGrpSpPr>
        <p:grpSpPr bwMode="auto">
          <a:xfrm>
            <a:off x="2500313" y="5888038"/>
            <a:ext cx="4117975" cy="469900"/>
            <a:chOff x="1643042" y="5368067"/>
            <a:chExt cx="4118115" cy="470060"/>
          </a:xfrm>
        </p:grpSpPr>
        <p:sp>
          <p:nvSpPr>
            <p:cNvPr id="43077" name="Rectangle 52"/>
            <p:cNvSpPr>
              <a:spLocks noChangeArrowheads="1"/>
            </p:cNvSpPr>
            <p:nvPr/>
          </p:nvSpPr>
          <p:spPr bwMode="auto">
            <a:xfrm>
              <a:off x="1643042" y="5368067"/>
              <a:ext cx="3403292" cy="12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cs typeface="Times New Roman" pitchFamily="18" charset="0"/>
                </a:rPr>
                <a:t>† Subhedar removed from the analysis as zero cell counts caused  model instability.</a:t>
              </a:r>
              <a:endParaRPr lang="en-US"/>
            </a:p>
          </p:txBody>
        </p:sp>
        <p:sp>
          <p:nvSpPr>
            <p:cNvPr id="43078" name="Rectangle 52"/>
            <p:cNvSpPr>
              <a:spLocks noChangeArrowheads="1"/>
            </p:cNvSpPr>
            <p:nvPr/>
          </p:nvSpPr>
          <p:spPr bwMode="auto">
            <a:xfrm>
              <a:off x="1643042" y="5520467"/>
              <a:ext cx="147957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b="1">
                  <a:solidFill>
                    <a:srgbClr val="000000"/>
                  </a:solidFill>
                  <a:cs typeface="Times New Roman" pitchFamily="18" charset="0"/>
                </a:rPr>
                <a:t>* </a:t>
              </a:r>
              <a:r>
                <a:rPr lang="el-GR" sz="800" b="1">
                  <a:solidFill>
                    <a:srgbClr val="000000"/>
                  </a:solidFill>
                  <a:cs typeface="Times New Roman" pitchFamily="18" charset="0"/>
                </a:rPr>
                <a:t>χ</a:t>
              </a:r>
              <a:r>
                <a:rPr lang="en-AU" sz="800" b="1" baseline="30000">
                  <a:solidFill>
                    <a:srgbClr val="000000"/>
                  </a:solidFill>
                  <a:cs typeface="Times New Roman" pitchFamily="18" charset="0"/>
                </a:rPr>
                <a:t>2</a:t>
              </a:r>
              <a:r>
                <a:rPr lang="en-AU" sz="800" b="1">
                  <a:solidFill>
                    <a:srgbClr val="000000"/>
                  </a:solidFill>
                  <a:cs typeface="Times New Roman" pitchFamily="18" charset="0"/>
                </a:rPr>
                <a:t> </a:t>
              </a:r>
              <a:r>
                <a:rPr lang="en-US" sz="800" b="1">
                  <a:solidFill>
                    <a:srgbClr val="000000"/>
                  </a:solidFill>
                  <a:cs typeface="Times New Roman" pitchFamily="18" charset="0"/>
                </a:rPr>
                <a:t>test for heterogeneity p &gt; 0.05</a:t>
              </a:r>
              <a:endParaRPr lang="en-US" b="1"/>
            </a:p>
          </p:txBody>
        </p:sp>
        <p:sp>
          <p:nvSpPr>
            <p:cNvPr id="43079" name="Rectangle 52"/>
            <p:cNvSpPr>
              <a:spLocks noChangeArrowheads="1"/>
            </p:cNvSpPr>
            <p:nvPr/>
          </p:nvSpPr>
          <p:spPr bwMode="auto">
            <a:xfrm>
              <a:off x="1643042" y="5715016"/>
              <a:ext cx="411811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AU" sz="800">
                  <a:solidFill>
                    <a:srgbClr val="000000"/>
                  </a:solidFill>
                  <a:cs typeface="Times New Roman" pitchFamily="18" charset="0"/>
                </a:rPr>
                <a:t>Estimates derived from N=1000 iterations of log-binomial model using multiple outputation method.</a:t>
              </a:r>
              <a:endParaRPr lang="en-US"/>
            </a:p>
          </p:txBody>
        </p:sp>
      </p:grpSp>
      <p:sp>
        <p:nvSpPr>
          <p:cNvPr id="78" name="Rectangle 64"/>
          <p:cNvSpPr>
            <a:spLocks noChangeArrowheads="1"/>
          </p:cNvSpPr>
          <p:nvPr/>
        </p:nvSpPr>
        <p:spPr bwMode="auto">
          <a:xfrm>
            <a:off x="1214438" y="1733550"/>
            <a:ext cx="2892425" cy="185738"/>
          </a:xfrm>
          <a:prstGeom prst="rect">
            <a:avLst/>
          </a:prstGeom>
          <a:noFill/>
          <a:ln w="9525">
            <a:noFill/>
            <a:miter lim="800000"/>
            <a:headEnd/>
            <a:tailEnd/>
          </a:ln>
        </p:spPr>
        <p:txBody>
          <a:bodyPr wrap="none" lIns="0" tIns="0" rIns="0" bIns="0">
            <a:spAutoFit/>
          </a:bodyPr>
          <a:lstStyle/>
          <a:p>
            <a:pPr>
              <a:defRPr/>
            </a:pPr>
            <a:r>
              <a:rPr lang="en-US" sz="1200" b="1" dirty="0">
                <a:latin typeface="+mj-lt"/>
                <a:cs typeface="+mn-cs"/>
              </a:rPr>
              <a:t>Death or CLD (Best available definition)</a:t>
            </a:r>
          </a:p>
        </p:txBody>
      </p:sp>
      <p:sp>
        <p:nvSpPr>
          <p:cNvPr id="43012" name="Rectangle 35"/>
          <p:cNvSpPr>
            <a:spLocks noChangeArrowheads="1"/>
          </p:cNvSpPr>
          <p:nvPr/>
        </p:nvSpPr>
        <p:spPr bwMode="auto">
          <a:xfrm>
            <a:off x="5503863" y="3960813"/>
            <a:ext cx="130175" cy="130175"/>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13" name="Rectangle 8"/>
          <p:cNvSpPr>
            <a:spLocks noChangeArrowheads="1"/>
          </p:cNvSpPr>
          <p:nvPr/>
        </p:nvSpPr>
        <p:spPr bwMode="auto">
          <a:xfrm>
            <a:off x="4189413" y="5192713"/>
            <a:ext cx="200025"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rPr>
              <a:t>0.2</a:t>
            </a:r>
            <a:endParaRPr lang="en-US"/>
          </a:p>
        </p:txBody>
      </p:sp>
      <p:sp>
        <p:nvSpPr>
          <p:cNvPr id="43014" name="Line 9"/>
          <p:cNvSpPr>
            <a:spLocks noChangeShapeType="1"/>
          </p:cNvSpPr>
          <p:nvPr/>
        </p:nvSpPr>
        <p:spPr bwMode="auto">
          <a:xfrm flipV="1">
            <a:off x="4289425" y="5140325"/>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5" name="Rectangle 10"/>
          <p:cNvSpPr>
            <a:spLocks noChangeArrowheads="1"/>
          </p:cNvSpPr>
          <p:nvPr/>
        </p:nvSpPr>
        <p:spPr bwMode="auto">
          <a:xfrm>
            <a:off x="4921250" y="5192713"/>
            <a:ext cx="200025"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rPr>
              <a:t>0.5</a:t>
            </a:r>
            <a:endParaRPr lang="en-US"/>
          </a:p>
        </p:txBody>
      </p:sp>
      <p:sp>
        <p:nvSpPr>
          <p:cNvPr id="43016" name="Line 11"/>
          <p:cNvSpPr>
            <a:spLocks noChangeShapeType="1"/>
          </p:cNvSpPr>
          <p:nvPr/>
        </p:nvSpPr>
        <p:spPr bwMode="auto">
          <a:xfrm flipV="1">
            <a:off x="5021263" y="5140325"/>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7" name="Rectangle 12"/>
          <p:cNvSpPr>
            <a:spLocks noChangeArrowheads="1"/>
          </p:cNvSpPr>
          <p:nvPr/>
        </p:nvSpPr>
        <p:spPr bwMode="auto">
          <a:xfrm>
            <a:off x="5524500" y="5192713"/>
            <a:ext cx="107950"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rPr>
              <a:t>1</a:t>
            </a:r>
            <a:endParaRPr lang="en-US"/>
          </a:p>
        </p:txBody>
      </p:sp>
      <p:sp>
        <p:nvSpPr>
          <p:cNvPr id="43018" name="Line 13"/>
          <p:cNvSpPr>
            <a:spLocks noChangeShapeType="1"/>
          </p:cNvSpPr>
          <p:nvPr/>
        </p:nvSpPr>
        <p:spPr bwMode="auto">
          <a:xfrm flipV="1">
            <a:off x="5578475" y="5140325"/>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9" name="Rectangle 14"/>
          <p:cNvSpPr>
            <a:spLocks noChangeArrowheads="1"/>
          </p:cNvSpPr>
          <p:nvPr/>
        </p:nvSpPr>
        <p:spPr bwMode="auto">
          <a:xfrm>
            <a:off x="6081713" y="5192713"/>
            <a:ext cx="107950"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rPr>
              <a:t>2</a:t>
            </a:r>
            <a:endParaRPr lang="en-US"/>
          </a:p>
        </p:txBody>
      </p:sp>
      <p:sp>
        <p:nvSpPr>
          <p:cNvPr id="43020" name="Line 15"/>
          <p:cNvSpPr>
            <a:spLocks noChangeShapeType="1"/>
          </p:cNvSpPr>
          <p:nvPr/>
        </p:nvSpPr>
        <p:spPr bwMode="auto">
          <a:xfrm flipV="1">
            <a:off x="6135688" y="5140325"/>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1" name="Rectangle 16"/>
          <p:cNvSpPr>
            <a:spLocks noChangeArrowheads="1"/>
          </p:cNvSpPr>
          <p:nvPr/>
        </p:nvSpPr>
        <p:spPr bwMode="auto">
          <a:xfrm>
            <a:off x="6811963" y="5192713"/>
            <a:ext cx="107950"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rPr>
              <a:t>5</a:t>
            </a:r>
            <a:endParaRPr lang="en-US"/>
          </a:p>
        </p:txBody>
      </p:sp>
      <p:sp>
        <p:nvSpPr>
          <p:cNvPr id="43022" name="Line 17"/>
          <p:cNvSpPr>
            <a:spLocks noChangeShapeType="1"/>
          </p:cNvSpPr>
          <p:nvPr/>
        </p:nvSpPr>
        <p:spPr bwMode="auto">
          <a:xfrm flipV="1">
            <a:off x="6865938" y="5140325"/>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3" name="Rectangle 20"/>
          <p:cNvSpPr>
            <a:spLocks noChangeArrowheads="1"/>
          </p:cNvSpPr>
          <p:nvPr/>
        </p:nvSpPr>
        <p:spPr bwMode="auto">
          <a:xfrm>
            <a:off x="1214438" y="4919663"/>
            <a:ext cx="5969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b="1">
                <a:solidFill>
                  <a:srgbClr val="000000"/>
                </a:solidFill>
              </a:rPr>
              <a:t>OVERALL*</a:t>
            </a:r>
            <a:endParaRPr lang="en-US" sz="900" b="1"/>
          </a:p>
        </p:txBody>
      </p:sp>
      <p:cxnSp>
        <p:nvCxnSpPr>
          <p:cNvPr id="70" name="Straight Connector 69"/>
          <p:cNvCxnSpPr/>
          <p:nvPr/>
        </p:nvCxnSpPr>
        <p:spPr bwMode="auto">
          <a:xfrm flipV="1">
            <a:off x="4292600" y="5135563"/>
            <a:ext cx="2574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bwMode="auto">
          <a:xfrm>
            <a:off x="2143125" y="2147888"/>
            <a:ext cx="1071563" cy="3257550"/>
          </a:xfrm>
          <a:prstGeom prst="rect">
            <a:avLst/>
          </a:prstGeom>
        </p:spPr>
        <p:txBody>
          <a:bodyPr>
            <a:spAutoFit/>
          </a:bodyPr>
          <a:lstStyle/>
          <a:p>
            <a:pPr algn="ctr" fontAlgn="auto">
              <a:spcBef>
                <a:spcPts val="0"/>
              </a:spcBef>
              <a:spcAft>
                <a:spcPts val="850"/>
              </a:spcAft>
              <a:defRPr/>
            </a:pPr>
            <a:r>
              <a:rPr lang="en-AU" sz="890" b="1" dirty="0">
                <a:solidFill>
                  <a:srgbClr val="000000"/>
                </a:solidFill>
                <a:latin typeface="Arial" pitchFamily="34" charset="0"/>
              </a:rPr>
              <a:t>iNO</a:t>
            </a:r>
            <a:endParaRPr lang="en-AU" sz="890" dirty="0">
              <a:solidFill>
                <a:srgbClr val="000000"/>
              </a:solidFill>
              <a:latin typeface="Arial" pitchFamily="34" charset="0"/>
            </a:endParaRPr>
          </a:p>
          <a:p>
            <a:pPr algn="ctr" fontAlgn="auto">
              <a:spcBef>
                <a:spcPts val="0"/>
              </a:spcBef>
              <a:spcAft>
                <a:spcPts val="850"/>
              </a:spcAft>
              <a:defRPr/>
            </a:pPr>
            <a:r>
              <a:rPr lang="en-AU" sz="890" dirty="0">
                <a:solidFill>
                  <a:srgbClr val="000000"/>
                </a:solidFill>
                <a:latin typeface="Arial" pitchFamily="34" charset="0"/>
              </a:rPr>
              <a:t>40 / 48 (83%)</a:t>
            </a:r>
          </a:p>
          <a:p>
            <a:pPr algn="ctr" fontAlgn="auto">
              <a:spcBef>
                <a:spcPts val="0"/>
              </a:spcBef>
              <a:spcAft>
                <a:spcPts val="850"/>
              </a:spcAft>
              <a:defRPr/>
            </a:pPr>
            <a:r>
              <a:rPr lang="en-AU" sz="890" dirty="0">
                <a:solidFill>
                  <a:srgbClr val="000000"/>
                </a:solidFill>
                <a:latin typeface="Arial" pitchFamily="34" charset="0"/>
              </a:rPr>
              <a:t>6 / 16 (38%)</a:t>
            </a:r>
          </a:p>
          <a:p>
            <a:pPr algn="ctr" fontAlgn="auto">
              <a:spcBef>
                <a:spcPts val="0"/>
              </a:spcBef>
              <a:spcAft>
                <a:spcPts val="850"/>
              </a:spcAft>
              <a:defRPr/>
            </a:pPr>
            <a:r>
              <a:rPr lang="en-AU" sz="890" dirty="0">
                <a:solidFill>
                  <a:srgbClr val="000000"/>
                </a:solidFill>
                <a:latin typeface="Arial" pitchFamily="34" charset="0"/>
              </a:rPr>
              <a:t>43 / 105 (41%)</a:t>
            </a:r>
          </a:p>
          <a:p>
            <a:pPr algn="ctr" fontAlgn="auto">
              <a:spcBef>
                <a:spcPts val="0"/>
              </a:spcBef>
              <a:spcAft>
                <a:spcPts val="850"/>
              </a:spcAft>
              <a:defRPr/>
            </a:pPr>
            <a:r>
              <a:rPr lang="en-AU" sz="890" dirty="0">
                <a:solidFill>
                  <a:srgbClr val="000000"/>
                </a:solidFill>
                <a:latin typeface="Arial" pitchFamily="34" charset="0"/>
              </a:rPr>
              <a:t>42 / 61 (69%)</a:t>
            </a:r>
          </a:p>
          <a:p>
            <a:pPr algn="ctr" fontAlgn="auto">
              <a:spcBef>
                <a:spcPts val="0"/>
              </a:spcBef>
              <a:spcAft>
                <a:spcPts val="850"/>
              </a:spcAft>
              <a:defRPr/>
            </a:pPr>
            <a:r>
              <a:rPr lang="en-AU" sz="890" dirty="0">
                <a:solidFill>
                  <a:srgbClr val="000000"/>
                </a:solidFill>
                <a:latin typeface="Arial" pitchFamily="34" charset="0"/>
              </a:rPr>
              <a:t>54 / 64 (84%)</a:t>
            </a:r>
          </a:p>
          <a:p>
            <a:pPr algn="ctr" fontAlgn="auto">
              <a:spcBef>
                <a:spcPts val="0"/>
              </a:spcBef>
              <a:spcAft>
                <a:spcPts val="850"/>
              </a:spcAft>
              <a:defRPr/>
            </a:pPr>
            <a:r>
              <a:rPr lang="en-AU" sz="890" dirty="0">
                <a:solidFill>
                  <a:srgbClr val="000000"/>
                </a:solidFill>
                <a:latin typeface="Arial" pitchFamily="34" charset="0"/>
              </a:rPr>
              <a:t>170 / 224 (76%)</a:t>
            </a:r>
          </a:p>
          <a:p>
            <a:pPr algn="ctr" fontAlgn="auto">
              <a:spcBef>
                <a:spcPts val="0"/>
              </a:spcBef>
              <a:spcAft>
                <a:spcPts val="850"/>
              </a:spcAft>
              <a:defRPr/>
            </a:pPr>
            <a:r>
              <a:rPr lang="en-AU" sz="890" dirty="0">
                <a:solidFill>
                  <a:srgbClr val="000000"/>
                </a:solidFill>
                <a:latin typeface="Arial" pitchFamily="34" charset="0"/>
              </a:rPr>
              <a:t>292 / 398 (73%)</a:t>
            </a:r>
          </a:p>
          <a:p>
            <a:pPr algn="ctr" fontAlgn="auto">
              <a:spcBef>
                <a:spcPts val="0"/>
              </a:spcBef>
              <a:spcAft>
                <a:spcPts val="850"/>
              </a:spcAft>
              <a:defRPr/>
            </a:pPr>
            <a:r>
              <a:rPr lang="en-AU" sz="890" dirty="0">
                <a:solidFill>
                  <a:srgbClr val="000000"/>
                </a:solidFill>
                <a:latin typeface="Arial" pitchFamily="34" charset="0"/>
              </a:rPr>
              <a:t>4 / 20 (20%)</a:t>
            </a:r>
          </a:p>
          <a:p>
            <a:pPr algn="ctr" fontAlgn="auto">
              <a:spcBef>
                <a:spcPts val="0"/>
              </a:spcBef>
              <a:spcAft>
                <a:spcPts val="850"/>
              </a:spcAft>
              <a:defRPr/>
            </a:pPr>
            <a:r>
              <a:rPr lang="en-AU" sz="890" dirty="0">
                <a:solidFill>
                  <a:srgbClr val="000000"/>
                </a:solidFill>
                <a:latin typeface="Arial" pitchFamily="34" charset="0"/>
              </a:rPr>
              <a:t>165 / 294 (56%)</a:t>
            </a:r>
          </a:p>
          <a:p>
            <a:pPr algn="ctr" fontAlgn="auto">
              <a:spcBef>
                <a:spcPts val="0"/>
              </a:spcBef>
              <a:spcAft>
                <a:spcPts val="850"/>
              </a:spcAft>
              <a:defRPr/>
            </a:pPr>
            <a:r>
              <a:rPr lang="en-AU" sz="890" dirty="0">
                <a:solidFill>
                  <a:srgbClr val="000000"/>
                </a:solidFill>
                <a:latin typeface="Arial" pitchFamily="34" charset="0"/>
              </a:rPr>
              <a:t>134 / 399 (34%)</a:t>
            </a:r>
          </a:p>
          <a:p>
            <a:pPr algn="ctr" fontAlgn="auto">
              <a:spcBef>
                <a:spcPts val="0"/>
              </a:spcBef>
              <a:spcAft>
                <a:spcPts val="850"/>
              </a:spcAft>
              <a:defRPr/>
            </a:pPr>
            <a:r>
              <a:rPr lang="en-AU" sz="890" b="1" dirty="0">
                <a:solidFill>
                  <a:srgbClr val="000000"/>
                </a:solidFill>
                <a:latin typeface="Arial" pitchFamily="34" charset="0"/>
              </a:rPr>
              <a:t>954 / 1629 (59%)</a:t>
            </a:r>
            <a:r>
              <a:rPr lang="en-AU" sz="890" dirty="0">
                <a:solidFill>
                  <a:srgbClr val="000000"/>
                </a:solidFill>
                <a:latin typeface="Arial" pitchFamily="34" charset="0"/>
              </a:rPr>
              <a:t>	</a:t>
            </a:r>
          </a:p>
        </p:txBody>
      </p:sp>
      <p:cxnSp>
        <p:nvCxnSpPr>
          <p:cNvPr id="73" name="Straight Connector 72"/>
          <p:cNvCxnSpPr/>
          <p:nvPr/>
        </p:nvCxnSpPr>
        <p:spPr bwMode="auto">
          <a:xfrm>
            <a:off x="1214438" y="2344738"/>
            <a:ext cx="65166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027" name="Rectangle 64"/>
          <p:cNvSpPr>
            <a:spLocks noChangeArrowheads="1"/>
          </p:cNvSpPr>
          <p:nvPr/>
        </p:nvSpPr>
        <p:spPr bwMode="auto">
          <a:xfrm>
            <a:off x="6929438" y="2193925"/>
            <a:ext cx="65405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b="1"/>
              <a:t>RR (95% CI)</a:t>
            </a:r>
          </a:p>
        </p:txBody>
      </p:sp>
      <p:sp>
        <p:nvSpPr>
          <p:cNvPr id="43028" name="Rectangle 64"/>
          <p:cNvSpPr>
            <a:spLocks noChangeArrowheads="1"/>
          </p:cNvSpPr>
          <p:nvPr/>
        </p:nvSpPr>
        <p:spPr bwMode="auto">
          <a:xfrm>
            <a:off x="1214438" y="2193925"/>
            <a:ext cx="24288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b="1"/>
              <a:t>Trial</a:t>
            </a:r>
          </a:p>
        </p:txBody>
      </p:sp>
      <p:sp>
        <p:nvSpPr>
          <p:cNvPr id="68" name="Rectangle 67"/>
          <p:cNvSpPr/>
          <p:nvPr/>
        </p:nvSpPr>
        <p:spPr bwMode="auto">
          <a:xfrm>
            <a:off x="3143250" y="2154238"/>
            <a:ext cx="1214438" cy="3259137"/>
          </a:xfrm>
          <a:prstGeom prst="rect">
            <a:avLst/>
          </a:prstGeom>
        </p:spPr>
        <p:txBody>
          <a:bodyPr>
            <a:spAutoFit/>
          </a:bodyPr>
          <a:lstStyle/>
          <a:p>
            <a:pPr algn="ctr" fontAlgn="auto">
              <a:spcBef>
                <a:spcPts val="0"/>
              </a:spcBef>
              <a:spcAft>
                <a:spcPts val="900"/>
              </a:spcAft>
              <a:defRPr/>
            </a:pPr>
            <a:r>
              <a:rPr lang="en-AU" sz="890" b="1" dirty="0">
                <a:solidFill>
                  <a:srgbClr val="000000"/>
                </a:solidFill>
                <a:latin typeface="Arial" pitchFamily="34" charset="0"/>
              </a:rPr>
              <a:t>Placebo</a:t>
            </a:r>
            <a:endParaRPr lang="en-AU" sz="890" dirty="0">
              <a:solidFill>
                <a:srgbClr val="000000"/>
              </a:solidFill>
              <a:latin typeface="Arial" pitchFamily="34" charset="0"/>
            </a:endParaRPr>
          </a:p>
          <a:p>
            <a:pPr algn="ctr" fontAlgn="auto">
              <a:spcBef>
                <a:spcPts val="0"/>
              </a:spcBef>
              <a:spcAft>
                <a:spcPts val="900"/>
              </a:spcAft>
              <a:defRPr/>
            </a:pPr>
            <a:r>
              <a:rPr lang="en-AU" sz="890" dirty="0">
                <a:solidFill>
                  <a:srgbClr val="000000"/>
                </a:solidFill>
                <a:latin typeface="Arial" pitchFamily="34" charset="0"/>
              </a:rPr>
              <a:t>27 / 32 (84%)</a:t>
            </a:r>
          </a:p>
          <a:p>
            <a:pPr algn="ctr" fontAlgn="auto">
              <a:spcBef>
                <a:spcPts val="0"/>
              </a:spcBef>
              <a:spcAft>
                <a:spcPts val="900"/>
              </a:spcAft>
              <a:defRPr/>
            </a:pPr>
            <a:r>
              <a:rPr lang="en-AU" sz="890" dirty="0">
                <a:solidFill>
                  <a:srgbClr val="000000"/>
                </a:solidFill>
                <a:latin typeface="Arial" pitchFamily="34" charset="0"/>
              </a:rPr>
              <a:t>4 / 18 (22%)</a:t>
            </a:r>
          </a:p>
          <a:p>
            <a:pPr algn="ctr" fontAlgn="auto">
              <a:spcBef>
                <a:spcPts val="0"/>
              </a:spcBef>
              <a:spcAft>
                <a:spcPts val="900"/>
              </a:spcAft>
              <a:defRPr/>
            </a:pPr>
            <a:r>
              <a:rPr lang="en-AU" sz="890" dirty="0">
                <a:solidFill>
                  <a:srgbClr val="000000"/>
                </a:solidFill>
                <a:latin typeface="Arial" pitchFamily="34" charset="0"/>
              </a:rPr>
              <a:t>56 / 102 (55%)</a:t>
            </a:r>
          </a:p>
          <a:p>
            <a:pPr algn="ctr" fontAlgn="auto">
              <a:spcBef>
                <a:spcPts val="0"/>
              </a:spcBef>
              <a:spcAft>
                <a:spcPts val="900"/>
              </a:spcAft>
              <a:defRPr/>
            </a:pPr>
            <a:r>
              <a:rPr lang="en-AU" sz="890" dirty="0">
                <a:solidFill>
                  <a:srgbClr val="000000"/>
                </a:solidFill>
                <a:latin typeface="Arial" pitchFamily="34" charset="0"/>
              </a:rPr>
              <a:t>51 / 84 (61%)</a:t>
            </a:r>
          </a:p>
          <a:p>
            <a:pPr algn="ctr" fontAlgn="auto">
              <a:spcBef>
                <a:spcPts val="0"/>
              </a:spcBef>
              <a:spcAft>
                <a:spcPts val="900"/>
              </a:spcAft>
              <a:defRPr/>
            </a:pPr>
            <a:r>
              <a:rPr lang="en-AU" sz="890" dirty="0">
                <a:solidFill>
                  <a:srgbClr val="000000"/>
                </a:solidFill>
                <a:latin typeface="Arial" pitchFamily="34" charset="0"/>
              </a:rPr>
              <a:t>56 / 62 (90%)</a:t>
            </a:r>
          </a:p>
          <a:p>
            <a:pPr algn="ctr" fontAlgn="auto">
              <a:spcBef>
                <a:spcPts val="0"/>
              </a:spcBef>
              <a:spcAft>
                <a:spcPts val="900"/>
              </a:spcAft>
              <a:defRPr/>
            </a:pPr>
            <a:r>
              <a:rPr lang="en-AU" sz="890" dirty="0">
                <a:solidFill>
                  <a:srgbClr val="000000"/>
                </a:solidFill>
                <a:latin typeface="Arial" pitchFamily="34" charset="0"/>
              </a:rPr>
              <a:t>174 / 225 (77%)</a:t>
            </a:r>
          </a:p>
          <a:p>
            <a:pPr algn="ctr" fontAlgn="auto">
              <a:spcBef>
                <a:spcPts val="0"/>
              </a:spcBef>
              <a:spcAft>
                <a:spcPts val="900"/>
              </a:spcAft>
              <a:defRPr/>
            </a:pPr>
            <a:r>
              <a:rPr lang="en-AU" sz="890" dirty="0">
                <a:solidFill>
                  <a:srgbClr val="000000"/>
                </a:solidFill>
                <a:latin typeface="Arial" pitchFamily="34" charset="0"/>
              </a:rPr>
              <a:t>294 / 395 (74%)</a:t>
            </a:r>
          </a:p>
          <a:p>
            <a:pPr algn="ctr" fontAlgn="auto">
              <a:spcBef>
                <a:spcPts val="0"/>
              </a:spcBef>
              <a:spcAft>
                <a:spcPts val="900"/>
              </a:spcAft>
              <a:defRPr/>
            </a:pPr>
            <a:r>
              <a:rPr lang="en-AU" sz="890" dirty="0">
                <a:solidFill>
                  <a:srgbClr val="000000"/>
                </a:solidFill>
                <a:latin typeface="Arial" pitchFamily="34" charset="0"/>
              </a:rPr>
              <a:t>8 / 20 (40%)</a:t>
            </a:r>
          </a:p>
          <a:p>
            <a:pPr algn="ctr" fontAlgn="auto">
              <a:spcBef>
                <a:spcPts val="0"/>
              </a:spcBef>
              <a:spcAft>
                <a:spcPts val="900"/>
              </a:spcAft>
              <a:defRPr/>
            </a:pPr>
            <a:r>
              <a:rPr lang="en-AU" sz="890" dirty="0">
                <a:solidFill>
                  <a:srgbClr val="000000"/>
                </a:solidFill>
                <a:latin typeface="Arial" pitchFamily="34" charset="0"/>
              </a:rPr>
              <a:t>184 / 288 (64%)</a:t>
            </a:r>
          </a:p>
          <a:p>
            <a:pPr algn="ctr" fontAlgn="auto">
              <a:spcBef>
                <a:spcPts val="0"/>
              </a:spcBef>
              <a:spcAft>
                <a:spcPts val="900"/>
              </a:spcAft>
              <a:defRPr/>
            </a:pPr>
            <a:r>
              <a:rPr lang="en-AU" sz="890" dirty="0">
                <a:solidFill>
                  <a:srgbClr val="000000"/>
                </a:solidFill>
                <a:latin typeface="Arial" pitchFamily="34" charset="0"/>
              </a:rPr>
              <a:t>137 / 401 (34%)</a:t>
            </a:r>
          </a:p>
          <a:p>
            <a:pPr algn="ctr" fontAlgn="auto">
              <a:spcBef>
                <a:spcPts val="0"/>
              </a:spcBef>
              <a:spcAft>
                <a:spcPts val="900"/>
              </a:spcAft>
              <a:defRPr/>
            </a:pPr>
            <a:r>
              <a:rPr lang="en-AU" sz="890" b="1" dirty="0">
                <a:solidFill>
                  <a:srgbClr val="000000"/>
                </a:solidFill>
                <a:latin typeface="Arial" pitchFamily="34" charset="0"/>
              </a:rPr>
              <a:t>992 / 1627 (61%)</a:t>
            </a:r>
          </a:p>
          <a:p>
            <a:pPr algn="ctr" fontAlgn="auto">
              <a:spcBef>
                <a:spcPts val="0"/>
              </a:spcBef>
              <a:spcAft>
                <a:spcPts val="900"/>
              </a:spcAft>
              <a:defRPr/>
            </a:pPr>
            <a:r>
              <a:rPr lang="en-AU" sz="890" dirty="0">
                <a:solidFill>
                  <a:srgbClr val="000000"/>
                </a:solidFill>
                <a:latin typeface="Arial" pitchFamily="34" charset="0"/>
              </a:rPr>
              <a:t>	</a:t>
            </a:r>
          </a:p>
        </p:txBody>
      </p:sp>
      <p:sp>
        <p:nvSpPr>
          <p:cNvPr id="43030" name="Rectangle 52"/>
          <p:cNvSpPr>
            <a:spLocks noChangeArrowheads="1"/>
          </p:cNvSpPr>
          <p:nvPr/>
        </p:nvSpPr>
        <p:spPr bwMode="auto">
          <a:xfrm>
            <a:off x="6196013" y="5373688"/>
            <a:ext cx="6731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AU" sz="800">
                <a:solidFill>
                  <a:srgbClr val="000000"/>
                </a:solidFill>
                <a:cs typeface="Times New Roman" pitchFamily="18" charset="0"/>
              </a:rPr>
              <a:t>Favours placebo</a:t>
            </a:r>
            <a:endParaRPr lang="en-US"/>
          </a:p>
        </p:txBody>
      </p:sp>
      <p:sp>
        <p:nvSpPr>
          <p:cNvPr id="43031" name="Rectangle 52"/>
          <p:cNvSpPr>
            <a:spLocks noChangeArrowheads="1"/>
          </p:cNvSpPr>
          <p:nvPr/>
        </p:nvSpPr>
        <p:spPr bwMode="auto">
          <a:xfrm>
            <a:off x="4235450" y="5373688"/>
            <a:ext cx="531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AU" sz="800">
                <a:solidFill>
                  <a:srgbClr val="000000"/>
                </a:solidFill>
                <a:cs typeface="Times New Roman" pitchFamily="18" charset="0"/>
              </a:rPr>
              <a:t>Favours iNO</a:t>
            </a:r>
            <a:endParaRPr lang="en-US"/>
          </a:p>
        </p:txBody>
      </p:sp>
      <p:sp>
        <p:nvSpPr>
          <p:cNvPr id="43032" name="Rectangle 24"/>
          <p:cNvSpPr>
            <a:spLocks noChangeArrowheads="1"/>
          </p:cNvSpPr>
          <p:nvPr/>
        </p:nvSpPr>
        <p:spPr bwMode="auto">
          <a:xfrm>
            <a:off x="1214438" y="4664075"/>
            <a:ext cx="6223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EUNO 2008</a:t>
            </a:r>
            <a:endParaRPr lang="en-US" sz="900"/>
          </a:p>
        </p:txBody>
      </p:sp>
      <p:sp>
        <p:nvSpPr>
          <p:cNvPr id="43033" name="Rectangle 28"/>
          <p:cNvSpPr>
            <a:spLocks noChangeArrowheads="1"/>
          </p:cNvSpPr>
          <p:nvPr/>
        </p:nvSpPr>
        <p:spPr bwMode="auto">
          <a:xfrm>
            <a:off x="1214438" y="4413250"/>
            <a:ext cx="6477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Ballard 2006</a:t>
            </a:r>
            <a:endParaRPr lang="en-US" sz="900"/>
          </a:p>
        </p:txBody>
      </p:sp>
      <p:sp>
        <p:nvSpPr>
          <p:cNvPr id="43034" name="Rectangle 32"/>
          <p:cNvSpPr>
            <a:spLocks noChangeArrowheads="1"/>
          </p:cNvSpPr>
          <p:nvPr/>
        </p:nvSpPr>
        <p:spPr bwMode="auto">
          <a:xfrm>
            <a:off x="1214438" y="4168775"/>
            <a:ext cx="525462"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Dani 2006</a:t>
            </a:r>
            <a:endParaRPr lang="en-US" sz="900"/>
          </a:p>
        </p:txBody>
      </p:sp>
      <p:sp>
        <p:nvSpPr>
          <p:cNvPr id="43035" name="Rectangle 36"/>
          <p:cNvSpPr>
            <a:spLocks noChangeArrowheads="1"/>
          </p:cNvSpPr>
          <p:nvPr/>
        </p:nvSpPr>
        <p:spPr bwMode="auto">
          <a:xfrm>
            <a:off x="1214438" y="3925888"/>
            <a:ext cx="69215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Kinsella 2006</a:t>
            </a:r>
            <a:endParaRPr lang="en-US" sz="900"/>
          </a:p>
        </p:txBody>
      </p:sp>
      <p:sp>
        <p:nvSpPr>
          <p:cNvPr id="43036" name="Rectangle 40"/>
          <p:cNvSpPr>
            <a:spLocks noChangeArrowheads="1"/>
          </p:cNvSpPr>
          <p:nvPr/>
        </p:nvSpPr>
        <p:spPr bwMode="auto">
          <a:xfrm>
            <a:off x="1214438" y="3671888"/>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Van Meurs 2005</a:t>
            </a:r>
            <a:endParaRPr lang="en-US" sz="900"/>
          </a:p>
        </p:txBody>
      </p:sp>
      <p:sp>
        <p:nvSpPr>
          <p:cNvPr id="43037" name="Rectangle 44"/>
          <p:cNvSpPr>
            <a:spLocks noChangeArrowheads="1"/>
          </p:cNvSpPr>
          <p:nvPr/>
        </p:nvSpPr>
        <p:spPr bwMode="auto">
          <a:xfrm>
            <a:off x="1214438" y="3429000"/>
            <a:ext cx="7445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INNOVO 2005</a:t>
            </a:r>
            <a:endParaRPr lang="en-US" sz="900"/>
          </a:p>
        </p:txBody>
      </p:sp>
      <p:sp>
        <p:nvSpPr>
          <p:cNvPr id="43038" name="Rectangle 48"/>
          <p:cNvSpPr>
            <a:spLocks noChangeArrowheads="1"/>
          </p:cNvSpPr>
          <p:nvPr/>
        </p:nvSpPr>
        <p:spPr bwMode="auto">
          <a:xfrm>
            <a:off x="1214438" y="3184525"/>
            <a:ext cx="7112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Hascoet 2005</a:t>
            </a:r>
            <a:endParaRPr lang="en-US" sz="900"/>
          </a:p>
        </p:txBody>
      </p:sp>
      <p:sp>
        <p:nvSpPr>
          <p:cNvPr id="43039" name="Rectangle 52"/>
          <p:cNvSpPr>
            <a:spLocks noChangeArrowheads="1"/>
          </p:cNvSpPr>
          <p:nvPr/>
        </p:nvSpPr>
        <p:spPr bwMode="auto">
          <a:xfrm>
            <a:off x="1214438" y="2932113"/>
            <a:ext cx="7826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Schreiber 2003</a:t>
            </a:r>
            <a:endParaRPr lang="en-US" sz="900"/>
          </a:p>
        </p:txBody>
      </p:sp>
      <p:sp>
        <p:nvSpPr>
          <p:cNvPr id="43040" name="Rectangle 56"/>
          <p:cNvSpPr>
            <a:spLocks noChangeArrowheads="1"/>
          </p:cNvSpPr>
          <p:nvPr/>
        </p:nvSpPr>
        <p:spPr bwMode="auto">
          <a:xfrm>
            <a:off x="1214438" y="2687638"/>
            <a:ext cx="7826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Srisuparp 2002</a:t>
            </a:r>
            <a:endParaRPr lang="en-US" sz="900"/>
          </a:p>
        </p:txBody>
      </p:sp>
      <p:sp>
        <p:nvSpPr>
          <p:cNvPr id="43041" name="Rectangle 60"/>
          <p:cNvSpPr>
            <a:spLocks noChangeArrowheads="1"/>
          </p:cNvSpPr>
          <p:nvPr/>
        </p:nvSpPr>
        <p:spPr bwMode="auto">
          <a:xfrm>
            <a:off x="1214438" y="2444750"/>
            <a:ext cx="69215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dirty="0">
                <a:solidFill>
                  <a:srgbClr val="000000"/>
                </a:solidFill>
              </a:rPr>
              <a:t>Kinsella 1999</a:t>
            </a:r>
            <a:endParaRPr lang="en-US" sz="900" dirty="0"/>
          </a:p>
        </p:txBody>
      </p:sp>
      <p:sp>
        <p:nvSpPr>
          <p:cNvPr id="43042" name="Line 9"/>
          <p:cNvSpPr>
            <a:spLocks noChangeShapeType="1"/>
          </p:cNvSpPr>
          <p:nvPr/>
        </p:nvSpPr>
        <p:spPr bwMode="auto">
          <a:xfrm flipV="1">
            <a:off x="4289425" y="5137150"/>
            <a:ext cx="0" cy="52388"/>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43" name="Freeform 18"/>
          <p:cNvSpPr>
            <a:spLocks/>
          </p:cNvSpPr>
          <p:nvPr/>
        </p:nvSpPr>
        <p:spPr bwMode="auto">
          <a:xfrm>
            <a:off x="5502275" y="4932363"/>
            <a:ext cx="90488" cy="165100"/>
          </a:xfrm>
          <a:custGeom>
            <a:avLst/>
            <a:gdLst>
              <a:gd name="T0" fmla="*/ 0 w 104"/>
              <a:gd name="T1" fmla="*/ 2147483647 h 104"/>
              <a:gd name="T2" fmla="*/ 2147483647 w 104"/>
              <a:gd name="T3" fmla="*/ 2147483647 h 104"/>
              <a:gd name="T4" fmla="*/ 2147483647 w 104"/>
              <a:gd name="T5" fmla="*/ 2147483647 h 104"/>
              <a:gd name="T6" fmla="*/ 2147483647 w 104"/>
              <a:gd name="T7" fmla="*/ 0 h 104"/>
              <a:gd name="T8" fmla="*/ 0 w 104"/>
              <a:gd name="T9" fmla="*/ 2147483647 h 104"/>
              <a:gd name="T10" fmla="*/ 0 60000 65536"/>
              <a:gd name="T11" fmla="*/ 0 60000 65536"/>
              <a:gd name="T12" fmla="*/ 0 60000 65536"/>
              <a:gd name="T13" fmla="*/ 0 60000 65536"/>
              <a:gd name="T14" fmla="*/ 0 60000 65536"/>
              <a:gd name="T15" fmla="*/ 0 w 104"/>
              <a:gd name="T16" fmla="*/ 0 h 104"/>
              <a:gd name="T17" fmla="*/ 104 w 104"/>
              <a:gd name="T18" fmla="*/ 104 h 104"/>
            </a:gdLst>
            <a:ahLst/>
            <a:cxnLst>
              <a:cxn ang="T10">
                <a:pos x="T0" y="T1"/>
              </a:cxn>
              <a:cxn ang="T11">
                <a:pos x="T2" y="T3"/>
              </a:cxn>
              <a:cxn ang="T12">
                <a:pos x="T4" y="T5"/>
              </a:cxn>
              <a:cxn ang="T13">
                <a:pos x="T6" y="T7"/>
              </a:cxn>
              <a:cxn ang="T14">
                <a:pos x="T8" y="T9"/>
              </a:cxn>
            </a:cxnLst>
            <a:rect l="T15" t="T16" r="T17" b="T18"/>
            <a:pathLst>
              <a:path w="104" h="104">
                <a:moveTo>
                  <a:pt x="0" y="52"/>
                </a:moveTo>
                <a:lnTo>
                  <a:pt x="52" y="104"/>
                </a:lnTo>
                <a:lnTo>
                  <a:pt x="104" y="52"/>
                </a:lnTo>
                <a:lnTo>
                  <a:pt x="52" y="0"/>
                </a:lnTo>
                <a:lnTo>
                  <a:pt x="0" y="52"/>
                </a:lnTo>
                <a:close/>
              </a:path>
            </a:pathLst>
          </a:custGeom>
          <a:noFill/>
          <a:ln w="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044" name="Line 19"/>
          <p:cNvSpPr>
            <a:spLocks noChangeShapeType="1"/>
          </p:cNvSpPr>
          <p:nvPr/>
        </p:nvSpPr>
        <p:spPr bwMode="auto">
          <a:xfrm flipH="1">
            <a:off x="5503863" y="5014913"/>
            <a:ext cx="82550"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45" name="Rectangle 21"/>
          <p:cNvSpPr>
            <a:spLocks noChangeArrowheads="1"/>
          </p:cNvSpPr>
          <p:nvPr/>
        </p:nvSpPr>
        <p:spPr bwMode="auto">
          <a:xfrm>
            <a:off x="6910388" y="4953000"/>
            <a:ext cx="1304925"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b="1">
                <a:solidFill>
                  <a:srgbClr val="000000"/>
                </a:solidFill>
              </a:rPr>
              <a:t>0.96 (0.91, 1.01) p=0.095</a:t>
            </a:r>
            <a:endParaRPr lang="en-US" sz="900" b="1"/>
          </a:p>
        </p:txBody>
      </p:sp>
      <p:sp>
        <p:nvSpPr>
          <p:cNvPr id="43046" name="Line 22"/>
          <p:cNvSpPr>
            <a:spLocks noChangeShapeType="1"/>
          </p:cNvSpPr>
          <p:nvPr/>
        </p:nvSpPr>
        <p:spPr bwMode="auto">
          <a:xfrm>
            <a:off x="5430838" y="4767263"/>
            <a:ext cx="312737"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47" name="Rectangle 23"/>
          <p:cNvSpPr>
            <a:spLocks noChangeArrowheads="1"/>
          </p:cNvSpPr>
          <p:nvPr/>
        </p:nvSpPr>
        <p:spPr bwMode="auto">
          <a:xfrm>
            <a:off x="5568950" y="4749800"/>
            <a:ext cx="34925" cy="33338"/>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48" name="Rectangle 25"/>
          <p:cNvSpPr>
            <a:spLocks noChangeArrowheads="1"/>
          </p:cNvSpPr>
          <p:nvPr/>
        </p:nvSpPr>
        <p:spPr bwMode="auto">
          <a:xfrm>
            <a:off x="6910388" y="4710113"/>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1.01 (0.83, 1.23)</a:t>
            </a:r>
            <a:endParaRPr lang="en-US" sz="900"/>
          </a:p>
        </p:txBody>
      </p:sp>
      <p:sp>
        <p:nvSpPr>
          <p:cNvPr id="43049" name="Line 26"/>
          <p:cNvSpPr>
            <a:spLocks noChangeShapeType="1"/>
          </p:cNvSpPr>
          <p:nvPr/>
        </p:nvSpPr>
        <p:spPr bwMode="auto">
          <a:xfrm>
            <a:off x="5338763" y="4518025"/>
            <a:ext cx="222250"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50" name="Rectangle 27"/>
          <p:cNvSpPr>
            <a:spLocks noChangeArrowheads="1"/>
          </p:cNvSpPr>
          <p:nvPr/>
        </p:nvSpPr>
        <p:spPr bwMode="auto">
          <a:xfrm>
            <a:off x="5413375" y="4483100"/>
            <a:ext cx="68263" cy="69850"/>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51" name="Rectangle 29"/>
          <p:cNvSpPr>
            <a:spLocks noChangeArrowheads="1"/>
          </p:cNvSpPr>
          <p:nvPr/>
        </p:nvSpPr>
        <p:spPr bwMode="auto">
          <a:xfrm>
            <a:off x="6910388" y="4457700"/>
            <a:ext cx="8461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0.85 (0.74, 0.98)</a:t>
            </a:r>
            <a:endParaRPr lang="en-US" sz="900"/>
          </a:p>
        </p:txBody>
      </p:sp>
      <p:sp>
        <p:nvSpPr>
          <p:cNvPr id="43052" name="Line 30"/>
          <p:cNvSpPr>
            <a:spLocks noChangeShapeType="1"/>
          </p:cNvSpPr>
          <p:nvPr/>
        </p:nvSpPr>
        <p:spPr bwMode="auto">
          <a:xfrm>
            <a:off x="4246563" y="4275138"/>
            <a:ext cx="1636712"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53" name="Rectangle 31"/>
          <p:cNvSpPr>
            <a:spLocks noChangeArrowheads="1"/>
          </p:cNvSpPr>
          <p:nvPr/>
        </p:nvSpPr>
        <p:spPr bwMode="auto">
          <a:xfrm>
            <a:off x="5059363" y="4265613"/>
            <a:ext cx="17462" cy="17462"/>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54" name="Rectangle 33"/>
          <p:cNvSpPr>
            <a:spLocks noChangeArrowheads="1"/>
          </p:cNvSpPr>
          <p:nvPr/>
        </p:nvSpPr>
        <p:spPr bwMode="auto">
          <a:xfrm>
            <a:off x="6910388" y="4213225"/>
            <a:ext cx="8461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0.53 (0.19, 1.46)</a:t>
            </a:r>
            <a:endParaRPr lang="en-US" sz="900"/>
          </a:p>
        </p:txBody>
      </p:sp>
      <p:sp>
        <p:nvSpPr>
          <p:cNvPr id="202" name="Line 34"/>
          <p:cNvSpPr>
            <a:spLocks noChangeShapeType="1"/>
          </p:cNvSpPr>
          <p:nvPr/>
        </p:nvSpPr>
        <p:spPr bwMode="auto">
          <a:xfrm>
            <a:off x="5503863" y="4025900"/>
            <a:ext cx="134937" cy="0"/>
          </a:xfrm>
          <a:prstGeom prst="line">
            <a:avLst/>
          </a:prstGeom>
          <a:noFill/>
          <a:ln w="5">
            <a:solidFill>
              <a:schemeClr val="bg1">
                <a:lumMod val="95000"/>
              </a:schemeClr>
            </a:solidFill>
            <a:prstDash val="solid"/>
            <a:round/>
            <a:headEnd/>
            <a:tailEnd/>
          </a:ln>
        </p:spPr>
        <p:txBody>
          <a:bodyPr/>
          <a:lstStyle/>
          <a:p>
            <a:pPr fontAlgn="auto">
              <a:spcBef>
                <a:spcPts val="0"/>
              </a:spcBef>
              <a:spcAft>
                <a:spcPts val="0"/>
              </a:spcAft>
              <a:defRPr/>
            </a:pPr>
            <a:endParaRPr lang="en-AU" sz="900" dirty="0">
              <a:latin typeface="+mn-lt"/>
              <a:cs typeface="+mn-cs"/>
            </a:endParaRPr>
          </a:p>
        </p:txBody>
      </p:sp>
      <p:sp>
        <p:nvSpPr>
          <p:cNvPr id="43056" name="Rectangle 37"/>
          <p:cNvSpPr>
            <a:spLocks noChangeArrowheads="1"/>
          </p:cNvSpPr>
          <p:nvPr/>
        </p:nvSpPr>
        <p:spPr bwMode="auto">
          <a:xfrm>
            <a:off x="6910388" y="3970338"/>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0.99 (0.91, 1.08)</a:t>
            </a:r>
            <a:endParaRPr lang="en-US" sz="900"/>
          </a:p>
        </p:txBody>
      </p:sp>
      <p:sp>
        <p:nvSpPr>
          <p:cNvPr id="43057" name="Line 38"/>
          <p:cNvSpPr>
            <a:spLocks noChangeShapeType="1"/>
          </p:cNvSpPr>
          <p:nvPr/>
        </p:nvSpPr>
        <p:spPr bwMode="auto">
          <a:xfrm>
            <a:off x="5473700" y="3778250"/>
            <a:ext cx="174625"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58" name="Rectangle 39"/>
          <p:cNvSpPr>
            <a:spLocks noChangeArrowheads="1"/>
          </p:cNvSpPr>
          <p:nvPr/>
        </p:nvSpPr>
        <p:spPr bwMode="auto">
          <a:xfrm>
            <a:off x="5516563" y="3733800"/>
            <a:ext cx="87312" cy="87313"/>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59" name="Rectangle 41"/>
          <p:cNvSpPr>
            <a:spLocks noChangeArrowheads="1"/>
          </p:cNvSpPr>
          <p:nvPr/>
        </p:nvSpPr>
        <p:spPr bwMode="auto">
          <a:xfrm>
            <a:off x="6910388" y="3716338"/>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0.98 (0.88, 1.09)</a:t>
            </a:r>
            <a:endParaRPr lang="en-US" sz="900"/>
          </a:p>
        </p:txBody>
      </p:sp>
      <p:sp>
        <p:nvSpPr>
          <p:cNvPr id="43060" name="Line 42"/>
          <p:cNvSpPr>
            <a:spLocks noChangeShapeType="1"/>
          </p:cNvSpPr>
          <p:nvPr/>
        </p:nvSpPr>
        <p:spPr bwMode="auto">
          <a:xfrm>
            <a:off x="5416550" y="3533775"/>
            <a:ext cx="214313"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61" name="Rectangle 43"/>
          <p:cNvSpPr>
            <a:spLocks noChangeArrowheads="1"/>
          </p:cNvSpPr>
          <p:nvPr/>
        </p:nvSpPr>
        <p:spPr bwMode="auto">
          <a:xfrm>
            <a:off x="5491163" y="3503613"/>
            <a:ext cx="60325" cy="60325"/>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62" name="Rectangle 45"/>
          <p:cNvSpPr>
            <a:spLocks noChangeArrowheads="1"/>
          </p:cNvSpPr>
          <p:nvPr/>
        </p:nvSpPr>
        <p:spPr bwMode="auto">
          <a:xfrm>
            <a:off x="6910388" y="3473450"/>
            <a:ext cx="8461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0.93 (0.82, 1.07)</a:t>
            </a:r>
            <a:endParaRPr lang="en-US" sz="900"/>
          </a:p>
        </p:txBody>
      </p:sp>
      <p:sp>
        <p:nvSpPr>
          <p:cNvPr id="43063" name="Line 46"/>
          <p:cNvSpPr>
            <a:spLocks noChangeShapeType="1"/>
          </p:cNvSpPr>
          <p:nvPr/>
        </p:nvSpPr>
        <p:spPr bwMode="auto">
          <a:xfrm>
            <a:off x="5448300" y="3286125"/>
            <a:ext cx="417513"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64" name="Rectangle 47"/>
          <p:cNvSpPr>
            <a:spLocks noChangeArrowheads="1"/>
          </p:cNvSpPr>
          <p:nvPr/>
        </p:nvSpPr>
        <p:spPr bwMode="auto">
          <a:xfrm>
            <a:off x="5648325" y="3273425"/>
            <a:ext cx="25400" cy="25400"/>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65" name="Rectangle 49"/>
          <p:cNvSpPr>
            <a:spLocks noChangeArrowheads="1"/>
          </p:cNvSpPr>
          <p:nvPr/>
        </p:nvSpPr>
        <p:spPr bwMode="auto">
          <a:xfrm>
            <a:off x="6910388" y="3228975"/>
            <a:ext cx="8461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1.11 (0.85, 1.43)</a:t>
            </a:r>
            <a:endParaRPr lang="en-US" sz="900"/>
          </a:p>
        </p:txBody>
      </p:sp>
      <p:sp>
        <p:nvSpPr>
          <p:cNvPr id="43066" name="Line 50"/>
          <p:cNvSpPr>
            <a:spLocks noChangeShapeType="1"/>
          </p:cNvSpPr>
          <p:nvPr/>
        </p:nvSpPr>
        <p:spPr bwMode="auto">
          <a:xfrm>
            <a:off x="5129213" y="3036888"/>
            <a:ext cx="479425"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67" name="Rectangle 51"/>
          <p:cNvSpPr>
            <a:spLocks noChangeArrowheads="1"/>
          </p:cNvSpPr>
          <p:nvPr/>
        </p:nvSpPr>
        <p:spPr bwMode="auto">
          <a:xfrm>
            <a:off x="5356225" y="3024188"/>
            <a:ext cx="25400" cy="26987"/>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68" name="Rectangle 53"/>
          <p:cNvSpPr>
            <a:spLocks noChangeArrowheads="1"/>
          </p:cNvSpPr>
          <p:nvPr/>
        </p:nvSpPr>
        <p:spPr bwMode="auto">
          <a:xfrm>
            <a:off x="6910388" y="2976563"/>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0.77 (0.57, 1.04)</a:t>
            </a:r>
            <a:endParaRPr lang="en-US" sz="900"/>
          </a:p>
        </p:txBody>
      </p:sp>
      <p:sp>
        <p:nvSpPr>
          <p:cNvPr id="43069" name="Line 54"/>
          <p:cNvSpPr>
            <a:spLocks noChangeShapeType="1"/>
          </p:cNvSpPr>
          <p:nvPr/>
        </p:nvSpPr>
        <p:spPr bwMode="auto">
          <a:xfrm>
            <a:off x="5099050" y="2794000"/>
            <a:ext cx="1706563"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70" name="Rectangle 55"/>
          <p:cNvSpPr>
            <a:spLocks noChangeArrowheads="1"/>
          </p:cNvSpPr>
          <p:nvPr/>
        </p:nvSpPr>
        <p:spPr bwMode="auto">
          <a:xfrm>
            <a:off x="5938838" y="2784475"/>
            <a:ext cx="17462" cy="17463"/>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71" name="Rectangle 57"/>
          <p:cNvSpPr>
            <a:spLocks noChangeArrowheads="1"/>
          </p:cNvSpPr>
          <p:nvPr/>
        </p:nvSpPr>
        <p:spPr bwMode="auto">
          <a:xfrm>
            <a:off x="6910388" y="2732088"/>
            <a:ext cx="8461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1.59 (0.55, 4.62)</a:t>
            </a:r>
            <a:endParaRPr lang="en-US" sz="900"/>
          </a:p>
        </p:txBody>
      </p:sp>
      <p:sp>
        <p:nvSpPr>
          <p:cNvPr id="43072" name="Line 58"/>
          <p:cNvSpPr>
            <a:spLocks noChangeShapeType="1"/>
          </p:cNvSpPr>
          <p:nvPr/>
        </p:nvSpPr>
        <p:spPr bwMode="auto">
          <a:xfrm>
            <a:off x="5408613" y="2544763"/>
            <a:ext cx="322262"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73" name="Rectangle 59"/>
          <p:cNvSpPr>
            <a:spLocks noChangeArrowheads="1"/>
          </p:cNvSpPr>
          <p:nvPr/>
        </p:nvSpPr>
        <p:spPr bwMode="auto">
          <a:xfrm>
            <a:off x="5551488" y="2528888"/>
            <a:ext cx="34925" cy="33337"/>
          </a:xfrm>
          <a:prstGeom prst="rect">
            <a:avLst/>
          </a:prstGeom>
          <a:solidFill>
            <a:srgbClr val="000000"/>
          </a:solidFill>
          <a:ln w="5">
            <a:solidFill>
              <a:srgbClr val="000000"/>
            </a:solidFill>
            <a:miter lim="800000"/>
            <a:headEnd/>
            <a:tailEnd/>
          </a:ln>
        </p:spPr>
        <p:txBody>
          <a:bodyPr/>
          <a:lstStyle/>
          <a:p>
            <a:endParaRPr lang="en-AU" sz="900">
              <a:latin typeface="Georgia" pitchFamily="18" charset="0"/>
            </a:endParaRPr>
          </a:p>
        </p:txBody>
      </p:sp>
      <p:sp>
        <p:nvSpPr>
          <p:cNvPr id="43074" name="Rectangle 61"/>
          <p:cNvSpPr>
            <a:spLocks noChangeArrowheads="1"/>
          </p:cNvSpPr>
          <p:nvPr/>
        </p:nvSpPr>
        <p:spPr bwMode="auto">
          <a:xfrm>
            <a:off x="6910388" y="2489200"/>
            <a:ext cx="84613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0.99 (0.81, 1.21)</a:t>
            </a:r>
            <a:endParaRPr lang="en-US" sz="900"/>
          </a:p>
        </p:txBody>
      </p:sp>
      <p:sp>
        <p:nvSpPr>
          <p:cNvPr id="43075" name="Line 66"/>
          <p:cNvSpPr>
            <a:spLocks noChangeShapeType="1"/>
          </p:cNvSpPr>
          <p:nvPr/>
        </p:nvSpPr>
        <p:spPr bwMode="auto">
          <a:xfrm>
            <a:off x="5578475" y="2408238"/>
            <a:ext cx="0" cy="2735262"/>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Title 70"/>
          <p:cNvSpPr>
            <a:spLocks noGrp="1"/>
          </p:cNvSpPr>
          <p:nvPr>
            <p:ph type="title"/>
          </p:nvPr>
        </p:nvSpPr>
        <p:spPr>
          <a:xfrm>
            <a:off x="428625" y="917575"/>
            <a:ext cx="8229600" cy="654050"/>
          </a:xfrm>
          <a:ln>
            <a:miter lim="800000"/>
            <a:headEnd/>
            <a:tailEnd/>
          </a:ln>
          <a:extLst/>
        </p:spPr>
        <p:txBody>
          <a:bodyPr/>
          <a:lstStyle/>
          <a:p>
            <a:pPr eaLnBrk="1" fontAlgn="auto" hangingPunct="1">
              <a:spcAft>
                <a:spcPts val="0"/>
              </a:spcAft>
              <a:defRPr/>
            </a:pPr>
            <a:r>
              <a:rPr lang="fr-CA" sz="3600" b="1" noProof="0" dirty="0" smtClean="0">
                <a:solidFill>
                  <a:schemeClr val="accent1"/>
                </a:solidFill>
              </a:rPr>
              <a:t>IPD Meta-</a:t>
            </a:r>
            <a:r>
              <a:rPr lang="fr-CA" sz="3600" b="1" noProof="0" dirty="0" err="1" smtClean="0">
                <a:solidFill>
                  <a:schemeClr val="accent1"/>
                </a:solidFill>
              </a:rPr>
              <a:t>analysis</a:t>
            </a:r>
            <a:endParaRPr lang="fr-CA" sz="3600" b="1" noProof="0" dirty="0">
              <a:solidFill>
                <a:schemeClr val="tx2">
                  <a:lumMod val="75000"/>
                </a:schemeClr>
              </a:solidFill>
            </a:endParaRPr>
          </a:p>
        </p:txBody>
      </p:sp>
    </p:spTree>
    <p:extLst>
      <p:ext uri="{BB962C8B-B14F-4D97-AF65-F5344CB8AC3E}">
        <p14:creationId xmlns:p14="http://schemas.microsoft.com/office/powerpoint/2010/main" val="3617696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4"/>
          <p:cNvSpPr>
            <a:spLocks noGrp="1"/>
          </p:cNvSpPr>
          <p:nvPr>
            <p:ph type="title"/>
          </p:nvPr>
        </p:nvSpPr>
        <p:spPr>
          <a:xfrm>
            <a:off x="381000" y="533400"/>
            <a:ext cx="2743200" cy="1162050"/>
          </a:xfrm>
        </p:spPr>
        <p:txBody>
          <a:bodyPr/>
          <a:lstStyle/>
          <a:p>
            <a:pPr eaLnBrk="1" hangingPunct="1"/>
            <a:r>
              <a:rPr lang="fr-CA" noProof="0" smtClean="0"/>
              <a:t>Subgroup Analyses</a:t>
            </a:r>
            <a:br>
              <a:rPr lang="fr-CA" noProof="0" smtClean="0"/>
            </a:br>
            <a:r>
              <a:rPr lang="fr-CA" noProof="0" smtClean="0"/>
              <a:t>(death or CLD)</a:t>
            </a:r>
          </a:p>
        </p:txBody>
      </p:sp>
      <p:sp>
        <p:nvSpPr>
          <p:cNvPr id="53252" name="Espace réservé du contenu 5"/>
          <p:cNvSpPr>
            <a:spLocks noGrp="1"/>
          </p:cNvSpPr>
          <p:nvPr>
            <p:ph sz="half" idx="1"/>
          </p:nvPr>
        </p:nvSpPr>
        <p:spPr/>
        <p:txBody>
          <a:bodyPr/>
          <a:lstStyle/>
          <a:p>
            <a:pPr eaLnBrk="1" hangingPunct="1"/>
            <a:endParaRPr lang="fr-CA" smtClean="0"/>
          </a:p>
        </p:txBody>
      </p:sp>
      <p:pic>
        <p:nvPicPr>
          <p:cNvPr id="53253" name="Image 3" descr="Forest plots for main paper FINAL June 2 2010 3.jpg"/>
          <p:cNvPicPr>
            <a:picLocks noChangeAspect="1"/>
          </p:cNvPicPr>
          <p:nvPr/>
        </p:nvPicPr>
        <p:blipFill>
          <a:blip r:embed="rId2">
            <a:extLst>
              <a:ext uri="{28A0092B-C50C-407E-A947-70E740481C1C}">
                <a14:useLocalDpi xmlns:a14="http://schemas.microsoft.com/office/drawing/2010/main" val="0"/>
              </a:ext>
            </a:extLst>
          </a:blip>
          <a:srcRect l="9521" t="16159" r="6665" b="15822"/>
          <a:stretch>
            <a:fillRect/>
          </a:stretch>
        </p:blipFill>
        <p:spPr bwMode="auto">
          <a:xfrm>
            <a:off x="3200400" y="36513"/>
            <a:ext cx="5943600" cy="682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241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fr-CA" dirty="0" smtClean="0"/>
              <a:t>Volume </a:t>
            </a:r>
            <a:r>
              <a:rPr lang="fr-CA" dirty="0" err="1" smtClean="0"/>
              <a:t>Targeting</a:t>
            </a:r>
            <a:r>
              <a:rPr lang="fr-CA" dirty="0" smtClean="0"/>
              <a:t> Ventilation</a:t>
            </a:r>
          </a:p>
        </p:txBody>
      </p:sp>
      <p:sp>
        <p:nvSpPr>
          <p:cNvPr id="2" name="ZoneTexte 1"/>
          <p:cNvSpPr txBox="1"/>
          <p:nvPr/>
        </p:nvSpPr>
        <p:spPr>
          <a:xfrm>
            <a:off x="1115616" y="1517883"/>
            <a:ext cx="6048672" cy="830997"/>
          </a:xfrm>
          <a:prstGeom prst="rect">
            <a:avLst/>
          </a:prstGeom>
          <a:noFill/>
        </p:spPr>
        <p:txBody>
          <a:bodyPr wrap="square" rtlCol="0">
            <a:spAutoFit/>
          </a:bodyPr>
          <a:lstStyle/>
          <a:p>
            <a:r>
              <a:rPr lang="en-CA" dirty="0" smtClean="0"/>
              <a:t>Nine small RCTs, methods quite variable, total &lt;600 infants</a:t>
            </a:r>
            <a:endParaRPr lang="fr-CA"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63" y="2348880"/>
            <a:ext cx="7381875"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fr-CA" smtClean="0"/>
              <a:t>Volume targeting</a:t>
            </a:r>
          </a:p>
        </p:txBody>
      </p:sp>
      <p:sp>
        <p:nvSpPr>
          <p:cNvPr id="55299" name="Content Placeholder 2"/>
          <p:cNvSpPr>
            <a:spLocks noGrp="1"/>
          </p:cNvSpPr>
          <p:nvPr>
            <p:ph idx="1"/>
          </p:nvPr>
        </p:nvSpPr>
        <p:spPr/>
        <p:txBody>
          <a:bodyPr/>
          <a:lstStyle/>
          <a:p>
            <a:r>
              <a:rPr lang="fr-CA" dirty="0" smtClean="0"/>
              <a:t>Most </a:t>
            </a:r>
            <a:r>
              <a:rPr lang="fr-CA" dirty="0" err="1" smtClean="0"/>
              <a:t>harmful</a:t>
            </a:r>
            <a:r>
              <a:rPr lang="fr-CA" dirty="0" smtClean="0"/>
              <a:t> factor, </a:t>
            </a:r>
            <a:r>
              <a:rPr lang="fr-CA" dirty="0" err="1" smtClean="0"/>
              <a:t>probably</a:t>
            </a:r>
            <a:r>
              <a:rPr lang="fr-CA" dirty="0" smtClean="0"/>
              <a:t> end-</a:t>
            </a:r>
            <a:r>
              <a:rPr lang="fr-CA" dirty="0" err="1" smtClean="0"/>
              <a:t>inspiratory</a:t>
            </a:r>
            <a:r>
              <a:rPr lang="fr-CA" dirty="0" smtClean="0"/>
              <a:t> </a:t>
            </a:r>
            <a:r>
              <a:rPr lang="fr-CA" dirty="0" err="1" smtClean="0"/>
              <a:t>lung</a:t>
            </a:r>
            <a:r>
              <a:rPr lang="fr-CA" dirty="0" smtClean="0"/>
              <a:t> stretch.</a:t>
            </a:r>
          </a:p>
          <a:p>
            <a:r>
              <a:rPr lang="en-CA" dirty="0" smtClean="0"/>
              <a:t>Therefore just limiting the </a:t>
            </a:r>
            <a:r>
              <a:rPr lang="en-CA" dirty="0" err="1" smtClean="0"/>
              <a:t>Vt</a:t>
            </a:r>
            <a:r>
              <a:rPr lang="en-CA" dirty="0" smtClean="0"/>
              <a:t> is not enough</a:t>
            </a:r>
            <a:endParaRPr lang="fr-CA" dirty="0" smtClean="0"/>
          </a:p>
          <a:p>
            <a:r>
              <a:rPr lang="fr-CA" dirty="0" err="1" smtClean="0"/>
              <a:t>Therefore</a:t>
            </a:r>
            <a:r>
              <a:rPr lang="fr-CA" dirty="0" smtClean="0"/>
              <a:t> « </a:t>
            </a:r>
            <a:r>
              <a:rPr lang="fr-CA" dirty="0" err="1" smtClean="0"/>
              <a:t>optimize</a:t>
            </a:r>
            <a:r>
              <a:rPr lang="fr-CA" dirty="0" smtClean="0"/>
              <a:t> » PEEP as </a:t>
            </a:r>
            <a:r>
              <a:rPr lang="fr-CA" dirty="0" err="1" smtClean="0"/>
              <a:t>well</a:t>
            </a:r>
            <a:r>
              <a:rPr lang="fr-CA" dirty="0" smtClean="0"/>
              <a:t> as </a:t>
            </a:r>
            <a:r>
              <a:rPr lang="fr-CA" dirty="0" err="1" smtClean="0"/>
              <a:t>controlling</a:t>
            </a:r>
            <a:r>
              <a:rPr lang="fr-CA" dirty="0" smtClean="0"/>
              <a:t> tidal volume</a:t>
            </a:r>
          </a:p>
          <a:p>
            <a:pPr lvl="1"/>
            <a:r>
              <a:rPr lang="fr-CA" dirty="0" err="1" smtClean="0"/>
              <a:t>After</a:t>
            </a:r>
            <a:r>
              <a:rPr lang="fr-CA" dirty="0" smtClean="0"/>
              <a:t> surfactant PEEP of 3 </a:t>
            </a:r>
            <a:r>
              <a:rPr lang="fr-CA" dirty="0" err="1" smtClean="0"/>
              <a:t>adequate</a:t>
            </a:r>
            <a:r>
              <a:rPr lang="fr-CA" dirty="0" smtClean="0"/>
              <a:t> for infants </a:t>
            </a:r>
            <a:r>
              <a:rPr lang="fr-CA" dirty="0" err="1" smtClean="0"/>
              <a:t>who</a:t>
            </a:r>
            <a:r>
              <a:rPr lang="fr-CA" dirty="0" smtClean="0"/>
              <a:t> </a:t>
            </a:r>
            <a:r>
              <a:rPr lang="fr-CA" dirty="0" err="1" smtClean="0"/>
              <a:t>remain</a:t>
            </a:r>
            <a:r>
              <a:rPr lang="fr-CA" dirty="0" smtClean="0"/>
              <a:t> in 21% O2</a:t>
            </a:r>
          </a:p>
          <a:p>
            <a:pPr lvl="1"/>
            <a:r>
              <a:rPr lang="fr-CA" dirty="0" err="1" smtClean="0"/>
              <a:t>Vt</a:t>
            </a:r>
            <a:r>
              <a:rPr lang="fr-CA" dirty="0" smtClean="0"/>
              <a:t> of 4 </a:t>
            </a:r>
            <a:r>
              <a:rPr lang="fr-CA" dirty="0" err="1" smtClean="0"/>
              <a:t>mL</a:t>
            </a:r>
            <a:r>
              <a:rPr lang="fr-CA" dirty="0" smtClean="0"/>
              <a:t>/kg </a:t>
            </a:r>
            <a:r>
              <a:rPr lang="fr-CA" dirty="0" err="1" smtClean="0"/>
              <a:t>adequate</a:t>
            </a:r>
            <a:endParaRPr lang="fr-CA"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p:txBody>
          <a:bodyPr/>
          <a:lstStyle/>
          <a:p>
            <a:r>
              <a:rPr lang="en-US" smtClean="0"/>
              <a:t>Early extubation</a:t>
            </a:r>
          </a:p>
        </p:txBody>
      </p:sp>
      <p:sp>
        <p:nvSpPr>
          <p:cNvPr id="56323" name="Rectangle 1027"/>
          <p:cNvSpPr>
            <a:spLocks noGrp="1" noChangeArrowheads="1"/>
          </p:cNvSpPr>
          <p:nvPr>
            <p:ph idx="1"/>
          </p:nvPr>
        </p:nvSpPr>
        <p:spPr>
          <a:xfrm>
            <a:off x="642938" y="2000250"/>
            <a:ext cx="7772400" cy="4114800"/>
          </a:xfrm>
        </p:spPr>
        <p:txBody>
          <a:bodyPr>
            <a:normAutofit lnSpcReduction="10000"/>
          </a:bodyPr>
          <a:lstStyle/>
          <a:p>
            <a:r>
              <a:rPr lang="en-US" dirty="0" smtClean="0"/>
              <a:t>Unable to find reliable information about the effects of attempted aggressive weaning and early </a:t>
            </a:r>
            <a:r>
              <a:rPr lang="en-US" dirty="0" err="1" smtClean="0"/>
              <a:t>extubation</a:t>
            </a:r>
            <a:r>
              <a:rPr lang="en-US" dirty="0" smtClean="0"/>
              <a:t> on incidence of BPD</a:t>
            </a:r>
          </a:p>
          <a:p>
            <a:r>
              <a:rPr lang="en-US" dirty="0" err="1" smtClean="0"/>
              <a:t>Extubation</a:t>
            </a:r>
            <a:r>
              <a:rPr lang="en-US" dirty="0" smtClean="0"/>
              <a:t> does not increase metabolic rate, or calorie consumption</a:t>
            </a:r>
          </a:p>
          <a:p>
            <a:r>
              <a:rPr lang="en-US" dirty="0" smtClean="0"/>
              <a:t>Apnea usually increased</a:t>
            </a:r>
          </a:p>
          <a:p>
            <a:r>
              <a:rPr lang="en-US" dirty="0" smtClean="0"/>
              <a:t>Less nosocomial sepsis</a:t>
            </a:r>
          </a:p>
          <a:p>
            <a:r>
              <a:rPr lang="en-US" dirty="0" smtClean="0"/>
              <a:t>Less exposure to assisted ventilation by ETT, presumably less severe lung injury: BPD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CA" smtClean="0"/>
              <a:t>Restricted water intake</a:t>
            </a:r>
          </a:p>
        </p:txBody>
      </p:sp>
      <p:pic>
        <p:nvPicPr>
          <p:cNvPr id="58371" name="Picture 3" descr="http://www.update-software.com/scripts/metaviewweb/metaviewweb.exe?Action=SendThumbnail&amp;Review=CD000503&amp;Comparison=01&amp;Outcome=05&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166938"/>
            <a:ext cx="91440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Restricted water intake</a:t>
            </a:r>
          </a:p>
        </p:txBody>
      </p:sp>
      <p:pic>
        <p:nvPicPr>
          <p:cNvPr id="59395" name="Picture 3"/>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295525"/>
            <a:ext cx="9144000"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Restricted water intake</a:t>
            </a:r>
            <a:endParaRPr lang="fr-CA" dirty="0"/>
          </a:p>
        </p:txBody>
      </p:sp>
      <p:sp>
        <p:nvSpPr>
          <p:cNvPr id="3" name="Espace réservé du contenu 2"/>
          <p:cNvSpPr>
            <a:spLocks noGrp="1"/>
          </p:cNvSpPr>
          <p:nvPr>
            <p:ph idx="1"/>
          </p:nvPr>
        </p:nvSpPr>
        <p:spPr/>
        <p:txBody>
          <a:bodyPr/>
          <a:lstStyle/>
          <a:p>
            <a:r>
              <a:rPr lang="en-CA" dirty="0" err="1"/>
              <a:t>Kavvadia</a:t>
            </a:r>
            <a:r>
              <a:rPr lang="en-CA" dirty="0"/>
              <a:t> et al performed an RCT of varying fluid intakes in 168 VLBWs. 70,90,110, 120, 140, 150, 150 compared to restricted 40, 40-60, 70, 90, 110, 130, 150</a:t>
            </a:r>
            <a:r>
              <a:rPr lang="en-CA" baseline="30000" dirty="0"/>
              <a:t>4</a:t>
            </a:r>
            <a:r>
              <a:rPr lang="en-CA" dirty="0"/>
              <a:t>. This study individualized Na intake after day1 (0 was given day 1, and there was no difference between the groups) and found no difference in any clinical outcomes. </a:t>
            </a:r>
            <a:endParaRPr lang="fr-CA" dirty="0"/>
          </a:p>
          <a:p>
            <a:endParaRPr lang="fr-CA" dirty="0"/>
          </a:p>
        </p:txBody>
      </p:sp>
    </p:spTree>
    <p:extLst>
      <p:ext uri="{BB962C8B-B14F-4D97-AF65-F5344CB8AC3E}">
        <p14:creationId xmlns:p14="http://schemas.microsoft.com/office/powerpoint/2010/main" val="39215498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2"/>
          <p:cNvSpPr>
            <a:spLocks noGrp="1"/>
          </p:cNvSpPr>
          <p:nvPr>
            <p:ph type="title"/>
          </p:nvPr>
        </p:nvSpPr>
        <p:spPr/>
        <p:txBody>
          <a:bodyPr/>
          <a:lstStyle/>
          <a:p>
            <a:r>
              <a:rPr lang="fr-CA" smtClean="0"/>
              <a:t>Restricted Sodium intake</a:t>
            </a:r>
          </a:p>
        </p:txBody>
      </p:sp>
      <p:sp>
        <p:nvSpPr>
          <p:cNvPr id="60419" name="Content Placeholder 3"/>
          <p:cNvSpPr>
            <a:spLocks noGrp="1"/>
          </p:cNvSpPr>
          <p:nvPr>
            <p:ph idx="1"/>
          </p:nvPr>
        </p:nvSpPr>
        <p:spPr/>
        <p:txBody>
          <a:bodyPr>
            <a:normAutofit/>
          </a:bodyPr>
          <a:lstStyle/>
          <a:p>
            <a:r>
              <a:rPr lang="en-CA" sz="2000" dirty="0" smtClean="0"/>
              <a:t>RCT compared 3-4 </a:t>
            </a:r>
            <a:r>
              <a:rPr lang="en-CA" sz="2000" dirty="0" err="1" smtClean="0"/>
              <a:t>mmol</a:t>
            </a:r>
            <a:r>
              <a:rPr lang="en-CA" sz="2000" dirty="0" smtClean="0"/>
              <a:t>/kg/d Na over first 5 days of life to ELBW infants, showed more </a:t>
            </a:r>
            <a:r>
              <a:rPr lang="en-CA" sz="2000" dirty="0" err="1" smtClean="0"/>
              <a:t>hyperosmolarity</a:t>
            </a:r>
            <a:r>
              <a:rPr lang="en-CA" sz="2000" dirty="0" smtClean="0"/>
              <a:t> and more BPD in the group receiving sodium. (n=17)</a:t>
            </a:r>
            <a:endParaRPr lang="fr-CA" sz="2000" dirty="0" smtClean="0"/>
          </a:p>
          <a:p>
            <a:r>
              <a:rPr lang="en-CA" sz="2000" dirty="0" smtClean="0"/>
              <a:t>RCT compared 4 </a:t>
            </a:r>
            <a:r>
              <a:rPr lang="en-CA" sz="2000" dirty="0" err="1" smtClean="0"/>
              <a:t>mmol</a:t>
            </a:r>
            <a:r>
              <a:rPr lang="en-CA" sz="2000" dirty="0" smtClean="0"/>
              <a:t>/kg/d of Na on day 2 and after to a group who started Na only after losing at least 6% of their body weight (25-30wk  n=46). Intervention group: more rapid resolution of  lung disease</a:t>
            </a:r>
            <a:r>
              <a:rPr lang="en-CA" sz="2000" baseline="30000" dirty="0" smtClean="0"/>
              <a:t>2</a:t>
            </a:r>
            <a:r>
              <a:rPr lang="en-CA" sz="2000" dirty="0" smtClean="0"/>
              <a:t>.</a:t>
            </a:r>
            <a:endParaRPr lang="fr-CA" sz="2000" dirty="0" smtClean="0"/>
          </a:p>
          <a:p>
            <a:r>
              <a:rPr lang="en-CA" sz="2000" dirty="0" err="1" smtClean="0"/>
              <a:t>Tammela’s</a:t>
            </a:r>
            <a:r>
              <a:rPr lang="en-CA" sz="2000" dirty="0" smtClean="0"/>
              <a:t> RCT  compared two fluid regimes in 100 newborns less than 1750g</a:t>
            </a:r>
            <a:r>
              <a:rPr lang="en-CA" sz="2000" baseline="30000" dirty="0" smtClean="0"/>
              <a:t>3</a:t>
            </a:r>
            <a:r>
              <a:rPr lang="en-CA" sz="2000" dirty="0" smtClean="0"/>
              <a:t>, 50,60,70,80,90,120 ml/kg/d in restricted group, then 150 until 4 </a:t>
            </a:r>
            <a:r>
              <a:rPr lang="en-CA" sz="2000" dirty="0" err="1" smtClean="0"/>
              <a:t>wk</a:t>
            </a:r>
            <a:r>
              <a:rPr lang="en-CA" sz="2000" dirty="0" smtClean="0"/>
              <a:t>, and 80,100, 120, 150 ml/kg/d in controls followed by 200. In fact iv fluids contained a routine Na concentration of 3 </a:t>
            </a:r>
            <a:r>
              <a:rPr lang="en-CA" sz="2000" dirty="0" err="1" smtClean="0"/>
              <a:t>mmol</a:t>
            </a:r>
            <a:r>
              <a:rPr lang="en-CA" sz="2000" dirty="0" smtClean="0"/>
              <a:t>/100ml, so was also an RCT of Na intake . </a:t>
            </a:r>
          </a:p>
          <a:p>
            <a:r>
              <a:rPr lang="en-CA" sz="2000" dirty="0" smtClean="0"/>
              <a:t>Infants who received more fluid (and more Na) had increased BPD. </a:t>
            </a:r>
            <a:endParaRPr lang="fr-CA" sz="20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2"/>
          <p:cNvSpPr>
            <a:spLocks noGrp="1"/>
          </p:cNvSpPr>
          <p:nvPr>
            <p:ph type="title"/>
          </p:nvPr>
        </p:nvSpPr>
        <p:spPr/>
        <p:txBody>
          <a:bodyPr/>
          <a:lstStyle/>
          <a:p>
            <a:r>
              <a:rPr lang="fr-CA" smtClean="0"/>
              <a:t>Restricted sodium intake</a:t>
            </a:r>
          </a:p>
        </p:txBody>
      </p:sp>
      <p:sp>
        <p:nvSpPr>
          <p:cNvPr id="4" name="Content Placeholder 3"/>
          <p:cNvSpPr>
            <a:spLocks noGrp="1"/>
          </p:cNvSpPr>
          <p:nvPr>
            <p:ph idx="1"/>
          </p:nvPr>
        </p:nvSpPr>
        <p:spPr/>
        <p:txBody>
          <a:bodyPr>
            <a:normAutofit fontScale="92500" lnSpcReduction="20000"/>
          </a:bodyPr>
          <a:lstStyle/>
          <a:p>
            <a:pPr>
              <a:defRPr/>
            </a:pPr>
            <a:r>
              <a:rPr lang="en-CA" dirty="0" smtClean="0"/>
              <a:t>Lorenz randomized 88 VLBWs (&gt;750g) to liberal or restricted fluid 70 to 80 mL/kg/d compared to 60 on day 1, increasing by a fairly complicated schedule</a:t>
            </a:r>
            <a:r>
              <a:rPr lang="en-CA" baseline="30000" dirty="0" smtClean="0"/>
              <a:t>5</a:t>
            </a:r>
            <a:r>
              <a:rPr lang="en-CA" dirty="0" smtClean="0"/>
              <a:t>. </a:t>
            </a:r>
          </a:p>
          <a:p>
            <a:pPr>
              <a:defRPr/>
            </a:pPr>
            <a:r>
              <a:rPr lang="en-CA" dirty="0" smtClean="0"/>
              <a:t>Modest differences in Na intake after day 2, 1 </a:t>
            </a:r>
            <a:r>
              <a:rPr lang="en-CA" dirty="0" err="1" smtClean="0"/>
              <a:t>vs</a:t>
            </a:r>
            <a:r>
              <a:rPr lang="en-CA" dirty="0" smtClean="0"/>
              <a:t> 2.5 </a:t>
            </a:r>
            <a:r>
              <a:rPr lang="en-CA" dirty="0" err="1" smtClean="0"/>
              <a:t>mM</a:t>
            </a:r>
            <a:r>
              <a:rPr lang="en-CA" dirty="0" smtClean="0"/>
              <a:t>/kg/d. There were no clinically significant differences found in outcomes, there was a minor trend to more </a:t>
            </a:r>
            <a:r>
              <a:rPr lang="en-CA" dirty="0" err="1" smtClean="0"/>
              <a:t>PDAs</a:t>
            </a:r>
            <a:r>
              <a:rPr lang="en-CA" dirty="0" smtClean="0"/>
              <a:t> and more BPD with liberal H2O and sodium intake.</a:t>
            </a:r>
            <a:endParaRPr lang="fr-CA" dirty="0" smtClean="0"/>
          </a:p>
          <a:p>
            <a:pPr>
              <a:defRPr/>
            </a:pPr>
            <a:r>
              <a:rPr lang="en-CA" dirty="0" smtClean="0"/>
              <a:t> </a:t>
            </a:r>
            <a:endParaRPr lang="fr-CA" dirty="0" smtClean="0"/>
          </a:p>
          <a:p>
            <a:pPr>
              <a:defRPr/>
            </a:pPr>
            <a:r>
              <a:rPr lang="en-CA" dirty="0" smtClean="0"/>
              <a:t>Data could be summarized as : sodium restriction is associated with improved respiratory outcomes, whereas fluid restriction has no particular benefit.</a:t>
            </a:r>
            <a:endParaRPr lang="fr-CA" dirty="0" smtClean="0"/>
          </a:p>
          <a:p>
            <a:pPr>
              <a:defRPr/>
            </a:pPr>
            <a:endParaRPr lang="fr-CA"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CA" smtClean="0"/>
              <a:t>Nutritional interventions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mtClean="0"/>
              <a:t>Nutrition</a:t>
            </a:r>
          </a:p>
        </p:txBody>
      </p:sp>
      <p:sp>
        <p:nvSpPr>
          <p:cNvPr id="63491" name="Rectangle 3"/>
          <p:cNvSpPr>
            <a:spLocks noGrp="1" noChangeArrowheads="1"/>
          </p:cNvSpPr>
          <p:nvPr>
            <p:ph idx="1"/>
          </p:nvPr>
        </p:nvSpPr>
        <p:spPr/>
        <p:txBody>
          <a:bodyPr/>
          <a:lstStyle/>
          <a:p>
            <a:r>
              <a:rPr lang="en-US" sz="2800" smtClean="0"/>
              <a:t>Repair of lung injury requires both energy and protein. </a:t>
            </a:r>
          </a:p>
          <a:p>
            <a:r>
              <a:rPr lang="en-US" sz="2800" smtClean="0"/>
              <a:t>A retrospective case-control study of VLBW infants showed an association of BPD with poor energy and protein intake between weeks 2 and 4. </a:t>
            </a:r>
          </a:p>
          <a:p>
            <a:pPr lvl="2"/>
            <a:r>
              <a:rPr lang="en-US" sz="2000" smtClean="0"/>
              <a:t>deRegnier RA, Guilbert TW, Mills MM, Georgieff MK. Growth failure and altered body composition are established by one month of age in infants with bronchopulmonary dysplasia. J Nutr 1996 Jan;126(1):168-75.</a:t>
            </a:r>
          </a:p>
          <a:p>
            <a:endParaRPr lang="en-US" sz="280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26"/>
          <p:cNvSpPr>
            <a:spLocks noGrp="1" noChangeArrowheads="1"/>
          </p:cNvSpPr>
          <p:nvPr>
            <p:ph type="title"/>
          </p:nvPr>
        </p:nvSpPr>
        <p:spPr/>
        <p:txBody>
          <a:bodyPr/>
          <a:lstStyle/>
          <a:p>
            <a:r>
              <a:rPr lang="en-US" smtClean="0"/>
              <a:t>Nutrition</a:t>
            </a:r>
          </a:p>
        </p:txBody>
      </p:sp>
      <p:sp>
        <p:nvSpPr>
          <p:cNvPr id="64515" name="Rectangle 1027"/>
          <p:cNvSpPr>
            <a:spLocks noGrp="1" noChangeArrowheads="1"/>
          </p:cNvSpPr>
          <p:nvPr>
            <p:ph idx="1"/>
          </p:nvPr>
        </p:nvSpPr>
        <p:spPr/>
        <p:txBody>
          <a:bodyPr/>
          <a:lstStyle/>
          <a:p>
            <a:r>
              <a:rPr lang="en-US" sz="2800" smtClean="0"/>
              <a:t>Early intralipid may be associated with increased BPD rates</a:t>
            </a:r>
          </a:p>
          <a:p>
            <a:r>
              <a:rPr lang="en-US" sz="2800" smtClean="0"/>
              <a:t>Very early intralipid doubled mortality in ELBW infants, 600-800g. Sosenko et al (1993) </a:t>
            </a:r>
          </a:p>
          <a:p>
            <a:r>
              <a:rPr lang="en-US" sz="2800" smtClean="0"/>
              <a:t>Intralipid administration appears to increase PVR </a:t>
            </a:r>
            <a:r>
              <a:rPr lang="en-US" sz="2400" smtClean="0"/>
              <a:t>(Prasertsom et al 1996 Arch Dis Child)</a:t>
            </a:r>
          </a:p>
          <a:p>
            <a:r>
              <a:rPr lang="en-US" sz="2800" smtClean="0"/>
              <a:t>Also worsens pulmonary vascular responses to hypoxia</a:t>
            </a:r>
            <a:r>
              <a:rPr lang="en-US" sz="2400" smtClean="0"/>
              <a:t>. (Piglet study. Barrington et al 1997)</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p:txBody>
          <a:bodyPr/>
          <a:lstStyle/>
          <a:p>
            <a:r>
              <a:rPr lang="en-US" smtClean="0"/>
              <a:t>Nutrition</a:t>
            </a:r>
          </a:p>
        </p:txBody>
      </p:sp>
      <p:sp>
        <p:nvSpPr>
          <p:cNvPr id="65539" name="Rectangle 5"/>
          <p:cNvSpPr>
            <a:spLocks noGrp="1" noChangeArrowheads="1"/>
          </p:cNvSpPr>
          <p:nvPr>
            <p:ph idx="1"/>
          </p:nvPr>
        </p:nvSpPr>
        <p:spPr>
          <a:xfrm>
            <a:off x="685800" y="1981200"/>
            <a:ext cx="8077200" cy="4114800"/>
          </a:xfrm>
        </p:spPr>
        <p:txBody>
          <a:bodyPr/>
          <a:lstStyle/>
          <a:p>
            <a:r>
              <a:rPr lang="en-US" smtClean="0"/>
              <a:t>An RCT comparing a 5 to a 14 day delay in introducing intralipid had no effect. </a:t>
            </a:r>
          </a:p>
          <a:p>
            <a:pPr lvl="2"/>
            <a:r>
              <a:rPr lang="en-US" smtClean="0"/>
              <a:t>Alwaidh MH, Bowden L, Shaw B, Ryan SW. Randomised trial of effect of delayed intravenous lipid administration on chronic lung disease in preterm neonates. J Pediatr Gastroenterol Nutr. 1996 Apr;22(3):303-6.</a:t>
            </a:r>
          </a:p>
          <a:p>
            <a:r>
              <a:rPr lang="en-US" smtClean="0"/>
              <a:t>N=64, &lt;1500 g</a:t>
            </a:r>
            <a:br>
              <a:rPr lang="en-US" smtClean="0"/>
            </a:br>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smtClean="0"/>
              <a:t>Nutrition</a:t>
            </a:r>
          </a:p>
        </p:txBody>
      </p:sp>
      <p:sp>
        <p:nvSpPr>
          <p:cNvPr id="66563" name="Rectangle 3"/>
          <p:cNvSpPr>
            <a:spLocks noGrp="1" noChangeArrowheads="1"/>
          </p:cNvSpPr>
          <p:nvPr>
            <p:ph idx="1"/>
          </p:nvPr>
        </p:nvSpPr>
        <p:spPr>
          <a:xfrm>
            <a:off x="685800" y="1981200"/>
            <a:ext cx="8153400" cy="4114800"/>
          </a:xfrm>
        </p:spPr>
        <p:txBody>
          <a:bodyPr>
            <a:normAutofit lnSpcReduction="10000"/>
          </a:bodyPr>
          <a:lstStyle/>
          <a:p>
            <a:r>
              <a:rPr lang="en-US" smtClean="0"/>
              <a:t>Deficits in protein and energy appear on day one in VLBW infants and progressively worsen until day 14. </a:t>
            </a:r>
          </a:p>
          <a:p>
            <a:pPr lvl="2"/>
            <a:r>
              <a:rPr lang="en-US" smtClean="0"/>
              <a:t>Cooke RJ et al.</a:t>
            </a:r>
          </a:p>
          <a:p>
            <a:r>
              <a:rPr lang="en-US" smtClean="0"/>
              <a:t>The accumulated deficit is never recovered</a:t>
            </a:r>
          </a:p>
          <a:p>
            <a:r>
              <a:rPr lang="en-US" smtClean="0"/>
              <a:t>Babies with the greatest deficit more likely to have BPD. </a:t>
            </a:r>
          </a:p>
          <a:p>
            <a:pPr lvl="2"/>
            <a:r>
              <a:rPr lang="en-US" smtClean="0"/>
              <a:t>Ehrenkrantz R. et al Longitudinal growth of hospitalized very low birth weight infants.</a:t>
            </a:r>
            <a:br>
              <a:rPr lang="en-US" smtClean="0"/>
            </a:br>
            <a:r>
              <a:rPr lang="en-US" smtClean="0"/>
              <a:t>Pediatrics. 1999 Aug;104(2 Pt 1):280-9.</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mtClean="0"/>
              <a:t>Nutrition</a:t>
            </a:r>
          </a:p>
        </p:txBody>
      </p:sp>
      <p:sp>
        <p:nvSpPr>
          <p:cNvPr id="67587" name="Rectangle 3"/>
          <p:cNvSpPr>
            <a:spLocks noGrp="1" noChangeArrowheads="1"/>
          </p:cNvSpPr>
          <p:nvPr>
            <p:ph idx="1"/>
          </p:nvPr>
        </p:nvSpPr>
        <p:spPr/>
        <p:txBody>
          <a:bodyPr/>
          <a:lstStyle/>
          <a:p>
            <a:pPr>
              <a:spcBef>
                <a:spcPts val="500"/>
              </a:spcBef>
              <a:spcAft>
                <a:spcPts val="500"/>
              </a:spcAft>
            </a:pPr>
            <a:r>
              <a:rPr lang="en-US" sz="2800" dirty="0" smtClean="0"/>
              <a:t>This suggests that a more “aggressive” approach to nutrition should decrease pulmonary morbidity</a:t>
            </a:r>
          </a:p>
          <a:p>
            <a:pPr>
              <a:spcBef>
                <a:spcPts val="500"/>
              </a:spcBef>
              <a:spcAft>
                <a:spcPts val="500"/>
              </a:spcAft>
            </a:pPr>
            <a:r>
              <a:rPr lang="en-US" sz="2800" dirty="0" smtClean="0"/>
              <a:t>Little good evidence from RCTs</a:t>
            </a:r>
          </a:p>
          <a:p>
            <a:pPr lvl="2">
              <a:spcBef>
                <a:spcPts val="500"/>
              </a:spcBef>
              <a:spcAft>
                <a:spcPts val="500"/>
              </a:spcAft>
            </a:pPr>
            <a:r>
              <a:rPr lang="en-US" sz="2000" dirty="0" err="1" smtClean="0"/>
              <a:t>Randomised</a:t>
            </a:r>
            <a:r>
              <a:rPr lang="en-US" sz="2000" dirty="0" smtClean="0"/>
              <a:t> controlled trial of an aggressive nutritional regimen in sick very low </a:t>
            </a:r>
            <a:r>
              <a:rPr lang="en-US" sz="2000" dirty="0" err="1" smtClean="0"/>
              <a:t>birthweight</a:t>
            </a:r>
            <a:r>
              <a:rPr lang="en-US" sz="2000" dirty="0" smtClean="0"/>
              <a:t> infants. Wilson DC, Cairns P, </a:t>
            </a:r>
            <a:r>
              <a:rPr lang="en-US" sz="2000" dirty="0" err="1" smtClean="0"/>
              <a:t>Halliday</a:t>
            </a:r>
            <a:r>
              <a:rPr lang="en-US" sz="2000" dirty="0" smtClean="0"/>
              <a:t> HL, Reid M, McClure G, Dodge JA.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The patent </a:t>
            </a:r>
            <a:r>
              <a:rPr lang="en-CA" dirty="0" err="1" smtClean="0"/>
              <a:t>Ductus</a:t>
            </a:r>
            <a:r>
              <a:rPr lang="en-CA" dirty="0" smtClean="0"/>
              <a:t> </a:t>
            </a:r>
            <a:r>
              <a:rPr lang="en-CA" dirty="0" err="1" smtClean="0"/>
              <a:t>Arteriosus</a:t>
            </a:r>
            <a:r>
              <a:rPr lang="en-CA" dirty="0" smtClean="0"/>
              <a:t/>
            </a:r>
            <a:br>
              <a:rPr lang="en-CA" dirty="0" smtClean="0"/>
            </a:br>
            <a:endParaRPr lang="fr-CA" dirty="0"/>
          </a:p>
        </p:txBody>
      </p:sp>
      <p:sp>
        <p:nvSpPr>
          <p:cNvPr id="3" name="Espace réservé du contenu 2"/>
          <p:cNvSpPr>
            <a:spLocks noGrp="1"/>
          </p:cNvSpPr>
          <p:nvPr>
            <p:ph idx="1"/>
          </p:nvPr>
        </p:nvSpPr>
        <p:spPr/>
        <p:txBody>
          <a:bodyPr/>
          <a:lstStyle/>
          <a:p>
            <a:r>
              <a:rPr lang="en-CA" dirty="0" err="1"/>
              <a:t>Benitz</a:t>
            </a:r>
            <a:r>
              <a:rPr lang="en-CA" dirty="0"/>
              <a:t> </a:t>
            </a:r>
            <a:r>
              <a:rPr lang="en-CA" dirty="0" smtClean="0"/>
              <a:t>W, J </a:t>
            </a:r>
            <a:r>
              <a:rPr lang="en-CA" dirty="0" err="1" smtClean="0"/>
              <a:t>Perinatol</a:t>
            </a:r>
            <a:r>
              <a:rPr lang="en-CA" dirty="0" smtClean="0"/>
              <a:t> 2011</a:t>
            </a:r>
            <a:endParaRPr lang="en-CA" dirty="0"/>
          </a:p>
          <a:p>
            <a:r>
              <a:rPr lang="en-CA" dirty="0" smtClean="0"/>
              <a:t>Extensive systematic review</a:t>
            </a:r>
          </a:p>
          <a:p>
            <a:r>
              <a:rPr lang="en-CA" dirty="0" smtClean="0"/>
              <a:t>No evidence of benefit of any approach to the PDA on BPD or survival.</a:t>
            </a:r>
          </a:p>
          <a:p>
            <a:endParaRPr lang="en-CA" dirty="0"/>
          </a:p>
          <a:p>
            <a:r>
              <a:rPr lang="en-CA" dirty="0" smtClean="0"/>
              <a:t>Little evidence for or against screening echo and treatment in asymptomatic phase</a:t>
            </a:r>
            <a:endParaRPr lang="fr-CA" dirty="0"/>
          </a:p>
        </p:txBody>
      </p:sp>
    </p:spTree>
    <p:extLst>
      <p:ext uri="{BB962C8B-B14F-4D97-AF65-F5344CB8AC3E}">
        <p14:creationId xmlns:p14="http://schemas.microsoft.com/office/powerpoint/2010/main" val="15089827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Benitz</a:t>
            </a:r>
            <a:endParaRPr lang="fr-CA" dirty="0"/>
          </a:p>
        </p:txBody>
      </p:sp>
      <p:pic>
        <p:nvPicPr>
          <p:cNvPr id="522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45818" y="1600200"/>
            <a:ext cx="7452364" cy="470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25661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endParaRPr lang="en-CA" smtClean="0"/>
          </a:p>
        </p:txBody>
      </p:sp>
      <p:pic>
        <p:nvPicPr>
          <p:cNvPr id="79875" name="Picture 3" descr="http://www.update-software.com/scripts/metaviewweb/metaviewweb.exe?Action=SendThumbnail&amp;Review=CD000501&amp;Comparison=01&amp;Outcome=03&amp;Language=EN&amp;Effects=FI&amp;Method=RR&amp;CIOverall=95&amp;CIStudy=95&amp;Scale=LOG5&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038"/>
            <a:ext cx="9144000"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smtClean="0"/>
              <a:t>Vitamin E</a:t>
            </a:r>
          </a:p>
        </p:txBody>
      </p:sp>
      <p:sp>
        <p:nvSpPr>
          <p:cNvPr id="80899" name="Rectangle 3"/>
          <p:cNvSpPr>
            <a:spLocks noGrp="1" noChangeArrowheads="1"/>
          </p:cNvSpPr>
          <p:nvPr>
            <p:ph idx="1"/>
          </p:nvPr>
        </p:nvSpPr>
        <p:spPr/>
        <p:txBody>
          <a:bodyPr/>
          <a:lstStyle/>
          <a:p>
            <a:pPr>
              <a:spcBef>
                <a:spcPts val="500"/>
              </a:spcBef>
              <a:spcAft>
                <a:spcPts val="500"/>
              </a:spcAft>
            </a:pPr>
            <a:r>
              <a:rPr lang="en-US" smtClean="0"/>
              <a:t>Published systematic review: ineffective</a:t>
            </a:r>
          </a:p>
          <a:p>
            <a:pPr lvl="2">
              <a:spcBef>
                <a:spcPts val="500"/>
              </a:spcBef>
              <a:spcAft>
                <a:spcPts val="500"/>
              </a:spcAft>
            </a:pPr>
            <a:r>
              <a:rPr lang="en-US" smtClean="0"/>
              <a:t>Specker B. L., deMarini S., Tsang R. C. Vitamin and mineral supplementation. Sinclair J. C. Bracken M. B. eds. Effective Care of the Newborn 1992:161-177 Oxford University Press New York, NY</a:t>
            </a:r>
          </a:p>
          <a:p>
            <a:endParaRPr lang="en-US"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CA" smtClean="0"/>
              <a:t>Superoxide dismutase</a:t>
            </a:r>
          </a:p>
        </p:txBody>
      </p:sp>
      <p:pic>
        <p:nvPicPr>
          <p:cNvPr id="81923" name="Picture 3" descr="http://www.update-software.com/scripts/metaviewweb/metaviewweb.exe?Action=SendThumbnail&amp;Review=CD001968&amp;Comparison=01&amp;Outcome=04&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2360613"/>
            <a:ext cx="91440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mtClean="0"/>
              <a:t>Erythromycin</a:t>
            </a:r>
          </a:p>
        </p:txBody>
      </p:sp>
      <p:sp>
        <p:nvSpPr>
          <p:cNvPr id="82947" name="Rectangle 3"/>
          <p:cNvSpPr>
            <a:spLocks noGrp="1" noChangeArrowheads="1"/>
          </p:cNvSpPr>
          <p:nvPr>
            <p:ph idx="1"/>
          </p:nvPr>
        </p:nvSpPr>
        <p:spPr/>
        <p:txBody>
          <a:bodyPr/>
          <a:lstStyle/>
          <a:p>
            <a:r>
              <a:rPr lang="en-US" dirty="0" smtClean="0"/>
              <a:t>Statistical association between presence of U. </a:t>
            </a:r>
            <a:r>
              <a:rPr lang="en-US" dirty="0" err="1" smtClean="0"/>
              <a:t>urealyticum</a:t>
            </a:r>
            <a:r>
              <a:rPr lang="en-US" dirty="0" smtClean="0"/>
              <a:t> and chronic lung disease. </a:t>
            </a:r>
          </a:p>
          <a:p>
            <a:r>
              <a:rPr lang="en-US" dirty="0" smtClean="0"/>
              <a:t>Very large numbers of observational studies, inconsistent results</a:t>
            </a:r>
          </a:p>
          <a:p>
            <a:r>
              <a:rPr lang="en-US" dirty="0" smtClean="0"/>
              <a:t>Biologically plausible</a:t>
            </a:r>
          </a:p>
          <a:p>
            <a:r>
              <a:rPr lang="en-US" dirty="0" smtClean="0"/>
              <a:t>Randomized trials exist of erythromycin to determine if erythromycin eradicates </a:t>
            </a:r>
            <a:r>
              <a:rPr lang="en-US" dirty="0" err="1" smtClean="0"/>
              <a:t>Ureaplasma</a:t>
            </a:r>
            <a:r>
              <a:rPr lang="en-US" dirty="0" smtClean="0"/>
              <a:t>, and reduces BPD</a:t>
            </a:r>
          </a:p>
          <a:p>
            <a:endParaRPr lang="en-US"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Ureaplasma</a:t>
            </a:r>
            <a:endParaRPr lang="fr-CA" dirty="0"/>
          </a:p>
        </p:txBody>
      </p:sp>
      <p:sp>
        <p:nvSpPr>
          <p:cNvPr id="3" name="Espace réservé du contenu 2"/>
          <p:cNvSpPr>
            <a:spLocks noGrp="1"/>
          </p:cNvSpPr>
          <p:nvPr>
            <p:ph idx="1"/>
          </p:nvPr>
        </p:nvSpPr>
        <p:spPr/>
        <p:txBody>
          <a:bodyPr>
            <a:normAutofit fontScale="92500" lnSpcReduction="10000"/>
          </a:bodyPr>
          <a:lstStyle/>
          <a:p>
            <a:r>
              <a:rPr lang="en-CA" dirty="0" err="1" smtClean="0"/>
              <a:t>Schelonka</a:t>
            </a:r>
            <a:r>
              <a:rPr lang="en-CA" dirty="0" smtClean="0"/>
              <a:t> 2005, systematic review</a:t>
            </a:r>
          </a:p>
          <a:p>
            <a:r>
              <a:rPr lang="en-US" dirty="0" smtClean="0"/>
              <a:t>23 studies; total </a:t>
            </a:r>
            <a:r>
              <a:rPr lang="en-US" dirty="0"/>
              <a:t>2216 infants reported BPD28, and 8 studies with 751 infants reported BPD36. </a:t>
            </a:r>
            <a:endParaRPr lang="en-US" dirty="0" smtClean="0"/>
          </a:p>
          <a:p>
            <a:r>
              <a:rPr lang="en-US" dirty="0" smtClean="0"/>
              <a:t>Association </a:t>
            </a:r>
            <a:r>
              <a:rPr lang="en-US" dirty="0"/>
              <a:t>between </a:t>
            </a:r>
            <a:r>
              <a:rPr lang="en-US" dirty="0" err="1"/>
              <a:t>Ureaplasma</a:t>
            </a:r>
            <a:r>
              <a:rPr lang="en-US" dirty="0"/>
              <a:t> colonization and both BPD28 and BPD36, </a:t>
            </a:r>
            <a:r>
              <a:rPr lang="en-US" dirty="0" smtClean="0"/>
              <a:t>but substantial </a:t>
            </a:r>
            <a:r>
              <a:rPr lang="en-US" dirty="0"/>
              <a:t>heterogeneity (Q test statistic, P &lt; 0.01). </a:t>
            </a:r>
            <a:endParaRPr lang="en-US" dirty="0" smtClean="0"/>
          </a:p>
          <a:p>
            <a:r>
              <a:rPr lang="en-US" dirty="0" smtClean="0"/>
              <a:t>The </a:t>
            </a:r>
            <a:r>
              <a:rPr lang="en-US" dirty="0"/>
              <a:t>greatest contribution to effect was from the studies enrolling fewer than 100 infants., </a:t>
            </a:r>
            <a:endParaRPr lang="en-US" dirty="0" smtClean="0"/>
          </a:p>
          <a:p>
            <a:r>
              <a:rPr lang="en-US" dirty="0" smtClean="0"/>
              <a:t>Conclusion</a:t>
            </a:r>
            <a:r>
              <a:rPr lang="en-US" dirty="0"/>
              <a:t>: </a:t>
            </a:r>
            <a:r>
              <a:rPr lang="en-US" dirty="0" err="1"/>
              <a:t>Ureaplasma</a:t>
            </a:r>
            <a:r>
              <a:rPr lang="en-US" dirty="0"/>
              <a:t> colonization </a:t>
            </a:r>
            <a:r>
              <a:rPr lang="en-US" dirty="0" smtClean="0"/>
              <a:t>associated </a:t>
            </a:r>
            <a:r>
              <a:rPr lang="en-US" dirty="0"/>
              <a:t>with higher </a:t>
            </a:r>
            <a:r>
              <a:rPr lang="en-US" dirty="0" smtClean="0"/>
              <a:t>rates </a:t>
            </a:r>
            <a:r>
              <a:rPr lang="en-US" dirty="0"/>
              <a:t>of BPD, </a:t>
            </a:r>
            <a:r>
              <a:rPr lang="en-US" dirty="0" smtClean="0"/>
              <a:t>greatest effect in </a:t>
            </a:r>
            <a:r>
              <a:rPr lang="en-US" dirty="0"/>
              <a:t>small studies; reporting bias may be partially </a:t>
            </a:r>
            <a:r>
              <a:rPr lang="en-US" dirty="0" smtClean="0"/>
              <a:t>responsible.</a:t>
            </a:r>
            <a:endParaRPr lang="fr-CA" dirty="0"/>
          </a:p>
        </p:txBody>
      </p:sp>
    </p:spTree>
    <p:extLst>
      <p:ext uri="{BB962C8B-B14F-4D97-AF65-F5344CB8AC3E}">
        <p14:creationId xmlns:p14="http://schemas.microsoft.com/office/powerpoint/2010/main" val="106410641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Ureaplasma</a:t>
            </a:r>
            <a:endParaRPr lang="fr-CA" dirty="0"/>
          </a:p>
        </p:txBody>
      </p:sp>
      <p:sp>
        <p:nvSpPr>
          <p:cNvPr id="3" name="Espace réservé du contenu 2"/>
          <p:cNvSpPr>
            <a:spLocks noGrp="1"/>
          </p:cNvSpPr>
          <p:nvPr>
            <p:ph idx="1"/>
          </p:nvPr>
        </p:nvSpPr>
        <p:spPr/>
        <p:txBody>
          <a:bodyPr/>
          <a:lstStyle/>
          <a:p>
            <a:r>
              <a:rPr lang="en-CA" dirty="0" smtClean="0"/>
              <a:t>Recent studies using PCR show strong association between </a:t>
            </a:r>
            <a:r>
              <a:rPr lang="en-CA" dirty="0" err="1" smtClean="0"/>
              <a:t>Ureaplasma</a:t>
            </a:r>
            <a:r>
              <a:rPr lang="en-CA" dirty="0" smtClean="0"/>
              <a:t> in the lung and BPD</a:t>
            </a:r>
          </a:p>
          <a:p>
            <a:r>
              <a:rPr lang="en-CA" dirty="0" err="1" smtClean="0"/>
              <a:t>Kotecha</a:t>
            </a:r>
            <a:r>
              <a:rPr lang="en-CA" dirty="0" smtClean="0"/>
              <a:t> 2004, 17 patients 6 positive</a:t>
            </a:r>
          </a:p>
          <a:p>
            <a:r>
              <a:rPr lang="en-CA" dirty="0" err="1" smtClean="0"/>
              <a:t>Colaizy</a:t>
            </a:r>
            <a:r>
              <a:rPr lang="en-CA" dirty="0" smtClean="0"/>
              <a:t> 2007, 139 patients 33 positive</a:t>
            </a:r>
          </a:p>
          <a:p>
            <a:endParaRPr lang="fr-CA" dirty="0"/>
          </a:p>
        </p:txBody>
      </p:sp>
    </p:spTree>
    <p:extLst>
      <p:ext uri="{BB962C8B-B14F-4D97-AF65-F5344CB8AC3E}">
        <p14:creationId xmlns:p14="http://schemas.microsoft.com/office/powerpoint/2010/main" val="40704462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mtClean="0"/>
              <a:t>Erythromycin</a:t>
            </a:r>
          </a:p>
        </p:txBody>
      </p:sp>
      <p:sp>
        <p:nvSpPr>
          <p:cNvPr id="83971" name="Rectangle 3"/>
          <p:cNvSpPr>
            <a:spLocks noGrp="1" noChangeArrowheads="1"/>
          </p:cNvSpPr>
          <p:nvPr>
            <p:ph idx="1"/>
          </p:nvPr>
        </p:nvSpPr>
        <p:spPr/>
        <p:txBody>
          <a:bodyPr/>
          <a:lstStyle/>
          <a:p>
            <a:r>
              <a:rPr lang="en-US" dirty="0" smtClean="0"/>
              <a:t>2 randomized trials</a:t>
            </a:r>
          </a:p>
          <a:p>
            <a:r>
              <a:rPr lang="en-US" dirty="0" smtClean="0"/>
              <a:t>Lyon et al n = 75 (only 9 positive for U. u)</a:t>
            </a:r>
          </a:p>
          <a:p>
            <a:r>
              <a:rPr lang="en-US" dirty="0" err="1" smtClean="0"/>
              <a:t>Jonsson</a:t>
            </a:r>
            <a:r>
              <a:rPr lang="en-US" dirty="0" smtClean="0"/>
              <a:t> et al n= 28</a:t>
            </a:r>
          </a:p>
          <a:p>
            <a:endParaRPr lang="en-US" dirty="0" smtClean="0"/>
          </a:p>
          <a:p>
            <a:r>
              <a:rPr lang="en-US" dirty="0" smtClean="0"/>
              <a:t>No effect seen on any clinically important outcome. U. u colonization was reduced (but not eliminated).</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Treatment of </a:t>
            </a:r>
            <a:r>
              <a:rPr lang="en-CA" dirty="0" err="1" smtClean="0"/>
              <a:t>Ureaplasma</a:t>
            </a:r>
            <a:r>
              <a:rPr lang="en-CA" dirty="0" smtClean="0"/>
              <a:t> &amp; BPD</a:t>
            </a:r>
            <a:endParaRPr lang="fr-CA" dirty="0"/>
          </a:p>
        </p:txBody>
      </p:sp>
      <p:sp>
        <p:nvSpPr>
          <p:cNvPr id="3" name="Espace réservé du contenu 2"/>
          <p:cNvSpPr>
            <a:spLocks noGrp="1"/>
          </p:cNvSpPr>
          <p:nvPr>
            <p:ph idx="1"/>
          </p:nvPr>
        </p:nvSpPr>
        <p:spPr/>
        <p:txBody>
          <a:bodyPr>
            <a:normAutofit fontScale="70000" lnSpcReduction="20000"/>
          </a:bodyPr>
          <a:lstStyle/>
          <a:p>
            <a:r>
              <a:rPr lang="en-CA" dirty="0" smtClean="0"/>
              <a:t>Ballard HO, azithromycin</a:t>
            </a:r>
          </a:p>
          <a:p>
            <a:r>
              <a:rPr lang="fr-CA" dirty="0"/>
              <a:t>A total of </a:t>
            </a:r>
            <a:r>
              <a:rPr lang="fr-CA" dirty="0" smtClean="0"/>
              <a:t>220 </a:t>
            </a:r>
            <a:r>
              <a:rPr lang="fr-CA" dirty="0" err="1" smtClean="0"/>
              <a:t>intubated</a:t>
            </a:r>
            <a:r>
              <a:rPr lang="fr-CA" dirty="0" smtClean="0"/>
              <a:t> </a:t>
            </a:r>
            <a:r>
              <a:rPr lang="en-US" dirty="0" smtClean="0"/>
              <a:t>infants &lt;1250g (111 </a:t>
            </a:r>
            <a:r>
              <a:rPr lang="en-US" dirty="0"/>
              <a:t>azithromycin, and 109 placebo). </a:t>
            </a:r>
            <a:endParaRPr lang="en-US" dirty="0" smtClean="0"/>
          </a:p>
          <a:p>
            <a:r>
              <a:rPr lang="en-US" dirty="0" smtClean="0"/>
              <a:t>Mortality </a:t>
            </a:r>
            <a:r>
              <a:rPr lang="en-US" dirty="0"/>
              <a:t>was 18% </a:t>
            </a:r>
            <a:r>
              <a:rPr lang="en-US" dirty="0" smtClean="0"/>
              <a:t>with azithromycin </a:t>
            </a:r>
            <a:r>
              <a:rPr lang="en-US" dirty="0"/>
              <a:t>group </a:t>
            </a:r>
            <a:r>
              <a:rPr lang="en-US" dirty="0" err="1" smtClean="0"/>
              <a:t>vs</a:t>
            </a:r>
            <a:r>
              <a:rPr lang="en-US" dirty="0" smtClean="0"/>
              <a:t> </a:t>
            </a:r>
            <a:r>
              <a:rPr lang="en-US" dirty="0"/>
              <a:t>22% for </a:t>
            </a:r>
            <a:r>
              <a:rPr lang="en-US" dirty="0" smtClean="0"/>
              <a:t>placebo </a:t>
            </a:r>
            <a:r>
              <a:rPr lang="en-US" dirty="0"/>
              <a:t>(P¼0.45). </a:t>
            </a:r>
            <a:endParaRPr lang="en-US" dirty="0" smtClean="0"/>
          </a:p>
          <a:p>
            <a:r>
              <a:rPr lang="en-US" dirty="0" smtClean="0"/>
              <a:t>BPD </a:t>
            </a:r>
            <a:r>
              <a:rPr lang="en-US" dirty="0"/>
              <a:t>was 76% </a:t>
            </a:r>
            <a:r>
              <a:rPr lang="en-US" dirty="0" smtClean="0"/>
              <a:t>azithromycin </a:t>
            </a:r>
            <a:r>
              <a:rPr lang="en-US" dirty="0" err="1" smtClean="0"/>
              <a:t>vs</a:t>
            </a:r>
            <a:r>
              <a:rPr lang="en-US" dirty="0" smtClean="0"/>
              <a:t> 84% placebo </a:t>
            </a:r>
            <a:r>
              <a:rPr lang="en-US" dirty="0"/>
              <a:t>(P¼0.2). </a:t>
            </a:r>
            <a:endParaRPr lang="en-US" dirty="0" smtClean="0"/>
          </a:p>
          <a:p>
            <a:r>
              <a:rPr lang="en-US" dirty="0" smtClean="0"/>
              <a:t>The </a:t>
            </a:r>
            <a:r>
              <a:rPr lang="en-US" dirty="0"/>
              <a:t>multiple logistic </a:t>
            </a:r>
            <a:r>
              <a:rPr lang="en-US" dirty="0" smtClean="0"/>
              <a:t>regression analysis </a:t>
            </a:r>
            <a:r>
              <a:rPr lang="en-US" dirty="0"/>
              <a:t>demonstrated an odds ratio of 0.46 decrease in the chance of </a:t>
            </a:r>
            <a:r>
              <a:rPr lang="en-US" dirty="0" smtClean="0"/>
              <a:t>developing </a:t>
            </a:r>
            <a:r>
              <a:rPr lang="en-US" dirty="0" err="1" smtClean="0"/>
              <a:t>BPDor</a:t>
            </a:r>
            <a:r>
              <a:rPr lang="en-US" dirty="0" smtClean="0"/>
              <a:t> </a:t>
            </a:r>
            <a:r>
              <a:rPr lang="en-US" dirty="0"/>
              <a:t>death </a:t>
            </a:r>
            <a:r>
              <a:rPr lang="en-US" dirty="0" smtClean="0"/>
              <a:t>for the </a:t>
            </a:r>
            <a:r>
              <a:rPr lang="en-US" dirty="0"/>
              <a:t>azithromycin group, but was not statistically significant. </a:t>
            </a:r>
            <a:endParaRPr lang="en-US" dirty="0" smtClean="0"/>
          </a:p>
          <a:p>
            <a:r>
              <a:rPr lang="en-US" dirty="0" smtClean="0"/>
              <a:t>BPD was 73% in the </a:t>
            </a:r>
            <a:r>
              <a:rPr lang="en-US" dirty="0" err="1" smtClean="0"/>
              <a:t>Ureaplasma</a:t>
            </a:r>
            <a:r>
              <a:rPr lang="en-US" dirty="0" smtClean="0"/>
              <a:t> </a:t>
            </a:r>
            <a:r>
              <a:rPr lang="en-US" dirty="0"/>
              <a:t>subgroup </a:t>
            </a:r>
            <a:r>
              <a:rPr lang="en-US" dirty="0" smtClean="0"/>
              <a:t>with azithromycin </a:t>
            </a:r>
            <a:r>
              <a:rPr lang="en-US" dirty="0" err="1" smtClean="0"/>
              <a:t>vs</a:t>
            </a:r>
            <a:r>
              <a:rPr lang="en-US" dirty="0" smtClean="0"/>
              <a:t> </a:t>
            </a:r>
            <a:r>
              <a:rPr lang="en-US" dirty="0"/>
              <a:t>94% </a:t>
            </a:r>
            <a:r>
              <a:rPr lang="en-US" dirty="0" smtClean="0"/>
              <a:t> placebo (P¼0.03</a:t>
            </a:r>
            <a:r>
              <a:rPr lang="en-US" dirty="0"/>
              <a:t>). </a:t>
            </a:r>
            <a:endParaRPr lang="en-US" dirty="0" smtClean="0"/>
          </a:p>
          <a:p>
            <a:r>
              <a:rPr lang="en-US" dirty="0" smtClean="0"/>
              <a:t>Analysis </a:t>
            </a:r>
            <a:r>
              <a:rPr lang="en-US" dirty="0"/>
              <a:t>of patients in the </a:t>
            </a:r>
            <a:r>
              <a:rPr lang="en-US" dirty="0" err="1"/>
              <a:t>Ureaplasma</a:t>
            </a:r>
            <a:r>
              <a:rPr lang="en-US" dirty="0"/>
              <a:t> subgroup only, using the exact logistic </a:t>
            </a:r>
            <a:r>
              <a:rPr lang="en-US" dirty="0" smtClean="0"/>
              <a:t>model demonstrated </a:t>
            </a:r>
            <a:r>
              <a:rPr lang="en-US" dirty="0"/>
              <a:t>a decrease </a:t>
            </a:r>
            <a:r>
              <a:rPr lang="en-US" dirty="0" err="1"/>
              <a:t>inBPDor</a:t>
            </a:r>
            <a:r>
              <a:rPr lang="en-US" dirty="0"/>
              <a:t> death in the azithromycin group with an estimated odds ratio </a:t>
            </a:r>
            <a:r>
              <a:rPr lang="en-US" dirty="0" smtClean="0"/>
              <a:t>of 0.026 </a:t>
            </a:r>
            <a:r>
              <a:rPr lang="en-US" dirty="0"/>
              <a:t>(0.001–0.618, 95% confidence interval).</a:t>
            </a:r>
            <a:endParaRPr lang="fr-CA" dirty="0"/>
          </a:p>
        </p:txBody>
      </p:sp>
    </p:spTree>
    <p:extLst>
      <p:ext uri="{BB962C8B-B14F-4D97-AF65-F5344CB8AC3E}">
        <p14:creationId xmlns:p14="http://schemas.microsoft.com/office/powerpoint/2010/main" val="228931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fontScale="77500" lnSpcReduction="20000"/>
          </a:bodyPr>
          <a:lstStyle/>
          <a:p>
            <a:r>
              <a:rPr lang="en-US" dirty="0" smtClean="0"/>
              <a:t>224 infants between 750-1250g, cultures for </a:t>
            </a:r>
            <a:r>
              <a:rPr lang="en-US" dirty="0" err="1" smtClean="0"/>
              <a:t>Ureaplasma</a:t>
            </a:r>
            <a:endParaRPr lang="en-US" dirty="0" smtClean="0"/>
          </a:p>
          <a:p>
            <a:r>
              <a:rPr lang="en-US" dirty="0" smtClean="0"/>
              <a:t>74 </a:t>
            </a:r>
            <a:r>
              <a:rPr lang="en-US" dirty="0"/>
              <a:t>(33%) infants had a positive culture for U </a:t>
            </a:r>
            <a:r>
              <a:rPr lang="en-US" dirty="0" err="1"/>
              <a:t>urealyticum</a:t>
            </a:r>
            <a:r>
              <a:rPr lang="en-US" dirty="0"/>
              <a:t> in the first 3 day cultures. </a:t>
            </a:r>
            <a:endParaRPr lang="en-US" dirty="0" smtClean="0"/>
          </a:p>
          <a:p>
            <a:r>
              <a:rPr lang="en-US" dirty="0" smtClean="0"/>
              <a:t>BPD was </a:t>
            </a:r>
            <a:r>
              <a:rPr lang="en-US" dirty="0"/>
              <a:t>significantly higher </a:t>
            </a:r>
            <a:r>
              <a:rPr lang="en-US" dirty="0" smtClean="0"/>
              <a:t>with </a:t>
            </a:r>
            <a:r>
              <a:rPr lang="en-US" dirty="0"/>
              <a:t>U </a:t>
            </a:r>
            <a:r>
              <a:rPr lang="en-US" dirty="0" err="1"/>
              <a:t>urealyticum</a:t>
            </a:r>
            <a:r>
              <a:rPr lang="en-US" dirty="0"/>
              <a:t> </a:t>
            </a:r>
            <a:r>
              <a:rPr lang="en-US" dirty="0" smtClean="0"/>
              <a:t>(</a:t>
            </a:r>
            <a:r>
              <a:rPr lang="en-US" dirty="0"/>
              <a:t>15.9% </a:t>
            </a:r>
            <a:r>
              <a:rPr lang="en-US" dirty="0" err="1"/>
              <a:t>vs</a:t>
            </a:r>
            <a:r>
              <a:rPr lang="en-US" dirty="0"/>
              <a:t> 36.4%; P &lt; .01). However, multivariate logistic regression analysis failed to reveal a significant association between the presence of U </a:t>
            </a:r>
            <a:r>
              <a:rPr lang="en-US" dirty="0" err="1"/>
              <a:t>urealyticum</a:t>
            </a:r>
            <a:r>
              <a:rPr lang="en-US" dirty="0"/>
              <a:t> and BPD development (odds ratio: 2.4 [95% confidence interval: 0.9-6.3]; P = .06). </a:t>
            </a:r>
            <a:endParaRPr lang="en-US" dirty="0" smtClean="0"/>
          </a:p>
          <a:p>
            <a:r>
              <a:rPr lang="en-US" dirty="0" smtClean="0"/>
              <a:t>Clarithromycin </a:t>
            </a:r>
            <a:r>
              <a:rPr lang="en-US" dirty="0"/>
              <a:t>treatment resulted in eradication of U </a:t>
            </a:r>
            <a:r>
              <a:rPr lang="en-US" dirty="0" err="1"/>
              <a:t>urealyticum</a:t>
            </a:r>
            <a:r>
              <a:rPr lang="en-US" dirty="0"/>
              <a:t> in 68.5% of the patients. </a:t>
            </a:r>
            <a:endParaRPr lang="en-US" dirty="0" smtClean="0"/>
          </a:p>
          <a:p>
            <a:r>
              <a:rPr lang="en-US" dirty="0" smtClean="0"/>
              <a:t>BPD </a:t>
            </a:r>
            <a:r>
              <a:rPr lang="en-US" dirty="0"/>
              <a:t>was significantly lower in the clarithromycin group than in the placebo group (2.9% </a:t>
            </a:r>
            <a:r>
              <a:rPr lang="en-US" dirty="0" err="1"/>
              <a:t>vs</a:t>
            </a:r>
            <a:r>
              <a:rPr lang="en-US" dirty="0"/>
              <a:t> 36.4%; P &lt; .001). Multivariate logistic regression analysis confirmed the independent preventive effect of clarithromycin for the development of BPD (odds ratio: 27.2 [95% confidence interval: 2.5-296.1]; P = .007). </a:t>
            </a:r>
            <a:endParaRPr lang="fr-CA" dirty="0"/>
          </a:p>
        </p:txBody>
      </p:sp>
    </p:spTree>
    <p:extLst>
      <p:ext uri="{BB962C8B-B14F-4D97-AF65-F5344CB8AC3E}">
        <p14:creationId xmlns:p14="http://schemas.microsoft.com/office/powerpoint/2010/main" val="70305402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Erythromycin ineffective</a:t>
            </a:r>
            <a:endParaRPr lang="fr-CA" dirty="0"/>
          </a:p>
        </p:txBody>
      </p:sp>
      <p:sp>
        <p:nvSpPr>
          <p:cNvPr id="3" name="Espace réservé du contenu 2"/>
          <p:cNvSpPr>
            <a:spLocks noGrp="1"/>
          </p:cNvSpPr>
          <p:nvPr>
            <p:ph idx="1"/>
          </p:nvPr>
        </p:nvSpPr>
        <p:spPr/>
        <p:txBody>
          <a:bodyPr/>
          <a:lstStyle/>
          <a:p>
            <a:r>
              <a:rPr lang="fr-CA" i="1" dirty="0" err="1" smtClean="0"/>
              <a:t>Baier</a:t>
            </a:r>
            <a:r>
              <a:rPr lang="fr-CA" i="1" dirty="0" smtClean="0"/>
              <a:t> </a:t>
            </a:r>
            <a:r>
              <a:rPr lang="fr-CA" i="1" dirty="0"/>
              <a:t>RJ, </a:t>
            </a:r>
            <a:r>
              <a:rPr lang="fr-CA" i="1" dirty="0" err="1"/>
              <a:t>Loggins</a:t>
            </a:r>
            <a:r>
              <a:rPr lang="fr-CA" i="1" dirty="0"/>
              <a:t> J, Kruger TE: </a:t>
            </a:r>
            <a:r>
              <a:rPr lang="fr-CA" b="1" i="1" dirty="0" err="1"/>
              <a:t>Failure</a:t>
            </a:r>
            <a:r>
              <a:rPr lang="fr-CA" b="1" i="1" dirty="0"/>
              <a:t> of </a:t>
            </a:r>
            <a:r>
              <a:rPr lang="fr-CA" b="1" i="1" dirty="0" err="1"/>
              <a:t>erythromycin</a:t>
            </a:r>
            <a:r>
              <a:rPr lang="fr-CA" b="1" i="1" dirty="0"/>
              <a:t> to </a:t>
            </a:r>
            <a:r>
              <a:rPr lang="fr-CA" b="1" i="1" dirty="0" err="1"/>
              <a:t>eliminate</a:t>
            </a:r>
            <a:r>
              <a:rPr lang="fr-CA" b="1" i="1" dirty="0"/>
              <a:t> </a:t>
            </a:r>
            <a:r>
              <a:rPr lang="fr-CA" b="1" i="1" dirty="0" err="1"/>
              <a:t>airway</a:t>
            </a:r>
            <a:r>
              <a:rPr lang="fr-CA" b="1" i="1" dirty="0"/>
              <a:t> </a:t>
            </a:r>
            <a:r>
              <a:rPr lang="fr-CA" b="1" i="1" dirty="0" err="1"/>
              <a:t>colonization</a:t>
            </a:r>
            <a:r>
              <a:rPr lang="fr-CA" b="1" i="1" dirty="0"/>
              <a:t> </a:t>
            </a:r>
            <a:r>
              <a:rPr lang="fr-CA" b="1" i="1" dirty="0" err="1"/>
              <a:t>with</a:t>
            </a:r>
            <a:r>
              <a:rPr lang="fr-CA" b="1" i="1" dirty="0"/>
              <a:t> </a:t>
            </a:r>
            <a:r>
              <a:rPr lang="fr-CA" b="1" i="1" dirty="0" err="1"/>
              <a:t>ureaplasma</a:t>
            </a:r>
            <a:r>
              <a:rPr lang="fr-CA" b="1" i="1" dirty="0"/>
              <a:t> </a:t>
            </a:r>
            <a:r>
              <a:rPr lang="fr-CA" b="1" i="1" dirty="0" err="1"/>
              <a:t>urealyticum</a:t>
            </a:r>
            <a:r>
              <a:rPr lang="fr-CA" b="1" i="1" dirty="0"/>
              <a:t> in </a:t>
            </a:r>
            <a:r>
              <a:rPr lang="fr-CA" b="1" i="1" dirty="0" err="1"/>
              <a:t>very</a:t>
            </a:r>
            <a:r>
              <a:rPr lang="fr-CA" b="1" i="1" dirty="0"/>
              <a:t> </a:t>
            </a:r>
            <a:r>
              <a:rPr lang="fr-CA" b="1" i="1" dirty="0" err="1"/>
              <a:t>low</a:t>
            </a:r>
            <a:r>
              <a:rPr lang="fr-CA" b="1" i="1" dirty="0"/>
              <a:t> </a:t>
            </a:r>
            <a:r>
              <a:rPr lang="fr-CA" b="1" i="1" dirty="0" err="1"/>
              <a:t>birth</a:t>
            </a:r>
            <a:r>
              <a:rPr lang="fr-CA" b="1" i="1" dirty="0"/>
              <a:t> </a:t>
            </a:r>
            <a:r>
              <a:rPr lang="fr-CA" b="1" i="1" dirty="0" err="1"/>
              <a:t>weight</a:t>
            </a:r>
            <a:r>
              <a:rPr lang="fr-CA" b="1" i="1" dirty="0"/>
              <a:t> infants. BMC </a:t>
            </a:r>
            <a:r>
              <a:rPr lang="fr-CA" b="1" i="1" dirty="0" err="1"/>
              <a:t>Pediatr</a:t>
            </a:r>
            <a:r>
              <a:rPr lang="fr-CA" b="1" i="1" dirty="0"/>
              <a:t> 2003, 3(1):10.</a:t>
            </a:r>
          </a:p>
          <a:p>
            <a:endParaRPr lang="fr-CA" dirty="0"/>
          </a:p>
        </p:txBody>
      </p:sp>
    </p:spTree>
    <p:extLst>
      <p:ext uri="{BB962C8B-B14F-4D97-AF65-F5344CB8AC3E}">
        <p14:creationId xmlns:p14="http://schemas.microsoft.com/office/powerpoint/2010/main" val="133539821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Further studies needed</a:t>
            </a:r>
            <a:endParaRPr lang="fr-CA" dirty="0"/>
          </a:p>
        </p:txBody>
      </p:sp>
      <p:sp>
        <p:nvSpPr>
          <p:cNvPr id="3" name="Espace réservé du contenu 2"/>
          <p:cNvSpPr>
            <a:spLocks noGrp="1"/>
          </p:cNvSpPr>
          <p:nvPr>
            <p:ph idx="1"/>
          </p:nvPr>
        </p:nvSpPr>
        <p:spPr/>
        <p:txBody>
          <a:bodyPr/>
          <a:lstStyle/>
          <a:p>
            <a:r>
              <a:rPr lang="en-CA" dirty="0" smtClean="0"/>
              <a:t>Unbiased studies evaluating PCR detection of </a:t>
            </a:r>
            <a:r>
              <a:rPr lang="en-CA" dirty="0" err="1" smtClean="0"/>
              <a:t>Ureaplasma</a:t>
            </a:r>
            <a:r>
              <a:rPr lang="en-CA" dirty="0" smtClean="0"/>
              <a:t> in high risk infants, and RCTs of an effective anti-</a:t>
            </a:r>
            <a:r>
              <a:rPr lang="en-CA" dirty="0" err="1" smtClean="0"/>
              <a:t>Ureaplasma</a:t>
            </a:r>
            <a:r>
              <a:rPr lang="en-CA" dirty="0" smtClean="0"/>
              <a:t> agent (azithromycin or clarithromycin)</a:t>
            </a:r>
            <a:endParaRPr lang="fr-CA" dirty="0"/>
          </a:p>
        </p:txBody>
      </p:sp>
    </p:spTree>
    <p:extLst>
      <p:ext uri="{BB962C8B-B14F-4D97-AF65-F5344CB8AC3E}">
        <p14:creationId xmlns:p14="http://schemas.microsoft.com/office/powerpoint/2010/main" val="27011537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mtClean="0"/>
              <a:t>Early postnatal steroids</a:t>
            </a:r>
          </a:p>
        </p:txBody>
      </p:sp>
      <p:pic>
        <p:nvPicPr>
          <p:cNvPr id="84995" name="Picture 5" descr="http://www.update-software.com/scripts/metaviewweb/metaviewweb.exe?Action=SendThumbnail&amp;Review=CD001144&amp;Comparison=03&amp;Outcome=02&amp;Language=EN&amp;Effects=&amp;Method=&amp;CIOverall=&amp;CIStudy=&amp;Scale=&amp;OEVarColumn=&amp;YearColumn=&amp;AllocColumn=&amp;UserColumn="/>
          <p:cNvPicPr>
            <a:picLocks noChangeAspect="1" noChangeArrowheads="1"/>
          </p:cNvPicPr>
          <p:nvPr/>
        </p:nvPicPr>
        <p:blipFill>
          <a:blip r:embed="rId2">
            <a:extLst>
              <a:ext uri="{28A0092B-C50C-407E-A947-70E740481C1C}">
                <a14:useLocalDpi xmlns:a14="http://schemas.microsoft.com/office/drawing/2010/main" val="0"/>
              </a:ext>
            </a:extLst>
          </a:blip>
          <a:srcRect r="4167"/>
          <a:stretch>
            <a:fillRect/>
          </a:stretch>
        </p:blipFill>
        <p:spPr bwMode="auto">
          <a:xfrm>
            <a:off x="0" y="1971675"/>
            <a:ext cx="91440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fontScale="90000"/>
          </a:bodyPr>
          <a:lstStyle/>
          <a:p>
            <a:r>
              <a:rPr lang="en-US" sz="3600" smtClean="0">
                <a:latin typeface="Arial" charset="0"/>
                <a:cs typeface="Arial" charset="0"/>
              </a:rPr>
              <a:t>Postnatal steroids and long term impairment</a:t>
            </a:r>
            <a:r>
              <a:rPr lang="en-US" sz="3600" smtClean="0">
                <a:solidFill>
                  <a:schemeClr val="tx1"/>
                </a:solidFill>
                <a:latin typeface="Arial" charset="0"/>
                <a:cs typeface="Arial" charset="0"/>
              </a:rPr>
              <a:t/>
            </a:r>
            <a:br>
              <a:rPr lang="en-US" sz="3600" smtClean="0">
                <a:solidFill>
                  <a:schemeClr val="tx1"/>
                </a:solidFill>
                <a:latin typeface="Arial" charset="0"/>
                <a:cs typeface="Arial" charset="0"/>
              </a:rPr>
            </a:br>
            <a:r>
              <a:rPr lang="en-US" sz="2400" smtClean="0">
                <a:solidFill>
                  <a:schemeClr val="tx1"/>
                </a:solidFill>
                <a:latin typeface="Arial" charset="0"/>
                <a:cs typeface="Arial" charset="0"/>
              </a:rPr>
              <a:t>BMC Pediatr. 2001; 1 (1): 1</a:t>
            </a:r>
            <a:endParaRPr lang="en-CA" sz="2400" smtClean="0">
              <a:solidFill>
                <a:schemeClr val="tx1"/>
              </a:solidFill>
            </a:endParaRPr>
          </a:p>
        </p:txBody>
      </p:sp>
      <p:pic>
        <p:nvPicPr>
          <p:cNvPr id="86019" name="Picture 4" descr="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0"/>
            <a:ext cx="9144000" cy="370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6020" name="Group 7"/>
          <p:cNvGrpSpPr>
            <a:grpSpLocks/>
          </p:cNvGrpSpPr>
          <p:nvPr/>
        </p:nvGrpSpPr>
        <p:grpSpPr bwMode="auto">
          <a:xfrm>
            <a:off x="304800" y="5638800"/>
            <a:ext cx="8382000" cy="1219200"/>
            <a:chOff x="0" y="0"/>
            <a:chExt cx="5760" cy="1898"/>
          </a:xfrm>
        </p:grpSpPr>
        <p:sp>
          <p:nvSpPr>
            <p:cNvPr id="86022" name="Rectangle 5"/>
            <p:cNvSpPr>
              <a:spLocks noChangeArrowheads="1"/>
            </p:cNvSpPr>
            <p:nvPr/>
          </p:nvSpPr>
          <p:spPr bwMode="auto">
            <a:xfrm>
              <a:off x="0" y="0"/>
              <a:ext cx="5760" cy="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1600" b="1"/>
                <a:t>Meta-analysis of the effects of postnatal steroids on neurodevelopmental impairment among surviving, followed up, infants.</a:t>
              </a:r>
              <a:r>
                <a:rPr lang="en-US" sz="1600"/>
                <a:t> </a:t>
              </a:r>
            </a:p>
            <a:p>
              <a:r>
                <a:rPr lang="en-US" sz="1600"/>
                <a:t>Studies are displayed in order of the degree of known contamination of the randomization, Fitzhardinge and O'Shea known to have no contamination, Yeh, Shinwell, and Jones with progressively increasing degrees of contamination, and Cummings, Subhedar and Vincer unknown.</a:t>
              </a:r>
            </a:p>
          </p:txBody>
        </p:sp>
        <p:sp>
          <p:nvSpPr>
            <p:cNvPr id="86023" name="Rectangle 6"/>
            <p:cNvSpPr>
              <a:spLocks noChangeArrowheads="1" noTextEdit="1"/>
            </p:cNvSpPr>
            <p:nvPr/>
          </p:nvSpPr>
          <p:spPr bwMode="auto">
            <a:xfrm>
              <a:off x="0" y="1898"/>
              <a:ext cx="288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endParaRPr lang="fr-CA"/>
            </a:p>
          </p:txBody>
        </p:sp>
      </p:grpSp>
      <p:sp>
        <p:nvSpPr>
          <p:cNvPr id="86021" name="Rectangle 8"/>
          <p:cNvSpPr>
            <a:spLocks noChangeArrowheads="1"/>
          </p:cNvSpPr>
          <p:nvPr/>
        </p:nvSpPr>
        <p:spPr bwMode="auto">
          <a:xfrm>
            <a:off x="0" y="4843463"/>
            <a:ext cx="9144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en-CA"/>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mtClean="0"/>
              <a:t>Inhaled steroids</a:t>
            </a:r>
          </a:p>
        </p:txBody>
      </p:sp>
      <p:pic>
        <p:nvPicPr>
          <p:cNvPr id="870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14563"/>
            <a:ext cx="9144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Caffeine</a:t>
            </a:r>
            <a:endParaRPr lang="fr-CA" dirty="0"/>
          </a:p>
        </p:txBody>
      </p:sp>
      <p:sp>
        <p:nvSpPr>
          <p:cNvPr id="3" name="Espace réservé du contenu 2"/>
          <p:cNvSpPr>
            <a:spLocks noGrp="1"/>
          </p:cNvSpPr>
          <p:nvPr>
            <p:ph idx="1"/>
          </p:nvPr>
        </p:nvSpPr>
        <p:spPr/>
        <p:txBody>
          <a:bodyPr/>
          <a:lstStyle/>
          <a:p>
            <a:r>
              <a:rPr lang="en-CA" dirty="0" smtClean="0"/>
              <a:t>CAP trial</a:t>
            </a:r>
          </a:p>
          <a:p>
            <a:r>
              <a:rPr lang="en-CA" dirty="0" smtClean="0"/>
              <a:t>Death or BPD 39% with caffeine, 49% in controls</a:t>
            </a:r>
          </a:p>
          <a:p>
            <a:r>
              <a:rPr lang="en-CA" dirty="0" smtClean="0"/>
              <a:t>Mortality not affected</a:t>
            </a:r>
            <a:endParaRPr lang="fr-CA" dirty="0"/>
          </a:p>
        </p:txBody>
      </p:sp>
    </p:spTree>
    <p:extLst>
      <p:ext uri="{BB962C8B-B14F-4D97-AF65-F5344CB8AC3E}">
        <p14:creationId xmlns:p14="http://schemas.microsoft.com/office/powerpoint/2010/main" val="339593415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CA" smtClean="0"/>
              <a:t>Snapshot of the evidence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r>
              <a:rPr lang="en-US" smtClean="0"/>
              <a:t>Proven therapies for improving survival without BPD, level 1 evidence</a:t>
            </a:r>
          </a:p>
        </p:txBody>
      </p:sp>
      <p:sp>
        <p:nvSpPr>
          <p:cNvPr id="89091" name="Rectangle 3"/>
          <p:cNvSpPr>
            <a:spLocks noGrp="1" noChangeArrowheads="1"/>
          </p:cNvSpPr>
          <p:nvPr>
            <p:ph idx="1"/>
          </p:nvPr>
        </p:nvSpPr>
        <p:spPr>
          <a:xfrm>
            <a:off x="685800" y="2133600"/>
            <a:ext cx="7772400" cy="4114800"/>
          </a:xfrm>
        </p:spPr>
        <p:txBody>
          <a:bodyPr/>
          <a:lstStyle/>
          <a:p>
            <a:pPr>
              <a:lnSpc>
                <a:spcPct val="90000"/>
              </a:lnSpc>
            </a:pPr>
            <a:r>
              <a:rPr lang="en-US" smtClean="0"/>
              <a:t>Antenatal steroids; possibly effective for BPD prevention, improve survival.</a:t>
            </a:r>
          </a:p>
          <a:p>
            <a:pPr>
              <a:lnSpc>
                <a:spcPct val="90000"/>
              </a:lnSpc>
            </a:pPr>
            <a:r>
              <a:rPr lang="en-US" smtClean="0"/>
              <a:t>Prophylactic natural surfactant compared to no treatment</a:t>
            </a:r>
          </a:p>
          <a:p>
            <a:pPr>
              <a:lnSpc>
                <a:spcPct val="90000"/>
              </a:lnSpc>
            </a:pPr>
            <a:r>
              <a:rPr lang="en-US" smtClean="0"/>
              <a:t>Prophylactic natural surfactant compared to rescue treatment</a:t>
            </a:r>
          </a:p>
          <a:p>
            <a:pPr lvl="1">
              <a:lnSpc>
                <a:spcPct val="90000"/>
              </a:lnSpc>
            </a:pPr>
            <a:r>
              <a:rPr lang="en-US" smtClean="0"/>
              <a:t>Prophylactic natural surfactant compared to CPAP with early rescue; next slide.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fontScale="90000"/>
          </a:bodyPr>
          <a:lstStyle/>
          <a:p>
            <a:r>
              <a:rPr lang="en-US" smtClean="0"/>
              <a:t>Probably effective therapies, level 2 evidence or lower</a:t>
            </a:r>
          </a:p>
        </p:txBody>
      </p:sp>
      <p:sp>
        <p:nvSpPr>
          <p:cNvPr id="90115" name="Rectangle 3"/>
          <p:cNvSpPr>
            <a:spLocks noGrp="1" noChangeArrowheads="1"/>
          </p:cNvSpPr>
          <p:nvPr>
            <p:ph idx="1"/>
          </p:nvPr>
        </p:nvSpPr>
        <p:spPr/>
        <p:txBody>
          <a:bodyPr/>
          <a:lstStyle/>
          <a:p>
            <a:r>
              <a:rPr lang="en-US" smtClean="0"/>
              <a:t>Vitamin A; IM level 1, other routes?</a:t>
            </a:r>
          </a:p>
          <a:p>
            <a:r>
              <a:rPr lang="en-US" smtClean="0"/>
              <a:t>Fluid restriction</a:t>
            </a:r>
          </a:p>
          <a:p>
            <a:r>
              <a:rPr lang="en-US" smtClean="0"/>
              <a:t>Antibiotic treatment of PPROM</a:t>
            </a:r>
          </a:p>
          <a:p>
            <a:r>
              <a:rPr lang="en-US" smtClean="0"/>
              <a:t>High frequency oscillation with early volume recruitment compared to standard approach IMV</a:t>
            </a:r>
          </a:p>
          <a:p>
            <a:r>
              <a:rPr lang="en-US" smtClean="0"/>
              <a:t>Moderately early postnatal steroids; but adverse long term neurodevelopmental effects.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r>
              <a:rPr lang="en-US" smtClean="0"/>
              <a:t>Possibly effective therapies, level 3 evidence or lower</a:t>
            </a:r>
          </a:p>
        </p:txBody>
      </p:sp>
      <p:sp>
        <p:nvSpPr>
          <p:cNvPr id="91139" name="Rectangle 3"/>
          <p:cNvSpPr>
            <a:spLocks noGrp="1" noChangeArrowheads="1"/>
          </p:cNvSpPr>
          <p:nvPr>
            <p:ph idx="1"/>
          </p:nvPr>
        </p:nvSpPr>
        <p:spPr/>
        <p:txBody>
          <a:bodyPr/>
          <a:lstStyle/>
          <a:p>
            <a:r>
              <a:rPr lang="en-US" smtClean="0"/>
              <a:t>Permissive hypercapnia</a:t>
            </a:r>
          </a:p>
          <a:p>
            <a:r>
              <a:rPr lang="en-US" smtClean="0"/>
              <a:t>Delaying intralipid </a:t>
            </a:r>
          </a:p>
          <a:p>
            <a:r>
              <a:rPr lang="en-US" smtClean="0"/>
              <a:t>Limit oxygen therapy</a:t>
            </a:r>
          </a:p>
          <a:p>
            <a:r>
              <a:rPr lang="en-US" smtClean="0"/>
              <a:t>Inositol; probably effective if no surfactant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smtClean="0"/>
              <a:t>Probably ineffective therapies</a:t>
            </a:r>
          </a:p>
        </p:txBody>
      </p:sp>
      <p:sp>
        <p:nvSpPr>
          <p:cNvPr id="92163" name="Rectangle 3"/>
          <p:cNvSpPr>
            <a:spLocks noGrp="1" noChangeArrowheads="1"/>
          </p:cNvSpPr>
          <p:nvPr>
            <p:ph idx="1"/>
          </p:nvPr>
        </p:nvSpPr>
        <p:spPr/>
        <p:txBody>
          <a:bodyPr/>
          <a:lstStyle/>
          <a:p>
            <a:r>
              <a:rPr lang="en-US" smtClean="0"/>
              <a:t>Antenatal TRH</a:t>
            </a:r>
          </a:p>
          <a:p>
            <a:r>
              <a:rPr lang="en-US" smtClean="0"/>
              <a:t>Vitamin E</a:t>
            </a:r>
          </a:p>
          <a:p>
            <a:r>
              <a:rPr lang="en-US" smtClean="0"/>
              <a:t>Erythromycin</a:t>
            </a:r>
          </a:p>
          <a:p>
            <a:r>
              <a:rPr lang="en-US" smtClean="0"/>
              <a:t>SOD</a:t>
            </a:r>
          </a:p>
          <a:p>
            <a:r>
              <a:rPr lang="en-US" smtClean="0"/>
              <a:t>Sodium cromoglycate</a:t>
            </a:r>
          </a:p>
          <a:p>
            <a:r>
              <a:rPr lang="en-US" smtClean="0"/>
              <a:t>Prophylactic bronchodilators?</a:t>
            </a:r>
          </a:p>
          <a:p>
            <a:r>
              <a:rPr lang="en-US" smtClean="0"/>
              <a:t>Diuretics during acute RDS</a:t>
            </a:r>
          </a:p>
          <a:p>
            <a:r>
              <a:rPr lang="en-US" smtClean="0"/>
              <a:t>Inhaled steroids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fontScale="90000"/>
          </a:bodyPr>
          <a:lstStyle/>
          <a:p>
            <a:r>
              <a:rPr lang="en-CA" smtClean="0"/>
              <a:t>Unknown, should be investigated further</a:t>
            </a:r>
          </a:p>
        </p:txBody>
      </p:sp>
      <p:sp>
        <p:nvSpPr>
          <p:cNvPr id="93187" name="Rectangle 3"/>
          <p:cNvSpPr>
            <a:spLocks noGrp="1" noChangeArrowheads="1"/>
          </p:cNvSpPr>
          <p:nvPr>
            <p:ph idx="1"/>
          </p:nvPr>
        </p:nvSpPr>
        <p:spPr/>
        <p:txBody>
          <a:bodyPr/>
          <a:lstStyle/>
          <a:p>
            <a:pPr>
              <a:lnSpc>
                <a:spcPct val="90000"/>
              </a:lnSpc>
            </a:pPr>
            <a:r>
              <a:rPr lang="en-CA" sz="2800" dirty="0" smtClean="0"/>
              <a:t>Inhaled nitric oxide, ? Now proven? Other studies in progress.</a:t>
            </a:r>
          </a:p>
          <a:p>
            <a:pPr>
              <a:lnSpc>
                <a:spcPct val="90000"/>
              </a:lnSpc>
            </a:pPr>
            <a:r>
              <a:rPr lang="en-CA" sz="2800" dirty="0" smtClean="0"/>
              <a:t>Early ibuprofen for asymptomatic PDA.</a:t>
            </a:r>
          </a:p>
          <a:p>
            <a:pPr>
              <a:lnSpc>
                <a:spcPct val="90000"/>
              </a:lnSpc>
            </a:pPr>
            <a:r>
              <a:rPr lang="en-CA" sz="2800" dirty="0" smtClean="0"/>
              <a:t>Azithromycin treatment of </a:t>
            </a:r>
            <a:r>
              <a:rPr lang="en-CA" sz="2800" dirty="0" err="1" smtClean="0"/>
              <a:t>Ureaplasma</a:t>
            </a:r>
            <a:r>
              <a:rPr lang="en-CA" sz="2800" dirty="0" smtClean="0"/>
              <a:t> colonized infants</a:t>
            </a:r>
          </a:p>
          <a:p>
            <a:pPr>
              <a:lnSpc>
                <a:spcPct val="90000"/>
              </a:lnSpc>
            </a:pPr>
            <a:endParaRPr lang="en-CA" sz="2800" dirty="0" smtClean="0"/>
          </a:p>
          <a:p>
            <a:pPr>
              <a:lnSpc>
                <a:spcPct val="90000"/>
              </a:lnSpc>
            </a:pPr>
            <a:r>
              <a:rPr lang="en-CA" sz="2800" dirty="0" smtClean="0"/>
              <a:t>New ventilation techniques</a:t>
            </a:r>
          </a:p>
          <a:p>
            <a:pPr lvl="1">
              <a:lnSpc>
                <a:spcPct val="90000"/>
              </a:lnSpc>
            </a:pPr>
            <a:r>
              <a:rPr lang="en-CA" sz="2400" dirty="0" smtClean="0"/>
              <a:t>Volume guarantee, pressure support, improved synchronization</a:t>
            </a:r>
          </a:p>
          <a:p>
            <a:pPr>
              <a:lnSpc>
                <a:spcPct val="90000"/>
              </a:lnSpc>
            </a:pPr>
            <a:r>
              <a:rPr lang="en-CA" sz="2800" dirty="0" smtClean="0"/>
              <a:t>Optimal fluid management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normAutofit fontScale="90000"/>
          </a:bodyPr>
          <a:lstStyle/>
          <a:p>
            <a:r>
              <a:rPr lang="en-US" smtClean="0"/>
              <a:t>Paradigm for the prevention of BPD;1</a:t>
            </a:r>
          </a:p>
        </p:txBody>
      </p:sp>
      <p:sp>
        <p:nvSpPr>
          <p:cNvPr id="94211" name="Rectangle 3"/>
          <p:cNvSpPr>
            <a:spLocks noGrp="1" noChangeArrowheads="1"/>
          </p:cNvSpPr>
          <p:nvPr>
            <p:ph idx="1"/>
          </p:nvPr>
        </p:nvSpPr>
        <p:spPr>
          <a:xfrm>
            <a:off x="203200" y="1981200"/>
            <a:ext cx="8805863" cy="4114800"/>
          </a:xfrm>
        </p:spPr>
        <p:txBody>
          <a:bodyPr>
            <a:normAutofit fontScale="92500" lnSpcReduction="20000"/>
          </a:bodyPr>
          <a:lstStyle/>
          <a:p>
            <a:pPr>
              <a:lnSpc>
                <a:spcPct val="90000"/>
              </a:lnSpc>
            </a:pPr>
            <a:r>
              <a:rPr lang="en-US" sz="2800" dirty="0" smtClean="0">
                <a:solidFill>
                  <a:schemeClr val="hlink"/>
                </a:solidFill>
              </a:rPr>
              <a:t>Infants due to deliver before 34 weeks: antenatal steroids, single course.</a:t>
            </a:r>
            <a:r>
              <a:rPr lang="en-US" sz="2800" dirty="0" smtClean="0"/>
              <a:t> </a:t>
            </a:r>
            <a:r>
              <a:rPr lang="en-US" sz="2800" dirty="0" smtClean="0">
                <a:solidFill>
                  <a:srgbClr val="66FF33"/>
                </a:solidFill>
              </a:rPr>
              <a:t>Antibiotics (including erythromycin) for at least 5 days if PPROM</a:t>
            </a:r>
            <a:r>
              <a:rPr lang="en-US" sz="2800" dirty="0" smtClean="0"/>
              <a:t>. (</a:t>
            </a:r>
            <a:r>
              <a:rPr lang="en-US" sz="2800" dirty="0" err="1" smtClean="0"/>
              <a:t>azith</a:t>
            </a:r>
            <a:r>
              <a:rPr lang="en-US" sz="2800" dirty="0" smtClean="0"/>
              <a:t> or </a:t>
            </a:r>
            <a:r>
              <a:rPr lang="en-US" sz="2800" dirty="0" err="1" smtClean="0"/>
              <a:t>clarith</a:t>
            </a:r>
            <a:r>
              <a:rPr lang="en-US" sz="2800" dirty="0" smtClean="0"/>
              <a:t> probably better)</a:t>
            </a:r>
          </a:p>
          <a:p>
            <a:pPr>
              <a:lnSpc>
                <a:spcPct val="90000"/>
              </a:lnSpc>
            </a:pPr>
            <a:r>
              <a:rPr lang="en-US" sz="2800" dirty="0" smtClean="0">
                <a:solidFill>
                  <a:srgbClr val="66FF33"/>
                </a:solidFill>
              </a:rPr>
              <a:t>Infants delivering before 28 weeks: CPAP in the delivery room, using a stable method that can be continued to the NICU</a:t>
            </a:r>
            <a:r>
              <a:rPr lang="en-US" sz="2800" dirty="0" smtClean="0"/>
              <a:t>.</a:t>
            </a:r>
          </a:p>
          <a:p>
            <a:pPr>
              <a:lnSpc>
                <a:spcPct val="90000"/>
              </a:lnSpc>
            </a:pPr>
            <a:r>
              <a:rPr lang="en-US" sz="2800" dirty="0" smtClean="0"/>
              <a:t>Gentle ventilation in the delivery room, (using tidal volume limitation?)</a:t>
            </a:r>
          </a:p>
          <a:p>
            <a:pPr>
              <a:lnSpc>
                <a:spcPct val="90000"/>
              </a:lnSpc>
            </a:pPr>
            <a:r>
              <a:rPr lang="en-US" dirty="0" smtClean="0">
                <a:solidFill>
                  <a:srgbClr val="66FF33"/>
                </a:solidFill>
              </a:rPr>
              <a:t>Intubation for CO2 only if over 65mmHg</a:t>
            </a:r>
          </a:p>
          <a:p>
            <a:pPr>
              <a:lnSpc>
                <a:spcPct val="90000"/>
              </a:lnSpc>
            </a:pPr>
            <a:r>
              <a:rPr lang="en-US" sz="2800" dirty="0" smtClean="0"/>
              <a:t>Intubation for FiO2 if over 40% (or perhaps earlier if progressive)</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normAutofit fontScale="90000"/>
          </a:bodyPr>
          <a:lstStyle/>
          <a:p>
            <a:r>
              <a:rPr lang="en-US" smtClean="0"/>
              <a:t>Paradigm for the prevention of BPD;1</a:t>
            </a:r>
          </a:p>
        </p:txBody>
      </p:sp>
      <p:sp>
        <p:nvSpPr>
          <p:cNvPr id="94211" name="Rectangle 3"/>
          <p:cNvSpPr>
            <a:spLocks noGrp="1" noChangeArrowheads="1"/>
          </p:cNvSpPr>
          <p:nvPr>
            <p:ph idx="1"/>
          </p:nvPr>
        </p:nvSpPr>
        <p:spPr>
          <a:xfrm>
            <a:off x="203200" y="1981200"/>
            <a:ext cx="8805863" cy="4114800"/>
          </a:xfrm>
        </p:spPr>
        <p:txBody>
          <a:bodyPr>
            <a:normAutofit/>
          </a:bodyPr>
          <a:lstStyle/>
          <a:p>
            <a:pPr>
              <a:lnSpc>
                <a:spcPct val="90000"/>
              </a:lnSpc>
            </a:pPr>
            <a:endParaRPr lang="en-US" sz="2800" dirty="0" smtClean="0"/>
          </a:p>
          <a:p>
            <a:pPr>
              <a:lnSpc>
                <a:spcPct val="90000"/>
              </a:lnSpc>
            </a:pPr>
            <a:r>
              <a:rPr lang="en-US" sz="2800" dirty="0" smtClean="0">
                <a:solidFill>
                  <a:srgbClr val="002060"/>
                </a:solidFill>
              </a:rPr>
              <a:t>If require intubation, and O2: surfactant as soon as possible, </a:t>
            </a:r>
            <a:r>
              <a:rPr lang="en-US" sz="2800" dirty="0" smtClean="0"/>
              <a:t>(then rapidly </a:t>
            </a:r>
            <a:r>
              <a:rPr lang="en-US" sz="2800" dirty="0" err="1" smtClean="0"/>
              <a:t>extubate</a:t>
            </a:r>
            <a:r>
              <a:rPr lang="en-US" sz="2800" dirty="0" smtClean="0"/>
              <a:t> </a:t>
            </a:r>
            <a:r>
              <a:rPr lang="en-US" sz="2800" dirty="0" smtClean="0">
                <a:solidFill>
                  <a:srgbClr val="66FF33"/>
                </a:solidFill>
              </a:rPr>
              <a:t>to </a:t>
            </a:r>
            <a:r>
              <a:rPr lang="en-US" sz="2800" dirty="0" err="1" smtClean="0">
                <a:solidFill>
                  <a:srgbClr val="66FF33"/>
                </a:solidFill>
              </a:rPr>
              <a:t>nIMV</a:t>
            </a:r>
            <a:r>
              <a:rPr lang="en-US" sz="2800" dirty="0" smtClean="0"/>
              <a:t>)</a:t>
            </a:r>
          </a:p>
          <a:p>
            <a:pPr>
              <a:lnSpc>
                <a:spcPct val="90000"/>
              </a:lnSpc>
            </a:pPr>
            <a:r>
              <a:rPr lang="en-US" sz="2800" dirty="0" smtClean="0"/>
              <a:t>Low tidal volume ventilation (4 to 5 mL/kg) with permissive </a:t>
            </a:r>
            <a:r>
              <a:rPr lang="en-US" sz="2800" dirty="0" err="1" smtClean="0"/>
              <a:t>hypercapnia</a:t>
            </a:r>
            <a:r>
              <a:rPr lang="en-US" sz="2800" dirty="0" smtClean="0"/>
              <a:t>, allow PaCO2 up to 65. Or</a:t>
            </a:r>
          </a:p>
          <a:p>
            <a:pPr>
              <a:lnSpc>
                <a:spcPct val="90000"/>
              </a:lnSpc>
            </a:pPr>
            <a:r>
              <a:rPr lang="en-US" sz="2800" dirty="0" smtClean="0">
                <a:solidFill>
                  <a:srgbClr val="66FF33"/>
                </a:solidFill>
              </a:rPr>
              <a:t>Elective high frequency oscillation with volume recruitment</a:t>
            </a:r>
            <a:endParaRPr lang="en-US" sz="2800" dirty="0"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fontScale="90000"/>
          </a:bodyPr>
          <a:lstStyle/>
          <a:p>
            <a:r>
              <a:rPr lang="en-US" smtClean="0"/>
              <a:t>Paradigm for the prevention of BPD;2</a:t>
            </a:r>
          </a:p>
        </p:txBody>
      </p:sp>
      <p:sp>
        <p:nvSpPr>
          <p:cNvPr id="95235" name="Rectangle 3"/>
          <p:cNvSpPr>
            <a:spLocks noGrp="1" noChangeArrowheads="1"/>
          </p:cNvSpPr>
          <p:nvPr>
            <p:ph idx="1"/>
          </p:nvPr>
        </p:nvSpPr>
        <p:spPr>
          <a:xfrm>
            <a:off x="541338" y="1981200"/>
            <a:ext cx="8323262" cy="4114800"/>
          </a:xfrm>
        </p:spPr>
        <p:txBody>
          <a:bodyPr>
            <a:normAutofit fontScale="85000" lnSpcReduction="10000"/>
          </a:bodyPr>
          <a:lstStyle/>
          <a:p>
            <a:pPr>
              <a:lnSpc>
                <a:spcPct val="90000"/>
              </a:lnSpc>
            </a:pPr>
            <a:r>
              <a:rPr lang="en-US" sz="2800" dirty="0" smtClean="0">
                <a:solidFill>
                  <a:schemeClr val="hlink"/>
                </a:solidFill>
              </a:rPr>
              <a:t>Restrict sodium intake</a:t>
            </a:r>
            <a:r>
              <a:rPr lang="en-US" sz="2800" dirty="0" smtClean="0"/>
              <a:t> </a:t>
            </a:r>
            <a:r>
              <a:rPr lang="en-US" sz="2800" dirty="0" smtClean="0">
                <a:solidFill>
                  <a:srgbClr val="66FF33"/>
                </a:solidFill>
              </a:rPr>
              <a:t>until day 3 or until 5% weight loss</a:t>
            </a:r>
            <a:endParaRPr lang="en-US" sz="2800" dirty="0" smtClean="0"/>
          </a:p>
          <a:p>
            <a:r>
              <a:rPr lang="en-US" sz="2800" dirty="0" smtClean="0">
                <a:solidFill>
                  <a:srgbClr val="66FF33"/>
                </a:solidFill>
              </a:rPr>
              <a:t>Administer vitamin A</a:t>
            </a:r>
            <a:r>
              <a:rPr lang="en-US" sz="2800" dirty="0" smtClean="0"/>
              <a:t>, (not in TPN bag, unless whole system including tubing is protected from light!)</a:t>
            </a:r>
          </a:p>
          <a:p>
            <a:r>
              <a:rPr lang="en-US" sz="2800" dirty="0" smtClean="0"/>
              <a:t>Early nutrition to achieve &gt;80 calories as fast as possible</a:t>
            </a:r>
          </a:p>
          <a:p>
            <a:r>
              <a:rPr lang="en-US" sz="2800" dirty="0" smtClean="0"/>
              <a:t>Insulin to allow adequate calories if required</a:t>
            </a:r>
          </a:p>
          <a:p>
            <a:r>
              <a:rPr lang="en-US" sz="2800" dirty="0" smtClean="0"/>
              <a:t>Early feeds and early feed advancement at least 20 mL/kg/d.</a:t>
            </a:r>
          </a:p>
          <a:p>
            <a:r>
              <a:rPr lang="en-US" sz="2800" dirty="0" smtClean="0"/>
              <a:t>? Delay introduction of </a:t>
            </a:r>
            <a:r>
              <a:rPr lang="en-US" sz="2800" dirty="0" err="1" smtClean="0"/>
              <a:t>intralipid</a:t>
            </a:r>
            <a:r>
              <a:rPr lang="en-US" sz="2800" dirty="0" smtClean="0"/>
              <a:t> (for ? 2 days)</a:t>
            </a:r>
            <a:r>
              <a:rPr lang="en-US" sz="2800" dirty="0" smtClean="0">
                <a:solidFill>
                  <a:srgbClr val="66FF33"/>
                </a:solidFill>
              </a:rPr>
              <a:t> </a:t>
            </a:r>
          </a:p>
          <a:p>
            <a:r>
              <a:rPr lang="en-US" sz="2800" dirty="0" smtClean="0">
                <a:solidFill>
                  <a:srgbClr val="66FF33"/>
                </a:solidFill>
              </a:rPr>
              <a:t>Inhaled Nitric Oxide for infants still intubated at 7 to 21 days of age, continue for 24 days.</a:t>
            </a:r>
          </a:p>
          <a:p>
            <a:endParaRPr lang="en-US" sz="2800" dirty="0"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r>
              <a:rPr lang="en-US" smtClean="0"/>
              <a:t>Paradigm for the prevention of BPD;3</a:t>
            </a:r>
          </a:p>
        </p:txBody>
      </p:sp>
      <p:sp>
        <p:nvSpPr>
          <p:cNvPr id="96259" name="Rectangle 3"/>
          <p:cNvSpPr>
            <a:spLocks noGrp="1" noChangeArrowheads="1"/>
          </p:cNvSpPr>
          <p:nvPr>
            <p:ph idx="1"/>
          </p:nvPr>
        </p:nvSpPr>
        <p:spPr/>
        <p:txBody>
          <a:bodyPr/>
          <a:lstStyle/>
          <a:p>
            <a:r>
              <a:rPr lang="en-US" sz="2800" dirty="0" smtClean="0"/>
              <a:t>Aim for O2 saturation 88- 92%</a:t>
            </a:r>
            <a:endParaRPr lang="en-US" sz="2800" dirty="0" smtClean="0">
              <a:solidFill>
                <a:schemeClr val="hlink"/>
              </a:solidFill>
            </a:endParaRPr>
          </a:p>
          <a:p>
            <a:r>
              <a:rPr lang="en-US" sz="2800" dirty="0" smtClean="0">
                <a:solidFill>
                  <a:schemeClr val="hlink"/>
                </a:solidFill>
              </a:rPr>
              <a:t>?Treat PDA as soon as diagnosed</a:t>
            </a:r>
            <a:r>
              <a:rPr lang="en-US" sz="2800" dirty="0" smtClean="0"/>
              <a:t>, </a:t>
            </a:r>
            <a:r>
              <a:rPr lang="en-US" sz="2800" dirty="0" smtClean="0">
                <a:solidFill>
                  <a:srgbClr val="66FF33"/>
                </a:solidFill>
              </a:rPr>
              <a:t>before symptoms, </a:t>
            </a:r>
            <a:r>
              <a:rPr lang="en-US" sz="2800" dirty="0" smtClean="0"/>
              <a:t>routine echocardiography to detect asymptomatic PDA</a:t>
            </a:r>
          </a:p>
          <a:p>
            <a:r>
              <a:rPr lang="en-US" sz="2800" dirty="0" err="1" smtClean="0">
                <a:solidFill>
                  <a:srgbClr val="66FF33"/>
                </a:solidFill>
              </a:rPr>
              <a:t>Extubate</a:t>
            </a:r>
            <a:r>
              <a:rPr lang="en-US" sz="2800" dirty="0" smtClean="0">
                <a:solidFill>
                  <a:srgbClr val="66FF33"/>
                </a:solidFill>
              </a:rPr>
              <a:t> early</a:t>
            </a:r>
            <a:r>
              <a:rPr lang="en-US" sz="2800" dirty="0" smtClean="0"/>
              <a:t> using </a:t>
            </a:r>
            <a:r>
              <a:rPr lang="en-US" sz="2800" dirty="0" smtClean="0">
                <a:solidFill>
                  <a:srgbClr val="002060"/>
                </a:solidFill>
              </a:rPr>
              <a:t>caffeine</a:t>
            </a:r>
            <a:r>
              <a:rPr lang="en-US" sz="2800" dirty="0" smtClean="0">
                <a:solidFill>
                  <a:srgbClr val="66FF33"/>
                </a:solidFill>
              </a:rPr>
              <a:t>/</a:t>
            </a:r>
            <a:r>
              <a:rPr lang="en-US" sz="2800" dirty="0" err="1" smtClean="0">
                <a:solidFill>
                  <a:srgbClr val="66FF33"/>
                </a:solidFill>
              </a:rPr>
              <a:t>nIMV</a:t>
            </a:r>
            <a:endParaRPr lang="en-US" sz="2800" dirty="0" smtClean="0">
              <a:solidFill>
                <a:srgbClr val="66FF33"/>
              </a:solidFill>
            </a:endParaRPr>
          </a:p>
          <a:p>
            <a:r>
              <a:rPr lang="en-US" sz="2800" dirty="0" smtClean="0">
                <a:solidFill>
                  <a:schemeClr val="hlink"/>
                </a:solidFill>
              </a:rPr>
              <a:t>Avoid postnatal steroids if possible</a:t>
            </a:r>
            <a:r>
              <a:rPr lang="en-US" sz="2800" dirty="0" smtClean="0"/>
              <a:t/>
            </a:r>
            <a:br>
              <a:rPr lang="en-US" sz="2800" dirty="0" smtClean="0"/>
            </a:br>
            <a:endParaRPr lang="en-US" sz="2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7513</TotalTime>
  <Words>3476</Words>
  <Application>Microsoft Office PowerPoint</Application>
  <PresentationFormat>Affichage à l'écran (4:3)</PresentationFormat>
  <Paragraphs>394</Paragraphs>
  <Slides>84</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84</vt:i4>
      </vt:variant>
    </vt:vector>
  </HeadingPairs>
  <TitlesOfParts>
    <vt:vector size="86" baseType="lpstr">
      <vt:lpstr>Apex</vt:lpstr>
      <vt:lpstr>Document</vt:lpstr>
      <vt:lpstr>Therapies to prevent Bronchopulmonary dysplasia:  An Evidence based approach.</vt:lpstr>
      <vt:lpstr>Bronchopulmonary dysplasia</vt:lpstr>
      <vt:lpstr>Critical review</vt:lpstr>
      <vt:lpstr>Antenatal therapies investigated</vt:lpstr>
      <vt:lpstr>Antenatal steroids</vt:lpstr>
      <vt:lpstr>Antenatal TRH</vt:lpstr>
      <vt:lpstr>PROM antibiotic Rx</vt:lpstr>
      <vt:lpstr>Postnatal therapies investigated</vt:lpstr>
      <vt:lpstr>Postnatal therapies investigated</vt:lpstr>
      <vt:lpstr>Postnatal therapies</vt:lpstr>
      <vt:lpstr>What to do in the delivery room?</vt:lpstr>
      <vt:lpstr>Oxygen and Ventilation in the DR</vt:lpstr>
      <vt:lpstr>Prophylactic surfactant</vt:lpstr>
      <vt:lpstr>Surfactant prophylaxis</vt:lpstr>
      <vt:lpstr>Surfactant prophylaxis vs rescue (natural sufactants)</vt:lpstr>
      <vt:lpstr>Surfactant vs CPAP</vt:lpstr>
      <vt:lpstr>COIN trial</vt:lpstr>
      <vt:lpstr>COIN intubation criteria</vt:lpstr>
      <vt:lpstr>SUPPORT</vt:lpstr>
      <vt:lpstr>SUPPORT intubation citeria</vt:lpstr>
      <vt:lpstr>CURPAP</vt:lpstr>
      <vt:lpstr>CURPAP intubation criteria</vt:lpstr>
      <vt:lpstr>Dunn et al</vt:lpstr>
      <vt:lpstr>Meta-analysis, CPAP vs Intubation Outcome survival without BPD</vt:lpstr>
      <vt:lpstr>Meta-analysis, CPAP vs INSURE Outcome survival without BPD</vt:lpstr>
      <vt:lpstr>Meta-analysis, CPAP vs intubation: no INSURE</vt:lpstr>
      <vt:lpstr>Initial respiratory management</vt:lpstr>
      <vt:lpstr>Postextubation CPAP</vt:lpstr>
      <vt:lpstr>Postextubation nIMV</vt:lpstr>
      <vt:lpstr>Permissive hypercapnia</vt:lpstr>
      <vt:lpstr>Permissive hypercapnia</vt:lpstr>
      <vt:lpstr>Minor CO2 differential between groups</vt:lpstr>
      <vt:lpstr>Permissive hypercapnia</vt:lpstr>
      <vt:lpstr>Permissive hypercapnia Carlo 2002</vt:lpstr>
      <vt:lpstr>Offringa et al</vt:lpstr>
      <vt:lpstr>High frequency ventilation: jet</vt:lpstr>
      <vt:lpstr>Synchronized ventilation</vt:lpstr>
      <vt:lpstr>Oxygen therapy</vt:lpstr>
      <vt:lpstr>Oxygen therapy</vt:lpstr>
      <vt:lpstr>Oxygen therapy</vt:lpstr>
      <vt:lpstr>Inhaled NO Death or BDP</vt:lpstr>
      <vt:lpstr>IPD Meta-analysis</vt:lpstr>
      <vt:lpstr>Subgroup Analyses (death or CLD)</vt:lpstr>
      <vt:lpstr>Volume Targeting Ventilation</vt:lpstr>
      <vt:lpstr>Volume targeting</vt:lpstr>
      <vt:lpstr>Early extubation</vt:lpstr>
      <vt:lpstr>Restricted water intake</vt:lpstr>
      <vt:lpstr>Restricted water intake</vt:lpstr>
      <vt:lpstr>Restricted water intake</vt:lpstr>
      <vt:lpstr>Restricted Sodium intake</vt:lpstr>
      <vt:lpstr>Restricted sodium intake</vt:lpstr>
      <vt:lpstr>Nutritional interventions</vt:lpstr>
      <vt:lpstr>Nutrition</vt:lpstr>
      <vt:lpstr>Nutrition</vt:lpstr>
      <vt:lpstr>Nutrition</vt:lpstr>
      <vt:lpstr>Nutrition</vt:lpstr>
      <vt:lpstr>Nutrition</vt:lpstr>
      <vt:lpstr>The patent Ductus Arteriosus </vt:lpstr>
      <vt:lpstr>Benitz</vt:lpstr>
      <vt:lpstr>Présentation PowerPoint</vt:lpstr>
      <vt:lpstr>Vitamin E</vt:lpstr>
      <vt:lpstr>Superoxide dismutase</vt:lpstr>
      <vt:lpstr>Erythromycin</vt:lpstr>
      <vt:lpstr>Ureaplasma</vt:lpstr>
      <vt:lpstr>Ureaplasma</vt:lpstr>
      <vt:lpstr>Erythromycin</vt:lpstr>
      <vt:lpstr>Treatment of Ureaplasma &amp; BPD</vt:lpstr>
      <vt:lpstr>Présentation PowerPoint</vt:lpstr>
      <vt:lpstr>Erythromycin ineffective</vt:lpstr>
      <vt:lpstr>Further studies needed</vt:lpstr>
      <vt:lpstr>Early postnatal steroids</vt:lpstr>
      <vt:lpstr>Postnatal steroids and long term impairment BMC Pediatr. 2001; 1 (1): 1</vt:lpstr>
      <vt:lpstr>Inhaled steroids</vt:lpstr>
      <vt:lpstr>Caffeine</vt:lpstr>
      <vt:lpstr>Snapshot of the evidence</vt:lpstr>
      <vt:lpstr>Proven therapies for improving survival without BPD, level 1 evidence</vt:lpstr>
      <vt:lpstr>Probably effective therapies, level 2 evidence or lower</vt:lpstr>
      <vt:lpstr>Possibly effective therapies, level 3 evidence or lower</vt:lpstr>
      <vt:lpstr>Probably ineffective therapies</vt:lpstr>
      <vt:lpstr>Unknown, should be investigated further</vt:lpstr>
      <vt:lpstr>Paradigm for the prevention of BPD;1</vt:lpstr>
      <vt:lpstr>Paradigm for the prevention of BPD;1</vt:lpstr>
      <vt:lpstr>Paradigm for the prevention of BPD;2</vt:lpstr>
      <vt:lpstr>Paradigm for the prevention of BPD;3</vt:lpstr>
    </vt:vector>
  </TitlesOfParts>
  <Company>U.C.S.D. NEONATOLOGY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Therapies to prevent Bronchopulmonary dysplasia:  An Evidence based approach.</dc:title>
  <dc:creator>Keith J Barrington</dc:creator>
  <cp:lastModifiedBy>Keith</cp:lastModifiedBy>
  <cp:revision>132</cp:revision>
  <cp:lastPrinted>1999-04-22T21:29:35Z</cp:lastPrinted>
  <dcterms:created xsi:type="dcterms:W3CDTF">1999-04-28T15:04:39Z</dcterms:created>
  <dcterms:modified xsi:type="dcterms:W3CDTF">2012-11-26T14:37:41Z</dcterms:modified>
</cp:coreProperties>
</file>