
<file path=[Content_Types].xml><?xml version="1.0" encoding="utf-8"?>
<Types xmlns="http://schemas.openxmlformats.org/package/2006/content-types">
  <Default Extension="png" ContentType="image/png"/>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66" r:id="rId3"/>
    <p:sldId id="289" r:id="rId4"/>
    <p:sldId id="257" r:id="rId5"/>
    <p:sldId id="262" r:id="rId6"/>
    <p:sldId id="258" r:id="rId7"/>
    <p:sldId id="283" r:id="rId8"/>
    <p:sldId id="282" r:id="rId9"/>
    <p:sldId id="277" r:id="rId10"/>
    <p:sldId id="260" r:id="rId11"/>
    <p:sldId id="259" r:id="rId12"/>
    <p:sldId id="261" r:id="rId13"/>
    <p:sldId id="272" r:id="rId14"/>
    <p:sldId id="280" r:id="rId15"/>
    <p:sldId id="290" r:id="rId16"/>
    <p:sldId id="293" r:id="rId17"/>
    <p:sldId id="304" r:id="rId18"/>
    <p:sldId id="294" r:id="rId19"/>
    <p:sldId id="303" r:id="rId20"/>
    <p:sldId id="295" r:id="rId21"/>
    <p:sldId id="284" r:id="rId22"/>
    <p:sldId id="291" r:id="rId23"/>
    <p:sldId id="274" r:id="rId24"/>
    <p:sldId id="276" r:id="rId25"/>
    <p:sldId id="273" r:id="rId26"/>
    <p:sldId id="279" r:id="rId27"/>
    <p:sldId id="298" r:id="rId28"/>
    <p:sldId id="285" r:id="rId29"/>
    <p:sldId id="286" r:id="rId30"/>
    <p:sldId id="296" r:id="rId31"/>
    <p:sldId id="278" r:id="rId32"/>
    <p:sldId id="264" r:id="rId33"/>
    <p:sldId id="265" r:id="rId34"/>
    <p:sldId id="267" r:id="rId35"/>
    <p:sldId id="268" r:id="rId36"/>
    <p:sldId id="269" r:id="rId37"/>
    <p:sldId id="281" r:id="rId38"/>
    <p:sldId id="270" r:id="rId39"/>
    <p:sldId id="271" r:id="rId40"/>
    <p:sldId id="287" r:id="rId41"/>
    <p:sldId id="288" r:id="rId42"/>
    <p:sldId id="292" r:id="rId43"/>
    <p:sldId id="297" r:id="rId44"/>
    <p:sldId id="299" r:id="rId45"/>
    <p:sldId id="302" r:id="rId46"/>
    <p:sldId id="300" r:id="rId47"/>
    <p:sldId id="30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A1DF81-6A96-488C-9919-A5180BFE9CC6}" type="datetimeFigureOut">
              <a:rPr lang="fr-CA" smtClean="0"/>
              <a:t>2012-11-20</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DC9A75-55D9-405C-A673-00F9B610D889}" type="slidenum">
              <a:rPr lang="fr-CA" smtClean="0"/>
              <a:t>‹N°›</a:t>
            </a:fld>
            <a:endParaRPr lang="fr-CA"/>
          </a:p>
        </p:txBody>
      </p:sp>
    </p:spTree>
    <p:extLst>
      <p:ext uri="{BB962C8B-B14F-4D97-AF65-F5344CB8AC3E}">
        <p14:creationId xmlns:p14="http://schemas.microsoft.com/office/powerpoint/2010/main" val="1178274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Cognitive gain was computed by subtracting the individual Mental Development Index scores at 18 months from the corresponding Wechsler Preschool and Primary Scale of Intelligence III (WPPSI-III) Full Scale IQ. Data are shown for the 1419 children who underwent a successful Bayley II test at 18 months and a successful WPPSI-III test at 5 years. For this analysis, we excluded children with Mental Development Index scores below 50 (the lowest score in the Bayley II) and with a Full Scale IQ below 40 (the lowest score in the WPPSI-III). The size of each data point is proportional to the number of coincident observations (range, 1 to 5). The solid diagonal line is the best-fitting regression line between the observed gain in cognitive scores at 5 years and the Mental Development Index scores at 18 months. ρ Is the correlation coefficient.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fr-CA"/>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Percentage of children whose scan had an echolucency in a particular location and who had an MDI of &lt;70 (black numbers on the left side of the brain) or a PDI of &lt;70 (black numbers on the right side of the brain) on the BSID-II. The letters inside the shaded boxes indicate the zones as listed in Table 5.</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20</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r>
              <a:rPr/>
              <a:t> Mean MDI and PDI by grade and laterality of IVH.</a:t>
            </a:r>
          </a:p>
          <a:p>
            <a:endParaRPr/>
          </a:p>
          <a:p>
            <a:r>
              <a:rPr lang="en-GB"/>
              <a:t>© This slide is made available for non-commercial use only. Please note that permission may be required for re-use of images in which the copyright is owned by a third party.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21</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eaLnBrk="1">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r>
              <a:rPr/>
              <a:t> Probability of NDI by laterality of IVH, grade of IVH, sepsis, and postnatal steroids.</a:t>
            </a:r>
          </a:p>
          <a:p>
            <a:endParaRPr/>
          </a:p>
          <a:p>
            <a:r>
              <a:rPr lang="en-GB"/>
              <a:t>© This slide is made available for non-commercial use only. Please note that permission may be required for re-use of images in which the copyright is owned by a third party.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a:p>
        </p:txBody>
      </p:sp>
      <p:sp>
        <p:nvSpPr>
          <p:cNvPr id="4" name="Espace réservé de la date 3"/>
          <p:cNvSpPr>
            <a:spLocks noGrp="1"/>
          </p:cNvSpPr>
          <p:nvPr>
            <p:ph type="dt" sz="half" idx="10"/>
          </p:nvPr>
        </p:nvSpPr>
        <p:spPr/>
        <p:txBody>
          <a:bodyPr/>
          <a:lstStyle/>
          <a:p>
            <a:fld id="{62DC59EE-9DB1-4824-A3D6-1429417AEA68}" type="datetimeFigureOut">
              <a:rPr lang="en-US" smtClean="0"/>
              <a:t>11/20/2012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220415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2DC59EE-9DB1-4824-A3D6-1429417AEA68}" type="datetimeFigureOut">
              <a:rPr lang="en-US" smtClean="0"/>
              <a:t>11/20/2012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3906697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62DC59EE-9DB1-4824-A3D6-1429417AEA68}" type="datetimeFigureOut">
              <a:rPr lang="en-US" smtClean="0"/>
              <a:t>11/20/2012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2254873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62DC59EE-9DB1-4824-A3D6-1429417AEA68}" type="datetimeFigureOut">
              <a:rPr lang="en-US" smtClean="0"/>
              <a:t>11/20/2012</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583760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62DC59EE-9DB1-4824-A3D6-1429417AEA68}" type="datetimeFigureOut">
              <a:rPr lang="en-US" smtClean="0"/>
              <a:t>11/20/2012</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2951214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62DC59EE-9DB1-4824-A3D6-1429417AEA68}" type="datetimeFigureOut">
              <a:rPr lang="en-US" smtClean="0"/>
              <a:t>11/20/2012</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4071294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2DC59EE-9DB1-4824-A3D6-1429417AEA68}" type="datetimeFigureOut">
              <a:rPr lang="en-US" smtClean="0"/>
              <a:t>11/20/2012</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107304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2DC59EE-9DB1-4824-A3D6-1429417AEA68}" type="datetimeFigureOut">
              <a:rPr lang="en-US" smtClean="0"/>
              <a:t>11/20/2012</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491327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2DC59EE-9DB1-4824-A3D6-1429417AEA68}" type="datetimeFigureOut">
              <a:rPr lang="en-US" smtClean="0"/>
              <a:t>11/20/2012</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2679711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2DC59EE-9DB1-4824-A3D6-1429417AEA68}" type="datetimeFigureOut">
              <a:rPr lang="en-US" smtClean="0"/>
              <a:t>11/20/2012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252940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2DC59EE-9DB1-4824-A3D6-1429417AEA68}" type="datetimeFigureOut">
              <a:rPr lang="en-US" smtClean="0"/>
              <a:t>11/20/2012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7F2A18BE-B4ED-466C-BA25-F9FF21696574}" type="slidenum">
              <a:rPr lang="en-US" smtClean="0"/>
              <a:t>‹N°›</a:t>
            </a:fld>
            <a:endParaRPr lang="en-US"/>
          </a:p>
        </p:txBody>
      </p:sp>
    </p:spTree>
    <p:extLst>
      <p:ext uri="{BB962C8B-B14F-4D97-AF65-F5344CB8AC3E}">
        <p14:creationId xmlns:p14="http://schemas.microsoft.com/office/powerpoint/2010/main" val="2331602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‹N°›</a:t>
            </a:fld>
            <a:endParaRPr lang="en-GB"/>
          </a:p>
        </p:txBody>
      </p:sp>
    </p:spTree>
    <p:extLst>
      <p:ext uri="{BB962C8B-B14F-4D97-AF65-F5344CB8AC3E}">
        <p14:creationId xmlns:p14="http://schemas.microsoft.com/office/powerpoint/2010/main" val="312625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C59EE-9DB1-4824-A3D6-1429417AEA68}" type="datetimeFigureOut">
              <a:rPr lang="en-US" smtClean="0"/>
              <a:t>11/20/2012</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2A18BE-B4ED-466C-BA25-F9FF21696574}" type="slidenum">
              <a:rPr lang="en-US" smtClean="0"/>
              <a:t>‹N°›</a:t>
            </a:fld>
            <a:endParaRPr lang="en-US"/>
          </a:p>
        </p:txBody>
      </p:sp>
    </p:spTree>
    <p:extLst>
      <p:ext uri="{BB962C8B-B14F-4D97-AF65-F5344CB8AC3E}">
        <p14:creationId xmlns:p14="http://schemas.microsoft.com/office/powerpoint/2010/main" val="1976146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Document_Microsoft_Word_97_-_20031.doc"/><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Feuille_Microsoft_Excel_97-20032.xls"/><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package" Target="../embeddings/Document_Microsoft_Word1.docx"/><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onlinelibrary.wiley.com/doi/10.1111/j.1651-2227.2011.02584.x/full" TargetMode="External"/><Relationship Id="rId5" Type="http://schemas.openxmlformats.org/officeDocument/2006/relationships/hyperlink" Target="http://onlinelibrary.wiley.com/doi/10.1111/apa.2012.101.issue-4/issuetoc" TargetMode="Externa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http://onlinelibrary.wiley.com/doi/10.1111/j.1651-2227.2011.02584.x/full" TargetMode="External"/><Relationship Id="rId5" Type="http://schemas.openxmlformats.org/officeDocument/2006/relationships/hyperlink" Target="http://onlinelibrary.wiley.com/doi/10.1111/apa.2012.101.issue-4/issuetoc" TargetMode="Externa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content.nejm.org/content/vol355/issue7/images/large/08f1.jpe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screening.nhs.uk/criteria"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CA" dirty="0" err="1" smtClean="0"/>
              <a:t>Predicting</a:t>
            </a:r>
            <a:r>
              <a:rPr lang="fr-CA" dirty="0" smtClean="0"/>
              <a:t> </a:t>
            </a:r>
            <a:r>
              <a:rPr lang="fr-CA" dirty="0" err="1" smtClean="0"/>
              <a:t>Outcomes</a:t>
            </a:r>
            <a:r>
              <a:rPr lang="fr-CA" dirty="0" smtClean="0"/>
              <a:t> in </a:t>
            </a:r>
            <a:r>
              <a:rPr lang="fr-CA" dirty="0" err="1" smtClean="0"/>
              <a:t>Preterm</a:t>
            </a:r>
            <a:r>
              <a:rPr lang="fr-CA" dirty="0" smtClean="0"/>
              <a:t> Infants:</a:t>
            </a:r>
            <a:br>
              <a:rPr lang="fr-CA" dirty="0" smtClean="0"/>
            </a:br>
            <a:r>
              <a:rPr lang="fr-CA" dirty="0" err="1" smtClean="0"/>
              <a:t>Which</a:t>
            </a:r>
            <a:r>
              <a:rPr lang="fr-CA" dirty="0" smtClean="0"/>
              <a:t> </a:t>
            </a:r>
            <a:r>
              <a:rPr lang="fr-CA" dirty="0" err="1" smtClean="0"/>
              <a:t>outcomes</a:t>
            </a:r>
            <a:r>
              <a:rPr lang="fr-CA" dirty="0" smtClean="0"/>
              <a:t> </a:t>
            </a:r>
            <a:r>
              <a:rPr lang="fr-CA" dirty="0" err="1" smtClean="0"/>
              <a:t>can</a:t>
            </a:r>
            <a:r>
              <a:rPr lang="fr-CA" dirty="0" smtClean="0"/>
              <a:t> </a:t>
            </a:r>
            <a:r>
              <a:rPr lang="fr-CA" dirty="0" err="1" smtClean="0"/>
              <a:t>we</a:t>
            </a:r>
            <a:r>
              <a:rPr lang="fr-CA" dirty="0" smtClean="0"/>
              <a:t> </a:t>
            </a:r>
            <a:r>
              <a:rPr lang="fr-CA" dirty="0" err="1" smtClean="0"/>
              <a:t>predict</a:t>
            </a:r>
            <a:r>
              <a:rPr lang="fr-CA" dirty="0" smtClean="0"/>
              <a:t> and </a:t>
            </a:r>
            <a:r>
              <a:rPr lang="fr-CA" dirty="0" err="1" smtClean="0"/>
              <a:t>why</a:t>
            </a:r>
            <a:r>
              <a:rPr lang="fr-CA" dirty="0" smtClean="0"/>
              <a:t> do </a:t>
            </a:r>
            <a:r>
              <a:rPr lang="fr-CA" dirty="0" err="1" smtClean="0"/>
              <a:t>we</a:t>
            </a:r>
            <a:r>
              <a:rPr lang="fr-CA" dirty="0" smtClean="0"/>
              <a:t> </a:t>
            </a:r>
            <a:r>
              <a:rPr lang="fr-CA" dirty="0" err="1" smtClean="0"/>
              <a:t>want</a:t>
            </a:r>
            <a:r>
              <a:rPr lang="fr-CA" dirty="0" smtClean="0"/>
              <a:t> to?</a:t>
            </a:r>
            <a:endParaRPr lang="en-US" dirty="0"/>
          </a:p>
        </p:txBody>
      </p:sp>
      <p:sp>
        <p:nvSpPr>
          <p:cNvPr id="3" name="Sous-titre 2"/>
          <p:cNvSpPr>
            <a:spLocks noGrp="1"/>
          </p:cNvSpPr>
          <p:nvPr>
            <p:ph type="subTitle" idx="1"/>
          </p:nvPr>
        </p:nvSpPr>
        <p:spPr>
          <a:xfrm>
            <a:off x="1331640" y="4365104"/>
            <a:ext cx="6400800" cy="1752600"/>
          </a:xfrm>
        </p:spPr>
        <p:txBody>
          <a:bodyPr/>
          <a:lstStyle/>
          <a:p>
            <a:r>
              <a:rPr lang="fr-CA" dirty="0" smtClean="0"/>
              <a:t>Keith J Barrington </a:t>
            </a:r>
            <a:endParaRPr lang="en-US" dirty="0"/>
          </a:p>
        </p:txBody>
      </p:sp>
    </p:spTree>
    <p:extLst>
      <p:ext uri="{BB962C8B-B14F-4D97-AF65-F5344CB8AC3E}">
        <p14:creationId xmlns:p14="http://schemas.microsoft.com/office/powerpoint/2010/main" val="269719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Trying</a:t>
            </a:r>
            <a:r>
              <a:rPr lang="fr-CA" dirty="0" smtClean="0"/>
              <a:t> to </a:t>
            </a:r>
            <a:r>
              <a:rPr lang="fr-CA" dirty="0" err="1" smtClean="0"/>
              <a:t>Predict</a:t>
            </a:r>
            <a:r>
              <a:rPr lang="fr-CA" dirty="0" smtClean="0"/>
              <a:t> Handicap</a:t>
            </a:r>
            <a:endParaRPr lang="en-US" dirty="0"/>
          </a:p>
        </p:txBody>
      </p:sp>
      <p:sp>
        <p:nvSpPr>
          <p:cNvPr id="3" name="Espace réservé du contenu 2"/>
          <p:cNvSpPr>
            <a:spLocks noGrp="1"/>
          </p:cNvSpPr>
          <p:nvPr>
            <p:ph idx="1"/>
          </p:nvPr>
        </p:nvSpPr>
        <p:spPr/>
        <p:txBody>
          <a:bodyPr>
            <a:normAutofit fontScale="77500" lnSpcReduction="20000"/>
          </a:bodyPr>
          <a:lstStyle/>
          <a:p>
            <a:r>
              <a:rPr lang="en-US" dirty="0"/>
              <a:t>'An impairment is any loss or abnormality of psychological, physiological or anatomical structure or function; </a:t>
            </a:r>
            <a:endParaRPr lang="en-US" dirty="0" smtClean="0"/>
          </a:p>
          <a:p>
            <a:endParaRPr lang="en-US" dirty="0" smtClean="0"/>
          </a:p>
          <a:p>
            <a:r>
              <a:rPr lang="en-US" dirty="0" smtClean="0"/>
              <a:t>a </a:t>
            </a:r>
            <a:r>
              <a:rPr lang="en-US" dirty="0"/>
              <a:t>disability is any restriction or lack (resulting from an impairment) of ability to perform an activity in the manner or within the range considered normal for a human being; </a:t>
            </a:r>
            <a:endParaRPr lang="en-US" dirty="0" smtClean="0"/>
          </a:p>
          <a:p>
            <a:endParaRPr lang="en-US" dirty="0" smtClean="0"/>
          </a:p>
          <a:p>
            <a:r>
              <a:rPr lang="en-US" dirty="0" smtClean="0"/>
              <a:t>a </a:t>
            </a:r>
            <a:r>
              <a:rPr lang="en-US" dirty="0"/>
              <a:t>handicap is a disadvantage for a given individual, resulting from an impairment or a disability, that prevents the </a:t>
            </a:r>
            <a:r>
              <a:rPr lang="en-US" dirty="0" err="1"/>
              <a:t>fulfilment</a:t>
            </a:r>
            <a:r>
              <a:rPr lang="en-US" dirty="0"/>
              <a:t> of a role that is considered normal (depending on age, sex and social and cultural factors) for that individual</a:t>
            </a:r>
            <a:r>
              <a:rPr lang="en-US" dirty="0" smtClean="0"/>
              <a:t>'.</a:t>
            </a:r>
          </a:p>
          <a:p>
            <a:pPr lvl="1"/>
            <a:r>
              <a:rPr lang="fr-CA" dirty="0" smtClean="0"/>
              <a:t>WHO 1976</a:t>
            </a:r>
            <a:endParaRPr lang="en-US" dirty="0"/>
          </a:p>
        </p:txBody>
      </p:sp>
    </p:spTree>
    <p:extLst>
      <p:ext uri="{BB962C8B-B14F-4D97-AF65-F5344CB8AC3E}">
        <p14:creationId xmlns:p14="http://schemas.microsoft.com/office/powerpoint/2010/main" val="3571505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 don’t want a handicapped baby’</a:t>
            </a:r>
            <a:endParaRPr lang="fr-CA" dirty="0"/>
          </a:p>
        </p:txBody>
      </p:sp>
      <p:sp>
        <p:nvSpPr>
          <p:cNvPr id="3" name="Espace réservé du contenu 2"/>
          <p:cNvSpPr>
            <a:spLocks noGrp="1"/>
          </p:cNvSpPr>
          <p:nvPr>
            <p:ph idx="1"/>
          </p:nvPr>
        </p:nvSpPr>
        <p:spPr/>
        <p:txBody>
          <a:bodyPr>
            <a:normAutofit fontScale="92500" lnSpcReduction="20000"/>
          </a:bodyPr>
          <a:lstStyle/>
          <a:p>
            <a:r>
              <a:rPr lang="en-CA" dirty="0" smtClean="0"/>
              <a:t>Who does?</a:t>
            </a:r>
          </a:p>
          <a:p>
            <a:r>
              <a:rPr lang="en-CA" dirty="0" smtClean="0"/>
              <a:t>What most parents really mean (I believe) is that they don’t want a baby in a wheelchair with whom they can’t communicate.</a:t>
            </a:r>
          </a:p>
          <a:p>
            <a:r>
              <a:rPr lang="en-CA" dirty="0" smtClean="0"/>
              <a:t>For most parents, a baby with a limp, or who has problems at school, or who needs hearing aids… those are acceptable, </a:t>
            </a:r>
          </a:p>
          <a:p>
            <a:r>
              <a:rPr lang="en-CA" dirty="0" smtClean="0"/>
              <a:t>There is a big difference between ‘I don’t want this’ and ‘I will not accept this’</a:t>
            </a:r>
          </a:p>
          <a:p>
            <a:pPr lvl="1"/>
            <a:r>
              <a:rPr lang="en-CA" dirty="0" smtClean="0"/>
              <a:t>and I think for most ethicists, the idea of interrupting treatment for such conditions would be outrageous.</a:t>
            </a:r>
            <a:endParaRPr lang="fr-CA" dirty="0"/>
          </a:p>
        </p:txBody>
      </p:sp>
    </p:spTree>
    <p:extLst>
      <p:ext uri="{BB962C8B-B14F-4D97-AF65-F5344CB8AC3E}">
        <p14:creationId xmlns:p14="http://schemas.microsoft.com/office/powerpoint/2010/main" val="51784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Predicting</a:t>
            </a:r>
            <a:r>
              <a:rPr lang="fr-CA" dirty="0" smtClean="0"/>
              <a:t> </a:t>
            </a:r>
            <a:r>
              <a:rPr lang="fr-CA" dirty="0" err="1" smtClean="0"/>
              <a:t>Death</a:t>
            </a:r>
            <a:endParaRPr lang="en-US" dirty="0"/>
          </a:p>
        </p:txBody>
      </p:sp>
      <p:sp>
        <p:nvSpPr>
          <p:cNvPr id="3" name="Espace réservé du contenu 2"/>
          <p:cNvSpPr>
            <a:spLocks noGrp="1"/>
          </p:cNvSpPr>
          <p:nvPr>
            <p:ph idx="1"/>
          </p:nvPr>
        </p:nvSpPr>
        <p:spPr/>
        <p:txBody>
          <a:bodyPr/>
          <a:lstStyle/>
          <a:p>
            <a:r>
              <a:rPr lang="fr-CA" dirty="0" err="1" smtClean="0"/>
              <a:t>Surely</a:t>
            </a:r>
            <a:r>
              <a:rPr lang="fr-CA" dirty="0" smtClean="0"/>
              <a:t> </a:t>
            </a:r>
            <a:r>
              <a:rPr lang="fr-CA" dirty="0" err="1" smtClean="0"/>
              <a:t>this</a:t>
            </a:r>
            <a:r>
              <a:rPr lang="fr-CA" dirty="0" smtClean="0"/>
              <a:t> </a:t>
            </a:r>
            <a:r>
              <a:rPr lang="fr-CA" dirty="0" err="1" smtClean="0"/>
              <a:t>should</a:t>
            </a:r>
            <a:r>
              <a:rPr lang="fr-CA" dirty="0" smtClean="0"/>
              <a:t> </a:t>
            </a:r>
            <a:r>
              <a:rPr lang="fr-CA" dirty="0" err="1" smtClean="0"/>
              <a:t>be</a:t>
            </a:r>
            <a:r>
              <a:rPr lang="fr-CA" dirty="0" smtClean="0"/>
              <a:t> </a:t>
            </a:r>
            <a:r>
              <a:rPr lang="fr-CA" dirty="0" err="1" smtClean="0"/>
              <a:t>easy</a:t>
            </a:r>
            <a:r>
              <a:rPr lang="fr-CA" dirty="0" smtClean="0"/>
              <a:t>?</a:t>
            </a:r>
          </a:p>
          <a:p>
            <a:r>
              <a:rPr lang="fr-CA" dirty="0" smtClean="0"/>
              <a:t>In the DR </a:t>
            </a:r>
            <a:r>
              <a:rPr lang="fr-CA" dirty="0" err="1" smtClean="0"/>
              <a:t>Wyckoff</a:t>
            </a:r>
            <a:r>
              <a:rPr lang="fr-CA" dirty="0" smtClean="0"/>
              <a:t> 2012</a:t>
            </a:r>
          </a:p>
          <a:p>
            <a:pPr lvl="1"/>
            <a:r>
              <a:rPr lang="fr-CA" dirty="0" smtClean="0"/>
              <a:t>ELBW </a:t>
            </a:r>
            <a:r>
              <a:rPr lang="fr-CA" dirty="0" err="1" smtClean="0"/>
              <a:t>neonates</a:t>
            </a:r>
            <a:r>
              <a:rPr lang="fr-CA" dirty="0" smtClean="0"/>
              <a:t>, </a:t>
            </a:r>
            <a:r>
              <a:rPr lang="fr-CA" dirty="0" err="1" smtClean="0"/>
              <a:t>Apgar</a:t>
            </a:r>
            <a:r>
              <a:rPr lang="fr-CA" dirty="0" smtClean="0"/>
              <a:t> score </a:t>
            </a:r>
            <a:r>
              <a:rPr lang="fr-CA" dirty="0" err="1" smtClean="0"/>
              <a:t>at</a:t>
            </a:r>
            <a:r>
              <a:rPr lang="fr-CA" dirty="0" smtClean="0"/>
              <a:t> 5 minutes of 0 or 1</a:t>
            </a:r>
          </a:p>
          <a:p>
            <a:pPr lvl="1"/>
            <a:r>
              <a:rPr lang="fr-CA" dirty="0" smtClean="0"/>
              <a:t>36% </a:t>
            </a:r>
            <a:r>
              <a:rPr lang="fr-CA" dirty="0" err="1" smtClean="0"/>
              <a:t>survival</a:t>
            </a:r>
            <a:r>
              <a:rPr lang="fr-CA" dirty="0" smtClean="0"/>
              <a:t> to </a:t>
            </a:r>
            <a:r>
              <a:rPr lang="fr-CA" dirty="0" err="1" smtClean="0"/>
              <a:t>discharge</a:t>
            </a:r>
            <a:endParaRPr lang="fr-CA" dirty="0" smtClean="0"/>
          </a:p>
          <a:p>
            <a:pPr lvl="2"/>
            <a:r>
              <a:rPr lang="fr-CA" dirty="0" smtClean="0"/>
              <a:t>(</a:t>
            </a:r>
            <a:r>
              <a:rPr lang="fr-CA" dirty="0" err="1" smtClean="0"/>
              <a:t>among</a:t>
            </a:r>
            <a:r>
              <a:rPr lang="fr-CA" dirty="0" smtClean="0"/>
              <a:t> </a:t>
            </a:r>
            <a:r>
              <a:rPr lang="fr-CA" dirty="0" err="1" smtClean="0"/>
              <a:t>survivors</a:t>
            </a:r>
            <a:r>
              <a:rPr lang="fr-CA" dirty="0" smtClean="0"/>
              <a:t> 50% NDI, </a:t>
            </a:r>
            <a:r>
              <a:rPr lang="fr-CA" dirty="0" err="1" smtClean="0"/>
              <a:t>most</a:t>
            </a:r>
            <a:r>
              <a:rPr lang="fr-CA" dirty="0" smtClean="0"/>
              <a:t> of </a:t>
            </a:r>
            <a:r>
              <a:rPr lang="fr-CA" dirty="0" err="1" smtClean="0"/>
              <a:t>which</a:t>
            </a:r>
            <a:r>
              <a:rPr lang="fr-CA" dirty="0" smtClean="0"/>
              <a:t> (80%) </a:t>
            </a:r>
            <a:r>
              <a:rPr lang="fr-CA" dirty="0" err="1" smtClean="0"/>
              <a:t>is</a:t>
            </a:r>
            <a:r>
              <a:rPr lang="fr-CA" dirty="0" smtClean="0"/>
              <a:t> BSID MDI &lt;70)</a:t>
            </a:r>
          </a:p>
        </p:txBody>
      </p:sp>
    </p:spTree>
    <p:extLst>
      <p:ext uri="{BB962C8B-B14F-4D97-AF65-F5344CB8AC3E}">
        <p14:creationId xmlns:p14="http://schemas.microsoft.com/office/powerpoint/2010/main" val="946790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Predicting</a:t>
            </a:r>
            <a:r>
              <a:rPr lang="fr-CA" dirty="0" smtClean="0"/>
              <a:t> </a:t>
            </a:r>
            <a:r>
              <a:rPr lang="fr-CA" dirty="0" err="1" smtClean="0"/>
              <a:t>Death</a:t>
            </a:r>
            <a:r>
              <a:rPr lang="fr-CA" dirty="0" smtClean="0"/>
              <a:t> in the NICU</a:t>
            </a:r>
            <a:endParaRPr lang="en-US" dirty="0"/>
          </a:p>
        </p:txBody>
      </p:sp>
      <p:sp>
        <p:nvSpPr>
          <p:cNvPr id="3" name="Espace réservé du contenu 2"/>
          <p:cNvSpPr>
            <a:spLocks noGrp="1"/>
          </p:cNvSpPr>
          <p:nvPr>
            <p:ph idx="1"/>
          </p:nvPr>
        </p:nvSpPr>
        <p:spPr/>
        <p:txBody>
          <a:bodyPr/>
          <a:lstStyle/>
          <a:p>
            <a:r>
              <a:rPr lang="fr-CA" dirty="0" err="1" smtClean="0"/>
              <a:t>Meadow</a:t>
            </a:r>
            <a:r>
              <a:rPr lang="fr-CA" dirty="0" smtClean="0"/>
              <a:t> et al</a:t>
            </a:r>
            <a:r>
              <a:rPr lang="fr-CA" dirty="0" smtClean="0"/>
              <a:t>….</a:t>
            </a:r>
            <a:r>
              <a:rPr lang="fr-CA" dirty="0" err="1" smtClean="0"/>
              <a:t>repeatedly</a:t>
            </a:r>
            <a:endParaRPr lang="fr-CA" dirty="0" smtClean="0"/>
          </a:p>
          <a:p>
            <a:r>
              <a:rPr lang="fr-CA" dirty="0" smtClean="0"/>
              <a:t>Age </a:t>
            </a:r>
            <a:r>
              <a:rPr lang="fr-CA" dirty="0" err="1" smtClean="0"/>
              <a:t>at</a:t>
            </a:r>
            <a:r>
              <a:rPr lang="fr-CA" dirty="0" smtClean="0"/>
              <a:t> </a:t>
            </a:r>
            <a:r>
              <a:rPr lang="fr-CA" dirty="0" err="1" smtClean="0"/>
              <a:t>death</a:t>
            </a:r>
            <a:r>
              <a:rPr lang="fr-CA" dirty="0" smtClean="0"/>
              <a:t> has been </a:t>
            </a:r>
            <a:r>
              <a:rPr lang="fr-CA" dirty="0" err="1" smtClean="0"/>
              <a:t>changing</a:t>
            </a:r>
            <a:endParaRPr lang="fr-CA" dirty="0" smtClean="0"/>
          </a:p>
          <a:p>
            <a:r>
              <a:rPr lang="fr-CA" dirty="0" smtClean="0"/>
              <a:t>Causes of </a:t>
            </a:r>
            <a:r>
              <a:rPr lang="fr-CA" dirty="0" err="1" smtClean="0"/>
              <a:t>death</a:t>
            </a:r>
            <a:r>
              <a:rPr lang="fr-CA" dirty="0" smtClean="0"/>
              <a:t>: </a:t>
            </a:r>
            <a:r>
              <a:rPr lang="fr-CA" dirty="0" err="1" smtClean="0"/>
              <a:t>after</a:t>
            </a:r>
            <a:r>
              <a:rPr lang="fr-CA" dirty="0" smtClean="0"/>
              <a:t> the first few </a:t>
            </a:r>
            <a:r>
              <a:rPr lang="fr-CA" dirty="0" err="1" smtClean="0"/>
              <a:t>days</a:t>
            </a:r>
            <a:r>
              <a:rPr lang="fr-CA" dirty="0" smtClean="0"/>
              <a:t>, </a:t>
            </a:r>
            <a:r>
              <a:rPr lang="fr-CA" dirty="0" err="1" smtClean="0"/>
              <a:t>sepsis</a:t>
            </a:r>
            <a:r>
              <a:rPr lang="fr-CA" dirty="0" smtClean="0"/>
              <a:t>, NEC, progressive </a:t>
            </a:r>
            <a:r>
              <a:rPr lang="fr-CA" dirty="0" err="1" smtClean="0"/>
              <a:t>respiratory</a:t>
            </a:r>
            <a:r>
              <a:rPr lang="fr-CA" dirty="0" smtClean="0"/>
              <a:t> </a:t>
            </a:r>
            <a:r>
              <a:rPr lang="fr-CA" dirty="0" err="1" smtClean="0"/>
              <a:t>failure</a:t>
            </a:r>
            <a:endParaRPr lang="en-US" dirty="0"/>
          </a:p>
        </p:txBody>
      </p:sp>
    </p:spTree>
    <p:extLst>
      <p:ext uri="{BB962C8B-B14F-4D97-AF65-F5344CB8AC3E}">
        <p14:creationId xmlns:p14="http://schemas.microsoft.com/office/powerpoint/2010/main" val="4035236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Predicting</a:t>
            </a:r>
            <a:r>
              <a:rPr lang="fr-CA" dirty="0" smtClean="0"/>
              <a:t> </a:t>
            </a:r>
            <a:r>
              <a:rPr lang="fr-CA" dirty="0" err="1" smtClean="0"/>
              <a:t>Disability</a:t>
            </a:r>
            <a:endParaRPr lang="en-US" dirty="0"/>
          </a:p>
        </p:txBody>
      </p:sp>
      <p:sp>
        <p:nvSpPr>
          <p:cNvPr id="3" name="Espace réservé du contenu 2"/>
          <p:cNvSpPr>
            <a:spLocks noGrp="1"/>
          </p:cNvSpPr>
          <p:nvPr>
            <p:ph idx="1"/>
          </p:nvPr>
        </p:nvSpPr>
        <p:spPr/>
        <p:txBody>
          <a:bodyPr>
            <a:normAutofit lnSpcReduction="10000"/>
          </a:bodyPr>
          <a:lstStyle/>
          <a:p>
            <a:r>
              <a:rPr lang="fr-CA" dirty="0" err="1" smtClean="0"/>
              <a:t>Which</a:t>
            </a:r>
            <a:r>
              <a:rPr lang="fr-CA" dirty="0" smtClean="0"/>
              <a:t> </a:t>
            </a:r>
            <a:r>
              <a:rPr lang="fr-CA" dirty="0" err="1" smtClean="0"/>
              <a:t>disabilities</a:t>
            </a:r>
            <a:r>
              <a:rPr lang="fr-CA" dirty="0" smtClean="0"/>
              <a:t> do </a:t>
            </a:r>
            <a:r>
              <a:rPr lang="fr-CA" dirty="0" err="1" smtClean="0"/>
              <a:t>you</a:t>
            </a:r>
            <a:r>
              <a:rPr lang="fr-CA" dirty="0" smtClean="0"/>
              <a:t> </a:t>
            </a:r>
            <a:r>
              <a:rPr lang="fr-CA" dirty="0" err="1" smtClean="0"/>
              <a:t>want</a:t>
            </a:r>
            <a:r>
              <a:rPr lang="fr-CA" dirty="0" smtClean="0"/>
              <a:t> to talk about?</a:t>
            </a:r>
          </a:p>
          <a:p>
            <a:r>
              <a:rPr lang="fr-CA" dirty="0" smtClean="0"/>
              <a:t>A </a:t>
            </a:r>
            <a:r>
              <a:rPr lang="fr-CA" dirty="0" err="1" smtClean="0"/>
              <a:t>low</a:t>
            </a:r>
            <a:r>
              <a:rPr lang="fr-CA" dirty="0" smtClean="0"/>
              <a:t> </a:t>
            </a:r>
            <a:r>
              <a:rPr lang="fr-CA" dirty="0" err="1" smtClean="0"/>
              <a:t>Bayley</a:t>
            </a:r>
            <a:r>
              <a:rPr lang="fr-CA" dirty="0" smtClean="0"/>
              <a:t> score </a:t>
            </a:r>
            <a:r>
              <a:rPr lang="fr-CA" dirty="0" err="1" smtClean="0"/>
              <a:t>is</a:t>
            </a:r>
            <a:r>
              <a:rPr lang="fr-CA" dirty="0" smtClean="0"/>
              <a:t> not a </a:t>
            </a:r>
            <a:r>
              <a:rPr lang="fr-CA" dirty="0" err="1" smtClean="0"/>
              <a:t>disability</a:t>
            </a:r>
            <a:r>
              <a:rPr lang="fr-CA" dirty="0" smtClean="0"/>
              <a:t>!</a:t>
            </a:r>
          </a:p>
          <a:p>
            <a:r>
              <a:rPr lang="fr-CA" dirty="0" smtClean="0"/>
              <a:t>A </a:t>
            </a:r>
            <a:r>
              <a:rPr lang="fr-CA" dirty="0" err="1" smtClean="0"/>
              <a:t>low</a:t>
            </a:r>
            <a:r>
              <a:rPr lang="fr-CA" dirty="0" smtClean="0"/>
              <a:t> </a:t>
            </a:r>
            <a:r>
              <a:rPr lang="fr-CA" dirty="0" err="1" smtClean="0"/>
              <a:t>Bayley</a:t>
            </a:r>
            <a:r>
              <a:rPr lang="fr-CA" dirty="0" smtClean="0"/>
              <a:t> score </a:t>
            </a:r>
            <a:r>
              <a:rPr lang="fr-CA" dirty="0" err="1" smtClean="0"/>
              <a:t>is</a:t>
            </a:r>
            <a:r>
              <a:rPr lang="fr-CA" dirty="0" smtClean="0"/>
              <a:t> an indication of </a:t>
            </a:r>
            <a:r>
              <a:rPr lang="fr-CA" dirty="0" err="1" smtClean="0"/>
              <a:t>delayed</a:t>
            </a:r>
            <a:r>
              <a:rPr lang="fr-CA" dirty="0" smtClean="0"/>
              <a:t> </a:t>
            </a:r>
            <a:r>
              <a:rPr lang="fr-CA" dirty="0" err="1" smtClean="0"/>
              <a:t>development</a:t>
            </a:r>
            <a:r>
              <a:rPr lang="fr-CA" dirty="0" smtClean="0"/>
              <a:t>, </a:t>
            </a:r>
          </a:p>
          <a:p>
            <a:r>
              <a:rPr lang="fr-CA" dirty="0" err="1" smtClean="0"/>
              <a:t>Many</a:t>
            </a:r>
            <a:r>
              <a:rPr lang="fr-CA" dirty="0" smtClean="0"/>
              <a:t> infants </a:t>
            </a:r>
            <a:r>
              <a:rPr lang="fr-CA" dirty="0" err="1" smtClean="0"/>
              <a:t>with</a:t>
            </a:r>
            <a:r>
              <a:rPr lang="fr-CA" dirty="0" smtClean="0"/>
              <a:t> </a:t>
            </a:r>
            <a:r>
              <a:rPr lang="fr-CA" dirty="0" err="1" smtClean="0"/>
              <a:t>low</a:t>
            </a:r>
            <a:r>
              <a:rPr lang="fr-CA" dirty="0" smtClean="0"/>
              <a:t> </a:t>
            </a:r>
            <a:r>
              <a:rPr lang="fr-CA" dirty="0" err="1" smtClean="0"/>
              <a:t>Bayley</a:t>
            </a:r>
            <a:r>
              <a:rPr lang="fr-CA" dirty="0" smtClean="0"/>
              <a:t> scores </a:t>
            </a:r>
            <a:r>
              <a:rPr lang="fr-CA" dirty="0" err="1" smtClean="0"/>
              <a:t>will</a:t>
            </a:r>
            <a:r>
              <a:rPr lang="fr-CA" dirty="0" smtClean="0"/>
              <a:t> not have ‘Cognitive </a:t>
            </a:r>
            <a:r>
              <a:rPr lang="fr-CA" dirty="0" err="1" smtClean="0"/>
              <a:t>Impairment</a:t>
            </a:r>
            <a:r>
              <a:rPr lang="fr-CA" dirty="0" smtClean="0"/>
              <a:t>’</a:t>
            </a:r>
          </a:p>
          <a:p>
            <a:r>
              <a:rPr lang="fr-CA" dirty="0" err="1" smtClean="0"/>
              <a:t>Very</a:t>
            </a:r>
            <a:r>
              <a:rPr lang="fr-CA" dirty="0" smtClean="0"/>
              <a:t> few infants </a:t>
            </a:r>
            <a:r>
              <a:rPr lang="fr-CA" dirty="0" err="1" smtClean="0"/>
              <a:t>with</a:t>
            </a:r>
            <a:r>
              <a:rPr lang="fr-CA" dirty="0" smtClean="0"/>
              <a:t> </a:t>
            </a:r>
            <a:r>
              <a:rPr lang="fr-CA" dirty="0" err="1" smtClean="0"/>
              <a:t>low</a:t>
            </a:r>
            <a:r>
              <a:rPr lang="fr-CA" dirty="0" smtClean="0"/>
              <a:t> </a:t>
            </a:r>
            <a:r>
              <a:rPr lang="fr-CA" dirty="0" err="1" smtClean="0"/>
              <a:t>Bayley</a:t>
            </a:r>
            <a:r>
              <a:rPr lang="fr-CA" dirty="0" smtClean="0"/>
              <a:t> scores </a:t>
            </a:r>
            <a:r>
              <a:rPr lang="fr-CA" dirty="0" err="1" smtClean="0"/>
              <a:t>will</a:t>
            </a:r>
            <a:r>
              <a:rPr lang="fr-CA" dirty="0" smtClean="0"/>
              <a:t> </a:t>
            </a:r>
            <a:r>
              <a:rPr lang="fr-CA" dirty="0" err="1" smtClean="0"/>
              <a:t>be</a:t>
            </a:r>
            <a:r>
              <a:rPr lang="fr-CA" dirty="0" smtClean="0"/>
              <a:t> </a:t>
            </a:r>
            <a:r>
              <a:rPr lang="fr-CA" dirty="0" err="1" smtClean="0"/>
              <a:t>so</a:t>
            </a:r>
            <a:r>
              <a:rPr lang="fr-CA" dirty="0" smtClean="0"/>
              <a:t> </a:t>
            </a:r>
            <a:r>
              <a:rPr lang="fr-CA" dirty="0" err="1" smtClean="0"/>
              <a:t>badly</a:t>
            </a:r>
            <a:r>
              <a:rPr lang="fr-CA" dirty="0" smtClean="0"/>
              <a:t> </a:t>
            </a:r>
            <a:r>
              <a:rPr lang="fr-CA" dirty="0" err="1" smtClean="0"/>
              <a:t>impaired</a:t>
            </a:r>
            <a:r>
              <a:rPr lang="fr-CA" dirty="0" smtClean="0"/>
              <a:t> </a:t>
            </a:r>
            <a:r>
              <a:rPr lang="fr-CA" dirty="0" err="1" smtClean="0"/>
              <a:t>that</a:t>
            </a:r>
            <a:r>
              <a:rPr lang="fr-CA" dirty="0" smtClean="0"/>
              <a:t> </a:t>
            </a:r>
            <a:r>
              <a:rPr lang="fr-CA" dirty="0" err="1" smtClean="0"/>
              <a:t>there</a:t>
            </a:r>
            <a:r>
              <a:rPr lang="fr-CA" dirty="0" smtClean="0"/>
              <a:t> </a:t>
            </a:r>
            <a:r>
              <a:rPr lang="fr-CA" dirty="0" err="1" smtClean="0"/>
              <a:t>is</a:t>
            </a:r>
            <a:r>
              <a:rPr lang="fr-CA" dirty="0" smtClean="0"/>
              <a:t> </a:t>
            </a:r>
            <a:r>
              <a:rPr lang="fr-CA" dirty="0" err="1" smtClean="0"/>
              <a:t>substantial</a:t>
            </a:r>
            <a:r>
              <a:rPr lang="fr-CA" dirty="0" smtClean="0"/>
              <a:t> </a:t>
            </a:r>
            <a:r>
              <a:rPr lang="fr-CA" dirty="0" err="1" smtClean="0"/>
              <a:t>effect</a:t>
            </a:r>
            <a:r>
              <a:rPr lang="fr-CA" dirty="0" smtClean="0"/>
              <a:t> on </a:t>
            </a:r>
            <a:r>
              <a:rPr lang="fr-CA" dirty="0" err="1" smtClean="0"/>
              <a:t>their</a:t>
            </a:r>
            <a:r>
              <a:rPr lang="fr-CA" dirty="0" smtClean="0"/>
              <a:t> </a:t>
            </a:r>
            <a:r>
              <a:rPr lang="fr-CA" dirty="0" err="1" smtClean="0"/>
              <a:t>QoL</a:t>
            </a:r>
            <a:endParaRPr lang="en-US" dirty="0"/>
          </a:p>
        </p:txBody>
      </p:sp>
    </p:spTree>
    <p:extLst>
      <p:ext uri="{BB962C8B-B14F-4D97-AF65-F5344CB8AC3E}">
        <p14:creationId xmlns:p14="http://schemas.microsoft.com/office/powerpoint/2010/main" val="4060945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8" name="Rectangle 6"/>
          <p:cNvSpPr>
            <a:spLocks noGrp="1" noChangeArrowheads="1"/>
          </p:cNvSpPr>
          <p:nvPr>
            <p:ph type="title" idx="4294967295"/>
          </p:nvPr>
        </p:nvSpPr>
        <p:spPr/>
        <p:txBody>
          <a:bodyPr>
            <a:normAutofit fontScale="90000"/>
          </a:bodyPr>
          <a:lstStyle/>
          <a:p>
            <a:pPr eaLnBrk="1" hangingPunct="1"/>
            <a:r>
              <a:rPr lang="fr-CA" sz="4000" dirty="0" err="1" smtClean="0"/>
              <a:t>Does</a:t>
            </a:r>
            <a:r>
              <a:rPr lang="fr-CA" sz="4000" dirty="0" smtClean="0"/>
              <a:t> a </a:t>
            </a:r>
            <a:r>
              <a:rPr lang="fr-CA" sz="4000" dirty="0" err="1" smtClean="0"/>
              <a:t>low</a:t>
            </a:r>
            <a:r>
              <a:rPr lang="fr-CA" sz="4000" dirty="0" smtClean="0"/>
              <a:t> </a:t>
            </a:r>
            <a:r>
              <a:rPr lang="fr-CA" sz="4000" dirty="0" err="1" smtClean="0"/>
              <a:t>Bayley</a:t>
            </a:r>
            <a:r>
              <a:rPr lang="fr-CA" sz="4000" dirty="0" smtClean="0"/>
              <a:t> MDI </a:t>
            </a:r>
            <a:r>
              <a:rPr lang="fr-CA" sz="4000" dirty="0" err="1" smtClean="0"/>
              <a:t>mean</a:t>
            </a:r>
            <a:r>
              <a:rPr lang="fr-CA" sz="4000" dirty="0" smtClean="0"/>
              <a:t> </a:t>
            </a:r>
            <a:r>
              <a:rPr lang="fr-CA" sz="4000" dirty="0" err="1" smtClean="0"/>
              <a:t>that</a:t>
            </a:r>
            <a:r>
              <a:rPr lang="fr-CA" sz="4000" dirty="0" smtClean="0"/>
              <a:t> an infant has cognitive </a:t>
            </a:r>
            <a:r>
              <a:rPr lang="fr-CA" sz="4000" dirty="0" err="1" smtClean="0"/>
              <a:t>impairment</a:t>
            </a:r>
            <a:r>
              <a:rPr lang="fr-CA" sz="4000" dirty="0" smtClean="0"/>
              <a:t>?</a:t>
            </a:r>
            <a:r>
              <a:rPr lang="en-US" dirty="0" smtClean="0"/>
              <a:t> Hack et al</a:t>
            </a:r>
          </a:p>
        </p:txBody>
      </p:sp>
      <p:graphicFrame>
        <p:nvGraphicFramePr>
          <p:cNvPr id="106499" name="Object 5"/>
          <p:cNvGraphicFramePr>
            <a:graphicFrameLocks noGrp="1" noChangeAspect="1"/>
          </p:cNvGraphicFramePr>
          <p:nvPr>
            <p:ph idx="4294967295"/>
          </p:nvPr>
        </p:nvGraphicFramePr>
        <p:xfrm>
          <a:off x="990600" y="2209800"/>
          <a:ext cx="7467600" cy="4411663"/>
        </p:xfrm>
        <a:graphic>
          <a:graphicData uri="http://schemas.openxmlformats.org/presentationml/2006/ole">
            <mc:AlternateContent xmlns:mc="http://schemas.openxmlformats.org/markup-compatibility/2006">
              <mc:Choice xmlns:v="urn:schemas-microsoft-com:vml" Requires="v">
                <p:oleObj spid="_x0000_s2078" name="Document" r:id="rId3" imgW="8158430" imgH="3968204" progId="Word.Document.8">
                  <p:embed/>
                </p:oleObj>
              </mc:Choice>
              <mc:Fallback>
                <p:oleObj name="Document" r:id="rId3" imgW="8158430" imgH="3968204"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17650"/>
                      <a:stretch>
                        <a:fillRect/>
                      </a:stretch>
                    </p:blipFill>
                    <p:spPr bwMode="auto">
                      <a:xfrm>
                        <a:off x="990600" y="2209800"/>
                        <a:ext cx="7467600" cy="4411663"/>
                      </a:xfrm>
                      <a:prstGeom prst="rect">
                        <a:avLst/>
                      </a:prstGeom>
                      <a:solidFill>
                        <a:srgbClr val="FF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501" name="Oval 1029"/>
          <p:cNvSpPr>
            <a:spLocks noChangeArrowheads="1"/>
          </p:cNvSpPr>
          <p:nvPr/>
        </p:nvSpPr>
        <p:spPr bwMode="auto">
          <a:xfrm>
            <a:off x="1600200" y="4038600"/>
            <a:ext cx="1676400" cy="685800"/>
          </a:xfrm>
          <a:prstGeom prst="ellipse">
            <a:avLst/>
          </a:prstGeom>
          <a:noFill/>
          <a:ln w="12700" cap="sq">
            <a:solidFill>
              <a:srgbClr val="FF0000"/>
            </a:solidFill>
            <a:round/>
            <a:headEnd type="none" w="sm" len="sm"/>
            <a:tailEnd type="none" w="sm" len="sm"/>
          </a:ln>
          <a:effectLst/>
        </p:spPr>
        <p:txBody>
          <a:bodyPr wrap="none" anchor="ctr"/>
          <a:lstStyle/>
          <a:p>
            <a:endParaRPr lang="fr-CA"/>
          </a:p>
        </p:txBody>
      </p:sp>
      <p:sp>
        <p:nvSpPr>
          <p:cNvPr id="106502" name="Oval 1030"/>
          <p:cNvSpPr>
            <a:spLocks noChangeArrowheads="1"/>
          </p:cNvSpPr>
          <p:nvPr/>
        </p:nvSpPr>
        <p:spPr bwMode="auto">
          <a:xfrm>
            <a:off x="838200" y="3581400"/>
            <a:ext cx="838200" cy="2286000"/>
          </a:xfrm>
          <a:prstGeom prst="ellipse">
            <a:avLst/>
          </a:prstGeom>
          <a:noFill/>
          <a:ln w="12700" cap="sq">
            <a:solidFill>
              <a:srgbClr val="FF0000"/>
            </a:solidFill>
            <a:round/>
            <a:headEnd type="none" w="sm" len="sm"/>
            <a:tailEnd type="none" w="sm" len="sm"/>
          </a:ln>
          <a:effectLst/>
        </p:spPr>
        <p:txBody>
          <a:bodyPr wrap="none" anchor="ctr"/>
          <a:lstStyle/>
          <a:p>
            <a:endParaRPr lang="fr-CA"/>
          </a:p>
        </p:txBody>
      </p:sp>
    </p:spTree>
    <p:extLst>
      <p:ext uri="{BB962C8B-B14F-4D97-AF65-F5344CB8AC3E}">
        <p14:creationId xmlns:p14="http://schemas.microsoft.com/office/powerpoint/2010/main" val="924540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Figure 2. Relationship Between Mental Development Index Scores at 18 Months and Gain in Cognitive Scores Between 18 Months and 5 Years.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160" y="6041435"/>
            <a:ext cx="1100160" cy="4248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4560" y="979303"/>
            <a:ext cx="655920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1294561"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Schmidt, B. et al. JAMA 2012;307:275-282</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Copyright restrictions may apply.</a:t>
            </a:r>
          </a:p>
        </p:txBody>
      </p:sp>
    </p:spTree>
    <p:extLst>
      <p:ext uri="{BB962C8B-B14F-4D97-AF65-F5344CB8AC3E}">
        <p14:creationId xmlns:p14="http://schemas.microsoft.com/office/powerpoint/2010/main" val="25853757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smtClean="0"/>
              <a:t>Colombo and Carlson</a:t>
            </a:r>
            <a:br>
              <a:rPr lang="fr-CA" dirty="0" smtClean="0"/>
            </a:br>
            <a:r>
              <a:rPr lang="fr-CA" sz="2700" dirty="0" err="1" smtClean="0"/>
              <a:t>Pediatrics</a:t>
            </a:r>
            <a:r>
              <a:rPr lang="fr-CA" sz="2700" dirty="0" smtClean="0"/>
              <a:t>: </a:t>
            </a:r>
            <a:r>
              <a:rPr lang="fr-CA" sz="2700" dirty="0" err="1" smtClean="0"/>
              <a:t>June</a:t>
            </a:r>
            <a:r>
              <a:rPr lang="fr-CA" sz="2700" dirty="0" smtClean="0"/>
              <a:t> 2012</a:t>
            </a:r>
            <a:endParaRPr lang="en-US" sz="2700" dirty="0"/>
          </a:p>
        </p:txBody>
      </p:sp>
      <p:sp>
        <p:nvSpPr>
          <p:cNvPr id="3" name="Espace réservé du contenu 2"/>
          <p:cNvSpPr>
            <a:spLocks noGrp="1"/>
          </p:cNvSpPr>
          <p:nvPr>
            <p:ph idx="1"/>
          </p:nvPr>
        </p:nvSpPr>
        <p:spPr/>
        <p:txBody>
          <a:bodyPr>
            <a:normAutofit fontScale="70000" lnSpcReduction="20000"/>
          </a:bodyPr>
          <a:lstStyle/>
          <a:p>
            <a:r>
              <a:rPr lang="en-US" i="1" dirty="0"/>
              <a:t>The BSID is a global test designed to identify developmental delay. Its role and place within the ﬁeld of developmental science is relatively well established. The BSID is, to be charitable, only modestly related to school-age cognitive development (</a:t>
            </a:r>
            <a:r>
              <a:rPr lang="en-US" i="1" dirty="0" err="1"/>
              <a:t>ie</a:t>
            </a:r>
            <a:r>
              <a:rPr lang="en-US" i="1" dirty="0"/>
              <a:t>, the outcome that is most meaningful to investigators in this ﬁeld). The BSID is a global measure of developmental status in infancy that assesses and aggregates the timely attainment of relatively crude milestones in infancy and early childhood</a:t>
            </a:r>
            <a:r>
              <a:rPr lang="en-US" i="1" dirty="0" smtClean="0"/>
              <a:t>.</a:t>
            </a:r>
          </a:p>
          <a:p>
            <a:r>
              <a:rPr lang="en-US" i="1" dirty="0" smtClean="0"/>
              <a:t>Simply</a:t>
            </a:r>
            <a:r>
              <a:rPr lang="en-US" i="1" dirty="0"/>
              <a:t>, the BSID is not an adequate indicant of speciﬁc cognitive skills that may be differentially affected by interventions or exposures, nutritional or otherwise, and so its use to evaluate the construct of infant cognition is seriously deﬁcient in the context of recent advances in developmental science.</a:t>
            </a:r>
            <a:endParaRPr lang="en-US" dirty="0"/>
          </a:p>
        </p:txBody>
      </p:sp>
    </p:spTree>
    <p:extLst>
      <p:ext uri="{BB962C8B-B14F-4D97-AF65-F5344CB8AC3E}">
        <p14:creationId xmlns:p14="http://schemas.microsoft.com/office/powerpoint/2010/main" val="357610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err="1" smtClean="0"/>
              <a:t>Reasons</a:t>
            </a:r>
            <a:r>
              <a:rPr lang="fr-CA" dirty="0" smtClean="0"/>
              <a:t> for </a:t>
            </a:r>
            <a:r>
              <a:rPr lang="fr-CA" dirty="0" err="1" smtClean="0"/>
              <a:t>trying</a:t>
            </a:r>
            <a:r>
              <a:rPr lang="fr-CA" dirty="0" smtClean="0"/>
              <a:t> to </a:t>
            </a:r>
            <a:r>
              <a:rPr lang="fr-CA" dirty="0" err="1" smtClean="0"/>
              <a:t>predict</a:t>
            </a:r>
            <a:r>
              <a:rPr lang="fr-CA" dirty="0" smtClean="0"/>
              <a:t> </a:t>
            </a:r>
            <a:r>
              <a:rPr lang="fr-CA" dirty="0" err="1" smtClean="0"/>
              <a:t>disability</a:t>
            </a:r>
            <a:endParaRPr lang="en-US" dirty="0"/>
          </a:p>
        </p:txBody>
      </p:sp>
      <p:sp>
        <p:nvSpPr>
          <p:cNvPr id="3" name="Espace réservé du contenu 2"/>
          <p:cNvSpPr>
            <a:spLocks noGrp="1"/>
          </p:cNvSpPr>
          <p:nvPr>
            <p:ph idx="1"/>
          </p:nvPr>
        </p:nvSpPr>
        <p:spPr/>
        <p:txBody>
          <a:bodyPr>
            <a:normAutofit fontScale="92500" lnSpcReduction="10000"/>
          </a:bodyPr>
          <a:lstStyle/>
          <a:p>
            <a:r>
              <a:rPr lang="fr-CA" dirty="0" smtClean="0"/>
              <a:t>To focus </a:t>
            </a:r>
            <a:r>
              <a:rPr lang="fr-CA" dirty="0" err="1" smtClean="0"/>
              <a:t>follow</a:t>
            </a:r>
            <a:r>
              <a:rPr lang="fr-CA" dirty="0" smtClean="0"/>
              <a:t> up programs</a:t>
            </a:r>
          </a:p>
          <a:p>
            <a:r>
              <a:rPr lang="fr-CA" dirty="0" smtClean="0"/>
              <a:t>To </a:t>
            </a:r>
            <a:r>
              <a:rPr lang="fr-CA" dirty="0" err="1" smtClean="0"/>
              <a:t>initiate</a:t>
            </a:r>
            <a:r>
              <a:rPr lang="fr-CA" dirty="0" smtClean="0"/>
              <a:t> </a:t>
            </a:r>
            <a:r>
              <a:rPr lang="fr-CA" dirty="0" err="1" smtClean="0"/>
              <a:t>targeted</a:t>
            </a:r>
            <a:r>
              <a:rPr lang="fr-CA" dirty="0" smtClean="0"/>
              <a:t> </a:t>
            </a:r>
            <a:r>
              <a:rPr lang="fr-CA" dirty="0" err="1" smtClean="0"/>
              <a:t>early</a:t>
            </a:r>
            <a:r>
              <a:rPr lang="fr-CA" dirty="0" smtClean="0"/>
              <a:t> intervention</a:t>
            </a:r>
          </a:p>
          <a:p>
            <a:r>
              <a:rPr lang="fr-CA" dirty="0" smtClean="0"/>
              <a:t>To </a:t>
            </a:r>
            <a:r>
              <a:rPr lang="fr-CA" dirty="0" err="1" smtClean="0"/>
              <a:t>prepare</a:t>
            </a:r>
            <a:r>
              <a:rPr lang="fr-CA" dirty="0" smtClean="0"/>
              <a:t> parents for </a:t>
            </a:r>
            <a:r>
              <a:rPr lang="fr-CA" dirty="0" err="1" smtClean="0"/>
              <a:t>their</a:t>
            </a:r>
            <a:r>
              <a:rPr lang="fr-CA" dirty="0" smtClean="0"/>
              <a:t> future</a:t>
            </a:r>
          </a:p>
          <a:p>
            <a:r>
              <a:rPr lang="fr-CA" dirty="0" smtClean="0"/>
              <a:t>To </a:t>
            </a:r>
            <a:r>
              <a:rPr lang="fr-CA" dirty="0" err="1" smtClean="0"/>
              <a:t>understand</a:t>
            </a:r>
            <a:r>
              <a:rPr lang="fr-CA" dirty="0" smtClean="0"/>
              <a:t> the causes of </a:t>
            </a:r>
            <a:r>
              <a:rPr lang="fr-CA" dirty="0" err="1" smtClean="0"/>
              <a:t>disability</a:t>
            </a:r>
            <a:endParaRPr lang="fr-CA" dirty="0" smtClean="0"/>
          </a:p>
          <a:p>
            <a:r>
              <a:rPr lang="fr-CA" dirty="0" smtClean="0"/>
              <a:t>To </a:t>
            </a:r>
            <a:r>
              <a:rPr lang="fr-CA" dirty="0" err="1" smtClean="0"/>
              <a:t>perform</a:t>
            </a:r>
            <a:r>
              <a:rPr lang="fr-CA" dirty="0" smtClean="0"/>
              <a:t> </a:t>
            </a:r>
            <a:r>
              <a:rPr lang="fr-CA" dirty="0" err="1" smtClean="0"/>
              <a:t>research</a:t>
            </a:r>
            <a:r>
              <a:rPr lang="fr-CA" dirty="0" smtClean="0"/>
              <a:t> to </a:t>
            </a:r>
            <a:r>
              <a:rPr lang="fr-CA" dirty="0" err="1" smtClean="0"/>
              <a:t>reduce</a:t>
            </a:r>
            <a:r>
              <a:rPr lang="fr-CA" dirty="0" smtClean="0"/>
              <a:t> </a:t>
            </a:r>
            <a:r>
              <a:rPr lang="fr-CA" dirty="0" err="1" smtClean="0"/>
              <a:t>disability</a:t>
            </a:r>
            <a:r>
              <a:rPr lang="fr-CA" dirty="0" smtClean="0"/>
              <a:t>, or the impacts of </a:t>
            </a:r>
            <a:r>
              <a:rPr lang="fr-CA" dirty="0" err="1" smtClean="0"/>
              <a:t>disability</a:t>
            </a:r>
            <a:endParaRPr lang="fr-CA" dirty="0" smtClean="0"/>
          </a:p>
          <a:p>
            <a:endParaRPr lang="fr-CA" dirty="0"/>
          </a:p>
          <a:p>
            <a:r>
              <a:rPr lang="fr-CA" dirty="0" smtClean="0"/>
              <a:t>To </a:t>
            </a:r>
            <a:r>
              <a:rPr lang="fr-CA" dirty="0" err="1" smtClean="0"/>
              <a:t>redirect</a:t>
            </a:r>
            <a:r>
              <a:rPr lang="fr-CA" dirty="0" smtClean="0"/>
              <a:t> intensive care to </a:t>
            </a:r>
            <a:r>
              <a:rPr lang="fr-CA" dirty="0" err="1" smtClean="0"/>
              <a:t>comfort</a:t>
            </a:r>
            <a:r>
              <a:rPr lang="fr-CA" dirty="0" smtClean="0"/>
              <a:t> care, and </a:t>
            </a:r>
            <a:r>
              <a:rPr lang="fr-CA" dirty="0" err="1" smtClean="0"/>
              <a:t>eliminate</a:t>
            </a:r>
            <a:r>
              <a:rPr lang="fr-CA" dirty="0" smtClean="0"/>
              <a:t> </a:t>
            </a:r>
            <a:r>
              <a:rPr lang="fr-CA" dirty="0" err="1" smtClean="0"/>
              <a:t>disabled</a:t>
            </a:r>
            <a:r>
              <a:rPr lang="fr-CA" dirty="0" smtClean="0"/>
              <a:t> </a:t>
            </a:r>
            <a:r>
              <a:rPr lang="fr-CA" dirty="0" err="1" smtClean="0"/>
              <a:t>children</a:t>
            </a:r>
            <a:r>
              <a:rPr lang="fr-CA" dirty="0" smtClean="0"/>
              <a:t> </a:t>
            </a:r>
          </a:p>
          <a:p>
            <a:endParaRPr lang="en-US" dirty="0"/>
          </a:p>
        </p:txBody>
      </p:sp>
    </p:spTree>
    <p:extLst>
      <p:ext uri="{BB962C8B-B14F-4D97-AF65-F5344CB8AC3E}">
        <p14:creationId xmlns:p14="http://schemas.microsoft.com/office/powerpoint/2010/main" val="1961135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err="1" smtClean="0"/>
              <a:t>Very</a:t>
            </a:r>
            <a:r>
              <a:rPr lang="fr-CA" dirty="0" smtClean="0"/>
              <a:t> </a:t>
            </a:r>
            <a:r>
              <a:rPr lang="fr-CA" dirty="0" err="1" smtClean="0"/>
              <a:t>early</a:t>
            </a:r>
            <a:r>
              <a:rPr lang="fr-CA" dirty="0" smtClean="0"/>
              <a:t> </a:t>
            </a:r>
            <a:r>
              <a:rPr lang="fr-CA" dirty="0" err="1" smtClean="0"/>
              <a:t>predictions</a:t>
            </a:r>
            <a:r>
              <a:rPr lang="fr-CA" dirty="0" smtClean="0"/>
              <a:t> of </a:t>
            </a:r>
            <a:r>
              <a:rPr lang="fr-CA" dirty="0" err="1" smtClean="0"/>
              <a:t>outcome</a:t>
            </a:r>
            <a:r>
              <a:rPr lang="fr-CA" dirty="0" smtClean="0"/>
              <a:t>: </a:t>
            </a:r>
            <a:r>
              <a:rPr lang="fr-CA" dirty="0" err="1" smtClean="0"/>
              <a:t>why</a:t>
            </a:r>
            <a:r>
              <a:rPr lang="fr-CA" dirty="0" smtClean="0"/>
              <a:t>?</a:t>
            </a:r>
            <a:endParaRPr lang="en-US" dirty="0"/>
          </a:p>
        </p:txBody>
      </p:sp>
      <p:sp>
        <p:nvSpPr>
          <p:cNvPr id="3" name="Espace réservé du contenu 2"/>
          <p:cNvSpPr>
            <a:spLocks noGrp="1"/>
          </p:cNvSpPr>
          <p:nvPr>
            <p:ph idx="1"/>
          </p:nvPr>
        </p:nvSpPr>
        <p:spPr/>
        <p:txBody>
          <a:bodyPr>
            <a:normAutofit fontScale="85000" lnSpcReduction="10000"/>
          </a:bodyPr>
          <a:lstStyle/>
          <a:p>
            <a:r>
              <a:rPr lang="fr-CA" dirty="0" err="1" smtClean="0"/>
              <a:t>Often</a:t>
            </a:r>
            <a:r>
              <a:rPr lang="fr-CA" dirty="0" smtClean="0"/>
              <a:t> </a:t>
            </a:r>
            <a:r>
              <a:rPr lang="fr-CA" dirty="0" err="1" smtClean="0"/>
              <a:t>hear</a:t>
            </a:r>
            <a:r>
              <a:rPr lang="fr-CA" dirty="0" smtClean="0"/>
              <a:t> about the ‘</a:t>
            </a:r>
            <a:r>
              <a:rPr lang="fr-CA" dirty="0" err="1" smtClean="0"/>
              <a:t>Window</a:t>
            </a:r>
            <a:r>
              <a:rPr lang="fr-CA" dirty="0" smtClean="0"/>
              <a:t> </a:t>
            </a:r>
            <a:r>
              <a:rPr lang="fr-CA" dirty="0"/>
              <a:t>of </a:t>
            </a:r>
            <a:r>
              <a:rPr lang="fr-CA" dirty="0" err="1" smtClean="0"/>
              <a:t>Opportunity</a:t>
            </a:r>
            <a:r>
              <a:rPr lang="fr-CA" dirty="0" smtClean="0"/>
              <a:t>’</a:t>
            </a:r>
          </a:p>
          <a:p>
            <a:r>
              <a:rPr lang="fr-CA" dirty="0" err="1" smtClean="0"/>
              <a:t>Meaning</a:t>
            </a:r>
            <a:r>
              <a:rPr lang="fr-CA" dirty="0" smtClean="0"/>
              <a:t> </a:t>
            </a:r>
            <a:r>
              <a:rPr lang="fr-CA" dirty="0" err="1" smtClean="0"/>
              <a:t>that</a:t>
            </a:r>
            <a:r>
              <a:rPr lang="fr-CA" dirty="0" smtClean="0"/>
              <a:t> in the 1st few </a:t>
            </a:r>
            <a:r>
              <a:rPr lang="fr-CA" dirty="0" err="1" smtClean="0"/>
              <a:t>days</a:t>
            </a:r>
            <a:r>
              <a:rPr lang="fr-CA" dirty="0" smtClean="0"/>
              <a:t>, babies are </a:t>
            </a:r>
            <a:r>
              <a:rPr lang="fr-CA" dirty="0" err="1" smtClean="0"/>
              <a:t>often</a:t>
            </a:r>
            <a:r>
              <a:rPr lang="fr-CA" dirty="0" smtClean="0"/>
              <a:t> more </a:t>
            </a:r>
            <a:r>
              <a:rPr lang="fr-CA" dirty="0" err="1" smtClean="0"/>
              <a:t>dependent</a:t>
            </a:r>
            <a:r>
              <a:rPr lang="fr-CA" dirty="0" smtClean="0"/>
              <a:t> on intensive care support (</a:t>
            </a:r>
            <a:r>
              <a:rPr lang="fr-CA" dirty="0" err="1" smtClean="0"/>
              <a:t>ventilators</a:t>
            </a:r>
            <a:r>
              <a:rPr lang="fr-CA" dirty="0" smtClean="0"/>
              <a:t> in </a:t>
            </a:r>
            <a:r>
              <a:rPr lang="fr-CA" dirty="0" err="1" smtClean="0"/>
              <a:t>particular</a:t>
            </a:r>
            <a:r>
              <a:rPr lang="fr-CA" dirty="0" smtClean="0"/>
              <a:t>), and </a:t>
            </a:r>
            <a:r>
              <a:rPr lang="fr-CA" dirty="0" err="1" smtClean="0"/>
              <a:t>withdrawal</a:t>
            </a:r>
            <a:r>
              <a:rPr lang="fr-CA" dirty="0" smtClean="0"/>
              <a:t> of intensive care </a:t>
            </a:r>
            <a:r>
              <a:rPr lang="fr-CA" dirty="0" err="1" smtClean="0"/>
              <a:t>will</a:t>
            </a:r>
            <a:r>
              <a:rPr lang="fr-CA" dirty="0" smtClean="0"/>
              <a:t> </a:t>
            </a:r>
            <a:r>
              <a:rPr lang="fr-CA" dirty="0" err="1" smtClean="0"/>
              <a:t>quickly</a:t>
            </a:r>
            <a:r>
              <a:rPr lang="fr-CA" dirty="0" smtClean="0"/>
              <a:t> lead to the </a:t>
            </a:r>
            <a:r>
              <a:rPr lang="fr-CA" dirty="0" err="1" smtClean="0"/>
              <a:t>baby’s</a:t>
            </a:r>
            <a:r>
              <a:rPr lang="fr-CA" dirty="0" smtClean="0"/>
              <a:t> </a:t>
            </a:r>
            <a:r>
              <a:rPr lang="fr-CA" dirty="0" err="1" smtClean="0"/>
              <a:t>death</a:t>
            </a:r>
            <a:r>
              <a:rPr lang="fr-CA" dirty="0" smtClean="0"/>
              <a:t>.</a:t>
            </a:r>
          </a:p>
          <a:p>
            <a:r>
              <a:rPr lang="fr-CA" dirty="0" smtClean="0"/>
              <a:t>If </a:t>
            </a:r>
            <a:r>
              <a:rPr lang="fr-CA" dirty="0" err="1" smtClean="0"/>
              <a:t>we</a:t>
            </a:r>
            <a:r>
              <a:rPr lang="fr-CA" dirty="0" smtClean="0"/>
              <a:t> </a:t>
            </a:r>
            <a:r>
              <a:rPr lang="fr-CA" dirty="0" err="1" smtClean="0"/>
              <a:t>wait</a:t>
            </a:r>
            <a:r>
              <a:rPr lang="fr-CA" dirty="0" smtClean="0"/>
              <a:t> </a:t>
            </a:r>
            <a:r>
              <a:rPr lang="fr-CA" dirty="0" err="1" smtClean="0"/>
              <a:t>too</a:t>
            </a:r>
            <a:r>
              <a:rPr lang="fr-CA" dirty="0" smtClean="0"/>
              <a:t> long the baby </a:t>
            </a:r>
            <a:r>
              <a:rPr lang="fr-CA" dirty="0" err="1" smtClean="0"/>
              <a:t>will</a:t>
            </a:r>
            <a:r>
              <a:rPr lang="fr-CA" dirty="0" smtClean="0"/>
              <a:t> </a:t>
            </a:r>
            <a:r>
              <a:rPr lang="fr-CA" dirty="0" err="1" smtClean="0"/>
              <a:t>be</a:t>
            </a:r>
            <a:r>
              <a:rPr lang="fr-CA" dirty="0" smtClean="0"/>
              <a:t> able to survive </a:t>
            </a:r>
            <a:r>
              <a:rPr lang="fr-CA" dirty="0" err="1" smtClean="0"/>
              <a:t>without</a:t>
            </a:r>
            <a:r>
              <a:rPr lang="fr-CA" dirty="0" smtClean="0"/>
              <a:t> intensive care support, and </a:t>
            </a:r>
            <a:r>
              <a:rPr lang="fr-CA" dirty="0" err="1" smtClean="0"/>
              <a:t>we</a:t>
            </a:r>
            <a:r>
              <a:rPr lang="fr-CA" dirty="0" smtClean="0"/>
              <a:t> </a:t>
            </a:r>
            <a:r>
              <a:rPr lang="fr-CA" dirty="0" err="1" smtClean="0"/>
              <a:t>will</a:t>
            </a:r>
            <a:r>
              <a:rPr lang="fr-CA" dirty="0" smtClean="0"/>
              <a:t> have </a:t>
            </a:r>
            <a:r>
              <a:rPr lang="fr-CA" dirty="0" err="1" smtClean="0"/>
              <a:t>missed</a:t>
            </a:r>
            <a:r>
              <a:rPr lang="fr-CA" dirty="0" smtClean="0"/>
              <a:t> the </a:t>
            </a:r>
            <a:r>
              <a:rPr lang="fr-CA" dirty="0" err="1" smtClean="0"/>
              <a:t>Window</a:t>
            </a:r>
            <a:r>
              <a:rPr lang="fr-CA" dirty="0" smtClean="0"/>
              <a:t>!</a:t>
            </a:r>
          </a:p>
          <a:p>
            <a:endParaRPr lang="en-US" dirty="0"/>
          </a:p>
          <a:p>
            <a:r>
              <a:rPr lang="fr-CA" dirty="0" smtClean="0"/>
              <a:t>Do </a:t>
            </a:r>
            <a:r>
              <a:rPr lang="fr-CA" dirty="0" err="1" smtClean="0"/>
              <a:t>any</a:t>
            </a:r>
            <a:r>
              <a:rPr lang="fr-CA" dirty="0" smtClean="0"/>
              <a:t> </a:t>
            </a:r>
            <a:r>
              <a:rPr lang="fr-CA" dirty="0" err="1" smtClean="0"/>
              <a:t>other</a:t>
            </a:r>
            <a:r>
              <a:rPr lang="fr-CA" dirty="0" smtClean="0"/>
              <a:t> </a:t>
            </a:r>
            <a:r>
              <a:rPr lang="fr-CA" dirty="0" err="1" smtClean="0"/>
              <a:t>physicians</a:t>
            </a:r>
            <a:r>
              <a:rPr lang="fr-CA" dirty="0" smtClean="0"/>
              <a:t> talk about a </a:t>
            </a:r>
            <a:r>
              <a:rPr lang="fr-CA" dirty="0" err="1" smtClean="0"/>
              <a:t>window</a:t>
            </a:r>
            <a:r>
              <a:rPr lang="fr-CA" dirty="0" smtClean="0"/>
              <a:t> of </a:t>
            </a:r>
            <a:r>
              <a:rPr lang="fr-CA" dirty="0" err="1" smtClean="0"/>
              <a:t>opportunity</a:t>
            </a:r>
            <a:r>
              <a:rPr lang="fr-CA" dirty="0" smtClean="0"/>
              <a:t> to </a:t>
            </a:r>
            <a:r>
              <a:rPr lang="fr-CA" dirty="0" err="1" smtClean="0"/>
              <a:t>terminate</a:t>
            </a:r>
            <a:r>
              <a:rPr lang="fr-CA" dirty="0" smtClean="0"/>
              <a:t> </a:t>
            </a:r>
            <a:r>
              <a:rPr lang="fr-CA" dirty="0" err="1" smtClean="0"/>
              <a:t>their</a:t>
            </a:r>
            <a:r>
              <a:rPr lang="fr-CA" dirty="0" smtClean="0"/>
              <a:t> patients?</a:t>
            </a:r>
            <a:endParaRPr lang="en-US" dirty="0"/>
          </a:p>
        </p:txBody>
      </p:sp>
    </p:spTree>
    <p:extLst>
      <p:ext uri="{BB962C8B-B14F-4D97-AF65-F5344CB8AC3E}">
        <p14:creationId xmlns:p14="http://schemas.microsoft.com/office/powerpoint/2010/main" val="3744182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Head </a:t>
            </a:r>
            <a:r>
              <a:rPr lang="fr-CA" dirty="0" err="1" smtClean="0"/>
              <a:t>Ultrasounds</a:t>
            </a:r>
            <a:endParaRPr lang="en-US" dirty="0"/>
          </a:p>
        </p:txBody>
      </p:sp>
      <p:sp>
        <p:nvSpPr>
          <p:cNvPr id="3" name="Espace réservé du contenu 2"/>
          <p:cNvSpPr>
            <a:spLocks noGrp="1"/>
          </p:cNvSpPr>
          <p:nvPr>
            <p:ph idx="1"/>
          </p:nvPr>
        </p:nvSpPr>
        <p:spPr/>
        <p:txBody>
          <a:bodyPr/>
          <a:lstStyle/>
          <a:p>
            <a:r>
              <a:rPr lang="fr-CA" dirty="0" err="1" smtClean="0"/>
              <a:t>What</a:t>
            </a:r>
            <a:r>
              <a:rPr lang="fr-CA" dirty="0" smtClean="0"/>
              <a:t> </a:t>
            </a:r>
            <a:r>
              <a:rPr lang="fr-CA" dirty="0" err="1" smtClean="0"/>
              <a:t>is</a:t>
            </a:r>
            <a:r>
              <a:rPr lang="fr-CA" dirty="0" smtClean="0"/>
              <a:t> </a:t>
            </a:r>
            <a:r>
              <a:rPr lang="fr-CA" dirty="0" err="1" smtClean="0"/>
              <a:t>their</a:t>
            </a:r>
            <a:r>
              <a:rPr lang="fr-CA" dirty="0" smtClean="0"/>
              <a:t> </a:t>
            </a:r>
            <a:r>
              <a:rPr lang="fr-CA" dirty="0" err="1" smtClean="0"/>
              <a:t>sensitivity</a:t>
            </a:r>
            <a:r>
              <a:rPr lang="fr-CA" dirty="0" smtClean="0"/>
              <a:t> and </a:t>
            </a:r>
            <a:r>
              <a:rPr lang="fr-CA" dirty="0" err="1" smtClean="0"/>
              <a:t>specificity</a:t>
            </a:r>
            <a:r>
              <a:rPr lang="fr-CA" dirty="0" smtClean="0"/>
              <a:t> for </a:t>
            </a:r>
            <a:r>
              <a:rPr lang="fr-CA" dirty="0" err="1" smtClean="0"/>
              <a:t>predicting</a:t>
            </a:r>
            <a:r>
              <a:rPr lang="fr-CA" dirty="0" smtClean="0"/>
              <a:t> </a:t>
            </a:r>
            <a:r>
              <a:rPr lang="fr-CA" dirty="0" err="1" smtClean="0"/>
              <a:t>outcomes</a:t>
            </a:r>
            <a:r>
              <a:rPr lang="fr-CA" dirty="0" smtClean="0"/>
              <a:t>?</a:t>
            </a:r>
          </a:p>
          <a:p>
            <a:endParaRPr lang="fr-CA" dirty="0"/>
          </a:p>
          <a:p>
            <a:r>
              <a:rPr lang="fr-CA" dirty="0" err="1" smtClean="0"/>
              <a:t>Systematic</a:t>
            </a:r>
            <a:r>
              <a:rPr lang="fr-CA" dirty="0" smtClean="0"/>
              <a:t> </a:t>
            </a:r>
            <a:r>
              <a:rPr lang="fr-CA" dirty="0" err="1" smtClean="0"/>
              <a:t>Review</a:t>
            </a:r>
            <a:r>
              <a:rPr lang="fr-CA" dirty="0" smtClean="0"/>
              <a:t> of </a:t>
            </a:r>
            <a:r>
              <a:rPr lang="fr-CA" dirty="0" err="1" smtClean="0"/>
              <a:t>findings</a:t>
            </a:r>
            <a:r>
              <a:rPr lang="fr-CA" dirty="0" smtClean="0"/>
              <a:t> on </a:t>
            </a:r>
            <a:r>
              <a:rPr lang="fr-CA" dirty="0" err="1" smtClean="0"/>
              <a:t>ultrasound</a:t>
            </a:r>
            <a:r>
              <a:rPr lang="fr-CA" dirty="0" smtClean="0"/>
              <a:t> and long </a:t>
            </a:r>
            <a:r>
              <a:rPr lang="fr-CA" dirty="0" err="1" smtClean="0"/>
              <a:t>term</a:t>
            </a:r>
            <a:endParaRPr lang="fr-CA" dirty="0" smtClean="0"/>
          </a:p>
          <a:p>
            <a:endParaRPr lang="fr-CA" dirty="0"/>
          </a:p>
          <a:p>
            <a:r>
              <a:rPr lang="fr-CA" dirty="0" err="1" smtClean="0"/>
              <a:t>Outcomes</a:t>
            </a:r>
            <a:r>
              <a:rPr lang="fr-CA" dirty="0" smtClean="0"/>
              <a:t> of babies </a:t>
            </a:r>
            <a:r>
              <a:rPr lang="fr-CA" dirty="0" err="1" smtClean="0"/>
              <a:t>with</a:t>
            </a:r>
            <a:r>
              <a:rPr lang="fr-CA" dirty="0" smtClean="0"/>
              <a:t> normal </a:t>
            </a:r>
            <a:r>
              <a:rPr lang="fr-CA" dirty="0" err="1" smtClean="0"/>
              <a:t>ultrasounds</a:t>
            </a:r>
            <a:endParaRPr lang="en-US" dirty="0"/>
          </a:p>
        </p:txBody>
      </p:sp>
    </p:spTree>
    <p:extLst>
      <p:ext uri="{BB962C8B-B14F-4D97-AF65-F5344CB8AC3E}">
        <p14:creationId xmlns:p14="http://schemas.microsoft.com/office/powerpoint/2010/main" val="1255015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176" name="Rectangle 344"/>
          <p:cNvSpPr>
            <a:spLocks noGrp="1" noChangeArrowheads="1"/>
          </p:cNvSpPr>
          <p:nvPr>
            <p:ph type="title"/>
          </p:nvPr>
        </p:nvSpPr>
        <p:spPr>
          <a:noFill/>
          <a:ln/>
        </p:spPr>
        <p:txBody>
          <a:bodyPr/>
          <a:lstStyle/>
          <a:p>
            <a:r>
              <a:rPr lang="en-US" smtClean="0">
                <a:effectLst/>
              </a:rPr>
              <a:t>Results of review</a:t>
            </a:r>
          </a:p>
        </p:txBody>
      </p:sp>
      <p:graphicFrame>
        <p:nvGraphicFramePr>
          <p:cNvPr id="121175" name="Object 343"/>
          <p:cNvGraphicFramePr>
            <a:graphicFrameLocks noGrp="1" noChangeAspect="1"/>
          </p:cNvGraphicFramePr>
          <p:nvPr>
            <p:ph idx="1"/>
            <p:extLst>
              <p:ext uri="{D42A27DB-BD31-4B8C-83A1-F6EECF244321}">
                <p14:modId xmlns:p14="http://schemas.microsoft.com/office/powerpoint/2010/main" val="4276380774"/>
              </p:ext>
            </p:extLst>
          </p:nvPr>
        </p:nvGraphicFramePr>
        <p:xfrm>
          <a:off x="323528" y="1772816"/>
          <a:ext cx="8070850" cy="3998912"/>
        </p:xfrm>
        <a:graphic>
          <a:graphicData uri="http://schemas.openxmlformats.org/presentationml/2006/ole">
            <mc:AlternateContent xmlns:mc="http://schemas.openxmlformats.org/markup-compatibility/2006">
              <mc:Choice xmlns:v="urn:schemas-microsoft-com:vml" Requires="v">
                <p:oleObj spid="_x0000_s1061" name="Feuille de calcul" r:id="rId3" imgW="6267487" imgH="3105046" progId="Excel.Sheet.8">
                  <p:embed/>
                </p:oleObj>
              </mc:Choice>
              <mc:Fallback>
                <p:oleObj name="Feuille de calcul" r:id="rId3" imgW="6267487" imgH="3105046" progId="Excel.Sheet.8">
                  <p:embed/>
                  <p:pic>
                    <p:nvPicPr>
                      <p:cNvPr id="0" name=""/>
                      <p:cNvPicPr>
                        <a:picLocks noChangeAspect="1" noChangeArrowheads="1"/>
                      </p:cNvPicPr>
                      <p:nvPr/>
                    </p:nvPicPr>
                    <p:blipFill>
                      <a:blip r:embed="rId4"/>
                      <a:srcRect/>
                      <a:stretch>
                        <a:fillRect/>
                      </a:stretch>
                    </p:blipFill>
                    <p:spPr bwMode="auto">
                      <a:xfrm>
                        <a:off x="323528" y="1772816"/>
                        <a:ext cx="8070850" cy="3998912"/>
                      </a:xfrm>
                      <a:prstGeom prst="rect">
                        <a:avLst/>
                      </a:prstGeom>
                      <a:solidFill>
                        <a:srgbClr val="FF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11084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ELGAN </a:t>
            </a:r>
            <a:r>
              <a:rPr lang="fr-CA" dirty="0" err="1" smtClean="0"/>
              <a:t>study</a:t>
            </a:r>
            <a:endParaRPr lang="en-US" dirty="0"/>
          </a:p>
        </p:txBody>
      </p:sp>
      <p:sp>
        <p:nvSpPr>
          <p:cNvPr id="3" name="Espace réservé du contenu 2"/>
          <p:cNvSpPr>
            <a:spLocks noGrp="1"/>
          </p:cNvSpPr>
          <p:nvPr>
            <p:ph idx="1"/>
          </p:nvPr>
        </p:nvSpPr>
        <p:spPr/>
        <p:txBody>
          <a:bodyPr/>
          <a:lstStyle/>
          <a:p>
            <a:r>
              <a:rPr lang="fr-CA" dirty="0" smtClean="0"/>
              <a:t>Infants </a:t>
            </a:r>
            <a:r>
              <a:rPr lang="fr-CA" dirty="0" err="1" smtClean="0"/>
              <a:t>less</a:t>
            </a:r>
            <a:r>
              <a:rPr lang="fr-CA" dirty="0" smtClean="0"/>
              <a:t> </a:t>
            </a:r>
            <a:r>
              <a:rPr lang="fr-CA" dirty="0" err="1" smtClean="0"/>
              <a:t>than</a:t>
            </a:r>
            <a:r>
              <a:rPr lang="fr-CA" dirty="0" smtClean="0"/>
              <a:t> 28 </a:t>
            </a:r>
            <a:r>
              <a:rPr lang="fr-CA" dirty="0" err="1" smtClean="0"/>
              <a:t>weeks</a:t>
            </a:r>
            <a:r>
              <a:rPr lang="fr-CA" dirty="0" smtClean="0"/>
              <a:t> gestation</a:t>
            </a:r>
          </a:p>
          <a:p>
            <a:r>
              <a:rPr lang="fr-CA" dirty="0" err="1" smtClean="0"/>
              <a:t>Followed</a:t>
            </a:r>
            <a:r>
              <a:rPr lang="fr-CA" dirty="0" smtClean="0"/>
              <a:t> to 2 </a:t>
            </a:r>
            <a:r>
              <a:rPr lang="fr-CA" dirty="0" err="1" smtClean="0"/>
              <a:t>years</a:t>
            </a:r>
            <a:endParaRPr lang="fr-CA" dirty="0" smtClean="0"/>
          </a:p>
          <a:p>
            <a:r>
              <a:rPr lang="fr-CA" dirty="0" smtClean="0"/>
              <a:t>Of </a:t>
            </a:r>
            <a:r>
              <a:rPr lang="fr-CA" dirty="0" err="1" smtClean="0"/>
              <a:t>those</a:t>
            </a:r>
            <a:r>
              <a:rPr lang="fr-CA" dirty="0" smtClean="0"/>
              <a:t> </a:t>
            </a:r>
            <a:r>
              <a:rPr lang="fr-CA" dirty="0" err="1" smtClean="0"/>
              <a:t>with</a:t>
            </a:r>
            <a:r>
              <a:rPr lang="fr-CA" dirty="0" smtClean="0"/>
              <a:t> Normal Head </a:t>
            </a:r>
            <a:r>
              <a:rPr lang="fr-CA" dirty="0" err="1" smtClean="0"/>
              <a:t>ultrasound</a:t>
            </a:r>
            <a:r>
              <a:rPr lang="fr-CA" dirty="0" smtClean="0"/>
              <a:t> scans:</a:t>
            </a:r>
          </a:p>
          <a:p>
            <a:r>
              <a:rPr lang="fr-CA" dirty="0" err="1" smtClean="0"/>
              <a:t>Bayley</a:t>
            </a:r>
            <a:r>
              <a:rPr lang="fr-CA" dirty="0" smtClean="0"/>
              <a:t> 2 MDI  23% &lt;70</a:t>
            </a:r>
          </a:p>
          <a:p>
            <a:r>
              <a:rPr lang="fr-CA" dirty="0" err="1" smtClean="0"/>
              <a:t>Bayley</a:t>
            </a:r>
            <a:r>
              <a:rPr lang="fr-CA" dirty="0" smtClean="0"/>
              <a:t> 2 PDI 26% &lt;70</a:t>
            </a:r>
            <a:endParaRPr lang="en-US" dirty="0"/>
          </a:p>
        </p:txBody>
      </p:sp>
    </p:spTree>
    <p:extLst>
      <p:ext uri="{BB962C8B-B14F-4D97-AF65-F5344CB8AC3E}">
        <p14:creationId xmlns:p14="http://schemas.microsoft.com/office/powerpoint/2010/main" val="3713186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CA" dirty="0" smtClean="0"/>
              <a:t>What about the 3 day ultrasound?</a:t>
            </a:r>
            <a:endParaRPr lang="fr-CA" dirty="0"/>
          </a:p>
        </p:txBody>
      </p:sp>
      <p:sp>
        <p:nvSpPr>
          <p:cNvPr id="6" name="Espace réservé du contenu 5"/>
          <p:cNvSpPr>
            <a:spLocks noGrp="1"/>
          </p:cNvSpPr>
          <p:nvPr>
            <p:ph idx="1"/>
          </p:nvPr>
        </p:nvSpPr>
        <p:spPr/>
        <p:txBody>
          <a:bodyPr/>
          <a:lstStyle/>
          <a:p>
            <a:r>
              <a:rPr lang="en-CA" dirty="0" smtClean="0"/>
              <a:t>If we focus specifically on the ultrasound done at 72 hours.. The Holy Grail of neonatology.</a:t>
            </a:r>
          </a:p>
          <a:p>
            <a:endParaRPr lang="en-CA" dirty="0"/>
          </a:p>
          <a:p>
            <a:r>
              <a:rPr lang="en-CA" dirty="0" smtClean="0"/>
              <a:t>What is the PPV of ANYTHING that you can see on the ultrasound at 72 hours.</a:t>
            </a:r>
            <a:endParaRPr lang="fr-CA" dirty="0"/>
          </a:p>
        </p:txBody>
      </p:sp>
    </p:spTree>
    <p:extLst>
      <p:ext uri="{BB962C8B-B14F-4D97-AF65-F5344CB8AC3E}">
        <p14:creationId xmlns:p14="http://schemas.microsoft.com/office/powerpoint/2010/main" val="1026270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CA" dirty="0" smtClean="0"/>
              <a:t>Kuban et al ELGAN study 2007</a:t>
            </a:r>
          </a:p>
        </p:txBody>
      </p:sp>
      <p:graphicFrame>
        <p:nvGraphicFramePr>
          <p:cNvPr id="11266" name="Object 2"/>
          <p:cNvGraphicFramePr>
            <a:graphicFrameLocks noChangeAspect="1"/>
          </p:cNvGraphicFramePr>
          <p:nvPr/>
        </p:nvGraphicFramePr>
        <p:xfrm>
          <a:off x="762000" y="1981200"/>
          <a:ext cx="8001000" cy="3735388"/>
        </p:xfrm>
        <a:graphic>
          <a:graphicData uri="http://schemas.openxmlformats.org/presentationml/2006/ole">
            <mc:AlternateContent xmlns:mc="http://schemas.openxmlformats.org/markup-compatibility/2006">
              <mc:Choice xmlns:v="urn:schemas-microsoft-com:vml" Requires="v">
                <p:oleObj spid="_x0000_s3094" name="Document" r:id="rId3" imgW="6045147" imgH="2822254" progId="Word.Document.12">
                  <p:embed/>
                </p:oleObj>
              </mc:Choice>
              <mc:Fallback>
                <p:oleObj name="Document" r:id="rId3" imgW="6045147" imgH="2822254"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981200"/>
                        <a:ext cx="8001000" cy="3735388"/>
                      </a:xfrm>
                      <a:prstGeom prst="rect">
                        <a:avLst/>
                      </a:prstGeom>
                      <a:solidFill>
                        <a:srgbClr val="FF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TextBox 5"/>
          <p:cNvSpPr txBox="1">
            <a:spLocks noChangeArrowheads="1"/>
          </p:cNvSpPr>
          <p:nvPr/>
        </p:nvSpPr>
        <p:spPr bwMode="auto">
          <a:xfrm>
            <a:off x="2057400" y="5715000"/>
            <a:ext cx="5257800" cy="457200"/>
          </a:xfrm>
          <a:prstGeom prst="rect">
            <a:avLst/>
          </a:prstGeom>
          <a:noFill/>
          <a:ln w="9525">
            <a:noFill/>
            <a:miter lim="800000"/>
            <a:headEnd/>
            <a:tailEnd/>
          </a:ln>
        </p:spPr>
        <p:txBody>
          <a:bodyPr>
            <a:spAutoFit/>
          </a:bodyPr>
          <a:lstStyle/>
          <a:p>
            <a:r>
              <a:rPr lang="en-CA"/>
              <a:t>N=1450</a:t>
            </a:r>
          </a:p>
        </p:txBody>
      </p:sp>
    </p:spTree>
    <p:extLst>
      <p:ext uri="{BB962C8B-B14F-4D97-AF65-F5344CB8AC3E}">
        <p14:creationId xmlns:p14="http://schemas.microsoft.com/office/powerpoint/2010/main" val="24238848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O’Shea TM et al, Pediatrics 2008</a:t>
            </a:r>
            <a:endParaRPr lang="fr-CA"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480" y="1700808"/>
            <a:ext cx="6810375"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6388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1"/>
            <a:ext cx="8493120" cy="614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Percentage of children whose scan had an echolucency in a particular location and who had an MDI of &lt;70 (black numbers on the left side of the brain) or a PDI of &lt;70 (black numbers on the right side of the brain) on the BSID-II.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201" y="6107682"/>
            <a:ext cx="359136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6720" y="1193998"/>
            <a:ext cx="313488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615040" y="6088240"/>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dirty="0">
                <a:latin typeface="Arial" charset="0"/>
              </a:rPr>
              <a:t>O'Shea T M et al. </a:t>
            </a:r>
            <a:r>
              <a:rPr lang="en-GB" sz="1100" b="1" dirty="0" err="1">
                <a:latin typeface="Arial" charset="0"/>
              </a:rPr>
              <a:t>Pediatrics</a:t>
            </a:r>
            <a:r>
              <a:rPr lang="en-GB" sz="1100" b="1" dirty="0">
                <a:latin typeface="Arial" charset="0"/>
              </a:rPr>
              <a:t> 2008;122:e662-e669</a:t>
            </a:r>
          </a:p>
        </p:txBody>
      </p:sp>
      <p:sp>
        <p:nvSpPr>
          <p:cNvPr id="3077" name="Text Box 5"/>
          <p:cNvSpPr txBox="1">
            <a:spLocks noChangeArrowheads="1"/>
          </p:cNvSpPr>
          <p:nvPr/>
        </p:nvSpPr>
        <p:spPr bwMode="auto">
          <a:xfrm>
            <a:off x="42480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©2008 by American Academy of Pediatrics</a:t>
            </a:r>
          </a:p>
        </p:txBody>
      </p:sp>
    </p:spTree>
    <p:extLst>
      <p:ext uri="{BB962C8B-B14F-4D97-AF65-F5344CB8AC3E}">
        <p14:creationId xmlns:p14="http://schemas.microsoft.com/office/powerpoint/2010/main" val="34874553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457200" y="2122011"/>
          <a:ext cx="8229600" cy="3482340"/>
        </p:xfrm>
        <a:graphic>
          <a:graphicData uri="http://schemas.openxmlformats.org/drawingml/2006/table">
            <a:tbl>
              <a:tblPr/>
              <a:tblGrid>
                <a:gridCol w="1645920"/>
                <a:gridCol w="1645920"/>
                <a:gridCol w="1645920"/>
                <a:gridCol w="1645920"/>
                <a:gridCol w="1645920"/>
              </a:tblGrid>
              <a:tr h="0">
                <a:tc rowSpan="2">
                  <a:txBody>
                    <a:bodyPr/>
                    <a:lstStyle/>
                    <a:p>
                      <a:pPr algn="ctr" fontAlgn="base"/>
                      <a:r>
                        <a:rPr lang="en-US" b="1" dirty="0">
                          <a:effectLst/>
                          <a:latin typeface="Verdana"/>
                        </a:rPr>
                        <a:t>Ultrasound Lesion, </a:t>
                      </a:r>
                      <a:r>
                        <a:rPr lang="en-US" b="1" dirty="0" err="1">
                          <a:effectLst/>
                          <a:latin typeface="Verdana"/>
                        </a:rPr>
                        <a:t>Bayley</a:t>
                      </a:r>
                      <a:r>
                        <a:rPr lang="en-US" b="1" dirty="0">
                          <a:effectLst/>
                          <a:latin typeface="Verdana"/>
                        </a:rPr>
                        <a:t> Scale &lt; 70</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gridSpan="2">
                  <a:txBody>
                    <a:bodyPr/>
                    <a:lstStyle/>
                    <a:p>
                      <a:pPr algn="ctr" fontAlgn="base"/>
                      <a:r>
                        <a:rPr lang="fr-CA" b="1">
                          <a:effectLst/>
                          <a:latin typeface="Verdana"/>
                        </a:rPr>
                        <a:t>Ventriculomegaly</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hMerge="1">
                  <a:txBody>
                    <a:bodyPr/>
                    <a:lstStyle/>
                    <a:p>
                      <a:endParaRPr lang="fr-CA"/>
                    </a:p>
                  </a:txBody>
                  <a:tcPr/>
                </a:tc>
                <a:tc gridSpan="2">
                  <a:txBody>
                    <a:bodyPr/>
                    <a:lstStyle/>
                    <a:p>
                      <a:pPr algn="ctr" fontAlgn="base"/>
                      <a:r>
                        <a:rPr lang="fr-CA" b="1">
                          <a:effectLst/>
                          <a:latin typeface="Verdana"/>
                        </a:rPr>
                        <a:t>Echolucent Lesion</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hMerge="1">
                  <a:txBody>
                    <a:bodyPr/>
                    <a:lstStyle/>
                    <a:p>
                      <a:endParaRPr lang="fr-CA"/>
                    </a:p>
                  </a:txBody>
                  <a:tcPr/>
                </a:tc>
              </a:tr>
              <a:tr h="0">
                <a:tc vMerge="1">
                  <a:txBody>
                    <a:bodyPr/>
                    <a:lstStyle/>
                    <a:p>
                      <a:endParaRPr lang="fr-CA"/>
                    </a:p>
                  </a:txBody>
                  <a:tcPr/>
                </a:tc>
                <a:tc>
                  <a:txBody>
                    <a:bodyPr/>
                    <a:lstStyle/>
                    <a:p>
                      <a:pPr algn="ctr" fontAlgn="base"/>
                      <a:r>
                        <a:rPr lang="fr-CA" b="1">
                          <a:effectLst/>
                          <a:latin typeface="Verdana"/>
                        </a:rPr>
                        <a:t>MDI</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ctr" fontAlgn="base"/>
                      <a:r>
                        <a:rPr lang="fr-CA" b="1">
                          <a:effectLst/>
                          <a:latin typeface="Verdana"/>
                        </a:rPr>
                        <a:t>PDI</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ctr" fontAlgn="base"/>
                      <a:r>
                        <a:rPr lang="fr-CA" b="1">
                          <a:effectLst/>
                          <a:latin typeface="Verdana"/>
                        </a:rPr>
                        <a:t>MDI</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ctr" fontAlgn="base"/>
                      <a:r>
                        <a:rPr lang="fr-CA" b="1">
                          <a:effectLst/>
                          <a:latin typeface="Verdana"/>
                        </a:rPr>
                        <a:t>PDI</a:t>
                      </a:r>
                    </a:p>
                  </a:txBody>
                  <a:tcPr marL="38100" marR="38100" marT="19050" marB="19050" anchor="b">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0">
                <a:tc>
                  <a:txBody>
                    <a:bodyPr/>
                    <a:lstStyle/>
                    <a:p>
                      <a:pPr algn="l" fontAlgn="t"/>
                      <a:r>
                        <a:rPr lang="fr-CA" b="0" dirty="0" err="1">
                          <a:effectLst/>
                          <a:latin typeface="Verdana"/>
                        </a:rPr>
                        <a:t>Predictive</a:t>
                      </a:r>
                      <a:r>
                        <a:rPr lang="fr-CA" b="0" dirty="0">
                          <a:effectLst/>
                          <a:latin typeface="Verdana"/>
                        </a:rPr>
                        <a:t> value positive</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45</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55</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45</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61</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0">
                <a:tc>
                  <a:txBody>
                    <a:bodyPr/>
                    <a:lstStyle/>
                    <a:p>
                      <a:pPr algn="l" fontAlgn="t"/>
                      <a:r>
                        <a:rPr lang="fr-CA" b="0">
                          <a:effectLst/>
                          <a:latin typeface="Verdana"/>
                        </a:rPr>
                        <a:t>Predictive value negative</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76</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72</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75</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71</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0">
                <a:tc>
                  <a:txBody>
                    <a:bodyPr/>
                    <a:lstStyle/>
                    <a:p>
                      <a:pPr algn="l" fontAlgn="t"/>
                      <a:r>
                        <a:rPr lang="fr-CA" b="0">
                          <a:effectLst/>
                          <a:latin typeface="Verdana"/>
                        </a:rPr>
                        <a:t>Sensitivity</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17</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17</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12</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14</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0">
                <a:tc>
                  <a:txBody>
                    <a:bodyPr/>
                    <a:lstStyle/>
                    <a:p>
                      <a:pPr algn="l" fontAlgn="t"/>
                      <a:r>
                        <a:rPr lang="fr-CA" b="0">
                          <a:effectLst/>
                          <a:latin typeface="Verdana"/>
                        </a:rPr>
                        <a:t>Specificity</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93</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94</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a:effectLst/>
                          <a:latin typeface="Verdana"/>
                        </a:rPr>
                        <a:t>95</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t"/>
                      <a:r>
                        <a:rPr lang="fr-CA" b="0" dirty="0">
                          <a:effectLst/>
                          <a:latin typeface="Verdana"/>
                        </a:rPr>
                        <a:t>96</a:t>
                      </a:r>
                    </a:p>
                  </a:txBody>
                  <a:tcPr marL="38100" marR="38100" marT="19050" marB="19050">
                    <a:lnL w="9525" cap="flat" cmpd="sng" algn="ctr">
                      <a:solidFill>
                        <a:srgbClr val="E8E8E8"/>
                      </a:solidFill>
                      <a:prstDash val="solid"/>
                      <a:round/>
                      <a:headEnd type="none" w="med" len="med"/>
                      <a:tailEnd type="none" w="med" len="med"/>
                    </a:lnL>
                    <a:lnR w="9525" cap="flat" cmpd="sng" algn="ctr">
                      <a:solidFill>
                        <a:srgbClr val="E8E8E8"/>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bl>
          </a:graphicData>
        </a:graphic>
      </p:graphicFrame>
      <p:sp>
        <p:nvSpPr>
          <p:cNvPr id="3" name="Rectangle 1"/>
          <p:cNvSpPr>
            <a:spLocks noChangeArrowheads="1"/>
          </p:cNvSpPr>
          <p:nvPr/>
        </p:nvSpPr>
        <p:spPr bwMode="auto">
          <a:xfrm>
            <a:off x="457200" y="908720"/>
            <a:ext cx="7283152" cy="1077218"/>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403838"/>
                </a:solidFill>
                <a:effectLst/>
                <a:latin typeface="inherit"/>
                <a:cs typeface="Lucida Sans Unicode" pitchFamily="34" charset="0"/>
              </a:rPr>
              <a:t>TABLE 7</a:t>
            </a:r>
            <a:endParaRPr kumimoji="0" lang="fr-FR" sz="1400" b="0" i="0" u="none" strike="noStrike" cap="none" normalizeH="0" baseline="0" dirty="0" smtClean="0">
              <a:ln>
                <a:noFill/>
              </a:ln>
              <a:solidFill>
                <a:srgbClr val="403838"/>
              </a:solidFill>
              <a:effectLst/>
              <a:latin typeface="Lucida Sans Unicode" pitchFamily="34" charset="0"/>
              <a:cs typeface="Lucida Sans Unicode"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err="1" smtClean="0">
                <a:ln>
                  <a:noFill/>
                </a:ln>
                <a:solidFill>
                  <a:srgbClr val="403838"/>
                </a:solidFill>
                <a:effectLst/>
                <a:latin typeface="inherit"/>
                <a:cs typeface="Lucida Sans Unicode" pitchFamily="34" charset="0"/>
              </a:rPr>
              <a:t>Measures</a:t>
            </a:r>
            <a:r>
              <a:rPr kumimoji="0" lang="fr-FR" sz="1400" b="0" i="0" u="none" strike="noStrike" cap="none" normalizeH="0" baseline="0" dirty="0" smtClean="0">
                <a:ln>
                  <a:noFill/>
                </a:ln>
                <a:solidFill>
                  <a:srgbClr val="403838"/>
                </a:solidFill>
                <a:effectLst/>
                <a:latin typeface="inherit"/>
                <a:cs typeface="Lucida Sans Unicode" pitchFamily="34" charset="0"/>
              </a:rPr>
              <a:t> of the </a:t>
            </a:r>
            <a:r>
              <a:rPr kumimoji="0" lang="fr-FR" sz="1400" b="0" i="0" u="none" strike="noStrike" cap="none" normalizeH="0" baseline="0" dirty="0" err="1" smtClean="0">
                <a:ln>
                  <a:noFill/>
                </a:ln>
                <a:solidFill>
                  <a:srgbClr val="403838"/>
                </a:solidFill>
                <a:effectLst/>
                <a:latin typeface="inherit"/>
                <a:cs typeface="Lucida Sans Unicode" pitchFamily="34" charset="0"/>
              </a:rPr>
              <a:t>Ability</a:t>
            </a:r>
            <a:r>
              <a:rPr kumimoji="0" lang="fr-FR" sz="1400" b="0" i="0" u="none" strike="noStrike" cap="none" normalizeH="0" baseline="0" dirty="0" smtClean="0">
                <a:ln>
                  <a:noFill/>
                </a:ln>
                <a:solidFill>
                  <a:srgbClr val="403838"/>
                </a:solidFill>
                <a:effectLst/>
                <a:latin typeface="inherit"/>
                <a:cs typeface="Lucida Sans Unicode" pitchFamily="34" charset="0"/>
              </a:rPr>
              <a:t> of Head </a:t>
            </a:r>
            <a:r>
              <a:rPr kumimoji="0" lang="fr-FR" sz="1400" b="0" i="0" u="none" strike="noStrike" cap="none" normalizeH="0" baseline="0" dirty="0" err="1" smtClean="0">
                <a:ln>
                  <a:noFill/>
                </a:ln>
                <a:solidFill>
                  <a:srgbClr val="403838"/>
                </a:solidFill>
                <a:effectLst/>
                <a:latin typeface="inherit"/>
                <a:cs typeface="Lucida Sans Unicode" pitchFamily="34" charset="0"/>
              </a:rPr>
              <a:t>Ultrasound</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Abnormalities</a:t>
            </a:r>
            <a:r>
              <a:rPr kumimoji="0" lang="fr-FR" sz="1400" b="0" i="0" u="none" strike="noStrike" cap="none" normalizeH="0" baseline="0" dirty="0" smtClean="0">
                <a:ln>
                  <a:noFill/>
                </a:ln>
                <a:solidFill>
                  <a:srgbClr val="403838"/>
                </a:solidFill>
                <a:effectLst/>
                <a:latin typeface="inherit"/>
                <a:cs typeface="Lucida Sans Unicode" pitchFamily="34" charset="0"/>
              </a:rPr>
              <a:t> Evident </a:t>
            </a:r>
            <a:r>
              <a:rPr kumimoji="0" lang="fr-FR" sz="1400" b="0" i="0" u="none" strike="noStrike" cap="none" normalizeH="0" baseline="0" dirty="0" err="1" smtClean="0">
                <a:ln>
                  <a:noFill/>
                </a:ln>
                <a:solidFill>
                  <a:srgbClr val="403838"/>
                </a:solidFill>
                <a:effectLst/>
                <a:latin typeface="inherit"/>
                <a:cs typeface="Lucida Sans Unicode" pitchFamily="34" charset="0"/>
              </a:rPr>
              <a:t>Before</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Discharge</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From</a:t>
            </a:r>
            <a:r>
              <a:rPr kumimoji="0" lang="fr-FR" sz="1400" b="0" i="0" u="none" strike="noStrike" cap="none" normalizeH="0" baseline="0" dirty="0" smtClean="0">
                <a:ln>
                  <a:noFill/>
                </a:ln>
                <a:solidFill>
                  <a:srgbClr val="403838"/>
                </a:solidFill>
                <a:effectLst/>
                <a:latin typeface="inherit"/>
                <a:cs typeface="Lucida Sans Unicode" pitchFamily="34" charset="0"/>
              </a:rPr>
              <a:t> the NICU to </a:t>
            </a:r>
            <a:r>
              <a:rPr kumimoji="0" lang="fr-FR" sz="1400" b="0" i="0" u="none" strike="noStrike" cap="none" normalizeH="0" baseline="0" dirty="0" err="1" smtClean="0">
                <a:ln>
                  <a:noFill/>
                </a:ln>
                <a:solidFill>
                  <a:srgbClr val="403838"/>
                </a:solidFill>
                <a:effectLst/>
                <a:latin typeface="inherit"/>
                <a:cs typeface="Lucida Sans Unicode" pitchFamily="34" charset="0"/>
              </a:rPr>
              <a:t>Predict</a:t>
            </a:r>
            <a:r>
              <a:rPr kumimoji="0" lang="fr-FR" sz="1400" b="0" i="0" u="none" strike="noStrike" cap="none" normalizeH="0" baseline="0" dirty="0" smtClean="0">
                <a:ln>
                  <a:noFill/>
                </a:ln>
                <a:solidFill>
                  <a:srgbClr val="403838"/>
                </a:solidFill>
                <a:effectLst/>
                <a:latin typeface="inherit"/>
                <a:cs typeface="Lucida Sans Unicode" pitchFamily="34" charset="0"/>
              </a:rPr>
              <a:t> an MDI or PDI &gt;2 </a:t>
            </a:r>
            <a:r>
              <a:rPr kumimoji="0" lang="fr-FR" sz="1400" b="0" i="0" u="none" strike="noStrike" cap="none" normalizeH="0" baseline="0" dirty="0" err="1" smtClean="0">
                <a:ln>
                  <a:noFill/>
                </a:ln>
                <a:solidFill>
                  <a:srgbClr val="403838"/>
                </a:solidFill>
                <a:effectLst/>
                <a:latin typeface="inherit"/>
                <a:cs typeface="Lucida Sans Unicode" pitchFamily="34" charset="0"/>
              </a:rPr>
              <a:t>SDs</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Below</a:t>
            </a:r>
            <a:r>
              <a:rPr kumimoji="0" lang="fr-FR" sz="1400" b="0" i="0" u="none" strike="noStrike" cap="none" normalizeH="0" baseline="0" dirty="0" smtClean="0">
                <a:ln>
                  <a:noFill/>
                </a:ln>
                <a:solidFill>
                  <a:srgbClr val="403838"/>
                </a:solidFill>
                <a:effectLst/>
                <a:latin typeface="inherit"/>
                <a:cs typeface="Lucida Sans Unicode" pitchFamily="34" charset="0"/>
              </a:rPr>
              <a:t> the </a:t>
            </a:r>
            <a:r>
              <a:rPr kumimoji="0" lang="fr-FR" sz="1400" b="0" i="0" u="none" strike="noStrike" cap="none" normalizeH="0" baseline="0" dirty="0" err="1" smtClean="0">
                <a:ln>
                  <a:noFill/>
                </a:ln>
                <a:solidFill>
                  <a:srgbClr val="403838"/>
                </a:solidFill>
                <a:effectLst/>
                <a:latin typeface="inherit"/>
                <a:cs typeface="Lucida Sans Unicode" pitchFamily="34" charset="0"/>
              </a:rPr>
              <a:t>Expected</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Mean</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at</a:t>
            </a:r>
            <a:r>
              <a:rPr kumimoji="0" lang="fr-FR" sz="1400" b="0" i="0" u="none" strike="noStrike" cap="none" normalizeH="0" baseline="0" dirty="0" smtClean="0">
                <a:ln>
                  <a:noFill/>
                </a:ln>
                <a:solidFill>
                  <a:srgbClr val="403838"/>
                </a:solidFill>
                <a:effectLst/>
                <a:latin typeface="inherit"/>
                <a:cs typeface="Lucida Sans Unicode" pitchFamily="34" charset="0"/>
              </a:rPr>
              <a:t> 24 </a:t>
            </a:r>
            <a:r>
              <a:rPr kumimoji="0" lang="fr-FR" sz="1400" b="0" i="0" u="none" strike="noStrike" cap="none" normalizeH="0" baseline="0" dirty="0" err="1" smtClean="0">
                <a:ln>
                  <a:noFill/>
                </a:ln>
                <a:solidFill>
                  <a:srgbClr val="403838"/>
                </a:solidFill>
                <a:effectLst/>
                <a:latin typeface="inherit"/>
                <a:cs typeface="Lucida Sans Unicode" pitchFamily="34" charset="0"/>
              </a:rPr>
              <a:t>Months</a:t>
            </a:r>
            <a:r>
              <a:rPr kumimoji="0" lang="fr-FR" sz="1400" b="0" i="0" u="none" strike="noStrike" cap="none" normalizeH="0" baseline="0" dirty="0" smtClean="0">
                <a:ln>
                  <a:noFill/>
                </a:ln>
                <a:solidFill>
                  <a:srgbClr val="403838"/>
                </a:solidFill>
                <a:effectLst/>
                <a:latin typeface="inherit"/>
                <a:cs typeface="Lucida Sans Unicode" pitchFamily="34" charset="0"/>
              </a:rPr>
              <a:t>’ </a:t>
            </a:r>
            <a:r>
              <a:rPr kumimoji="0" lang="fr-FR" sz="1400" b="0" i="0" u="none" strike="noStrike" cap="none" normalizeH="0" baseline="0" dirty="0" err="1" smtClean="0">
                <a:ln>
                  <a:noFill/>
                </a:ln>
                <a:solidFill>
                  <a:srgbClr val="403838"/>
                </a:solidFill>
                <a:effectLst/>
                <a:latin typeface="inherit"/>
                <a:cs typeface="Lucida Sans Unicode" pitchFamily="34" charset="0"/>
              </a:rPr>
              <a:t>Corrected</a:t>
            </a:r>
            <a:r>
              <a:rPr kumimoji="0" lang="fr-FR" sz="1400" b="0" i="0" u="none" strike="noStrike" cap="none" normalizeH="0" baseline="0" dirty="0" smtClean="0">
                <a:ln>
                  <a:noFill/>
                </a:ln>
                <a:solidFill>
                  <a:srgbClr val="403838"/>
                </a:solidFill>
                <a:effectLst/>
                <a:latin typeface="inherit"/>
                <a:cs typeface="Lucida Sans Unicode" pitchFamily="34" charset="0"/>
              </a:rPr>
              <a:t> Age</a:t>
            </a:r>
            <a:endParaRPr kumimoji="0" lang="fr-FR" sz="1400" b="0" i="0" u="none" strike="noStrike" cap="none" normalizeH="0" baseline="0" dirty="0" smtClean="0">
              <a:ln>
                <a:noFill/>
              </a:ln>
              <a:solidFill>
                <a:srgbClr val="403838"/>
              </a:solidFill>
              <a:effectLst/>
              <a:latin typeface="Lucida Sans Unicode" pitchFamily="34" charset="0"/>
              <a:cs typeface="Lucida Sans Unicode"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046958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lstStyle/>
          <a:p>
            <a:pPr eaLnBrk="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t>Grade and laterality of intraventricular haemorrhage to predict 18–22 month neurodevelopmental outcomes in extremely low birthweight infants</a:t>
            </a:r>
          </a:p>
        </p:txBody>
      </p:sp>
      <p:pic>
        <p:nvPicPr>
          <p:cNvPr id="2051" name="Picture 2"/>
          <p:cNvPicPr>
            <a:picLocks noChangeAspect="1" noChangeArrowheads="1"/>
          </p:cNvPicPr>
          <p:nvPr/>
        </p:nvPicPr>
        <p:blipFill>
          <a:blip r:embed="rId3" cstate="print"/>
          <a:srcRect/>
          <a:stretch>
            <a:fillRect/>
          </a:stretch>
        </p:blipFill>
        <p:spPr bwMode="auto">
          <a:xfrm>
            <a:off x="1828800" y="1362523"/>
            <a:ext cx="6090443" cy="4664204"/>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dirty="0" err="1">
                <a:solidFill>
                  <a:srgbClr val="000000"/>
                </a:solidFill>
              </a:rPr>
              <a:t>Acta</a:t>
            </a:r>
            <a:r>
              <a:rPr lang="en-GB" sz="1000" b="1" dirty="0">
                <a:solidFill>
                  <a:srgbClr val="000000"/>
                </a:solidFill>
              </a:rPr>
              <a:t> </a:t>
            </a:r>
            <a:r>
              <a:rPr lang="en-GB" sz="1000" b="1" dirty="0" err="1">
                <a:solidFill>
                  <a:srgbClr val="000000"/>
                </a:solidFill>
              </a:rPr>
              <a:t>Paediatrica</a:t>
            </a:r>
            <a:r>
              <a:rPr lang="en-GB" sz="1000" dirty="0">
                <a:solidFill>
                  <a:srgbClr val="000000"/>
                </a:solidFill>
              </a:rPr>
              <a:t/>
            </a:r>
            <a:br>
              <a:rPr lang="en-GB" sz="1000" dirty="0">
                <a:solidFill>
                  <a:srgbClr val="000000"/>
                </a:solidFill>
              </a:rPr>
            </a:br>
            <a:r>
              <a:rPr lang="en-GB" sz="1000" dirty="0">
                <a:solidFill>
                  <a:srgbClr val="000000"/>
                </a:solidFill>
                <a:hlinkClick r:id="rId5"/>
              </a:rPr>
              <a:t>Volume 101, Issue 4, </a:t>
            </a:r>
            <a:r>
              <a:rPr lang="en-GB" sz="1000" dirty="0">
                <a:solidFill>
                  <a:srgbClr val="000000"/>
                </a:solidFill>
              </a:rPr>
              <a:t>pages 414-418, 16 JAN 2012 DOI: 10.1111/j.1651-2227.2011.02584.x</a:t>
            </a:r>
            <a:br>
              <a:rPr lang="en-GB" sz="1000" dirty="0">
                <a:solidFill>
                  <a:srgbClr val="000000"/>
                </a:solidFill>
              </a:rPr>
            </a:br>
            <a:r>
              <a:rPr lang="en-GB" sz="1000" dirty="0">
                <a:solidFill>
                  <a:srgbClr val="000000"/>
                </a:solidFill>
                <a:hlinkClick r:id="rId6"/>
              </a:rPr>
              <a:t>http://onlinelibrary.wiley.com/doi/10.1111/j.1651-2227.2011.02584.x/full#f3</a:t>
            </a:r>
          </a:p>
        </p:txBody>
      </p:sp>
    </p:spTree>
    <p:extLst>
      <p:ext uri="{BB962C8B-B14F-4D97-AF65-F5344CB8AC3E}">
        <p14:creationId xmlns:p14="http://schemas.microsoft.com/office/powerpoint/2010/main" val="20094988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lstStyle/>
          <a:p>
            <a:pPr eaLnBrk="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t>Grade and laterality of intraventricular haemorrhage to predict 18–22 month neurodevelopmental outcomes in extremely low </a:t>
            </a:r>
            <a:r>
              <a:rPr lang="en-GB" sz="1500" b="1" dirty="0" err="1"/>
              <a:t>birthweight</a:t>
            </a:r>
            <a:r>
              <a:rPr lang="en-GB" sz="1500" b="1" dirty="0"/>
              <a:t> infants</a:t>
            </a:r>
          </a:p>
        </p:txBody>
      </p:sp>
      <p:pic>
        <p:nvPicPr>
          <p:cNvPr id="2051" name="Picture 2"/>
          <p:cNvPicPr>
            <a:picLocks noChangeAspect="1" noChangeArrowheads="1"/>
          </p:cNvPicPr>
          <p:nvPr/>
        </p:nvPicPr>
        <p:blipFill>
          <a:blip r:embed="rId3" cstate="print"/>
          <a:srcRect/>
          <a:stretch>
            <a:fillRect/>
          </a:stretch>
        </p:blipFill>
        <p:spPr bwMode="auto">
          <a:xfrm>
            <a:off x="2057400" y="1329652"/>
            <a:ext cx="5410200" cy="4715682"/>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a:solidFill>
                  <a:srgbClr val="000000"/>
                </a:solidFill>
              </a:rPr>
              <a:t>Acta Paediatrica</a:t>
            </a:r>
            <a:r>
              <a:rPr lang="en-GB" sz="1000">
                <a:solidFill>
                  <a:srgbClr val="000000"/>
                </a:solidFill>
              </a:rPr>
              <a:t/>
            </a:r>
            <a:br>
              <a:rPr lang="en-GB" sz="1000">
                <a:solidFill>
                  <a:srgbClr val="000000"/>
                </a:solidFill>
              </a:rPr>
            </a:br>
            <a:r>
              <a:rPr lang="en-GB" sz="1000">
                <a:solidFill>
                  <a:srgbClr val="000000"/>
                </a:solidFill>
                <a:hlinkClick r:id="rId5"/>
              </a:rPr>
              <a:t>Volume 101, Issue 4, </a:t>
            </a:r>
            <a:r>
              <a:rPr lang="en-GB" sz="1000">
                <a:solidFill>
                  <a:srgbClr val="000000"/>
                </a:solidFill>
              </a:rPr>
              <a:t>pages 414-418, 16 JAN 2012 DOI: 10.1111/j.1651-2227.2011.02584.x</a:t>
            </a:r>
            <a:br>
              <a:rPr lang="en-GB" sz="1000">
                <a:solidFill>
                  <a:srgbClr val="000000"/>
                </a:solidFill>
              </a:rPr>
            </a:br>
            <a:r>
              <a:rPr lang="en-GB" sz="1000">
                <a:solidFill>
                  <a:srgbClr val="000000"/>
                </a:solidFill>
                <a:hlinkClick r:id="rId6"/>
              </a:rPr>
              <a:t>http://onlinelibrary.wiley.com/doi/10.1111/j.1651-2227.2011.02584.x/full#f2</a:t>
            </a:r>
          </a:p>
        </p:txBody>
      </p:sp>
    </p:spTree>
    <p:extLst>
      <p:ext uri="{BB962C8B-B14F-4D97-AF65-F5344CB8AC3E}">
        <p14:creationId xmlns:p14="http://schemas.microsoft.com/office/powerpoint/2010/main" val="11491869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CA" dirty="0" smtClean="0"/>
              <a:t>Let’s get more High Tech</a:t>
            </a:r>
            <a:endParaRPr lang="fr-CA" dirty="0"/>
          </a:p>
        </p:txBody>
      </p:sp>
      <p:sp>
        <p:nvSpPr>
          <p:cNvPr id="6" name="Espace réservé du contenu 5"/>
          <p:cNvSpPr>
            <a:spLocks noGrp="1"/>
          </p:cNvSpPr>
          <p:nvPr>
            <p:ph idx="1"/>
          </p:nvPr>
        </p:nvSpPr>
        <p:spPr/>
        <p:txBody>
          <a:bodyPr/>
          <a:lstStyle/>
          <a:p>
            <a:r>
              <a:rPr lang="en-CA" dirty="0" smtClean="0"/>
              <a:t>MRI at discharge</a:t>
            </a:r>
            <a:endParaRPr lang="fr-CA" dirty="0"/>
          </a:p>
        </p:txBody>
      </p:sp>
    </p:spTree>
    <p:extLst>
      <p:ext uri="{BB962C8B-B14F-4D97-AF65-F5344CB8AC3E}">
        <p14:creationId xmlns:p14="http://schemas.microsoft.com/office/powerpoint/2010/main" val="3554173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CA" dirty="0" smtClean="0"/>
              <a:t>MRI</a:t>
            </a:r>
          </a:p>
        </p:txBody>
      </p:sp>
      <p:pic>
        <p:nvPicPr>
          <p:cNvPr id="46083" name="Picture 2" descr="Figure 1">
            <a:hlinkClick r:id="rId2"/>
          </p:cNvPr>
          <p:cNvPicPr>
            <a:picLocks noChangeAspect="1" noChangeArrowheads="1"/>
          </p:cNvPicPr>
          <p:nvPr/>
        </p:nvPicPr>
        <p:blipFill>
          <a:blip r:embed="rId3" cstate="print"/>
          <a:srcRect/>
          <a:stretch>
            <a:fillRect/>
          </a:stretch>
        </p:blipFill>
        <p:spPr bwMode="auto">
          <a:xfrm>
            <a:off x="1219200" y="1219200"/>
            <a:ext cx="5562600" cy="5259388"/>
          </a:xfrm>
          <a:prstGeom prst="rect">
            <a:avLst/>
          </a:prstGeom>
          <a:noFill/>
          <a:ln w="9525">
            <a:noFill/>
            <a:miter lim="800000"/>
            <a:headEnd/>
            <a:tailEnd/>
          </a:ln>
        </p:spPr>
      </p:pic>
      <p:sp>
        <p:nvSpPr>
          <p:cNvPr id="46084" name="TextBox 4"/>
          <p:cNvSpPr txBox="1">
            <a:spLocks noChangeArrowheads="1"/>
          </p:cNvSpPr>
          <p:nvPr/>
        </p:nvSpPr>
        <p:spPr bwMode="auto">
          <a:xfrm>
            <a:off x="7315200" y="1371600"/>
            <a:ext cx="1524000" cy="3786188"/>
          </a:xfrm>
          <a:prstGeom prst="rect">
            <a:avLst/>
          </a:prstGeom>
          <a:noFill/>
          <a:ln w="9525">
            <a:noFill/>
            <a:miter lim="800000"/>
            <a:headEnd/>
            <a:tailEnd/>
          </a:ln>
        </p:spPr>
        <p:txBody>
          <a:bodyPr>
            <a:spAutoFit/>
          </a:bodyPr>
          <a:lstStyle/>
          <a:p>
            <a:r>
              <a:rPr lang="en-CA"/>
              <a:t>Woodward et al, NEJM 2006</a:t>
            </a:r>
          </a:p>
          <a:p>
            <a:r>
              <a:rPr lang="en-CA"/>
              <a:t>167 infants &lt;30 wk, MRI at term and 2 yr exam.</a:t>
            </a:r>
          </a:p>
        </p:txBody>
      </p:sp>
    </p:spTree>
    <p:extLst>
      <p:ext uri="{BB962C8B-B14F-4D97-AF65-F5344CB8AC3E}">
        <p14:creationId xmlns:p14="http://schemas.microsoft.com/office/powerpoint/2010/main" val="23233147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CA" dirty="0" smtClean="0"/>
              <a:t>Woodward et al</a:t>
            </a:r>
          </a:p>
        </p:txBody>
      </p:sp>
      <p:sp>
        <p:nvSpPr>
          <p:cNvPr id="50179" name="Content Placeholder 2"/>
          <p:cNvSpPr>
            <a:spLocks noGrp="1"/>
          </p:cNvSpPr>
          <p:nvPr>
            <p:ph idx="1"/>
          </p:nvPr>
        </p:nvSpPr>
        <p:spPr/>
        <p:txBody>
          <a:bodyPr>
            <a:normAutofit fontScale="92500"/>
          </a:bodyPr>
          <a:lstStyle/>
          <a:p>
            <a:pPr eaLnBrk="1" hangingPunct="1"/>
            <a:r>
              <a:rPr lang="en-CA" sz="2800" dirty="0" smtClean="0"/>
              <a:t>What really matters to a parent: with this finding on MRI what is the likelihood that my baby will be severely impaired?</a:t>
            </a:r>
          </a:p>
          <a:p>
            <a:pPr lvl="1" eaLnBrk="1" hangingPunct="1"/>
            <a:r>
              <a:rPr lang="en-CA" sz="2400" dirty="0" smtClean="0"/>
              <a:t>I.E. what is the PPV</a:t>
            </a:r>
          </a:p>
          <a:p>
            <a:pPr eaLnBrk="1" hangingPunct="1"/>
            <a:r>
              <a:rPr lang="en-CA" sz="2800" dirty="0" smtClean="0"/>
              <a:t>Now that the MRI is normal what is likelihood that my baby will be “normal”? </a:t>
            </a:r>
          </a:p>
          <a:p>
            <a:pPr lvl="1" eaLnBrk="1" hangingPunct="1"/>
            <a:r>
              <a:rPr lang="en-CA" sz="2400" dirty="0" smtClean="0"/>
              <a:t>What is the NPV</a:t>
            </a:r>
          </a:p>
          <a:p>
            <a:pPr eaLnBrk="1" hangingPunct="1"/>
            <a:r>
              <a:rPr lang="en-CA" sz="2800" dirty="0" smtClean="0"/>
              <a:t>PPV from Woodward et al of Moderate to Severe </a:t>
            </a:r>
            <a:r>
              <a:rPr lang="en-CA" sz="2800" dirty="0" err="1" smtClean="0"/>
              <a:t>AbN</a:t>
            </a:r>
            <a:r>
              <a:rPr lang="en-CA" sz="2800" dirty="0" smtClean="0"/>
              <a:t> on MRI for severe impairment (incl. MDI or PDI </a:t>
            </a:r>
            <a:r>
              <a:rPr lang="fr-CA" sz="2800" dirty="0" smtClean="0"/>
              <a:t>&lt; 70) </a:t>
            </a:r>
            <a:r>
              <a:rPr lang="en-CA" sz="2800" dirty="0" smtClean="0"/>
              <a:t>30%</a:t>
            </a:r>
          </a:p>
          <a:p>
            <a:pPr eaLnBrk="1" hangingPunct="1"/>
            <a:r>
              <a:rPr lang="en-CA" sz="2800" dirty="0" smtClean="0"/>
              <a:t>NPV 95%</a:t>
            </a:r>
          </a:p>
        </p:txBody>
      </p:sp>
    </p:spTree>
    <p:extLst>
      <p:ext uri="{BB962C8B-B14F-4D97-AF65-F5344CB8AC3E}">
        <p14:creationId xmlns:p14="http://schemas.microsoft.com/office/powerpoint/2010/main" val="12909032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noFill/>
          <a:ln/>
        </p:spPr>
        <p:txBody>
          <a:bodyPr/>
          <a:lstStyle/>
          <a:p>
            <a:r>
              <a:rPr lang="en-US" smtClean="0">
                <a:effectLst/>
              </a:rPr>
              <a:t>Miller et al</a:t>
            </a:r>
          </a:p>
        </p:txBody>
      </p:sp>
      <p:sp>
        <p:nvSpPr>
          <p:cNvPr id="118787" name="Rectangle 3"/>
          <p:cNvSpPr>
            <a:spLocks noGrp="1" noChangeArrowheads="1"/>
          </p:cNvSpPr>
          <p:nvPr>
            <p:ph type="body" idx="1"/>
          </p:nvPr>
        </p:nvSpPr>
        <p:spPr/>
        <p:txBody>
          <a:bodyPr/>
          <a:lstStyle/>
          <a:p>
            <a:pPr>
              <a:lnSpc>
                <a:spcPct val="90000"/>
              </a:lnSpc>
            </a:pPr>
            <a:r>
              <a:rPr lang="en-US" sz="2800" smtClean="0"/>
              <a:t>Moderate or severe White matter injury on preterm MRI</a:t>
            </a:r>
          </a:p>
          <a:p>
            <a:pPr lvl="1">
              <a:lnSpc>
                <a:spcPct val="90000"/>
              </a:lnSpc>
            </a:pPr>
            <a:r>
              <a:rPr lang="en-US" sz="2400" smtClean="0"/>
              <a:t>PPV = 29% for a DQ &lt;70 or disabling CP at 2 y</a:t>
            </a:r>
          </a:p>
          <a:p>
            <a:pPr>
              <a:lnSpc>
                <a:spcPct val="90000"/>
              </a:lnSpc>
            </a:pPr>
            <a:r>
              <a:rPr lang="en-US" sz="2800" smtClean="0"/>
              <a:t>Moderate or severe White matter injury on MRI at term</a:t>
            </a:r>
          </a:p>
          <a:p>
            <a:pPr lvl="1">
              <a:lnSpc>
                <a:spcPct val="90000"/>
              </a:lnSpc>
            </a:pPr>
            <a:r>
              <a:rPr lang="en-US" sz="2400" smtClean="0"/>
              <a:t>PPV = 42% for a DQ &lt;70 or disabling CP at 2 y</a:t>
            </a:r>
          </a:p>
          <a:p>
            <a:pPr>
              <a:lnSpc>
                <a:spcPct val="90000"/>
              </a:lnSpc>
            </a:pPr>
            <a:r>
              <a:rPr lang="en-US" sz="2800" smtClean="0"/>
              <a:t>In other words when we see moderate or severe WMI on an MRI most of the babies will have a good outcome! </a:t>
            </a:r>
          </a:p>
        </p:txBody>
      </p:sp>
    </p:spTree>
    <p:extLst>
      <p:ext uri="{BB962C8B-B14F-4D97-AF65-F5344CB8AC3E}">
        <p14:creationId xmlns:p14="http://schemas.microsoft.com/office/powerpoint/2010/main" val="19804016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Other</a:t>
            </a:r>
            <a:r>
              <a:rPr lang="fr-CA" dirty="0" smtClean="0"/>
              <a:t> MRI </a:t>
            </a:r>
            <a:r>
              <a:rPr lang="fr-CA" dirty="0" err="1" smtClean="0"/>
              <a:t>prediction</a:t>
            </a:r>
            <a:r>
              <a:rPr lang="fr-CA" dirty="0" smtClean="0"/>
              <a:t> </a:t>
            </a:r>
            <a:r>
              <a:rPr lang="fr-CA" dirty="0" err="1" smtClean="0"/>
              <a:t>studies</a:t>
            </a:r>
            <a:endParaRPr lang="fr-CA" dirty="0"/>
          </a:p>
        </p:txBody>
      </p:sp>
      <p:sp>
        <p:nvSpPr>
          <p:cNvPr id="3" name="Espace réservé du contenu 2"/>
          <p:cNvSpPr>
            <a:spLocks noGrp="1"/>
          </p:cNvSpPr>
          <p:nvPr>
            <p:ph idx="1"/>
          </p:nvPr>
        </p:nvSpPr>
        <p:spPr/>
        <p:txBody>
          <a:bodyPr>
            <a:normAutofit fontScale="92500" lnSpcReduction="20000"/>
          </a:bodyPr>
          <a:lstStyle/>
          <a:p>
            <a:r>
              <a:rPr lang="fr-CA" dirty="0" smtClean="0"/>
              <a:t>Shah DK 2006, </a:t>
            </a:r>
          </a:p>
          <a:p>
            <a:pPr lvl="1"/>
            <a:r>
              <a:rPr lang="fr-CA" dirty="0" smtClean="0"/>
              <a:t>PPV 50%, NPV 97%</a:t>
            </a:r>
          </a:p>
          <a:p>
            <a:r>
              <a:rPr lang="fr-CA" dirty="0" err="1" smtClean="0"/>
              <a:t>Mirmiran</a:t>
            </a:r>
            <a:r>
              <a:rPr lang="fr-CA" dirty="0" smtClean="0"/>
              <a:t> M 2004 </a:t>
            </a:r>
          </a:p>
          <a:p>
            <a:pPr lvl="1"/>
            <a:r>
              <a:rPr lang="fr-CA" dirty="0" smtClean="0"/>
              <a:t>PPV for CP 50%</a:t>
            </a:r>
          </a:p>
          <a:p>
            <a:r>
              <a:rPr lang="fr-CA" dirty="0" err="1" smtClean="0"/>
              <a:t>Valkamaran</a:t>
            </a:r>
            <a:r>
              <a:rPr lang="fr-CA" dirty="0" smtClean="0"/>
              <a:t> AM 2000 </a:t>
            </a:r>
          </a:p>
          <a:p>
            <a:pPr lvl="1"/>
            <a:r>
              <a:rPr lang="fr-CA" dirty="0" smtClean="0"/>
              <a:t>PPV of </a:t>
            </a:r>
            <a:r>
              <a:rPr lang="fr-CA" dirty="0" err="1" smtClean="0"/>
              <a:t>parenchymal</a:t>
            </a:r>
            <a:r>
              <a:rPr lang="fr-CA" dirty="0" smtClean="0"/>
              <a:t> </a:t>
            </a:r>
            <a:r>
              <a:rPr lang="fr-CA" dirty="0" err="1" smtClean="0"/>
              <a:t>lesions</a:t>
            </a:r>
            <a:r>
              <a:rPr lang="fr-CA" dirty="0" smtClean="0"/>
              <a:t> for CP, 58%</a:t>
            </a:r>
          </a:p>
          <a:p>
            <a:r>
              <a:rPr lang="fr-CA" dirty="0" err="1" smtClean="0"/>
              <a:t>Arzoumanian</a:t>
            </a:r>
            <a:r>
              <a:rPr lang="fr-CA" dirty="0" smtClean="0"/>
              <a:t>	 2003</a:t>
            </a:r>
          </a:p>
          <a:p>
            <a:pPr lvl="1"/>
            <a:r>
              <a:rPr lang="fr-CA" dirty="0" smtClean="0"/>
              <a:t>PPV 10%</a:t>
            </a:r>
          </a:p>
          <a:p>
            <a:r>
              <a:rPr lang="fr-CA" dirty="0" err="1" smtClean="0"/>
              <a:t>Leijser</a:t>
            </a:r>
            <a:r>
              <a:rPr lang="fr-CA" dirty="0" smtClean="0"/>
              <a:t> LM 2008</a:t>
            </a:r>
          </a:p>
          <a:p>
            <a:pPr lvl="1"/>
            <a:r>
              <a:rPr lang="fr-CA" dirty="0" smtClean="0"/>
              <a:t>PPV 43% for </a:t>
            </a:r>
            <a:r>
              <a:rPr lang="fr-CA" dirty="0" err="1" smtClean="0"/>
              <a:t>severe</a:t>
            </a:r>
            <a:r>
              <a:rPr lang="fr-CA" dirty="0" smtClean="0"/>
              <a:t> </a:t>
            </a:r>
            <a:r>
              <a:rPr lang="fr-CA" dirty="0" err="1" smtClean="0"/>
              <a:t>abN</a:t>
            </a:r>
            <a:r>
              <a:rPr lang="fr-CA" dirty="0" smtClean="0"/>
              <a:t> </a:t>
            </a:r>
            <a:r>
              <a:rPr lang="fr-CA" dirty="0" err="1" smtClean="0"/>
              <a:t>outcome</a:t>
            </a:r>
            <a:endParaRPr lang="fr-CA" dirty="0"/>
          </a:p>
        </p:txBody>
      </p:sp>
    </p:spTree>
    <p:extLst>
      <p:ext uri="{BB962C8B-B14F-4D97-AF65-F5344CB8AC3E}">
        <p14:creationId xmlns:p14="http://schemas.microsoft.com/office/powerpoint/2010/main" val="1582655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MRI near term for predicting outcome</a:t>
            </a:r>
            <a:endParaRPr lang="fr-CA" dirty="0"/>
          </a:p>
        </p:txBody>
      </p:sp>
      <p:sp>
        <p:nvSpPr>
          <p:cNvPr id="3" name="Espace réservé du contenu 2"/>
          <p:cNvSpPr>
            <a:spLocks noGrp="1"/>
          </p:cNvSpPr>
          <p:nvPr>
            <p:ph idx="1"/>
          </p:nvPr>
        </p:nvSpPr>
        <p:spPr/>
        <p:txBody>
          <a:bodyPr/>
          <a:lstStyle/>
          <a:p>
            <a:r>
              <a:rPr lang="en-CA" dirty="0" smtClean="0"/>
              <a:t>An important research tool, which might help us to understand the long term difficulties of preterm infants</a:t>
            </a:r>
          </a:p>
          <a:p>
            <a:endParaRPr lang="en-CA" dirty="0"/>
          </a:p>
          <a:p>
            <a:r>
              <a:rPr lang="en-CA" dirty="0" smtClean="0"/>
              <a:t>This is not the same as saying that everyone should have one!</a:t>
            </a:r>
            <a:endParaRPr lang="fr-CA" dirty="0"/>
          </a:p>
        </p:txBody>
      </p:sp>
    </p:spTree>
    <p:extLst>
      <p:ext uri="{BB962C8B-B14F-4D97-AF65-F5344CB8AC3E}">
        <p14:creationId xmlns:p14="http://schemas.microsoft.com/office/powerpoint/2010/main" val="1194547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noFill/>
          <a:ln/>
        </p:spPr>
        <p:txBody>
          <a:bodyPr/>
          <a:lstStyle/>
          <a:p>
            <a:r>
              <a:rPr lang="fr-CA" sz="4000" smtClean="0">
                <a:effectLst/>
              </a:rPr>
              <a:t>Positive Rolandic Sharp Waves</a:t>
            </a:r>
            <a:endParaRPr lang="en-US" sz="4000" smtClean="0">
              <a:effectLst/>
            </a:endParaRPr>
          </a:p>
        </p:txBody>
      </p:sp>
      <p:sp>
        <p:nvSpPr>
          <p:cNvPr id="144387" name="Rectangle 3"/>
          <p:cNvSpPr>
            <a:spLocks noGrp="1" noChangeArrowheads="1"/>
          </p:cNvSpPr>
          <p:nvPr>
            <p:ph type="body" idx="1"/>
          </p:nvPr>
        </p:nvSpPr>
        <p:spPr/>
        <p:txBody>
          <a:bodyPr/>
          <a:lstStyle/>
          <a:p>
            <a:r>
              <a:rPr lang="fr-CA" smtClean="0"/>
              <a:t>Marret et al</a:t>
            </a:r>
          </a:p>
          <a:p>
            <a:r>
              <a:rPr lang="fr-CA" smtClean="0"/>
              <a:t>Prospective cohort, 417 infants </a:t>
            </a:r>
            <a:r>
              <a:rPr lang="en-US" smtClean="0"/>
              <a:t>&lt;</a:t>
            </a:r>
            <a:r>
              <a:rPr lang="fr-CA" smtClean="0"/>
              <a:t>33 wk, 351 survived to be seen at 1 year</a:t>
            </a:r>
          </a:p>
          <a:p>
            <a:r>
              <a:rPr lang="fr-CA" smtClean="0"/>
              <a:t>Abnormal = mild distal hypertonia or diplegia or tetraplegia at 12 mo</a:t>
            </a:r>
          </a:p>
          <a:p>
            <a:r>
              <a:rPr lang="fr-CA" smtClean="0"/>
              <a:t>108 infants abnormal</a:t>
            </a:r>
          </a:p>
          <a:p>
            <a:r>
              <a:rPr lang="fr-CA" smtClean="0"/>
              <a:t>i.e. 31% !! </a:t>
            </a:r>
            <a:endParaRPr lang="en-US" smtClean="0"/>
          </a:p>
        </p:txBody>
      </p:sp>
    </p:spTree>
    <p:extLst>
      <p:ext uri="{BB962C8B-B14F-4D97-AF65-F5344CB8AC3E}">
        <p14:creationId xmlns:p14="http://schemas.microsoft.com/office/powerpoint/2010/main" val="34832900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noFill/>
          <a:ln/>
        </p:spPr>
        <p:txBody>
          <a:bodyPr/>
          <a:lstStyle/>
          <a:p>
            <a:r>
              <a:rPr lang="en-US" smtClean="0">
                <a:effectLst/>
              </a:rPr>
              <a:t>PRSW</a:t>
            </a:r>
          </a:p>
        </p:txBody>
      </p:sp>
      <p:sp>
        <p:nvSpPr>
          <p:cNvPr id="145411" name="Rectangle 3"/>
          <p:cNvSpPr>
            <a:spLocks noGrp="1" noChangeArrowheads="1"/>
          </p:cNvSpPr>
          <p:nvPr>
            <p:ph type="body" idx="1"/>
          </p:nvPr>
        </p:nvSpPr>
        <p:spPr/>
        <p:txBody>
          <a:bodyPr/>
          <a:lstStyle/>
          <a:p>
            <a:pPr>
              <a:lnSpc>
                <a:spcPct val="90000"/>
              </a:lnSpc>
            </a:pPr>
            <a:r>
              <a:rPr lang="en-US" sz="2800" smtClean="0"/>
              <a:t>PPV for “abnormality” = 68% (n=145)</a:t>
            </a:r>
          </a:p>
          <a:p>
            <a:pPr>
              <a:lnSpc>
                <a:spcPct val="90000"/>
              </a:lnSpc>
            </a:pPr>
            <a:endParaRPr lang="en-US" sz="2800" smtClean="0"/>
          </a:p>
          <a:p>
            <a:pPr>
              <a:lnSpc>
                <a:spcPct val="90000"/>
              </a:lnSpc>
            </a:pPr>
            <a:r>
              <a:rPr lang="en-US" sz="2800" smtClean="0"/>
              <a:t>If PRSW &gt; 2/min, PPV for abnormality = 27/28</a:t>
            </a:r>
          </a:p>
          <a:p>
            <a:pPr>
              <a:lnSpc>
                <a:spcPct val="90000"/>
              </a:lnSpc>
            </a:pPr>
            <a:endParaRPr lang="en-US" sz="2800" smtClean="0"/>
          </a:p>
          <a:p>
            <a:pPr>
              <a:lnSpc>
                <a:spcPct val="90000"/>
              </a:lnSpc>
            </a:pPr>
            <a:r>
              <a:rPr lang="en-US" sz="2800" smtClean="0"/>
              <a:t>Of the original cohort, 187/417 had PRSW</a:t>
            </a:r>
          </a:p>
          <a:p>
            <a:pPr>
              <a:lnSpc>
                <a:spcPct val="90000"/>
              </a:lnSpc>
            </a:pPr>
            <a:endParaRPr lang="en-US" sz="2800" smtClean="0"/>
          </a:p>
          <a:p>
            <a:pPr>
              <a:lnSpc>
                <a:spcPct val="90000"/>
              </a:lnSpc>
            </a:pPr>
            <a:r>
              <a:rPr lang="en-US" sz="2800" smtClean="0"/>
              <a:t>Background abnormalities without PRSW– no predictive ability.</a:t>
            </a:r>
          </a:p>
        </p:txBody>
      </p:sp>
    </p:spTree>
    <p:extLst>
      <p:ext uri="{BB962C8B-B14F-4D97-AF65-F5344CB8AC3E}">
        <p14:creationId xmlns:p14="http://schemas.microsoft.com/office/powerpoint/2010/main" val="4756507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Neonatalresearch.org</a:t>
            </a:r>
            <a:endParaRPr lang="fr-CA" dirty="0"/>
          </a:p>
        </p:txBody>
      </p:sp>
      <p:sp>
        <p:nvSpPr>
          <p:cNvPr id="3" name="Espace réservé du contenu 2"/>
          <p:cNvSpPr>
            <a:spLocks noGrp="1"/>
          </p:cNvSpPr>
          <p:nvPr>
            <p:ph idx="1"/>
          </p:nvPr>
        </p:nvSpPr>
        <p:spPr/>
        <p:txBody>
          <a:bodyPr/>
          <a:lstStyle/>
          <a:p>
            <a:r>
              <a:rPr lang="en-CA" dirty="0" smtClean="0"/>
              <a:t>Series of ‘posts’ examining other attempts to predict outcomes</a:t>
            </a:r>
          </a:p>
          <a:p>
            <a:r>
              <a:rPr lang="en-CA" dirty="0" smtClean="0"/>
              <a:t>Last issue of </a:t>
            </a:r>
            <a:r>
              <a:rPr lang="en-CA" dirty="0" err="1" smtClean="0"/>
              <a:t>Acta</a:t>
            </a:r>
            <a:r>
              <a:rPr lang="en-CA" dirty="0" smtClean="0"/>
              <a:t> </a:t>
            </a:r>
            <a:r>
              <a:rPr lang="en-CA" dirty="0" err="1" smtClean="0"/>
              <a:t>Pediatr</a:t>
            </a:r>
            <a:endParaRPr lang="en-CA" dirty="0" smtClean="0"/>
          </a:p>
          <a:p>
            <a:pPr lvl="1"/>
            <a:r>
              <a:rPr lang="en-CA" dirty="0" smtClean="0"/>
              <a:t>NAPI at </a:t>
            </a:r>
            <a:r>
              <a:rPr lang="en-CA" dirty="0" err="1" smtClean="0"/>
              <a:t>dicharge</a:t>
            </a:r>
            <a:endParaRPr lang="en-CA" dirty="0" smtClean="0"/>
          </a:p>
          <a:p>
            <a:pPr lvl="1"/>
            <a:r>
              <a:rPr lang="en-CA" dirty="0" err="1" smtClean="0"/>
              <a:t>aEEG</a:t>
            </a:r>
            <a:r>
              <a:rPr lang="en-CA" dirty="0" smtClean="0"/>
              <a:t> in the 1</a:t>
            </a:r>
            <a:r>
              <a:rPr lang="en-CA" baseline="30000" dirty="0" smtClean="0"/>
              <a:t>st</a:t>
            </a:r>
            <a:r>
              <a:rPr lang="en-CA" dirty="0" smtClean="0"/>
              <a:t> 72 hours</a:t>
            </a:r>
          </a:p>
          <a:p>
            <a:pPr lvl="1"/>
            <a:endParaRPr lang="en-CA" dirty="0"/>
          </a:p>
          <a:p>
            <a:r>
              <a:rPr lang="en-CA" dirty="0" smtClean="0"/>
              <a:t>The outcome they are trying to predict?</a:t>
            </a:r>
          </a:p>
          <a:p>
            <a:r>
              <a:rPr lang="en-CA" dirty="0" smtClean="0"/>
              <a:t>18 to 24 month </a:t>
            </a:r>
            <a:r>
              <a:rPr lang="en-CA" dirty="0" err="1" smtClean="0"/>
              <a:t>Bayley</a:t>
            </a:r>
            <a:r>
              <a:rPr lang="en-CA" dirty="0" smtClean="0"/>
              <a:t> MDI less than 70.</a:t>
            </a:r>
            <a:endParaRPr lang="fr-CA" dirty="0"/>
          </a:p>
        </p:txBody>
      </p:sp>
    </p:spTree>
    <p:extLst>
      <p:ext uri="{BB962C8B-B14F-4D97-AF65-F5344CB8AC3E}">
        <p14:creationId xmlns:p14="http://schemas.microsoft.com/office/powerpoint/2010/main" val="149235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smtClean="0"/>
              <a:t>EEG? </a:t>
            </a:r>
            <a:r>
              <a:rPr lang="fr-CA" dirty="0" err="1" smtClean="0"/>
              <a:t>aEEG</a:t>
            </a:r>
            <a:r>
              <a:rPr lang="fr-CA" dirty="0" smtClean="0"/>
              <a:t>? </a:t>
            </a:r>
            <a:r>
              <a:rPr lang="fr-CA" dirty="0" err="1" smtClean="0"/>
              <a:t>Clinical</a:t>
            </a:r>
            <a:r>
              <a:rPr lang="fr-CA" dirty="0" smtClean="0"/>
              <a:t> Course? A Mixture?</a:t>
            </a:r>
            <a:endParaRPr lang="en-US" dirty="0"/>
          </a:p>
        </p:txBody>
      </p:sp>
      <p:sp>
        <p:nvSpPr>
          <p:cNvPr id="3" name="Espace réservé du contenu 2"/>
          <p:cNvSpPr>
            <a:spLocks noGrp="1"/>
          </p:cNvSpPr>
          <p:nvPr>
            <p:ph idx="1"/>
          </p:nvPr>
        </p:nvSpPr>
        <p:spPr/>
        <p:txBody>
          <a:bodyPr>
            <a:normAutofit/>
          </a:bodyPr>
          <a:lstStyle/>
          <a:p>
            <a:r>
              <a:rPr lang="fr-CA" dirty="0" smtClean="0"/>
              <a:t>EEG: </a:t>
            </a:r>
            <a:r>
              <a:rPr lang="fr-CA" dirty="0" err="1" smtClean="0"/>
              <a:t>Rolandic</a:t>
            </a:r>
            <a:r>
              <a:rPr lang="fr-CA" dirty="0" smtClean="0"/>
              <a:t> </a:t>
            </a:r>
            <a:r>
              <a:rPr lang="fr-CA" dirty="0" err="1" smtClean="0"/>
              <a:t>sharp</a:t>
            </a:r>
            <a:r>
              <a:rPr lang="fr-CA" dirty="0" smtClean="0"/>
              <a:t> </a:t>
            </a:r>
            <a:r>
              <a:rPr lang="fr-CA" dirty="0" err="1" smtClean="0"/>
              <a:t>waves</a:t>
            </a:r>
            <a:r>
              <a:rPr lang="fr-CA" dirty="0" smtClean="0"/>
              <a:t> </a:t>
            </a:r>
            <a:r>
              <a:rPr lang="fr-CA" dirty="0" err="1" smtClean="0"/>
              <a:t>little</a:t>
            </a:r>
            <a:r>
              <a:rPr lang="fr-CA" dirty="0" smtClean="0"/>
              <a:t> value</a:t>
            </a:r>
          </a:p>
          <a:p>
            <a:r>
              <a:rPr lang="fr-CA" dirty="0" err="1" smtClean="0"/>
              <a:t>aEEG</a:t>
            </a:r>
            <a:r>
              <a:rPr lang="fr-CA" dirty="0" smtClean="0"/>
              <a:t>: </a:t>
            </a:r>
            <a:r>
              <a:rPr lang="fr-CA" dirty="0" err="1" smtClean="0"/>
              <a:t>too</a:t>
            </a:r>
            <a:r>
              <a:rPr lang="fr-CA" dirty="0" smtClean="0"/>
              <a:t> </a:t>
            </a:r>
            <a:r>
              <a:rPr lang="fr-CA" dirty="0" err="1" smtClean="0"/>
              <a:t>preliminary</a:t>
            </a:r>
            <a:r>
              <a:rPr lang="fr-CA" dirty="0" smtClean="0"/>
              <a:t> to </a:t>
            </a:r>
            <a:r>
              <a:rPr lang="fr-CA" dirty="0" err="1" smtClean="0"/>
              <a:t>say</a:t>
            </a:r>
            <a:r>
              <a:rPr lang="fr-CA" dirty="0" smtClean="0"/>
              <a:t>, but </a:t>
            </a:r>
            <a:r>
              <a:rPr lang="fr-CA" dirty="0" err="1" smtClean="0"/>
              <a:t>almost</a:t>
            </a:r>
            <a:r>
              <a:rPr lang="fr-CA" dirty="0" smtClean="0"/>
              <a:t> </a:t>
            </a:r>
            <a:r>
              <a:rPr lang="fr-CA" dirty="0" err="1" smtClean="0"/>
              <a:t>certainly</a:t>
            </a:r>
            <a:r>
              <a:rPr lang="fr-CA" dirty="0" smtClean="0"/>
              <a:t> the </a:t>
            </a:r>
            <a:r>
              <a:rPr lang="fr-CA" dirty="0" err="1" smtClean="0"/>
              <a:t>same</a:t>
            </a:r>
            <a:r>
              <a:rPr lang="fr-CA" dirty="0" smtClean="0"/>
              <a:t> situation</a:t>
            </a:r>
          </a:p>
          <a:p>
            <a:r>
              <a:rPr lang="fr-CA" dirty="0" err="1" smtClean="0"/>
              <a:t>Clinical</a:t>
            </a:r>
            <a:r>
              <a:rPr lang="fr-CA" dirty="0" smtClean="0"/>
              <a:t> </a:t>
            </a:r>
            <a:r>
              <a:rPr lang="fr-CA" dirty="0" err="1" smtClean="0"/>
              <a:t>Features</a:t>
            </a:r>
            <a:r>
              <a:rPr lang="fr-CA" dirty="0" smtClean="0"/>
              <a:t> are more </a:t>
            </a:r>
            <a:r>
              <a:rPr lang="fr-CA" dirty="0" err="1" smtClean="0"/>
              <a:t>predictive</a:t>
            </a:r>
            <a:r>
              <a:rPr lang="fr-CA" dirty="0" smtClean="0"/>
              <a:t> of long </a:t>
            </a:r>
            <a:r>
              <a:rPr lang="fr-CA" dirty="0" err="1" smtClean="0"/>
              <a:t>term</a:t>
            </a:r>
            <a:r>
              <a:rPr lang="fr-CA" dirty="0" smtClean="0"/>
              <a:t> </a:t>
            </a:r>
            <a:r>
              <a:rPr lang="fr-CA" dirty="0" err="1" smtClean="0"/>
              <a:t>outcome</a:t>
            </a:r>
            <a:r>
              <a:rPr lang="fr-CA" dirty="0" smtClean="0"/>
              <a:t> </a:t>
            </a:r>
            <a:r>
              <a:rPr lang="fr-CA" dirty="0" err="1" smtClean="0"/>
              <a:t>than</a:t>
            </a:r>
            <a:r>
              <a:rPr lang="fr-CA" dirty="0" smtClean="0"/>
              <a:t> </a:t>
            </a:r>
            <a:r>
              <a:rPr lang="fr-CA" dirty="0" err="1" smtClean="0"/>
              <a:t>any</a:t>
            </a:r>
            <a:r>
              <a:rPr lang="fr-CA" dirty="0" smtClean="0"/>
              <a:t> </a:t>
            </a:r>
            <a:r>
              <a:rPr lang="fr-CA" dirty="0" err="1" smtClean="0"/>
              <a:t>finding</a:t>
            </a:r>
            <a:r>
              <a:rPr lang="fr-CA" dirty="0" smtClean="0"/>
              <a:t> on </a:t>
            </a:r>
            <a:r>
              <a:rPr lang="fr-CA" dirty="0" err="1" smtClean="0"/>
              <a:t>head</a:t>
            </a:r>
            <a:r>
              <a:rPr lang="fr-CA" dirty="0" smtClean="0"/>
              <a:t> </a:t>
            </a:r>
            <a:r>
              <a:rPr lang="fr-CA" dirty="0" err="1" smtClean="0"/>
              <a:t>ultrasound</a:t>
            </a:r>
            <a:endParaRPr lang="fr-CA" dirty="0" smtClean="0"/>
          </a:p>
          <a:p>
            <a:pPr lvl="1"/>
            <a:r>
              <a:rPr lang="fr-CA" dirty="0" smtClean="0"/>
              <a:t>NEC, Postnatal </a:t>
            </a:r>
            <a:r>
              <a:rPr lang="fr-CA" dirty="0" err="1" smtClean="0"/>
              <a:t>Dexamethasone</a:t>
            </a:r>
            <a:r>
              <a:rPr lang="fr-CA" dirty="0" smtClean="0"/>
              <a:t>, </a:t>
            </a:r>
            <a:r>
              <a:rPr lang="fr-CA" dirty="0" err="1" smtClean="0"/>
              <a:t>Sepsis</a:t>
            </a:r>
            <a:r>
              <a:rPr lang="fr-CA" dirty="0" smtClean="0"/>
              <a:t>, </a:t>
            </a:r>
            <a:r>
              <a:rPr lang="fr-CA" dirty="0" err="1" smtClean="0"/>
              <a:t>poor</a:t>
            </a:r>
            <a:r>
              <a:rPr lang="fr-CA" dirty="0" smtClean="0"/>
              <a:t> nutrition, </a:t>
            </a:r>
            <a:r>
              <a:rPr lang="fr-CA" dirty="0" err="1" smtClean="0"/>
              <a:t>surgery</a:t>
            </a:r>
            <a:r>
              <a:rPr lang="fr-CA" dirty="0" smtClean="0"/>
              <a:t> (</a:t>
            </a:r>
            <a:r>
              <a:rPr lang="fr-CA" dirty="0" err="1" smtClean="0"/>
              <a:t>any</a:t>
            </a:r>
            <a:r>
              <a:rPr lang="fr-CA" dirty="0" smtClean="0"/>
              <a:t>)</a:t>
            </a:r>
            <a:endParaRPr lang="en-US" dirty="0"/>
          </a:p>
        </p:txBody>
      </p:sp>
    </p:spTree>
    <p:extLst>
      <p:ext uri="{BB962C8B-B14F-4D97-AF65-F5344CB8AC3E}">
        <p14:creationId xmlns:p14="http://schemas.microsoft.com/office/powerpoint/2010/main" val="281253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Criteria</a:t>
            </a:r>
            <a:r>
              <a:rPr lang="fr-CA" dirty="0" smtClean="0"/>
              <a:t> for a Screening Test</a:t>
            </a:r>
            <a:endParaRPr lang="en-US" dirty="0"/>
          </a:p>
        </p:txBody>
      </p:sp>
      <p:sp>
        <p:nvSpPr>
          <p:cNvPr id="3" name="Espace réservé du contenu 2"/>
          <p:cNvSpPr>
            <a:spLocks noGrp="1"/>
          </p:cNvSpPr>
          <p:nvPr>
            <p:ph idx="1"/>
          </p:nvPr>
        </p:nvSpPr>
        <p:spPr/>
        <p:txBody>
          <a:bodyPr>
            <a:normAutofit fontScale="55000" lnSpcReduction="20000"/>
          </a:bodyPr>
          <a:lstStyle/>
          <a:p>
            <a:r>
              <a:rPr lang="fr-CA" dirty="0" err="1" smtClean="0"/>
              <a:t>Highly</a:t>
            </a:r>
            <a:r>
              <a:rPr lang="fr-CA" dirty="0" smtClean="0"/>
              <a:t> Sensitive</a:t>
            </a:r>
          </a:p>
          <a:p>
            <a:r>
              <a:rPr lang="fr-CA" dirty="0" err="1" smtClean="0"/>
              <a:t>Very</a:t>
            </a:r>
            <a:r>
              <a:rPr lang="fr-CA" dirty="0" smtClean="0"/>
              <a:t> </a:t>
            </a:r>
            <a:r>
              <a:rPr lang="fr-CA" dirty="0" err="1" smtClean="0"/>
              <a:t>Specific</a:t>
            </a:r>
            <a:endParaRPr lang="fr-CA" dirty="0" smtClean="0"/>
          </a:p>
          <a:p>
            <a:r>
              <a:rPr lang="fr-CA" dirty="0" err="1" smtClean="0"/>
              <a:t>Identify</a:t>
            </a:r>
            <a:r>
              <a:rPr lang="fr-CA" dirty="0" smtClean="0"/>
              <a:t> </a:t>
            </a:r>
            <a:r>
              <a:rPr lang="fr-CA" dirty="0" err="1" smtClean="0"/>
              <a:t>treatable</a:t>
            </a:r>
            <a:r>
              <a:rPr lang="fr-CA" dirty="0" smtClean="0"/>
              <a:t> conditions</a:t>
            </a:r>
          </a:p>
          <a:p>
            <a:r>
              <a:rPr lang="en-US" dirty="0">
                <a:hlinkClick r:id="rId2"/>
              </a:rPr>
              <a:t>http://</a:t>
            </a:r>
            <a:r>
              <a:rPr lang="en-US" dirty="0" smtClean="0">
                <a:hlinkClick r:id="rId2"/>
              </a:rPr>
              <a:t>www.screening.nhs.uk/criteria</a:t>
            </a:r>
            <a:endParaRPr lang="en-US" dirty="0" smtClean="0"/>
          </a:p>
          <a:p>
            <a:pPr lvl="1"/>
            <a:r>
              <a:rPr lang="en-US" dirty="0"/>
              <a:t>6. The distribution of test values in the target population should be known and a suitable cut-off level defined and agreed</a:t>
            </a:r>
            <a:r>
              <a:rPr lang="en-US" dirty="0" smtClean="0"/>
              <a:t>.</a:t>
            </a:r>
          </a:p>
          <a:p>
            <a:pPr lvl="1"/>
            <a:r>
              <a:rPr lang="en-US" dirty="0" smtClean="0"/>
              <a:t>8. There </a:t>
            </a:r>
            <a:r>
              <a:rPr lang="en-US" dirty="0"/>
              <a:t>should be an agreed policy on the further diagnostic investigation of individuals with a positive test result and on the choices available to those </a:t>
            </a:r>
            <a:r>
              <a:rPr lang="en-US" dirty="0" smtClean="0"/>
              <a:t>individuals</a:t>
            </a:r>
          </a:p>
          <a:p>
            <a:pPr lvl="1"/>
            <a:r>
              <a:rPr lang="en-US" dirty="0"/>
              <a:t>10. There should be an effective treatment or intervention for patients identified through early detection, with evidence of early treatment leading to better outcomes than late </a:t>
            </a:r>
            <a:r>
              <a:rPr lang="en-US" dirty="0" smtClean="0"/>
              <a:t>treatment</a:t>
            </a:r>
          </a:p>
          <a:p>
            <a:pPr lvl="1"/>
            <a:r>
              <a:rPr lang="en-US" dirty="0"/>
              <a:t>13. There should be evidence from high quality </a:t>
            </a:r>
            <a:r>
              <a:rPr lang="en-US" dirty="0" err="1"/>
              <a:t>Randomised</a:t>
            </a:r>
            <a:r>
              <a:rPr lang="en-US" dirty="0"/>
              <a:t> Controlled Trials that the screening </a:t>
            </a:r>
            <a:r>
              <a:rPr lang="en-US" dirty="0" err="1"/>
              <a:t>programme</a:t>
            </a:r>
            <a:r>
              <a:rPr lang="en-US" dirty="0"/>
              <a:t> is effective in reducing mortality or morbidity. Where screening is aimed solely at providing information to allow the person being screened to make an “informed choice” (</a:t>
            </a:r>
            <a:r>
              <a:rPr lang="en-US" dirty="0" err="1"/>
              <a:t>eg</a:t>
            </a:r>
            <a:r>
              <a:rPr lang="en-US" dirty="0"/>
              <a:t>. Down’s syndrome, cystic fibrosis carrier screening), there must be evidence from high quality trials that the test accurately measures risk. The information that is provided about the test and its outcome must be of value and readily understood by the individual being screened.</a:t>
            </a:r>
          </a:p>
        </p:txBody>
      </p:sp>
    </p:spTree>
    <p:extLst>
      <p:ext uri="{BB962C8B-B14F-4D97-AF65-F5344CB8AC3E}">
        <p14:creationId xmlns:p14="http://schemas.microsoft.com/office/powerpoint/2010/main" val="1449783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smtClean="0"/>
              <a:t>Do </a:t>
            </a:r>
            <a:r>
              <a:rPr lang="fr-CA" dirty="0" err="1" smtClean="0"/>
              <a:t>ultrasounds</a:t>
            </a:r>
            <a:r>
              <a:rPr lang="fr-CA" dirty="0" smtClean="0"/>
              <a:t>/MRI/EEG/</a:t>
            </a:r>
            <a:r>
              <a:rPr lang="fr-CA" dirty="0" err="1" smtClean="0"/>
              <a:t>aEEG</a:t>
            </a:r>
            <a:r>
              <a:rPr lang="fr-CA" dirty="0" smtClean="0"/>
              <a:t> </a:t>
            </a:r>
            <a:r>
              <a:rPr lang="fr-CA" dirty="0" err="1" smtClean="0"/>
              <a:t>etc</a:t>
            </a:r>
            <a:r>
              <a:rPr lang="fr-CA" dirty="0" smtClean="0"/>
              <a:t> </a:t>
            </a:r>
            <a:r>
              <a:rPr lang="fr-CA" dirty="0" err="1" smtClean="0"/>
              <a:t>qualify</a:t>
            </a:r>
            <a:r>
              <a:rPr lang="fr-CA" dirty="0" smtClean="0"/>
              <a:t>?</a:t>
            </a:r>
            <a:endParaRPr lang="en-US" dirty="0"/>
          </a:p>
        </p:txBody>
      </p:sp>
      <p:sp>
        <p:nvSpPr>
          <p:cNvPr id="3" name="Espace réservé du contenu 2"/>
          <p:cNvSpPr>
            <a:spLocks noGrp="1"/>
          </p:cNvSpPr>
          <p:nvPr>
            <p:ph idx="1"/>
          </p:nvPr>
        </p:nvSpPr>
        <p:spPr/>
        <p:txBody>
          <a:bodyPr/>
          <a:lstStyle/>
          <a:p>
            <a:r>
              <a:rPr lang="fr-CA" dirty="0" smtClean="0"/>
              <a:t>None of the ‘screening tests’ </a:t>
            </a:r>
            <a:r>
              <a:rPr lang="fr-CA" dirty="0" err="1" smtClean="0"/>
              <a:t>adequately</a:t>
            </a:r>
            <a:r>
              <a:rPr lang="fr-CA" dirty="0" smtClean="0"/>
              <a:t> </a:t>
            </a:r>
            <a:r>
              <a:rPr lang="fr-CA" dirty="0" err="1" smtClean="0"/>
              <a:t>discriminate</a:t>
            </a:r>
            <a:r>
              <a:rPr lang="fr-CA" dirty="0" smtClean="0"/>
              <a:t> </a:t>
            </a:r>
            <a:r>
              <a:rPr lang="fr-CA" dirty="0" err="1" smtClean="0"/>
              <a:t>between</a:t>
            </a:r>
            <a:r>
              <a:rPr lang="fr-CA" dirty="0" smtClean="0"/>
              <a:t> babies </a:t>
            </a:r>
            <a:r>
              <a:rPr lang="fr-CA" dirty="0" err="1" smtClean="0"/>
              <a:t>with</a:t>
            </a:r>
            <a:r>
              <a:rPr lang="fr-CA" dirty="0" smtClean="0"/>
              <a:t> </a:t>
            </a:r>
            <a:r>
              <a:rPr lang="fr-CA" dirty="0" err="1" smtClean="0"/>
              <a:t>impairment</a:t>
            </a:r>
            <a:r>
              <a:rPr lang="fr-CA" dirty="0" smtClean="0"/>
              <a:t> and </a:t>
            </a:r>
            <a:r>
              <a:rPr lang="fr-CA" dirty="0" err="1" smtClean="0"/>
              <a:t>without</a:t>
            </a:r>
            <a:endParaRPr lang="fr-CA" dirty="0" smtClean="0"/>
          </a:p>
          <a:p>
            <a:r>
              <a:rPr lang="fr-CA" dirty="0" smtClean="0"/>
              <a:t>None of </a:t>
            </a:r>
            <a:r>
              <a:rPr lang="fr-CA" dirty="0" err="1" smtClean="0"/>
              <a:t>them</a:t>
            </a:r>
            <a:r>
              <a:rPr lang="fr-CA" dirty="0" smtClean="0"/>
              <a:t> </a:t>
            </a:r>
            <a:r>
              <a:rPr lang="fr-CA" dirty="0" err="1" smtClean="0"/>
              <a:t>qualify</a:t>
            </a:r>
            <a:r>
              <a:rPr lang="fr-CA" dirty="0" smtClean="0"/>
              <a:t> as routine screening tests </a:t>
            </a:r>
            <a:r>
              <a:rPr lang="fr-CA" dirty="0" err="1" smtClean="0"/>
              <a:t>according</a:t>
            </a:r>
            <a:r>
              <a:rPr lang="fr-CA" dirty="0" smtClean="0"/>
              <a:t> to </a:t>
            </a:r>
            <a:r>
              <a:rPr lang="fr-CA" dirty="0" err="1" smtClean="0"/>
              <a:t>published</a:t>
            </a:r>
            <a:r>
              <a:rPr lang="fr-CA" dirty="0" smtClean="0"/>
              <a:t> </a:t>
            </a:r>
            <a:r>
              <a:rPr lang="fr-CA" dirty="0" err="1" smtClean="0"/>
              <a:t>criteria</a:t>
            </a:r>
            <a:endParaRPr lang="en-US" dirty="0"/>
          </a:p>
        </p:txBody>
      </p:sp>
    </p:spTree>
    <p:extLst>
      <p:ext uri="{BB962C8B-B14F-4D97-AF65-F5344CB8AC3E}">
        <p14:creationId xmlns:p14="http://schemas.microsoft.com/office/powerpoint/2010/main" val="2514730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err="1" smtClean="0"/>
              <a:t>Valid</a:t>
            </a:r>
            <a:r>
              <a:rPr lang="fr-CA" dirty="0" smtClean="0"/>
              <a:t> </a:t>
            </a:r>
            <a:r>
              <a:rPr lang="fr-CA" dirty="0" err="1" smtClean="0"/>
              <a:t>reasons</a:t>
            </a:r>
            <a:r>
              <a:rPr lang="fr-CA" dirty="0" smtClean="0"/>
              <a:t> for </a:t>
            </a:r>
            <a:r>
              <a:rPr lang="fr-CA" dirty="0" err="1" smtClean="0"/>
              <a:t>trying</a:t>
            </a:r>
            <a:r>
              <a:rPr lang="fr-CA" dirty="0" smtClean="0"/>
              <a:t> to </a:t>
            </a:r>
            <a:r>
              <a:rPr lang="fr-CA" dirty="0" err="1" smtClean="0"/>
              <a:t>predict</a:t>
            </a:r>
            <a:r>
              <a:rPr lang="fr-CA" dirty="0" smtClean="0"/>
              <a:t> </a:t>
            </a:r>
            <a:r>
              <a:rPr lang="fr-CA" dirty="0" err="1" smtClean="0"/>
              <a:t>disability</a:t>
            </a:r>
            <a:r>
              <a:rPr lang="fr-CA" dirty="0" smtClean="0"/>
              <a:t> in </a:t>
            </a:r>
            <a:r>
              <a:rPr lang="fr-CA" dirty="0" err="1" smtClean="0"/>
              <a:t>order</a:t>
            </a:r>
            <a:r>
              <a:rPr lang="fr-CA" dirty="0" smtClean="0"/>
              <a:t> to </a:t>
            </a:r>
            <a:r>
              <a:rPr lang="fr-CA" dirty="0" err="1" smtClean="0"/>
              <a:t>limit</a:t>
            </a:r>
            <a:r>
              <a:rPr lang="fr-CA" dirty="0" smtClean="0"/>
              <a:t> </a:t>
            </a:r>
            <a:r>
              <a:rPr lang="fr-CA" dirty="0" err="1" smtClean="0"/>
              <a:t>therapy</a:t>
            </a:r>
            <a:endParaRPr lang="en-US" dirty="0"/>
          </a:p>
        </p:txBody>
      </p:sp>
      <p:sp>
        <p:nvSpPr>
          <p:cNvPr id="3" name="Espace réservé du contenu 2"/>
          <p:cNvSpPr>
            <a:spLocks noGrp="1"/>
          </p:cNvSpPr>
          <p:nvPr>
            <p:ph idx="1"/>
          </p:nvPr>
        </p:nvSpPr>
        <p:spPr/>
        <p:txBody>
          <a:bodyPr>
            <a:normAutofit fontScale="92500"/>
          </a:bodyPr>
          <a:lstStyle/>
          <a:p>
            <a:r>
              <a:rPr lang="fr-CA" dirty="0" smtClean="0"/>
              <a:t>Handicap </a:t>
            </a:r>
            <a:r>
              <a:rPr lang="fr-CA" dirty="0" err="1" smtClean="0"/>
              <a:t>that</a:t>
            </a:r>
            <a:r>
              <a:rPr lang="fr-CA" dirty="0" smtClean="0"/>
              <a:t> </a:t>
            </a:r>
            <a:r>
              <a:rPr lang="fr-CA" dirty="0" err="1" smtClean="0"/>
              <a:t>is</a:t>
            </a:r>
            <a:r>
              <a:rPr lang="fr-CA" dirty="0" smtClean="0"/>
              <a:t> </a:t>
            </a:r>
            <a:r>
              <a:rPr lang="fr-CA" dirty="0" err="1" smtClean="0"/>
              <a:t>so</a:t>
            </a:r>
            <a:r>
              <a:rPr lang="fr-CA" dirty="0" smtClean="0"/>
              <a:t> </a:t>
            </a:r>
            <a:r>
              <a:rPr lang="fr-CA" dirty="0" err="1" smtClean="0"/>
              <a:t>profound</a:t>
            </a:r>
            <a:r>
              <a:rPr lang="fr-CA" dirty="0" smtClean="0"/>
              <a:t> </a:t>
            </a:r>
            <a:r>
              <a:rPr lang="fr-CA" dirty="0" err="1" smtClean="0"/>
              <a:t>that</a:t>
            </a:r>
            <a:r>
              <a:rPr lang="fr-CA" dirty="0" smtClean="0"/>
              <a:t> an </a:t>
            </a:r>
            <a:r>
              <a:rPr lang="fr-CA" dirty="0" err="1" smtClean="0"/>
              <a:t>individual</a:t>
            </a:r>
            <a:r>
              <a:rPr lang="fr-CA" dirty="0" smtClean="0"/>
              <a:t> </a:t>
            </a:r>
            <a:r>
              <a:rPr lang="fr-CA" dirty="0" err="1" smtClean="0"/>
              <a:t>could</a:t>
            </a:r>
            <a:r>
              <a:rPr lang="fr-CA" dirty="0" smtClean="0"/>
              <a:t> </a:t>
            </a:r>
            <a:r>
              <a:rPr lang="fr-CA" dirty="0" err="1" smtClean="0"/>
              <a:t>be</a:t>
            </a:r>
            <a:r>
              <a:rPr lang="fr-CA" dirty="0" smtClean="0"/>
              <a:t> </a:t>
            </a:r>
            <a:r>
              <a:rPr lang="fr-CA" dirty="0" err="1" smtClean="0"/>
              <a:t>considered</a:t>
            </a:r>
            <a:r>
              <a:rPr lang="fr-CA" dirty="0" smtClean="0"/>
              <a:t> ‘</a:t>
            </a:r>
            <a:r>
              <a:rPr lang="fr-CA" dirty="0" err="1" smtClean="0"/>
              <a:t>better</a:t>
            </a:r>
            <a:r>
              <a:rPr lang="fr-CA" dirty="0" smtClean="0"/>
              <a:t> off </a:t>
            </a:r>
            <a:r>
              <a:rPr lang="fr-CA" dirty="0" err="1" smtClean="0"/>
              <a:t>dead</a:t>
            </a:r>
            <a:r>
              <a:rPr lang="fr-CA" dirty="0" smtClean="0"/>
              <a:t>’ </a:t>
            </a:r>
            <a:r>
              <a:rPr lang="fr-CA" dirty="0" err="1" smtClean="0"/>
              <a:t>is</a:t>
            </a:r>
            <a:r>
              <a:rPr lang="fr-CA" dirty="0" smtClean="0"/>
              <a:t> a </a:t>
            </a:r>
            <a:r>
              <a:rPr lang="fr-CA" dirty="0" err="1" smtClean="0"/>
              <a:t>valid</a:t>
            </a:r>
            <a:r>
              <a:rPr lang="fr-CA" dirty="0" smtClean="0"/>
              <a:t> </a:t>
            </a:r>
            <a:r>
              <a:rPr lang="fr-CA" dirty="0" err="1" smtClean="0"/>
              <a:t>reason</a:t>
            </a:r>
            <a:r>
              <a:rPr lang="fr-CA" dirty="0" smtClean="0"/>
              <a:t> for </a:t>
            </a:r>
            <a:r>
              <a:rPr lang="fr-CA" dirty="0" err="1" smtClean="0"/>
              <a:t>trying</a:t>
            </a:r>
            <a:r>
              <a:rPr lang="fr-CA" dirty="0" smtClean="0"/>
              <a:t> to </a:t>
            </a:r>
            <a:r>
              <a:rPr lang="fr-CA" dirty="0" err="1" smtClean="0"/>
              <a:t>predict</a:t>
            </a:r>
            <a:r>
              <a:rPr lang="fr-CA" dirty="0" smtClean="0"/>
              <a:t> long </a:t>
            </a:r>
            <a:r>
              <a:rPr lang="fr-CA" dirty="0" err="1" smtClean="0"/>
              <a:t>term</a:t>
            </a:r>
            <a:r>
              <a:rPr lang="fr-CA" dirty="0" smtClean="0"/>
              <a:t> </a:t>
            </a:r>
            <a:r>
              <a:rPr lang="fr-CA" dirty="0" err="1" smtClean="0"/>
              <a:t>outcomes</a:t>
            </a:r>
            <a:r>
              <a:rPr lang="fr-CA" dirty="0" smtClean="0"/>
              <a:t>.</a:t>
            </a:r>
          </a:p>
          <a:p>
            <a:r>
              <a:rPr lang="fr-CA" dirty="0" smtClean="0"/>
              <a:t>I </a:t>
            </a:r>
            <a:r>
              <a:rPr lang="fr-CA" dirty="0" err="1" smtClean="0"/>
              <a:t>am</a:t>
            </a:r>
            <a:r>
              <a:rPr lang="fr-CA" dirty="0" smtClean="0"/>
              <a:t> </a:t>
            </a:r>
            <a:r>
              <a:rPr lang="fr-CA" dirty="0" err="1" smtClean="0"/>
              <a:t>unaware</a:t>
            </a:r>
            <a:r>
              <a:rPr lang="fr-CA" dirty="0" smtClean="0"/>
              <a:t> of ANY </a:t>
            </a:r>
            <a:r>
              <a:rPr lang="fr-CA" dirty="0" err="1" smtClean="0"/>
              <a:t>way</a:t>
            </a:r>
            <a:r>
              <a:rPr lang="fr-CA" dirty="0" smtClean="0"/>
              <a:t> of </a:t>
            </a:r>
            <a:r>
              <a:rPr lang="fr-CA" dirty="0" err="1" smtClean="0"/>
              <a:t>doing</a:t>
            </a:r>
            <a:r>
              <a:rPr lang="fr-CA" dirty="0" smtClean="0"/>
              <a:t> </a:t>
            </a:r>
            <a:r>
              <a:rPr lang="fr-CA" dirty="0" err="1" smtClean="0"/>
              <a:t>this</a:t>
            </a:r>
            <a:r>
              <a:rPr lang="fr-CA" dirty="0" smtClean="0"/>
              <a:t> in the </a:t>
            </a:r>
            <a:r>
              <a:rPr lang="fr-CA" dirty="0" err="1" smtClean="0"/>
              <a:t>preterm</a:t>
            </a:r>
            <a:r>
              <a:rPr lang="fr-CA" dirty="0" smtClean="0"/>
              <a:t>.</a:t>
            </a:r>
          </a:p>
          <a:p>
            <a:r>
              <a:rPr lang="fr-CA" dirty="0" err="1" smtClean="0"/>
              <a:t>Even</a:t>
            </a:r>
            <a:r>
              <a:rPr lang="fr-CA" dirty="0" smtClean="0"/>
              <a:t> one of the </a:t>
            </a:r>
            <a:r>
              <a:rPr lang="fr-CA" dirty="0" err="1" smtClean="0"/>
              <a:t>most</a:t>
            </a:r>
            <a:r>
              <a:rPr lang="fr-CA" dirty="0" smtClean="0"/>
              <a:t> </a:t>
            </a:r>
            <a:r>
              <a:rPr lang="fr-CA" dirty="0" err="1" smtClean="0"/>
              <a:t>clear</a:t>
            </a:r>
            <a:r>
              <a:rPr lang="fr-CA" dirty="0" smtClean="0"/>
              <a:t> </a:t>
            </a:r>
            <a:r>
              <a:rPr lang="fr-CA" dirty="0" err="1" smtClean="0"/>
              <a:t>cut</a:t>
            </a:r>
            <a:r>
              <a:rPr lang="fr-CA" dirty="0" smtClean="0"/>
              <a:t> </a:t>
            </a:r>
            <a:r>
              <a:rPr lang="fr-CA" dirty="0" err="1" smtClean="0"/>
              <a:t>examples</a:t>
            </a:r>
            <a:r>
              <a:rPr lang="fr-CA" dirty="0" smtClean="0"/>
              <a:t> in </a:t>
            </a:r>
            <a:r>
              <a:rPr lang="fr-CA" dirty="0" err="1" smtClean="0"/>
              <a:t>neonatology</a:t>
            </a:r>
            <a:r>
              <a:rPr lang="fr-CA" dirty="0" smtClean="0"/>
              <a:t> (</a:t>
            </a:r>
            <a:r>
              <a:rPr lang="fr-CA" dirty="0" err="1" smtClean="0"/>
              <a:t>term</a:t>
            </a:r>
            <a:r>
              <a:rPr lang="fr-CA" dirty="0" smtClean="0"/>
              <a:t> HIE </a:t>
            </a:r>
            <a:r>
              <a:rPr lang="fr-CA" dirty="0" err="1" smtClean="0"/>
              <a:t>with</a:t>
            </a:r>
            <a:r>
              <a:rPr lang="fr-CA" dirty="0" smtClean="0"/>
              <a:t> persistent stage 3 up to 72 </a:t>
            </a:r>
            <a:r>
              <a:rPr lang="fr-CA" dirty="0" err="1" smtClean="0"/>
              <a:t>hours</a:t>
            </a:r>
            <a:r>
              <a:rPr lang="fr-CA" dirty="0" smtClean="0"/>
              <a:t> of </a:t>
            </a:r>
            <a:r>
              <a:rPr lang="fr-CA" dirty="0" err="1" smtClean="0"/>
              <a:t>age</a:t>
            </a:r>
            <a:r>
              <a:rPr lang="fr-CA" dirty="0" smtClean="0"/>
              <a:t>) </a:t>
            </a:r>
            <a:r>
              <a:rPr lang="fr-CA" dirty="0" err="1" smtClean="0"/>
              <a:t>is</a:t>
            </a:r>
            <a:r>
              <a:rPr lang="fr-CA" dirty="0" smtClean="0"/>
              <a:t> no longer </a:t>
            </a:r>
            <a:r>
              <a:rPr lang="fr-CA" dirty="0" err="1" smtClean="0"/>
              <a:t>quite</a:t>
            </a:r>
            <a:r>
              <a:rPr lang="fr-CA" dirty="0" smtClean="0"/>
              <a:t> </a:t>
            </a:r>
            <a:r>
              <a:rPr lang="fr-CA" dirty="0" err="1" smtClean="0"/>
              <a:t>so</a:t>
            </a:r>
            <a:r>
              <a:rPr lang="fr-CA" dirty="0" smtClean="0"/>
              <a:t> </a:t>
            </a:r>
            <a:r>
              <a:rPr lang="fr-CA" dirty="0" err="1" smtClean="0"/>
              <a:t>predictive</a:t>
            </a:r>
            <a:r>
              <a:rPr lang="fr-CA" dirty="0" smtClean="0"/>
              <a:t> </a:t>
            </a:r>
            <a:r>
              <a:rPr lang="fr-CA" dirty="0" err="1" smtClean="0"/>
              <a:t>with</a:t>
            </a:r>
            <a:r>
              <a:rPr lang="fr-CA" dirty="0" smtClean="0"/>
              <a:t> </a:t>
            </a:r>
            <a:r>
              <a:rPr lang="fr-CA" dirty="0" err="1" smtClean="0"/>
              <a:t>cooling</a:t>
            </a:r>
            <a:endParaRPr lang="fr-CA" dirty="0" smtClean="0"/>
          </a:p>
          <a:p>
            <a:endParaRPr lang="en-US" dirty="0"/>
          </a:p>
        </p:txBody>
      </p:sp>
    </p:spTree>
    <p:extLst>
      <p:ext uri="{BB962C8B-B14F-4D97-AF65-F5344CB8AC3E}">
        <p14:creationId xmlns:p14="http://schemas.microsoft.com/office/powerpoint/2010/main" val="3064841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err="1" smtClean="0"/>
              <a:t>Valid</a:t>
            </a:r>
            <a:r>
              <a:rPr lang="fr-CA" dirty="0" smtClean="0"/>
              <a:t> </a:t>
            </a:r>
            <a:r>
              <a:rPr lang="fr-CA" dirty="0" err="1" smtClean="0"/>
              <a:t>reasons</a:t>
            </a:r>
            <a:r>
              <a:rPr lang="fr-CA" dirty="0" smtClean="0"/>
              <a:t> for </a:t>
            </a:r>
            <a:r>
              <a:rPr lang="fr-CA" dirty="0" err="1" smtClean="0"/>
              <a:t>performing</a:t>
            </a:r>
            <a:r>
              <a:rPr lang="fr-CA" dirty="0" smtClean="0"/>
              <a:t> screening </a:t>
            </a:r>
            <a:r>
              <a:rPr lang="fr-CA" dirty="0" err="1" smtClean="0"/>
              <a:t>ultrasounds</a:t>
            </a:r>
            <a:endParaRPr lang="en-US" dirty="0"/>
          </a:p>
        </p:txBody>
      </p:sp>
      <p:sp>
        <p:nvSpPr>
          <p:cNvPr id="3" name="Espace réservé du contenu 2"/>
          <p:cNvSpPr>
            <a:spLocks noGrp="1"/>
          </p:cNvSpPr>
          <p:nvPr>
            <p:ph idx="1"/>
          </p:nvPr>
        </p:nvSpPr>
        <p:spPr/>
        <p:txBody>
          <a:bodyPr/>
          <a:lstStyle/>
          <a:p>
            <a:r>
              <a:rPr lang="fr-CA" dirty="0" smtClean="0"/>
              <a:t>To </a:t>
            </a:r>
            <a:r>
              <a:rPr lang="fr-CA" dirty="0" err="1" smtClean="0"/>
              <a:t>detect</a:t>
            </a:r>
            <a:r>
              <a:rPr lang="fr-CA" dirty="0" smtClean="0"/>
              <a:t> </a:t>
            </a:r>
            <a:r>
              <a:rPr lang="fr-CA" dirty="0" err="1" smtClean="0"/>
              <a:t>treatable</a:t>
            </a:r>
            <a:r>
              <a:rPr lang="fr-CA" dirty="0" smtClean="0"/>
              <a:t> </a:t>
            </a:r>
            <a:r>
              <a:rPr lang="fr-CA" dirty="0" err="1" smtClean="0"/>
              <a:t>lesions</a:t>
            </a:r>
            <a:endParaRPr lang="fr-CA" dirty="0" smtClean="0"/>
          </a:p>
          <a:p>
            <a:pPr lvl="1"/>
            <a:r>
              <a:rPr lang="fr-CA" dirty="0" err="1" smtClean="0"/>
              <a:t>Posthemorrhagic</a:t>
            </a:r>
            <a:r>
              <a:rPr lang="fr-CA" dirty="0" smtClean="0"/>
              <a:t> </a:t>
            </a:r>
            <a:r>
              <a:rPr lang="fr-CA" dirty="0" err="1" smtClean="0"/>
              <a:t>ventricular</a:t>
            </a:r>
            <a:r>
              <a:rPr lang="fr-CA" dirty="0" smtClean="0"/>
              <a:t> dilatation</a:t>
            </a:r>
          </a:p>
          <a:p>
            <a:r>
              <a:rPr lang="fr-CA" dirty="0" smtClean="0"/>
              <a:t>To </a:t>
            </a:r>
            <a:r>
              <a:rPr lang="fr-CA" dirty="0" err="1" smtClean="0"/>
              <a:t>detect</a:t>
            </a:r>
            <a:r>
              <a:rPr lang="fr-CA" dirty="0" smtClean="0"/>
              <a:t> </a:t>
            </a:r>
            <a:r>
              <a:rPr lang="fr-CA" dirty="0" err="1" smtClean="0"/>
              <a:t>reliably</a:t>
            </a:r>
            <a:r>
              <a:rPr lang="fr-CA" dirty="0" smtClean="0"/>
              <a:t> </a:t>
            </a:r>
            <a:r>
              <a:rPr lang="fr-CA" dirty="0" err="1" smtClean="0"/>
              <a:t>predictive</a:t>
            </a:r>
            <a:r>
              <a:rPr lang="fr-CA" dirty="0" smtClean="0"/>
              <a:t> </a:t>
            </a:r>
            <a:r>
              <a:rPr lang="fr-CA" dirty="0" err="1" smtClean="0"/>
              <a:t>lesions</a:t>
            </a:r>
            <a:endParaRPr lang="fr-CA" dirty="0" smtClean="0"/>
          </a:p>
          <a:p>
            <a:pPr lvl="1"/>
            <a:r>
              <a:rPr lang="fr-CA" dirty="0" err="1" smtClean="0"/>
              <a:t>Devastating</a:t>
            </a:r>
            <a:r>
              <a:rPr lang="fr-CA" dirty="0" smtClean="0"/>
              <a:t> </a:t>
            </a:r>
            <a:r>
              <a:rPr lang="fr-CA" dirty="0" err="1" smtClean="0"/>
              <a:t>bilateral</a:t>
            </a:r>
            <a:r>
              <a:rPr lang="fr-CA" dirty="0" smtClean="0"/>
              <a:t> </a:t>
            </a:r>
            <a:r>
              <a:rPr lang="fr-CA" dirty="0" err="1" smtClean="0"/>
              <a:t>periventricular</a:t>
            </a:r>
            <a:r>
              <a:rPr lang="fr-CA" dirty="0" smtClean="0"/>
              <a:t> </a:t>
            </a:r>
            <a:r>
              <a:rPr lang="fr-CA" dirty="0" err="1" smtClean="0"/>
              <a:t>hemorrhagic</a:t>
            </a:r>
            <a:r>
              <a:rPr lang="fr-CA" dirty="0" smtClean="0"/>
              <a:t> </a:t>
            </a:r>
            <a:r>
              <a:rPr lang="fr-CA" dirty="0" err="1" smtClean="0"/>
              <a:t>infarction</a:t>
            </a:r>
            <a:r>
              <a:rPr lang="fr-CA" dirty="0" smtClean="0"/>
              <a:t>?</a:t>
            </a:r>
          </a:p>
          <a:p>
            <a:pPr lvl="1"/>
            <a:r>
              <a:rPr lang="fr-CA" dirty="0" smtClean="0"/>
              <a:t>Extensive </a:t>
            </a:r>
            <a:r>
              <a:rPr lang="fr-CA" dirty="0" err="1" smtClean="0"/>
              <a:t>bilateral</a:t>
            </a:r>
            <a:r>
              <a:rPr lang="fr-CA" dirty="0" smtClean="0"/>
              <a:t> </a:t>
            </a:r>
            <a:r>
              <a:rPr lang="fr-CA" dirty="0" err="1" smtClean="0"/>
              <a:t>cystic</a:t>
            </a:r>
            <a:r>
              <a:rPr lang="fr-CA" dirty="0" smtClean="0"/>
              <a:t> PVL</a:t>
            </a:r>
          </a:p>
          <a:p>
            <a:pPr lvl="2"/>
            <a:r>
              <a:rPr lang="fr-CA" dirty="0" smtClean="0"/>
              <a:t>Good for </a:t>
            </a:r>
            <a:r>
              <a:rPr lang="fr-CA" dirty="0" err="1" smtClean="0"/>
              <a:t>detection</a:t>
            </a:r>
            <a:r>
              <a:rPr lang="fr-CA" dirty="0" smtClean="0"/>
              <a:t> of </a:t>
            </a:r>
            <a:r>
              <a:rPr lang="fr-CA" dirty="0" err="1" smtClean="0"/>
              <a:t>disabling</a:t>
            </a:r>
            <a:r>
              <a:rPr lang="fr-CA" dirty="0" smtClean="0"/>
              <a:t> CP, not for cognition</a:t>
            </a:r>
            <a:endParaRPr lang="en-US" dirty="0"/>
          </a:p>
        </p:txBody>
      </p:sp>
    </p:spTree>
    <p:extLst>
      <p:ext uri="{BB962C8B-B14F-4D97-AF65-F5344CB8AC3E}">
        <p14:creationId xmlns:p14="http://schemas.microsoft.com/office/powerpoint/2010/main" val="1890048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A </a:t>
            </a:r>
            <a:r>
              <a:rPr lang="fr-CA" dirty="0" err="1" smtClean="0"/>
              <a:t>thought</a:t>
            </a:r>
            <a:r>
              <a:rPr lang="fr-CA" dirty="0" smtClean="0"/>
              <a:t> </a:t>
            </a:r>
            <a:r>
              <a:rPr lang="fr-CA" dirty="0" err="1" smtClean="0"/>
              <a:t>experiment</a:t>
            </a:r>
            <a:endParaRPr lang="en-US" dirty="0"/>
          </a:p>
        </p:txBody>
      </p:sp>
      <p:sp>
        <p:nvSpPr>
          <p:cNvPr id="3" name="Espace réservé du contenu 2"/>
          <p:cNvSpPr>
            <a:spLocks noGrp="1"/>
          </p:cNvSpPr>
          <p:nvPr>
            <p:ph idx="1"/>
          </p:nvPr>
        </p:nvSpPr>
        <p:spPr/>
        <p:txBody>
          <a:bodyPr/>
          <a:lstStyle/>
          <a:p>
            <a:r>
              <a:rPr lang="fr-CA" dirty="0" err="1" smtClean="0"/>
              <a:t>Twin</a:t>
            </a:r>
            <a:r>
              <a:rPr lang="fr-CA" dirty="0" smtClean="0"/>
              <a:t> babies are </a:t>
            </a:r>
            <a:r>
              <a:rPr lang="fr-CA" dirty="0" err="1" smtClean="0"/>
              <a:t>born</a:t>
            </a:r>
            <a:r>
              <a:rPr lang="fr-CA" dirty="0" smtClean="0"/>
              <a:t> </a:t>
            </a:r>
            <a:r>
              <a:rPr lang="fr-CA" dirty="0" err="1" smtClean="0"/>
              <a:t>at</a:t>
            </a:r>
            <a:r>
              <a:rPr lang="fr-CA" dirty="0" smtClean="0"/>
              <a:t> 32 </a:t>
            </a:r>
            <a:r>
              <a:rPr lang="fr-CA" dirty="0" err="1" smtClean="0"/>
              <a:t>weeks</a:t>
            </a:r>
            <a:r>
              <a:rPr lang="fr-CA" dirty="0" smtClean="0"/>
              <a:t> gestation </a:t>
            </a:r>
            <a:r>
              <a:rPr lang="fr-CA" dirty="0" err="1" smtClean="0"/>
              <a:t>requiring</a:t>
            </a:r>
            <a:r>
              <a:rPr lang="fr-CA" dirty="0" smtClean="0"/>
              <a:t> initial </a:t>
            </a:r>
            <a:r>
              <a:rPr lang="fr-CA" dirty="0" err="1" smtClean="0"/>
              <a:t>resuscitation</a:t>
            </a:r>
            <a:endParaRPr lang="fr-CA" dirty="0" smtClean="0"/>
          </a:p>
          <a:p>
            <a:r>
              <a:rPr lang="fr-CA" dirty="0" smtClean="0"/>
              <a:t>One baby has no </a:t>
            </a:r>
            <a:r>
              <a:rPr lang="fr-CA" dirty="0" err="1" smtClean="0"/>
              <a:t>known</a:t>
            </a:r>
            <a:r>
              <a:rPr lang="fr-CA" dirty="0" smtClean="0"/>
              <a:t> </a:t>
            </a:r>
            <a:r>
              <a:rPr lang="fr-CA" dirty="0" err="1" smtClean="0"/>
              <a:t>antenatal</a:t>
            </a:r>
            <a:r>
              <a:rPr lang="fr-CA" dirty="0" smtClean="0"/>
              <a:t> </a:t>
            </a:r>
            <a:r>
              <a:rPr lang="fr-CA" dirty="0" err="1" smtClean="0"/>
              <a:t>problems</a:t>
            </a:r>
            <a:endParaRPr lang="fr-CA" dirty="0" smtClean="0"/>
          </a:p>
          <a:p>
            <a:r>
              <a:rPr lang="fr-CA" dirty="0" smtClean="0"/>
              <a:t>The </a:t>
            </a:r>
            <a:r>
              <a:rPr lang="fr-CA" dirty="0" err="1" smtClean="0"/>
              <a:t>other</a:t>
            </a:r>
            <a:r>
              <a:rPr lang="fr-CA" dirty="0" smtClean="0"/>
              <a:t> has an </a:t>
            </a:r>
            <a:r>
              <a:rPr lang="fr-CA" dirty="0" err="1" smtClean="0"/>
              <a:t>antenatally</a:t>
            </a:r>
            <a:r>
              <a:rPr lang="fr-CA" dirty="0" smtClean="0"/>
              <a:t> </a:t>
            </a:r>
            <a:r>
              <a:rPr lang="fr-CA" dirty="0" err="1" smtClean="0"/>
              <a:t>diagnosed</a:t>
            </a:r>
            <a:r>
              <a:rPr lang="fr-CA" dirty="0" smtClean="0"/>
              <a:t> condition </a:t>
            </a:r>
            <a:r>
              <a:rPr lang="fr-CA" dirty="0" err="1" smtClean="0"/>
              <a:t>which</a:t>
            </a:r>
            <a:r>
              <a:rPr lang="fr-CA" dirty="0" smtClean="0"/>
              <a:t> </a:t>
            </a:r>
            <a:r>
              <a:rPr lang="fr-CA" dirty="0" err="1" smtClean="0"/>
              <a:t>gives</a:t>
            </a:r>
            <a:r>
              <a:rPr lang="fr-CA" dirty="0" smtClean="0"/>
              <a:t> a 100% chance of </a:t>
            </a:r>
            <a:r>
              <a:rPr lang="fr-CA" dirty="0" err="1" smtClean="0"/>
              <a:t>intellectual</a:t>
            </a:r>
            <a:r>
              <a:rPr lang="fr-CA" dirty="0" smtClean="0"/>
              <a:t> </a:t>
            </a:r>
            <a:r>
              <a:rPr lang="fr-CA" dirty="0" err="1" smtClean="0"/>
              <a:t>impairment</a:t>
            </a:r>
            <a:r>
              <a:rPr lang="fr-CA" dirty="0" smtClean="0"/>
              <a:t>, </a:t>
            </a:r>
            <a:r>
              <a:rPr lang="fr-CA" dirty="0" err="1" smtClean="0"/>
              <a:t>mean</a:t>
            </a:r>
            <a:r>
              <a:rPr lang="fr-CA" dirty="0" smtClean="0"/>
              <a:t> IQ of 50.</a:t>
            </a:r>
          </a:p>
          <a:p>
            <a:r>
              <a:rPr lang="fr-CA" dirty="0" smtClean="0"/>
              <a:t>Is </a:t>
            </a:r>
            <a:r>
              <a:rPr lang="fr-CA" dirty="0" err="1" smtClean="0"/>
              <a:t>it</a:t>
            </a:r>
            <a:r>
              <a:rPr lang="fr-CA" dirty="0" smtClean="0"/>
              <a:t> </a:t>
            </a:r>
            <a:r>
              <a:rPr lang="fr-CA" dirty="0" err="1" smtClean="0"/>
              <a:t>ethically</a:t>
            </a:r>
            <a:r>
              <a:rPr lang="fr-CA" dirty="0" smtClean="0"/>
              <a:t> acceptable to </a:t>
            </a:r>
            <a:r>
              <a:rPr lang="fr-CA" dirty="0" err="1" smtClean="0"/>
              <a:t>resuscitate</a:t>
            </a:r>
            <a:r>
              <a:rPr lang="fr-CA" dirty="0" smtClean="0"/>
              <a:t> #1 and not #2?</a:t>
            </a:r>
            <a:endParaRPr lang="en-US" dirty="0"/>
          </a:p>
        </p:txBody>
      </p:sp>
    </p:spTree>
    <p:extLst>
      <p:ext uri="{BB962C8B-B14F-4D97-AF65-F5344CB8AC3E}">
        <p14:creationId xmlns:p14="http://schemas.microsoft.com/office/powerpoint/2010/main" val="2568646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r>
              <a:rPr lang="en-CA" dirty="0" smtClean="0"/>
              <a:t>Baby 2 has Down’s syndrome</a:t>
            </a:r>
          </a:p>
          <a:p>
            <a:endParaRPr lang="en-CA" dirty="0"/>
          </a:p>
          <a:p>
            <a:r>
              <a:rPr lang="en-CA" dirty="0" smtClean="0"/>
              <a:t>Is it still acceptable to not resuscitate?</a:t>
            </a:r>
            <a:endParaRPr lang="fr-CA" dirty="0"/>
          </a:p>
        </p:txBody>
      </p:sp>
    </p:spTree>
    <p:extLst>
      <p:ext uri="{BB962C8B-B14F-4D97-AF65-F5344CB8AC3E}">
        <p14:creationId xmlns:p14="http://schemas.microsoft.com/office/powerpoint/2010/main" val="1383707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Experiment</a:t>
            </a:r>
            <a:r>
              <a:rPr lang="fr-CA" dirty="0" smtClean="0"/>
              <a:t> #2</a:t>
            </a:r>
            <a:endParaRPr lang="en-US" dirty="0"/>
          </a:p>
        </p:txBody>
      </p:sp>
      <p:sp>
        <p:nvSpPr>
          <p:cNvPr id="3" name="Espace réservé du contenu 2"/>
          <p:cNvSpPr>
            <a:spLocks noGrp="1"/>
          </p:cNvSpPr>
          <p:nvPr>
            <p:ph idx="1"/>
          </p:nvPr>
        </p:nvSpPr>
        <p:spPr/>
        <p:txBody>
          <a:bodyPr/>
          <a:lstStyle/>
          <a:p>
            <a:r>
              <a:rPr lang="fr-CA" dirty="0" err="1"/>
              <a:t>Twin</a:t>
            </a:r>
            <a:r>
              <a:rPr lang="fr-CA" dirty="0"/>
              <a:t> babies are </a:t>
            </a:r>
            <a:r>
              <a:rPr lang="fr-CA" dirty="0" err="1"/>
              <a:t>born</a:t>
            </a:r>
            <a:r>
              <a:rPr lang="fr-CA" dirty="0"/>
              <a:t> </a:t>
            </a:r>
            <a:r>
              <a:rPr lang="fr-CA" dirty="0" err="1"/>
              <a:t>at</a:t>
            </a:r>
            <a:r>
              <a:rPr lang="fr-CA" dirty="0"/>
              <a:t> </a:t>
            </a:r>
            <a:r>
              <a:rPr lang="fr-CA" dirty="0" smtClean="0"/>
              <a:t>32 </a:t>
            </a:r>
            <a:r>
              <a:rPr lang="fr-CA" dirty="0" err="1"/>
              <a:t>weeks</a:t>
            </a:r>
            <a:r>
              <a:rPr lang="fr-CA" dirty="0"/>
              <a:t> gestation </a:t>
            </a:r>
            <a:r>
              <a:rPr lang="fr-CA" dirty="0" err="1"/>
              <a:t>requiring</a:t>
            </a:r>
            <a:r>
              <a:rPr lang="fr-CA" dirty="0"/>
              <a:t> initial </a:t>
            </a:r>
            <a:r>
              <a:rPr lang="fr-CA" dirty="0" err="1"/>
              <a:t>resuscitation</a:t>
            </a:r>
            <a:endParaRPr lang="fr-CA" dirty="0"/>
          </a:p>
          <a:p>
            <a:r>
              <a:rPr lang="fr-CA" dirty="0"/>
              <a:t>One baby has no </a:t>
            </a:r>
            <a:r>
              <a:rPr lang="fr-CA" dirty="0" err="1"/>
              <a:t>known</a:t>
            </a:r>
            <a:r>
              <a:rPr lang="fr-CA" dirty="0"/>
              <a:t> </a:t>
            </a:r>
            <a:r>
              <a:rPr lang="fr-CA" dirty="0" err="1"/>
              <a:t>antenatal</a:t>
            </a:r>
            <a:r>
              <a:rPr lang="fr-CA" dirty="0"/>
              <a:t> </a:t>
            </a:r>
            <a:r>
              <a:rPr lang="fr-CA" dirty="0" err="1"/>
              <a:t>problems</a:t>
            </a:r>
            <a:endParaRPr lang="fr-CA" dirty="0"/>
          </a:p>
          <a:p>
            <a:r>
              <a:rPr lang="fr-CA" dirty="0"/>
              <a:t>The </a:t>
            </a:r>
            <a:r>
              <a:rPr lang="fr-CA" dirty="0" err="1"/>
              <a:t>other</a:t>
            </a:r>
            <a:r>
              <a:rPr lang="fr-CA" dirty="0"/>
              <a:t> has an </a:t>
            </a:r>
            <a:r>
              <a:rPr lang="fr-CA" dirty="0" err="1"/>
              <a:t>antenatally</a:t>
            </a:r>
            <a:r>
              <a:rPr lang="fr-CA" dirty="0"/>
              <a:t> </a:t>
            </a:r>
            <a:r>
              <a:rPr lang="fr-CA" dirty="0" err="1"/>
              <a:t>diagnosed</a:t>
            </a:r>
            <a:r>
              <a:rPr lang="fr-CA" dirty="0"/>
              <a:t> condition </a:t>
            </a:r>
            <a:r>
              <a:rPr lang="fr-CA" dirty="0" err="1"/>
              <a:t>which</a:t>
            </a:r>
            <a:r>
              <a:rPr lang="fr-CA" dirty="0"/>
              <a:t> </a:t>
            </a:r>
            <a:r>
              <a:rPr lang="fr-CA" dirty="0" err="1"/>
              <a:t>gives</a:t>
            </a:r>
            <a:r>
              <a:rPr lang="fr-CA" dirty="0"/>
              <a:t> </a:t>
            </a:r>
            <a:r>
              <a:rPr lang="fr-CA" u="sng" dirty="0"/>
              <a:t>a </a:t>
            </a:r>
            <a:r>
              <a:rPr lang="fr-CA" u="sng" dirty="0" smtClean="0"/>
              <a:t>50% </a:t>
            </a:r>
            <a:r>
              <a:rPr lang="fr-CA" u="sng" dirty="0"/>
              <a:t>chance </a:t>
            </a:r>
            <a:r>
              <a:rPr lang="fr-CA" dirty="0"/>
              <a:t>of </a:t>
            </a:r>
            <a:r>
              <a:rPr lang="fr-CA" dirty="0" err="1" smtClean="0"/>
              <a:t>intellectual</a:t>
            </a:r>
            <a:r>
              <a:rPr lang="fr-CA" dirty="0" smtClean="0"/>
              <a:t> </a:t>
            </a:r>
            <a:r>
              <a:rPr lang="fr-CA" dirty="0" err="1" smtClean="0"/>
              <a:t>impairment</a:t>
            </a:r>
            <a:endParaRPr lang="fr-CA" dirty="0"/>
          </a:p>
          <a:p>
            <a:r>
              <a:rPr lang="fr-CA" dirty="0"/>
              <a:t>Is </a:t>
            </a:r>
            <a:r>
              <a:rPr lang="fr-CA" dirty="0" err="1"/>
              <a:t>it</a:t>
            </a:r>
            <a:r>
              <a:rPr lang="fr-CA" dirty="0"/>
              <a:t> </a:t>
            </a:r>
            <a:r>
              <a:rPr lang="fr-CA" dirty="0" err="1"/>
              <a:t>ethically</a:t>
            </a:r>
            <a:r>
              <a:rPr lang="fr-CA" dirty="0"/>
              <a:t> acceptable to </a:t>
            </a:r>
            <a:r>
              <a:rPr lang="fr-CA" dirty="0" err="1"/>
              <a:t>resuscitate</a:t>
            </a:r>
            <a:r>
              <a:rPr lang="fr-CA" dirty="0"/>
              <a:t> #1 and not #2?</a:t>
            </a:r>
            <a:endParaRPr lang="en-US" dirty="0"/>
          </a:p>
          <a:p>
            <a:endParaRPr lang="en-US" dirty="0"/>
          </a:p>
        </p:txBody>
      </p:sp>
    </p:spTree>
    <p:extLst>
      <p:ext uri="{BB962C8B-B14F-4D97-AF65-F5344CB8AC3E}">
        <p14:creationId xmlns:p14="http://schemas.microsoft.com/office/powerpoint/2010/main" val="2495620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Experiment</a:t>
            </a:r>
            <a:r>
              <a:rPr lang="fr-CA" dirty="0" smtClean="0"/>
              <a:t> #3</a:t>
            </a:r>
            <a:endParaRPr lang="en-US" dirty="0"/>
          </a:p>
        </p:txBody>
      </p:sp>
      <p:sp>
        <p:nvSpPr>
          <p:cNvPr id="3" name="Espace réservé du contenu 2"/>
          <p:cNvSpPr>
            <a:spLocks noGrp="1"/>
          </p:cNvSpPr>
          <p:nvPr>
            <p:ph idx="1"/>
          </p:nvPr>
        </p:nvSpPr>
        <p:spPr/>
        <p:txBody>
          <a:bodyPr>
            <a:normAutofit fontScale="92500" lnSpcReduction="10000"/>
          </a:bodyPr>
          <a:lstStyle/>
          <a:p>
            <a:r>
              <a:rPr lang="fr-CA" dirty="0" err="1"/>
              <a:t>Twin</a:t>
            </a:r>
            <a:r>
              <a:rPr lang="fr-CA" dirty="0"/>
              <a:t> babies are </a:t>
            </a:r>
            <a:r>
              <a:rPr lang="fr-CA" dirty="0" err="1"/>
              <a:t>born</a:t>
            </a:r>
            <a:r>
              <a:rPr lang="fr-CA" dirty="0"/>
              <a:t> </a:t>
            </a:r>
            <a:r>
              <a:rPr lang="fr-CA" dirty="0" err="1"/>
              <a:t>at</a:t>
            </a:r>
            <a:r>
              <a:rPr lang="fr-CA" dirty="0"/>
              <a:t> </a:t>
            </a:r>
            <a:r>
              <a:rPr lang="fr-CA" dirty="0" smtClean="0"/>
              <a:t>23 </a:t>
            </a:r>
            <a:r>
              <a:rPr lang="fr-CA" dirty="0" err="1"/>
              <a:t>weeks</a:t>
            </a:r>
            <a:r>
              <a:rPr lang="fr-CA" dirty="0"/>
              <a:t> gestation </a:t>
            </a:r>
            <a:r>
              <a:rPr lang="fr-CA" dirty="0" err="1"/>
              <a:t>requiring</a:t>
            </a:r>
            <a:r>
              <a:rPr lang="fr-CA" dirty="0"/>
              <a:t> initial </a:t>
            </a:r>
            <a:r>
              <a:rPr lang="fr-CA" dirty="0" err="1"/>
              <a:t>resuscitation</a:t>
            </a:r>
            <a:endParaRPr lang="fr-CA" dirty="0"/>
          </a:p>
          <a:p>
            <a:r>
              <a:rPr lang="fr-CA" dirty="0"/>
              <a:t>One baby has </a:t>
            </a:r>
            <a:r>
              <a:rPr lang="fr-CA" dirty="0" smtClean="0"/>
              <a:t>a normal </a:t>
            </a:r>
            <a:r>
              <a:rPr lang="fr-CA" dirty="0" err="1" smtClean="0"/>
              <a:t>head</a:t>
            </a:r>
            <a:r>
              <a:rPr lang="fr-CA" dirty="0" smtClean="0"/>
              <a:t> </a:t>
            </a:r>
            <a:r>
              <a:rPr lang="fr-CA" dirty="0" err="1" smtClean="0"/>
              <a:t>ultrasound</a:t>
            </a:r>
            <a:endParaRPr lang="fr-CA" dirty="0"/>
          </a:p>
          <a:p>
            <a:r>
              <a:rPr lang="fr-CA" dirty="0"/>
              <a:t>The </a:t>
            </a:r>
            <a:r>
              <a:rPr lang="fr-CA" dirty="0" err="1"/>
              <a:t>other</a:t>
            </a:r>
            <a:r>
              <a:rPr lang="fr-CA" dirty="0"/>
              <a:t> has </a:t>
            </a:r>
            <a:r>
              <a:rPr lang="fr-CA" dirty="0" smtClean="0"/>
              <a:t>a </a:t>
            </a:r>
            <a:r>
              <a:rPr lang="fr-CA" dirty="0" err="1" smtClean="0"/>
              <a:t>unilateral</a:t>
            </a:r>
            <a:r>
              <a:rPr lang="fr-CA" dirty="0" smtClean="0"/>
              <a:t> grade 4 </a:t>
            </a:r>
            <a:r>
              <a:rPr lang="fr-CA" dirty="0" err="1" smtClean="0"/>
              <a:t>hemorrhage</a:t>
            </a:r>
            <a:r>
              <a:rPr lang="fr-CA" dirty="0" smtClean="0"/>
              <a:t>, a condition </a:t>
            </a:r>
            <a:r>
              <a:rPr lang="fr-CA" dirty="0" err="1"/>
              <a:t>which</a:t>
            </a:r>
            <a:r>
              <a:rPr lang="fr-CA" dirty="0"/>
              <a:t> </a:t>
            </a:r>
            <a:r>
              <a:rPr lang="fr-CA" dirty="0" err="1"/>
              <a:t>gives</a:t>
            </a:r>
            <a:r>
              <a:rPr lang="fr-CA" dirty="0"/>
              <a:t> a </a:t>
            </a:r>
            <a:r>
              <a:rPr lang="fr-CA" dirty="0" smtClean="0"/>
              <a:t>10% </a:t>
            </a:r>
            <a:r>
              <a:rPr lang="fr-CA" dirty="0"/>
              <a:t>chance of </a:t>
            </a:r>
            <a:r>
              <a:rPr lang="fr-CA" dirty="0" err="1"/>
              <a:t>cerebral</a:t>
            </a:r>
            <a:r>
              <a:rPr lang="fr-CA" dirty="0"/>
              <a:t> </a:t>
            </a:r>
            <a:r>
              <a:rPr lang="fr-CA" dirty="0" err="1" smtClean="0"/>
              <a:t>palsy</a:t>
            </a:r>
            <a:r>
              <a:rPr lang="fr-CA" dirty="0" smtClean="0"/>
              <a:t> and a 50% chance of </a:t>
            </a:r>
            <a:r>
              <a:rPr lang="fr-CA" dirty="0" err="1" smtClean="0"/>
              <a:t>delay</a:t>
            </a:r>
            <a:r>
              <a:rPr lang="fr-CA" dirty="0" smtClean="0"/>
              <a:t> in </a:t>
            </a:r>
            <a:r>
              <a:rPr lang="fr-CA" dirty="0" err="1" smtClean="0"/>
              <a:t>development</a:t>
            </a:r>
            <a:r>
              <a:rPr lang="fr-CA" dirty="0" smtClean="0"/>
              <a:t>, and </a:t>
            </a:r>
            <a:r>
              <a:rPr lang="fr-CA" dirty="0" err="1" smtClean="0"/>
              <a:t>is</a:t>
            </a:r>
            <a:r>
              <a:rPr lang="fr-CA" dirty="0" smtClean="0"/>
              <a:t> </a:t>
            </a:r>
            <a:r>
              <a:rPr lang="fr-CA" dirty="0" err="1" smtClean="0"/>
              <a:t>associated</a:t>
            </a:r>
            <a:r>
              <a:rPr lang="fr-CA" dirty="0" smtClean="0"/>
              <a:t> </a:t>
            </a:r>
            <a:r>
              <a:rPr lang="fr-CA" dirty="0" err="1" smtClean="0"/>
              <a:t>with</a:t>
            </a:r>
            <a:r>
              <a:rPr lang="fr-CA" dirty="0" smtClean="0"/>
              <a:t>, (on </a:t>
            </a:r>
            <a:r>
              <a:rPr lang="fr-CA" dirty="0" err="1" smtClean="0"/>
              <a:t>average</a:t>
            </a:r>
            <a:r>
              <a:rPr lang="fr-CA" dirty="0" smtClean="0"/>
              <a:t> in a large group), an IQ score 15 points </a:t>
            </a:r>
            <a:r>
              <a:rPr lang="fr-CA" dirty="0" err="1" smtClean="0"/>
              <a:t>lower</a:t>
            </a:r>
            <a:r>
              <a:rPr lang="fr-CA" dirty="0" smtClean="0"/>
              <a:t> </a:t>
            </a:r>
            <a:r>
              <a:rPr lang="fr-CA" dirty="0" err="1" smtClean="0"/>
              <a:t>at</a:t>
            </a:r>
            <a:r>
              <a:rPr lang="fr-CA" dirty="0" smtClean="0"/>
              <a:t> 8 </a:t>
            </a:r>
            <a:r>
              <a:rPr lang="fr-CA" dirty="0" err="1" smtClean="0"/>
              <a:t>years</a:t>
            </a:r>
            <a:endParaRPr lang="fr-CA" dirty="0"/>
          </a:p>
          <a:p>
            <a:r>
              <a:rPr lang="fr-CA" dirty="0"/>
              <a:t>Is </a:t>
            </a:r>
            <a:r>
              <a:rPr lang="fr-CA" dirty="0" err="1"/>
              <a:t>it</a:t>
            </a:r>
            <a:r>
              <a:rPr lang="fr-CA" dirty="0"/>
              <a:t> </a:t>
            </a:r>
            <a:r>
              <a:rPr lang="fr-CA" dirty="0" err="1"/>
              <a:t>ethically</a:t>
            </a:r>
            <a:r>
              <a:rPr lang="fr-CA" dirty="0"/>
              <a:t> acceptable to </a:t>
            </a:r>
            <a:r>
              <a:rPr lang="fr-CA" dirty="0" smtClean="0"/>
              <a:t>continue </a:t>
            </a:r>
            <a:r>
              <a:rPr lang="fr-CA" dirty="0" err="1" smtClean="0"/>
              <a:t>actively</a:t>
            </a:r>
            <a:r>
              <a:rPr lang="fr-CA" dirty="0" smtClean="0"/>
              <a:t> </a:t>
            </a:r>
            <a:r>
              <a:rPr lang="fr-CA" dirty="0" err="1" smtClean="0"/>
              <a:t>treating</a:t>
            </a:r>
            <a:r>
              <a:rPr lang="fr-CA" dirty="0" smtClean="0"/>
              <a:t> </a:t>
            </a:r>
            <a:r>
              <a:rPr lang="fr-CA" dirty="0"/>
              <a:t>#1 and not #2?</a:t>
            </a:r>
            <a:endParaRPr lang="en-US" dirty="0"/>
          </a:p>
          <a:p>
            <a:endParaRPr lang="en-US" dirty="0"/>
          </a:p>
        </p:txBody>
      </p:sp>
    </p:spTree>
    <p:extLst>
      <p:ext uri="{BB962C8B-B14F-4D97-AF65-F5344CB8AC3E}">
        <p14:creationId xmlns:p14="http://schemas.microsoft.com/office/powerpoint/2010/main" val="1224884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Reliably</a:t>
            </a:r>
            <a:r>
              <a:rPr lang="fr-CA" dirty="0" smtClean="0"/>
              <a:t> </a:t>
            </a:r>
            <a:r>
              <a:rPr lang="fr-CA" dirty="0" err="1" smtClean="0"/>
              <a:t>predicting</a:t>
            </a:r>
            <a:r>
              <a:rPr lang="fr-CA" dirty="0" smtClean="0"/>
              <a:t> </a:t>
            </a:r>
            <a:r>
              <a:rPr lang="fr-CA" dirty="0" err="1" smtClean="0"/>
              <a:t>Outcomes</a:t>
            </a:r>
            <a:endParaRPr lang="fr-CA" dirty="0"/>
          </a:p>
        </p:txBody>
      </p:sp>
      <p:sp>
        <p:nvSpPr>
          <p:cNvPr id="3" name="Espace réservé du contenu 2"/>
          <p:cNvSpPr>
            <a:spLocks noGrp="1"/>
          </p:cNvSpPr>
          <p:nvPr>
            <p:ph idx="1"/>
          </p:nvPr>
        </p:nvSpPr>
        <p:spPr/>
        <p:txBody>
          <a:bodyPr>
            <a:normAutofit fontScale="92500" lnSpcReduction="10000"/>
          </a:bodyPr>
          <a:lstStyle/>
          <a:p>
            <a:r>
              <a:rPr lang="fr-CA" dirty="0" smtClean="0"/>
              <a:t>If </a:t>
            </a:r>
            <a:r>
              <a:rPr lang="fr-CA" dirty="0" err="1" smtClean="0"/>
              <a:t>we</a:t>
            </a:r>
            <a:r>
              <a:rPr lang="fr-CA" dirty="0" smtClean="0"/>
              <a:t> </a:t>
            </a:r>
            <a:r>
              <a:rPr lang="fr-CA" dirty="0" err="1" smtClean="0"/>
              <a:t>want</a:t>
            </a:r>
            <a:r>
              <a:rPr lang="fr-CA" dirty="0" smtClean="0"/>
              <a:t> to </a:t>
            </a:r>
            <a:r>
              <a:rPr lang="fr-CA" dirty="0" err="1" smtClean="0"/>
              <a:t>predict</a:t>
            </a:r>
            <a:r>
              <a:rPr lang="fr-CA" dirty="0" smtClean="0"/>
              <a:t> </a:t>
            </a:r>
            <a:r>
              <a:rPr lang="fr-CA" dirty="0" err="1" smtClean="0"/>
              <a:t>Quality</a:t>
            </a:r>
            <a:r>
              <a:rPr lang="fr-CA" dirty="0" smtClean="0"/>
              <a:t> of Life:</a:t>
            </a:r>
          </a:p>
          <a:p>
            <a:r>
              <a:rPr lang="fr-CA" dirty="0" err="1" smtClean="0"/>
              <a:t>According</a:t>
            </a:r>
            <a:r>
              <a:rPr lang="fr-CA" dirty="0" smtClean="0"/>
              <a:t> to </a:t>
            </a:r>
            <a:r>
              <a:rPr lang="fr-CA" dirty="0" err="1" smtClean="0"/>
              <a:t>published</a:t>
            </a:r>
            <a:r>
              <a:rPr lang="fr-CA" dirty="0" smtClean="0"/>
              <a:t> data </a:t>
            </a:r>
            <a:r>
              <a:rPr lang="fr-CA" dirty="0" err="1" smtClean="0"/>
              <a:t>among</a:t>
            </a:r>
            <a:r>
              <a:rPr lang="fr-CA" dirty="0" smtClean="0"/>
              <a:t> </a:t>
            </a:r>
            <a:r>
              <a:rPr lang="fr-CA" dirty="0" err="1" smtClean="0"/>
              <a:t>preterm</a:t>
            </a:r>
            <a:r>
              <a:rPr lang="fr-CA" dirty="0" smtClean="0"/>
              <a:t> infants</a:t>
            </a:r>
          </a:p>
          <a:p>
            <a:r>
              <a:rPr lang="fr-CA" dirty="0" err="1" smtClean="0"/>
              <a:t>We</a:t>
            </a:r>
            <a:r>
              <a:rPr lang="fr-CA" dirty="0" smtClean="0"/>
              <a:t> </a:t>
            </a:r>
            <a:r>
              <a:rPr lang="fr-CA" dirty="0" err="1" smtClean="0"/>
              <a:t>can</a:t>
            </a:r>
            <a:r>
              <a:rPr lang="fr-CA" dirty="0" smtClean="0"/>
              <a:t> </a:t>
            </a:r>
            <a:r>
              <a:rPr lang="fr-CA" dirty="0" err="1" smtClean="0"/>
              <a:t>predict</a:t>
            </a:r>
            <a:r>
              <a:rPr lang="fr-CA" dirty="0" smtClean="0"/>
              <a:t> acceptable to excellent </a:t>
            </a:r>
            <a:r>
              <a:rPr lang="fr-CA" dirty="0" err="1" smtClean="0"/>
              <a:t>quality</a:t>
            </a:r>
            <a:r>
              <a:rPr lang="fr-CA" dirty="0" smtClean="0"/>
              <a:t> of life </a:t>
            </a:r>
            <a:r>
              <a:rPr lang="fr-CA" dirty="0" err="1" smtClean="0"/>
              <a:t>at</a:t>
            </a:r>
            <a:r>
              <a:rPr lang="fr-CA" dirty="0" smtClean="0"/>
              <a:t> </a:t>
            </a:r>
            <a:r>
              <a:rPr lang="fr-CA" dirty="0" err="1" smtClean="0"/>
              <a:t>discharge</a:t>
            </a:r>
            <a:r>
              <a:rPr lang="fr-CA" dirty="0" smtClean="0"/>
              <a:t> </a:t>
            </a:r>
            <a:r>
              <a:rPr lang="fr-CA" dirty="0" err="1" smtClean="0"/>
              <a:t>with</a:t>
            </a:r>
            <a:r>
              <a:rPr lang="fr-CA" dirty="0" smtClean="0"/>
              <a:t> one test….</a:t>
            </a:r>
          </a:p>
          <a:p>
            <a:endParaRPr lang="fr-CA" dirty="0"/>
          </a:p>
          <a:p>
            <a:pPr marL="0" indent="0">
              <a:buNone/>
            </a:pPr>
            <a:r>
              <a:rPr lang="fr-CA" dirty="0" smtClean="0"/>
              <a:t>Is the baby alive?</a:t>
            </a:r>
          </a:p>
          <a:p>
            <a:pPr marL="0" indent="0">
              <a:buNone/>
            </a:pPr>
            <a:r>
              <a:rPr lang="fr-CA" dirty="0" smtClean="0"/>
              <a:t>If </a:t>
            </a:r>
            <a:r>
              <a:rPr lang="fr-CA" dirty="0" err="1" smtClean="0"/>
              <a:t>yes</a:t>
            </a:r>
            <a:r>
              <a:rPr lang="fr-CA" dirty="0" smtClean="0"/>
              <a:t> </a:t>
            </a:r>
            <a:r>
              <a:rPr lang="fr-CA" dirty="0" smtClean="0"/>
              <a:t>98% </a:t>
            </a:r>
            <a:r>
              <a:rPr lang="fr-CA" dirty="0" smtClean="0"/>
              <a:t>PPV</a:t>
            </a:r>
          </a:p>
          <a:p>
            <a:pPr marL="0" indent="0">
              <a:buNone/>
            </a:pPr>
            <a:r>
              <a:rPr lang="fr-CA" dirty="0" smtClean="0"/>
              <a:t>If no 100% NPV</a:t>
            </a:r>
            <a:endParaRPr lang="fr-CA" dirty="0"/>
          </a:p>
        </p:txBody>
      </p:sp>
    </p:spTree>
    <p:extLst>
      <p:ext uri="{BB962C8B-B14F-4D97-AF65-F5344CB8AC3E}">
        <p14:creationId xmlns:p14="http://schemas.microsoft.com/office/powerpoint/2010/main" val="119931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p:txBody>
          <a:bodyPr/>
          <a:lstStyle/>
          <a:p>
            <a:r>
              <a:rPr lang="fr-CA" dirty="0" smtClean="0"/>
              <a:t>Is </a:t>
            </a:r>
            <a:r>
              <a:rPr lang="fr-CA" dirty="0" err="1" smtClean="0"/>
              <a:t>there</a:t>
            </a:r>
            <a:r>
              <a:rPr lang="fr-CA" dirty="0" smtClean="0"/>
              <a:t> </a:t>
            </a:r>
            <a:r>
              <a:rPr lang="fr-CA" dirty="0" err="1" smtClean="0"/>
              <a:t>hope</a:t>
            </a:r>
            <a:r>
              <a:rPr lang="fr-CA" dirty="0" smtClean="0"/>
              <a:t> to have </a:t>
            </a:r>
            <a:r>
              <a:rPr lang="fr-CA" dirty="0" err="1" smtClean="0"/>
              <a:t>better</a:t>
            </a:r>
            <a:r>
              <a:rPr lang="fr-CA" dirty="0" smtClean="0"/>
              <a:t> </a:t>
            </a:r>
            <a:r>
              <a:rPr lang="fr-CA" dirty="0" err="1" smtClean="0"/>
              <a:t>predictions</a:t>
            </a:r>
            <a:r>
              <a:rPr lang="fr-CA" dirty="0" smtClean="0"/>
              <a:t>?</a:t>
            </a:r>
          </a:p>
          <a:p>
            <a:r>
              <a:rPr lang="fr-CA" dirty="0" err="1" smtClean="0"/>
              <a:t>Again</a:t>
            </a:r>
            <a:r>
              <a:rPr lang="fr-CA" dirty="0" smtClean="0"/>
              <a:t> </a:t>
            </a:r>
            <a:r>
              <a:rPr lang="fr-CA" dirty="0" err="1" smtClean="0"/>
              <a:t>we</a:t>
            </a:r>
            <a:r>
              <a:rPr lang="fr-CA" dirty="0" smtClean="0"/>
              <a:t> have to </a:t>
            </a:r>
            <a:r>
              <a:rPr lang="fr-CA" dirty="0" err="1" smtClean="0"/>
              <a:t>ask</a:t>
            </a:r>
            <a:r>
              <a:rPr lang="fr-CA" dirty="0" smtClean="0"/>
              <a:t> </a:t>
            </a:r>
            <a:r>
              <a:rPr lang="fr-CA" dirty="0" err="1" smtClean="0"/>
              <a:t>what</a:t>
            </a:r>
            <a:r>
              <a:rPr lang="fr-CA" dirty="0" smtClean="0"/>
              <a:t> do </a:t>
            </a:r>
            <a:r>
              <a:rPr lang="fr-CA" dirty="0" err="1" smtClean="0"/>
              <a:t>we</a:t>
            </a:r>
            <a:r>
              <a:rPr lang="fr-CA" dirty="0" smtClean="0"/>
              <a:t> </a:t>
            </a:r>
            <a:r>
              <a:rPr lang="fr-CA" dirty="0" err="1" smtClean="0"/>
              <a:t>want</a:t>
            </a:r>
            <a:r>
              <a:rPr lang="fr-CA" dirty="0" smtClean="0"/>
              <a:t> to </a:t>
            </a:r>
            <a:r>
              <a:rPr lang="fr-CA" dirty="0" err="1" smtClean="0"/>
              <a:t>predict</a:t>
            </a:r>
            <a:r>
              <a:rPr lang="fr-CA" dirty="0" smtClean="0"/>
              <a:t>?</a:t>
            </a:r>
          </a:p>
          <a:p>
            <a:r>
              <a:rPr lang="fr-CA" dirty="0" err="1" smtClean="0"/>
              <a:t>Profound</a:t>
            </a:r>
            <a:r>
              <a:rPr lang="fr-CA" dirty="0" smtClean="0"/>
              <a:t> permanent </a:t>
            </a:r>
            <a:r>
              <a:rPr lang="fr-CA" dirty="0" err="1" smtClean="0"/>
              <a:t>impairment</a:t>
            </a:r>
            <a:r>
              <a:rPr lang="fr-CA" dirty="0" smtClean="0"/>
              <a:t> </a:t>
            </a:r>
            <a:r>
              <a:rPr lang="fr-CA" dirty="0" err="1" smtClean="0"/>
              <a:t>leading</a:t>
            </a:r>
            <a:r>
              <a:rPr lang="fr-CA" dirty="0" smtClean="0"/>
              <a:t> </a:t>
            </a:r>
            <a:r>
              <a:rPr lang="fr-CA" dirty="0" err="1" smtClean="0"/>
              <a:t>reliably</a:t>
            </a:r>
            <a:r>
              <a:rPr lang="fr-CA" dirty="0" smtClean="0"/>
              <a:t> to </a:t>
            </a:r>
            <a:r>
              <a:rPr lang="fr-CA" dirty="0" err="1" smtClean="0"/>
              <a:t>serious</a:t>
            </a:r>
            <a:r>
              <a:rPr lang="fr-CA" dirty="0" smtClean="0"/>
              <a:t> handicap, </a:t>
            </a:r>
            <a:r>
              <a:rPr lang="fr-CA" dirty="0" err="1" smtClean="0"/>
              <a:t>with</a:t>
            </a:r>
            <a:r>
              <a:rPr lang="fr-CA" dirty="0" smtClean="0"/>
              <a:t> a high </a:t>
            </a:r>
            <a:r>
              <a:rPr lang="fr-CA" dirty="0" err="1" smtClean="0"/>
              <a:t>likelihood</a:t>
            </a:r>
            <a:r>
              <a:rPr lang="fr-CA" smtClean="0"/>
              <a:t>.</a:t>
            </a:r>
          </a:p>
          <a:p>
            <a:endParaRPr lang="fr-CA" dirty="0" smtClean="0"/>
          </a:p>
          <a:p>
            <a:endParaRPr lang="fr-CA" dirty="0"/>
          </a:p>
        </p:txBody>
      </p:sp>
    </p:spTree>
    <p:extLst>
      <p:ext uri="{BB962C8B-B14F-4D97-AF65-F5344CB8AC3E}">
        <p14:creationId xmlns:p14="http://schemas.microsoft.com/office/powerpoint/2010/main" val="31153540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Possibilities</a:t>
            </a:r>
            <a:endParaRPr lang="fr-CA" dirty="0"/>
          </a:p>
        </p:txBody>
      </p:sp>
      <p:sp>
        <p:nvSpPr>
          <p:cNvPr id="3" name="Espace réservé du contenu 2"/>
          <p:cNvSpPr>
            <a:spLocks noGrp="1"/>
          </p:cNvSpPr>
          <p:nvPr>
            <p:ph idx="1"/>
          </p:nvPr>
        </p:nvSpPr>
        <p:spPr/>
        <p:txBody>
          <a:bodyPr>
            <a:normAutofit lnSpcReduction="10000"/>
          </a:bodyPr>
          <a:lstStyle/>
          <a:p>
            <a:r>
              <a:rPr lang="en-CA" dirty="0" smtClean="0"/>
              <a:t>Tests of discriminating abilities</a:t>
            </a:r>
          </a:p>
          <a:p>
            <a:r>
              <a:rPr lang="en-CA" dirty="0" smtClean="0"/>
              <a:t>Visual memory</a:t>
            </a:r>
          </a:p>
          <a:p>
            <a:pPr lvl="1"/>
            <a:r>
              <a:rPr lang="en-CA" dirty="0" smtClean="0"/>
              <a:t>Both applied at TEA</a:t>
            </a:r>
          </a:p>
          <a:p>
            <a:pPr lvl="1"/>
            <a:r>
              <a:rPr lang="en-CA" dirty="0" smtClean="0"/>
              <a:t>May be better predictors</a:t>
            </a:r>
          </a:p>
          <a:p>
            <a:endParaRPr lang="en-CA" dirty="0" smtClean="0"/>
          </a:p>
          <a:p>
            <a:r>
              <a:rPr lang="en-CA" dirty="0" smtClean="0"/>
              <a:t>I think that, realistically, it is unlikely that we will find predictors which can be applied within the ‘window of opportunity’ except for a tiny minority of devastating injuries</a:t>
            </a:r>
            <a:endParaRPr lang="fr-CA" dirty="0"/>
          </a:p>
        </p:txBody>
      </p:sp>
    </p:spTree>
    <p:extLst>
      <p:ext uri="{BB962C8B-B14F-4D97-AF65-F5344CB8AC3E}">
        <p14:creationId xmlns:p14="http://schemas.microsoft.com/office/powerpoint/2010/main" val="28224007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Implications</a:t>
            </a:r>
            <a:endParaRPr lang="fr-CA" dirty="0"/>
          </a:p>
        </p:txBody>
      </p:sp>
      <p:sp>
        <p:nvSpPr>
          <p:cNvPr id="3" name="Espace réservé du contenu 2"/>
          <p:cNvSpPr>
            <a:spLocks noGrp="1"/>
          </p:cNvSpPr>
          <p:nvPr>
            <p:ph idx="1"/>
          </p:nvPr>
        </p:nvSpPr>
        <p:spPr/>
        <p:txBody>
          <a:bodyPr/>
          <a:lstStyle/>
          <a:p>
            <a:r>
              <a:rPr lang="en-CA" dirty="0" smtClean="0"/>
              <a:t>Does this mean we never talk to parents about the long term?</a:t>
            </a:r>
          </a:p>
          <a:p>
            <a:r>
              <a:rPr lang="en-CA" dirty="0" smtClean="0"/>
              <a:t>We never consider limiting therapy?</a:t>
            </a:r>
          </a:p>
          <a:p>
            <a:endParaRPr lang="en-CA" dirty="0"/>
          </a:p>
          <a:p>
            <a:r>
              <a:rPr lang="en-CA" dirty="0" smtClean="0"/>
              <a:t>We should reconsider why we do our prognostic testing, and what impairments we want to predict.</a:t>
            </a:r>
            <a:endParaRPr lang="fr-CA" dirty="0"/>
          </a:p>
        </p:txBody>
      </p:sp>
    </p:spTree>
    <p:extLst>
      <p:ext uri="{BB962C8B-B14F-4D97-AF65-F5344CB8AC3E}">
        <p14:creationId xmlns:p14="http://schemas.microsoft.com/office/powerpoint/2010/main" val="2164404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800" dirty="0" smtClean="0"/>
              <a:t>Pearce </a:t>
            </a:r>
            <a:r>
              <a:rPr lang="en-US" sz="2800" dirty="0"/>
              <a:t>R, </a:t>
            </a:r>
            <a:r>
              <a:rPr lang="en-US" sz="2800" dirty="0" err="1"/>
              <a:t>Baardsnes</a:t>
            </a:r>
            <a:r>
              <a:rPr lang="en-US" sz="2800" dirty="0"/>
              <a:t> J: Term MRI for small preterm babies: do parents really want to know and why has nobody asked them? </a:t>
            </a:r>
            <a:r>
              <a:rPr lang="en-US" sz="2800" dirty="0" err="1"/>
              <a:t>Acta</a:t>
            </a:r>
            <a:r>
              <a:rPr lang="en-US" sz="2800" dirty="0"/>
              <a:t> </a:t>
            </a:r>
            <a:r>
              <a:rPr lang="en-US" sz="2800" dirty="0" err="1"/>
              <a:t>Paediatrica</a:t>
            </a:r>
            <a:r>
              <a:rPr lang="en-US" sz="2800" dirty="0"/>
              <a:t> </a:t>
            </a:r>
            <a:r>
              <a:rPr lang="en-US" sz="2800" dirty="0" smtClean="0"/>
              <a:t>2012.</a:t>
            </a:r>
            <a:endParaRPr lang="en-US" sz="2800" dirty="0"/>
          </a:p>
        </p:txBody>
      </p:sp>
      <p:sp>
        <p:nvSpPr>
          <p:cNvPr id="3" name="Espace réservé du contenu 2"/>
          <p:cNvSpPr>
            <a:spLocks noGrp="1"/>
          </p:cNvSpPr>
          <p:nvPr>
            <p:ph idx="1"/>
          </p:nvPr>
        </p:nvSpPr>
        <p:spPr/>
        <p:txBody>
          <a:bodyPr>
            <a:normAutofit fontScale="85000" lnSpcReduction="20000"/>
          </a:bodyPr>
          <a:lstStyle/>
          <a:p>
            <a:r>
              <a:rPr lang="en-US" dirty="0" smtClean="0"/>
              <a:t>(The term MRI)…had identified </a:t>
            </a:r>
            <a:r>
              <a:rPr lang="en-US" dirty="0"/>
              <a:t>moderate cerebellar damage from an </a:t>
            </a:r>
            <a:r>
              <a:rPr lang="en-US" dirty="0" smtClean="0"/>
              <a:t>unrecognized bleed</a:t>
            </a:r>
            <a:r>
              <a:rPr lang="en-US" dirty="0"/>
              <a:t>, a bleed that could have happened soon </a:t>
            </a:r>
            <a:r>
              <a:rPr lang="en-US" dirty="0" smtClean="0"/>
              <a:t>after birth </a:t>
            </a:r>
            <a:r>
              <a:rPr lang="en-US" dirty="0"/>
              <a:t>or after one of her infections. At that point, it did </a:t>
            </a:r>
            <a:r>
              <a:rPr lang="en-US" dirty="0" smtClean="0"/>
              <a:t>not really </a:t>
            </a:r>
            <a:r>
              <a:rPr lang="en-US" dirty="0"/>
              <a:t>matter. </a:t>
            </a:r>
            <a:endParaRPr lang="en-US" dirty="0" smtClean="0"/>
          </a:p>
          <a:p>
            <a:r>
              <a:rPr lang="en-US" dirty="0" smtClean="0"/>
              <a:t>Our </a:t>
            </a:r>
            <a:r>
              <a:rPr lang="en-US" dirty="0"/>
              <a:t>daughter had brain damage. Two of </a:t>
            </a:r>
            <a:r>
              <a:rPr lang="en-US" dirty="0" smtClean="0"/>
              <a:t>the most </a:t>
            </a:r>
            <a:r>
              <a:rPr lang="en-US" dirty="0"/>
              <a:t>horrific words a parent can ever hear. </a:t>
            </a:r>
            <a:endParaRPr lang="en-US" dirty="0" smtClean="0"/>
          </a:p>
          <a:p>
            <a:r>
              <a:rPr lang="en-US" dirty="0" smtClean="0"/>
              <a:t>The </a:t>
            </a:r>
            <a:r>
              <a:rPr lang="en-US" dirty="0"/>
              <a:t>doctor </a:t>
            </a:r>
            <a:r>
              <a:rPr lang="en-US" dirty="0" smtClean="0"/>
              <a:t>was compassionate </a:t>
            </a:r>
            <a:r>
              <a:rPr lang="en-US" dirty="0"/>
              <a:t>but vague about the possible motor, </a:t>
            </a:r>
            <a:r>
              <a:rPr lang="en-US" dirty="0" smtClean="0"/>
              <a:t>cognitive and </a:t>
            </a:r>
            <a:r>
              <a:rPr lang="en-US" dirty="0" err="1"/>
              <a:t>behavioural</a:t>
            </a:r>
            <a:r>
              <a:rPr lang="en-US" dirty="0"/>
              <a:t> problems that </a:t>
            </a:r>
            <a:r>
              <a:rPr lang="en-US" dirty="0" err="1"/>
              <a:t>Maren</a:t>
            </a:r>
            <a:r>
              <a:rPr lang="en-US" dirty="0"/>
              <a:t> could face. </a:t>
            </a:r>
            <a:r>
              <a:rPr lang="en-US" dirty="0" smtClean="0"/>
              <a:t>He also </a:t>
            </a:r>
            <a:r>
              <a:rPr lang="en-US" dirty="0"/>
              <a:t>said that it was hard to predict outcomes from </a:t>
            </a:r>
            <a:r>
              <a:rPr lang="en-US" dirty="0" smtClean="0"/>
              <a:t>MRIs, and </a:t>
            </a:r>
            <a:r>
              <a:rPr lang="en-US" dirty="0"/>
              <a:t>it was not certain at all </a:t>
            </a:r>
            <a:r>
              <a:rPr lang="en-US" dirty="0" err="1"/>
              <a:t>Maren</a:t>
            </a:r>
            <a:r>
              <a:rPr lang="en-US" dirty="0"/>
              <a:t> would be disabled. </a:t>
            </a:r>
            <a:r>
              <a:rPr lang="en-US" dirty="0" smtClean="0"/>
              <a:t>In fact</a:t>
            </a:r>
            <a:r>
              <a:rPr lang="en-US" dirty="0"/>
              <a:t>, many children with abnormal MRIs are not disabled</a:t>
            </a:r>
            <a:r>
              <a:rPr lang="en-US" dirty="0" smtClean="0"/>
              <a:t>.</a:t>
            </a:r>
            <a:endParaRPr lang="en-US" dirty="0"/>
          </a:p>
        </p:txBody>
      </p:sp>
    </p:spTree>
    <p:extLst>
      <p:ext uri="{BB962C8B-B14F-4D97-AF65-F5344CB8AC3E}">
        <p14:creationId xmlns:p14="http://schemas.microsoft.com/office/powerpoint/2010/main" val="39094516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fontScale="85000" lnSpcReduction="20000"/>
          </a:bodyPr>
          <a:lstStyle/>
          <a:p>
            <a:r>
              <a:rPr lang="en-US" dirty="0" smtClean="0"/>
              <a:t>When </a:t>
            </a:r>
            <a:r>
              <a:rPr lang="en-US" dirty="0"/>
              <a:t>he left, I thought ‘okay, maybe this isn’t so bad </a:t>
            </a:r>
            <a:r>
              <a:rPr lang="en-US" dirty="0" smtClean="0"/>
              <a:t>after all</a:t>
            </a:r>
            <a:r>
              <a:rPr lang="en-US" dirty="0"/>
              <a:t>’. </a:t>
            </a:r>
            <a:r>
              <a:rPr lang="en-US" dirty="0" smtClean="0"/>
              <a:t>…</a:t>
            </a:r>
          </a:p>
          <a:p>
            <a:r>
              <a:rPr lang="en-US" dirty="0" smtClean="0"/>
              <a:t>I </a:t>
            </a:r>
            <a:r>
              <a:rPr lang="en-US" dirty="0"/>
              <a:t>looked on PubMed for abstracts about cerebellar </a:t>
            </a:r>
            <a:r>
              <a:rPr lang="en-US" dirty="0" smtClean="0"/>
              <a:t>damage in </a:t>
            </a:r>
            <a:r>
              <a:rPr lang="en-US" dirty="0"/>
              <a:t>preterm infants. One of the few articles that I found (</a:t>
            </a:r>
            <a:r>
              <a:rPr lang="en-US" dirty="0" err="1" smtClean="0"/>
              <a:t>Limperopoulos</a:t>
            </a:r>
            <a:r>
              <a:rPr lang="en-US" dirty="0" smtClean="0"/>
              <a:t> et </a:t>
            </a:r>
            <a:r>
              <a:rPr lang="en-US" dirty="0"/>
              <a:t>al. 2007) was totally </a:t>
            </a:r>
            <a:r>
              <a:rPr lang="en-US" dirty="0" smtClean="0"/>
              <a:t>devastating… </a:t>
            </a:r>
            <a:r>
              <a:rPr lang="en-US" dirty="0"/>
              <a:t>babies with cerebellar damage had a </a:t>
            </a:r>
            <a:r>
              <a:rPr lang="en-US" dirty="0" smtClean="0"/>
              <a:t>much greater </a:t>
            </a:r>
            <a:r>
              <a:rPr lang="en-US" dirty="0"/>
              <a:t>chance of expressive and receptive language </a:t>
            </a:r>
            <a:r>
              <a:rPr lang="en-US" dirty="0" smtClean="0"/>
              <a:t>delays, severe </a:t>
            </a:r>
            <a:r>
              <a:rPr lang="en-US" dirty="0"/>
              <a:t>motor disabilities, cognitive disabilities and </a:t>
            </a:r>
            <a:r>
              <a:rPr lang="en-US" dirty="0" smtClean="0"/>
              <a:t>autism symptoms</a:t>
            </a:r>
            <a:r>
              <a:rPr lang="en-US" dirty="0"/>
              <a:t>. </a:t>
            </a:r>
            <a:endParaRPr lang="en-US" dirty="0" smtClean="0"/>
          </a:p>
          <a:p>
            <a:r>
              <a:rPr lang="en-US" dirty="0" smtClean="0"/>
              <a:t>This </a:t>
            </a:r>
            <a:r>
              <a:rPr lang="en-US" dirty="0"/>
              <a:t>could be our child. We thought that </a:t>
            </a:r>
            <a:r>
              <a:rPr lang="en-US" dirty="0" smtClean="0"/>
              <a:t>we finally </a:t>
            </a:r>
            <a:r>
              <a:rPr lang="en-US" dirty="0"/>
              <a:t>saw the light at the end of the tunnel, and then, </a:t>
            </a:r>
            <a:r>
              <a:rPr lang="en-US" dirty="0" smtClean="0"/>
              <a:t>we were </a:t>
            </a:r>
            <a:r>
              <a:rPr lang="en-US" dirty="0"/>
              <a:t>handed this earth-shattering, crushing information.</a:t>
            </a:r>
            <a:endParaRPr lang="fr-CA" dirty="0"/>
          </a:p>
        </p:txBody>
      </p:sp>
    </p:spTree>
    <p:extLst>
      <p:ext uri="{BB962C8B-B14F-4D97-AF65-F5344CB8AC3E}">
        <p14:creationId xmlns:p14="http://schemas.microsoft.com/office/powerpoint/2010/main" val="3909451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lnSpcReduction="10000"/>
          </a:bodyPr>
          <a:lstStyle/>
          <a:p>
            <a:r>
              <a:rPr lang="en-US" dirty="0"/>
              <a:t>Looking back on our experience, parents should be </a:t>
            </a:r>
            <a:r>
              <a:rPr lang="en-US" dirty="0" smtClean="0"/>
              <a:t>given an </a:t>
            </a:r>
            <a:r>
              <a:rPr lang="en-US" dirty="0"/>
              <a:t>informed choice as to whether they want an MRI </a:t>
            </a:r>
            <a:r>
              <a:rPr lang="en-US" dirty="0" smtClean="0"/>
              <a:t>done on </a:t>
            </a:r>
            <a:r>
              <a:rPr lang="en-US" dirty="0"/>
              <a:t>their baby. </a:t>
            </a:r>
            <a:endParaRPr lang="en-US" dirty="0" smtClean="0"/>
          </a:p>
          <a:p>
            <a:r>
              <a:rPr lang="en-US" dirty="0" smtClean="0"/>
              <a:t>If </a:t>
            </a:r>
            <a:r>
              <a:rPr lang="en-US" dirty="0"/>
              <a:t>doctors really feel that an MRI is </a:t>
            </a:r>
            <a:r>
              <a:rPr lang="en-US" dirty="0" smtClean="0"/>
              <a:t>absolutely necessary </a:t>
            </a:r>
            <a:r>
              <a:rPr lang="en-US" dirty="0"/>
              <a:t>or that the information is invaluable to them (</a:t>
            </a:r>
            <a:r>
              <a:rPr lang="en-US" dirty="0" smtClean="0"/>
              <a:t>and is </a:t>
            </a:r>
            <a:r>
              <a:rPr lang="en-US" dirty="0"/>
              <a:t>this really the case?), then parents should have the </a:t>
            </a:r>
            <a:r>
              <a:rPr lang="en-US" dirty="0" smtClean="0"/>
              <a:t>choice as </a:t>
            </a:r>
            <a:r>
              <a:rPr lang="en-US" dirty="0"/>
              <a:t>to whether they want the results or not.</a:t>
            </a:r>
            <a:endParaRPr lang="fr-CA" dirty="0"/>
          </a:p>
        </p:txBody>
      </p:sp>
    </p:spTree>
    <p:extLst>
      <p:ext uri="{BB962C8B-B14F-4D97-AF65-F5344CB8AC3E}">
        <p14:creationId xmlns:p14="http://schemas.microsoft.com/office/powerpoint/2010/main" val="11099887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575050" y="1028052"/>
            <a:ext cx="5111750" cy="4343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u texte 2"/>
          <p:cNvSpPr>
            <a:spLocks noGrp="1"/>
          </p:cNvSpPr>
          <p:nvPr>
            <p:ph type="body" sz="half" idx="2"/>
          </p:nvPr>
        </p:nvSpPr>
        <p:spPr/>
        <p:txBody>
          <a:bodyPr>
            <a:normAutofit/>
          </a:bodyPr>
          <a:lstStyle/>
          <a:p>
            <a:r>
              <a:rPr lang="fr-CA" sz="2000" dirty="0"/>
              <a:t>25 </a:t>
            </a:r>
            <a:r>
              <a:rPr lang="fr-CA" sz="2000" dirty="0" err="1"/>
              <a:t>weeks</a:t>
            </a:r>
            <a:r>
              <a:rPr lang="fr-CA" sz="2000" dirty="0"/>
              <a:t>, </a:t>
            </a:r>
            <a:r>
              <a:rPr lang="fr-CA" sz="2000" dirty="0" err="1"/>
              <a:t>twin</a:t>
            </a:r>
            <a:r>
              <a:rPr lang="fr-CA" sz="2000" dirty="0"/>
              <a:t>, </a:t>
            </a:r>
            <a:r>
              <a:rPr lang="fr-CA" sz="2000" dirty="0" err="1"/>
              <a:t>early</a:t>
            </a:r>
            <a:r>
              <a:rPr lang="fr-CA" sz="2000" dirty="0"/>
              <a:t> </a:t>
            </a:r>
            <a:r>
              <a:rPr lang="fr-CA" sz="2000" dirty="0" err="1"/>
              <a:t>onset</a:t>
            </a:r>
            <a:r>
              <a:rPr lang="fr-CA" sz="2000" dirty="0"/>
              <a:t> </a:t>
            </a:r>
            <a:r>
              <a:rPr lang="fr-CA" sz="2000" dirty="0" err="1"/>
              <a:t>septic</a:t>
            </a:r>
            <a:r>
              <a:rPr lang="fr-CA" sz="2000" dirty="0"/>
              <a:t> </a:t>
            </a:r>
            <a:r>
              <a:rPr lang="fr-CA" sz="2000" dirty="0" err="1"/>
              <a:t>shock</a:t>
            </a:r>
            <a:r>
              <a:rPr lang="fr-CA" sz="2000" dirty="0"/>
              <a:t>, </a:t>
            </a:r>
            <a:r>
              <a:rPr lang="fr-CA" sz="2000" dirty="0" err="1"/>
              <a:t>fungal</a:t>
            </a:r>
            <a:r>
              <a:rPr lang="fr-CA" sz="2000" dirty="0"/>
              <a:t> </a:t>
            </a:r>
            <a:r>
              <a:rPr lang="fr-CA" sz="2000" dirty="0" err="1"/>
              <a:t>sepsis</a:t>
            </a:r>
            <a:r>
              <a:rPr lang="fr-CA" sz="2000" dirty="0"/>
              <a:t>, </a:t>
            </a:r>
            <a:r>
              <a:rPr lang="fr-CA" sz="2000" dirty="0" err="1"/>
              <a:t>prolonged</a:t>
            </a:r>
            <a:r>
              <a:rPr lang="fr-CA" sz="2000" dirty="0"/>
              <a:t> HFOV and </a:t>
            </a:r>
            <a:r>
              <a:rPr lang="fr-CA" sz="2000" dirty="0" err="1"/>
              <a:t>inhaled</a:t>
            </a:r>
            <a:r>
              <a:rPr lang="fr-CA" sz="2000" dirty="0"/>
              <a:t> NO for marginal saturations, PDA </a:t>
            </a:r>
            <a:r>
              <a:rPr lang="fr-CA" sz="2000" dirty="0" err="1"/>
              <a:t>ligation</a:t>
            </a:r>
            <a:r>
              <a:rPr lang="fr-CA" sz="2000" dirty="0"/>
              <a:t> and </a:t>
            </a:r>
            <a:r>
              <a:rPr lang="fr-CA" sz="2000" dirty="0" err="1"/>
              <a:t>postop</a:t>
            </a:r>
            <a:r>
              <a:rPr lang="fr-CA" sz="2000" dirty="0"/>
              <a:t> </a:t>
            </a:r>
            <a:r>
              <a:rPr lang="fr-CA" sz="2000" dirty="0" err="1"/>
              <a:t>hemodynamic</a:t>
            </a:r>
            <a:r>
              <a:rPr lang="fr-CA" sz="2000" dirty="0"/>
              <a:t> compromise, </a:t>
            </a:r>
            <a:r>
              <a:rPr lang="fr-CA" sz="2000" dirty="0" err="1"/>
              <a:t>severe</a:t>
            </a:r>
            <a:r>
              <a:rPr lang="fr-CA" sz="2000" dirty="0"/>
              <a:t> </a:t>
            </a:r>
            <a:r>
              <a:rPr lang="fr-CA" sz="2000" dirty="0" smtClean="0"/>
              <a:t>BPD </a:t>
            </a:r>
            <a:r>
              <a:rPr lang="fr-CA" sz="2000" dirty="0" err="1" smtClean="0"/>
              <a:t>receiving</a:t>
            </a:r>
            <a:r>
              <a:rPr lang="fr-CA" sz="2000" dirty="0" smtClean="0"/>
              <a:t> </a:t>
            </a:r>
            <a:r>
              <a:rPr lang="fr-CA" sz="2000" dirty="0" err="1" smtClean="0"/>
              <a:t>steroids</a:t>
            </a:r>
            <a:r>
              <a:rPr lang="fr-CA" sz="2000" dirty="0" smtClean="0"/>
              <a:t>… </a:t>
            </a:r>
          </a:p>
          <a:p>
            <a:r>
              <a:rPr lang="en-CA" sz="2000" dirty="0" smtClean="0"/>
              <a:t>Cerebellar hemorrhage found on discharge MRI</a:t>
            </a:r>
            <a:endParaRPr lang="fr-CA" sz="2000" dirty="0"/>
          </a:p>
        </p:txBody>
      </p:sp>
    </p:spTree>
    <p:extLst>
      <p:ext uri="{BB962C8B-B14F-4D97-AF65-F5344CB8AC3E}">
        <p14:creationId xmlns:p14="http://schemas.microsoft.com/office/powerpoint/2010/main" val="137816796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5166</TotalTime>
  <Words>2615</Words>
  <Application>Microsoft Office PowerPoint</Application>
  <PresentationFormat>Affichage à l'écran (4:3)</PresentationFormat>
  <Paragraphs>261</Paragraphs>
  <Slides>47</Slides>
  <Notes>4</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47</vt:i4>
      </vt:variant>
    </vt:vector>
  </HeadingPairs>
  <TitlesOfParts>
    <vt:vector size="50" baseType="lpstr">
      <vt:lpstr>Thème Office</vt:lpstr>
      <vt:lpstr>Document</vt:lpstr>
      <vt:lpstr>Feuille de calcul</vt:lpstr>
      <vt:lpstr>Predicting Outcomes in Preterm Infants: Which outcomes can we predict and why do we want to?</vt:lpstr>
      <vt:lpstr>Trying to Predict Handicap</vt:lpstr>
      <vt:lpstr>‘I don’t want a handicapped baby’</vt:lpstr>
      <vt:lpstr>Predicting Death</vt:lpstr>
      <vt:lpstr>Predicting Death in the NICU</vt:lpstr>
      <vt:lpstr>Predicting Disability</vt:lpstr>
      <vt:lpstr>Does a low Bayley MDI mean that an infant has cognitive impairment? Hack et al</vt:lpstr>
      <vt:lpstr>Présentation PowerPoint</vt:lpstr>
      <vt:lpstr>Colombo and Carlson Pediatrics: June 2012</vt:lpstr>
      <vt:lpstr>Reasons for trying to predict disability</vt:lpstr>
      <vt:lpstr>Very early predictions of outcome: why?</vt:lpstr>
      <vt:lpstr>Head Ultrasounds</vt:lpstr>
      <vt:lpstr>Results of review</vt:lpstr>
      <vt:lpstr>ELGAN study</vt:lpstr>
      <vt:lpstr>What about the 3 day ultrasound?</vt:lpstr>
      <vt:lpstr>Kuban et al ELGAN study 2007</vt:lpstr>
      <vt:lpstr>O’Shea TM et al, Pediatrics 2008</vt:lpstr>
      <vt:lpstr>Présentation PowerPoint</vt:lpstr>
      <vt:lpstr>Présentation PowerPoint</vt:lpstr>
      <vt:lpstr>Grade and laterality of intraventricular haemorrhage to predict 18–22 month neurodevelopmental outcomes in extremely low birthweight infants</vt:lpstr>
      <vt:lpstr>Grade and laterality of intraventricular haemorrhage to predict 18–22 month neurodevelopmental outcomes in extremely low birthweight infants</vt:lpstr>
      <vt:lpstr>Let’s get more High Tech</vt:lpstr>
      <vt:lpstr>MRI</vt:lpstr>
      <vt:lpstr>Woodward et al</vt:lpstr>
      <vt:lpstr>Miller et al</vt:lpstr>
      <vt:lpstr>Other MRI prediction studies</vt:lpstr>
      <vt:lpstr>MRI near term for predicting outcome</vt:lpstr>
      <vt:lpstr>Positive Rolandic Sharp Waves</vt:lpstr>
      <vt:lpstr>PRSW</vt:lpstr>
      <vt:lpstr>Neonatalresearch.org</vt:lpstr>
      <vt:lpstr>EEG? aEEG? Clinical Course? A Mixture?</vt:lpstr>
      <vt:lpstr>Criteria for a Screening Test</vt:lpstr>
      <vt:lpstr>Do ultrasounds/MRI/EEG/aEEG etc qualify?</vt:lpstr>
      <vt:lpstr>Valid reasons for trying to predict disability in order to limit therapy</vt:lpstr>
      <vt:lpstr>Valid reasons for performing screening ultrasounds</vt:lpstr>
      <vt:lpstr>A thought experiment</vt:lpstr>
      <vt:lpstr>Présentation PowerPoint</vt:lpstr>
      <vt:lpstr>Experiment #2</vt:lpstr>
      <vt:lpstr>Experiment #3</vt:lpstr>
      <vt:lpstr>Reliably predicting Outcomes</vt:lpstr>
      <vt:lpstr>Présentation PowerPoint</vt:lpstr>
      <vt:lpstr>Possibilities</vt:lpstr>
      <vt:lpstr>Implications</vt:lpstr>
      <vt:lpstr>Pearce R, Baardsnes J: Term MRI for small preterm babies: do parents really want to know and why has nobody asked them? Acta Paediatrica 2012.</vt:lpstr>
      <vt:lpstr>Présentation PowerPoint</vt:lpstr>
      <vt:lpstr>Présentation PowerPoint</vt:lpstr>
      <vt:lpstr>Présentation PowerPoint</vt:lpstr>
    </vt:vector>
  </TitlesOfParts>
  <Company>Universite de Montreal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Outcomes in Preterm Infants: Which outcomes can we predict and why do we want to?</dc:title>
  <dc:creator>Keith Barrington</dc:creator>
  <cp:lastModifiedBy>Keith</cp:lastModifiedBy>
  <cp:revision>48</cp:revision>
  <dcterms:created xsi:type="dcterms:W3CDTF">2012-05-29T20:05:28Z</dcterms:created>
  <dcterms:modified xsi:type="dcterms:W3CDTF">2012-11-22T00:49:45Z</dcterms:modified>
</cp:coreProperties>
</file>