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doc" ContentType="application/msword"/>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42"/>
  </p:notesMasterIdLst>
  <p:sldIdLst>
    <p:sldId id="256" r:id="rId2"/>
    <p:sldId id="257" r:id="rId3"/>
    <p:sldId id="258" r:id="rId4"/>
    <p:sldId id="259" r:id="rId5"/>
    <p:sldId id="260" r:id="rId6"/>
    <p:sldId id="261" r:id="rId7"/>
    <p:sldId id="262" r:id="rId8"/>
    <p:sldId id="276" r:id="rId9"/>
    <p:sldId id="274" r:id="rId10"/>
    <p:sldId id="277" r:id="rId11"/>
    <p:sldId id="278" r:id="rId12"/>
    <p:sldId id="279" r:id="rId13"/>
    <p:sldId id="280" r:id="rId14"/>
    <p:sldId id="281" r:id="rId15"/>
    <p:sldId id="298" r:id="rId16"/>
    <p:sldId id="299" r:id="rId17"/>
    <p:sldId id="263" r:id="rId18"/>
    <p:sldId id="288" r:id="rId19"/>
    <p:sldId id="289" r:id="rId20"/>
    <p:sldId id="290" r:id="rId21"/>
    <p:sldId id="291" r:id="rId22"/>
    <p:sldId id="264" r:id="rId23"/>
    <p:sldId id="282" r:id="rId24"/>
    <p:sldId id="283" r:id="rId25"/>
    <p:sldId id="292" r:id="rId26"/>
    <p:sldId id="293" r:id="rId27"/>
    <p:sldId id="294" r:id="rId28"/>
    <p:sldId id="295" r:id="rId29"/>
    <p:sldId id="296" r:id="rId30"/>
    <p:sldId id="297" r:id="rId31"/>
    <p:sldId id="265" r:id="rId32"/>
    <p:sldId id="266" r:id="rId33"/>
    <p:sldId id="267" r:id="rId34"/>
    <p:sldId id="275" r:id="rId35"/>
    <p:sldId id="268" r:id="rId36"/>
    <p:sldId id="269" r:id="rId37"/>
    <p:sldId id="270" r:id="rId38"/>
    <p:sldId id="271" r:id="rId39"/>
    <p:sldId id="272" r:id="rId40"/>
    <p:sldId id="273" r:id="rId41"/>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125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AA5B79F-F44E-4F72-97AA-F563A0CA7974}" type="datetimeFigureOut">
              <a:rPr lang="fr-CA" smtClean="0"/>
              <a:t>2012-04-09</a:t>
            </a:fld>
            <a:endParaRPr lang="fr-CA"/>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303C62F-973C-4999-9374-9EBF733071D7}" type="slidenum">
              <a:rPr lang="fr-CA" smtClean="0"/>
              <a:t>‹N°›</a:t>
            </a:fld>
            <a:endParaRPr lang="fr-CA"/>
          </a:p>
        </p:txBody>
      </p:sp>
    </p:spTree>
    <p:extLst>
      <p:ext uri="{BB962C8B-B14F-4D97-AF65-F5344CB8AC3E}">
        <p14:creationId xmlns:p14="http://schemas.microsoft.com/office/powerpoint/2010/main" val="3803428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27D5F44-D0E6-4BAE-81E3-AC5B8DE9F750}" type="slidenum">
              <a:rPr lang="fr-CA" sz="1200" smtClean="0">
                <a:latin typeface="Arial" pitchFamily="34" charset="0"/>
              </a:rPr>
              <a:pPr eaLnBrk="1" hangingPunct="1"/>
              <a:t>8</a:t>
            </a:fld>
            <a:endParaRPr lang="fr-CA" sz="1200" smtClean="0">
              <a:latin typeface="Arial" pitchFamily="34" charset="0"/>
            </a:endParaRPr>
          </a:p>
        </p:txBody>
      </p:sp>
      <p:sp>
        <p:nvSpPr>
          <p:cNvPr id="96259" name="Rectangle 2"/>
          <p:cNvSpPr>
            <a:spLocks noGrp="1" noRot="1" noChangeAspect="1" noChangeArrowheads="1" noTextEdit="1"/>
          </p:cNvSpPr>
          <p:nvPr>
            <p:ph type="sldImg"/>
          </p:nvPr>
        </p:nvSpPr>
        <p:spPr>
          <a:xfrm>
            <a:off x="1154113" y="695325"/>
            <a:ext cx="4548187" cy="3411538"/>
          </a:xfrm>
          <a:ln w="12700" cap="flat">
            <a:solidFill>
              <a:schemeClr val="tx1"/>
            </a:solidFill>
          </a:ln>
        </p:spPr>
      </p:sp>
      <p:sp>
        <p:nvSpPr>
          <p:cNvPr id="96260" name="Rectangle 3"/>
          <p:cNvSpPr>
            <a:spLocks noGrp="1" noChangeArrowheads="1"/>
          </p:cNvSpPr>
          <p:nvPr>
            <p:ph type="body" idx="1"/>
          </p:nvPr>
        </p:nvSpPr>
        <p:spPr>
          <a:xfrm>
            <a:off x="912813" y="4341813"/>
            <a:ext cx="5030787" cy="41163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eaLnBrk="1" hangingPunct="1"/>
            <a:endParaRPr lang="en-CA"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B5B8228-4F92-4B05-BFCB-D47CB6C7F89A}" type="slidenum">
              <a:rPr lang="fr-CA" sz="1200" smtClean="0">
                <a:latin typeface="Arial" pitchFamily="34" charset="0"/>
              </a:rPr>
              <a:pPr eaLnBrk="1" hangingPunct="1"/>
              <a:t>10</a:t>
            </a:fld>
            <a:endParaRPr lang="fr-CA" sz="1200" smtClean="0">
              <a:latin typeface="Arial" pitchFamily="34" charset="0"/>
            </a:endParaRPr>
          </a:p>
        </p:txBody>
      </p:sp>
      <p:sp>
        <p:nvSpPr>
          <p:cNvPr id="97283" name="Rectangle 2"/>
          <p:cNvSpPr>
            <a:spLocks noGrp="1" noRot="1" noChangeAspect="1" noChangeArrowheads="1" noTextEdit="1"/>
          </p:cNvSpPr>
          <p:nvPr>
            <p:ph type="sldImg"/>
          </p:nvPr>
        </p:nvSpPr>
        <p:spPr>
          <a:xfrm>
            <a:off x="1154113" y="695325"/>
            <a:ext cx="4548187" cy="3411538"/>
          </a:xfrm>
          <a:ln w="12700" cap="flat">
            <a:solidFill>
              <a:schemeClr val="tx1"/>
            </a:solidFill>
          </a:ln>
        </p:spPr>
      </p:sp>
      <p:sp>
        <p:nvSpPr>
          <p:cNvPr id="97284" name="Rectangle 3"/>
          <p:cNvSpPr>
            <a:spLocks noGrp="1" noChangeArrowheads="1"/>
          </p:cNvSpPr>
          <p:nvPr>
            <p:ph type="body" idx="1"/>
          </p:nvPr>
        </p:nvSpPr>
        <p:spPr>
          <a:xfrm>
            <a:off x="912813" y="4341813"/>
            <a:ext cx="5030787" cy="41163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eaLnBrk="1" hangingPunct="1"/>
            <a:endParaRPr lang="en-CA"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F70CA43-8A1B-4F49-9828-54ED4BC6B26A}" type="slidenum">
              <a:rPr lang="fr-CA" sz="1200" smtClean="0">
                <a:latin typeface="Arial" pitchFamily="34" charset="0"/>
              </a:rPr>
              <a:pPr eaLnBrk="1" hangingPunct="1"/>
              <a:t>11</a:t>
            </a:fld>
            <a:endParaRPr lang="fr-CA" sz="1200" smtClean="0">
              <a:latin typeface="Arial" pitchFamily="34" charset="0"/>
            </a:endParaRPr>
          </a:p>
        </p:txBody>
      </p:sp>
      <p:sp>
        <p:nvSpPr>
          <p:cNvPr id="98307" name="Rectangle 2"/>
          <p:cNvSpPr>
            <a:spLocks noGrp="1" noRot="1" noChangeAspect="1" noChangeArrowheads="1" noTextEdit="1"/>
          </p:cNvSpPr>
          <p:nvPr>
            <p:ph type="sldImg"/>
          </p:nvPr>
        </p:nvSpPr>
        <p:spPr>
          <a:xfrm>
            <a:off x="1154113" y="695325"/>
            <a:ext cx="4548187" cy="3411538"/>
          </a:xfrm>
          <a:ln w="12700" cap="flat">
            <a:solidFill>
              <a:schemeClr val="tx1"/>
            </a:solidFill>
          </a:ln>
        </p:spPr>
      </p:sp>
      <p:sp>
        <p:nvSpPr>
          <p:cNvPr id="98308" name="Rectangle 3"/>
          <p:cNvSpPr>
            <a:spLocks noGrp="1" noChangeArrowheads="1"/>
          </p:cNvSpPr>
          <p:nvPr>
            <p:ph type="body" idx="1"/>
          </p:nvPr>
        </p:nvSpPr>
        <p:spPr>
          <a:xfrm>
            <a:off x="912813" y="4341813"/>
            <a:ext cx="5030787" cy="41163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eaLnBrk="1" hangingPunct="1"/>
            <a:endParaRPr lang="en-CA"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1EE6D42-17C1-4737-976B-EDCFBA9FFAD4}" type="slidenum">
              <a:rPr lang="fr-CA" sz="1200" smtClean="0">
                <a:latin typeface="Arial" pitchFamily="34" charset="0"/>
              </a:rPr>
              <a:pPr eaLnBrk="1" hangingPunct="1"/>
              <a:t>12</a:t>
            </a:fld>
            <a:endParaRPr lang="fr-CA" sz="1200" smtClean="0">
              <a:latin typeface="Arial" pitchFamily="34" charset="0"/>
            </a:endParaRPr>
          </a:p>
        </p:txBody>
      </p:sp>
      <p:sp>
        <p:nvSpPr>
          <p:cNvPr id="99331" name="Rectangle 2"/>
          <p:cNvSpPr>
            <a:spLocks noGrp="1" noRot="1" noChangeAspect="1" noChangeArrowheads="1" noTextEdit="1"/>
          </p:cNvSpPr>
          <p:nvPr>
            <p:ph type="sldImg"/>
          </p:nvPr>
        </p:nvSpPr>
        <p:spPr>
          <a:xfrm>
            <a:off x="1154113" y="695325"/>
            <a:ext cx="4548187" cy="3411538"/>
          </a:xfrm>
          <a:ln w="12700" cap="flat">
            <a:solidFill>
              <a:schemeClr val="tx1"/>
            </a:solidFill>
          </a:ln>
        </p:spPr>
      </p:sp>
      <p:sp>
        <p:nvSpPr>
          <p:cNvPr id="99332" name="Rectangle 3"/>
          <p:cNvSpPr>
            <a:spLocks noGrp="1" noChangeArrowheads="1"/>
          </p:cNvSpPr>
          <p:nvPr>
            <p:ph type="body" idx="1"/>
          </p:nvPr>
        </p:nvSpPr>
        <p:spPr>
          <a:xfrm>
            <a:off x="912813" y="4341813"/>
            <a:ext cx="5030787" cy="41163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eaLnBrk="1" hangingPunct="1"/>
            <a:endParaRPr lang="en-CA" smtClean="0">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6E16C00-1CEC-4619-A52C-FD36734AD0E7}" type="slidenum">
              <a:rPr lang="fr-CA" sz="1200" smtClean="0">
                <a:latin typeface="Arial" pitchFamily="34" charset="0"/>
              </a:rPr>
              <a:pPr eaLnBrk="1" hangingPunct="1"/>
              <a:t>14</a:t>
            </a:fld>
            <a:endParaRPr lang="fr-CA" sz="1200" smtClean="0">
              <a:latin typeface="Arial" pitchFamily="34" charset="0"/>
            </a:endParaRPr>
          </a:p>
        </p:txBody>
      </p:sp>
      <p:sp>
        <p:nvSpPr>
          <p:cNvPr id="100355" name="Rectangle 2"/>
          <p:cNvSpPr>
            <a:spLocks noGrp="1" noRot="1" noChangeAspect="1" noChangeArrowheads="1" noTextEdit="1"/>
          </p:cNvSpPr>
          <p:nvPr>
            <p:ph type="sldImg"/>
          </p:nvPr>
        </p:nvSpPr>
        <p:spPr>
          <a:xfrm>
            <a:off x="1154113" y="695325"/>
            <a:ext cx="4548187" cy="3411538"/>
          </a:xfrm>
          <a:ln w="12700" cap="flat">
            <a:solidFill>
              <a:schemeClr val="tx1"/>
            </a:solidFill>
          </a:ln>
        </p:spPr>
      </p:sp>
      <p:sp>
        <p:nvSpPr>
          <p:cNvPr id="100356" name="Rectangle 3"/>
          <p:cNvSpPr>
            <a:spLocks noGrp="1" noChangeArrowheads="1"/>
          </p:cNvSpPr>
          <p:nvPr>
            <p:ph type="body" idx="1"/>
          </p:nvPr>
        </p:nvSpPr>
        <p:spPr>
          <a:xfrm>
            <a:off x="912813" y="4341813"/>
            <a:ext cx="5030787" cy="41163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eaLnBrk="1" hangingPunct="1"/>
            <a:endParaRPr lang="en-CA" smtClean="0">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1B588D3-785E-482C-A3FB-8E89DC3B26F5}" type="slidenum">
              <a:rPr lang="en-CA" sz="1200" smtClean="0">
                <a:latin typeface="Arial" pitchFamily="34" charset="0"/>
              </a:rPr>
              <a:pPr eaLnBrk="1" hangingPunct="1"/>
              <a:t>23</a:t>
            </a:fld>
            <a:endParaRPr lang="en-CA" sz="1200" smtClean="0">
              <a:latin typeface="Arial" pitchFamily="34" charset="0"/>
            </a:endParaRPr>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CA" smtClean="0">
                <a:latin typeface="Arial" pitchFamily="34" charset="0"/>
              </a:rPr>
              <a:t>Voilà les résultats d’une étude utilisant les porcelets obtenus le premier jour de vie, et étudié le troisième jour. J’ai infusé la dopamine en ordre randomisé, il n’est pas une vasodilatation à petit dose. À haut dose la TA était élevée, mais le débit rénale était réduit, puis la seule effet de la dopamine sur la résistance artérielle rénale chez le nouveau-né est une vasoconstriction. Toutes les études des effets de la dopamine sur la résistance artérielle rénale chez le nouveau-né ont démontré la même chose.</a:t>
            </a:r>
            <a:endParaRPr lang="en-CA" smtClean="0">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A882630-7235-4950-B873-D6F8728D3317}" type="slidenum">
              <a:rPr lang="en-CA" sz="1200" smtClean="0">
                <a:latin typeface="Arial" pitchFamily="34" charset="0"/>
              </a:rPr>
              <a:pPr eaLnBrk="1" hangingPunct="1"/>
              <a:t>24</a:t>
            </a:fld>
            <a:endParaRPr lang="en-CA" sz="1200" smtClean="0">
              <a:latin typeface="Arial" pitchFamily="34" charset="0"/>
            </a:endParaRPr>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CA" smtClean="0">
                <a:latin typeface="Arial" pitchFamily="34" charset="0"/>
              </a:rPr>
              <a:t>Même lorsque j’ai utilisé un agoniste sélectif, ce qui devrait montrer les effets vasodilatateur si ils existent, il n y avait aucune évidence d’une vasodilatation rénale.</a:t>
            </a:r>
            <a:endParaRPr lang="en-CA" smtClean="0">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07F81C9-964A-4F2C-BD16-CCAD789A183A}" type="slidenum">
              <a:rPr lang="en-CA" sz="1200" smtClean="0">
                <a:latin typeface="Arial" pitchFamily="34" charset="0"/>
              </a:rPr>
              <a:pPr eaLnBrk="1" hangingPunct="1"/>
              <a:t>27</a:t>
            </a:fld>
            <a:endParaRPr lang="en-CA" sz="1200" smtClean="0">
              <a:latin typeface="Arial" pitchFamily="34" charset="0"/>
            </a:endParaRPr>
          </a:p>
        </p:txBody>
      </p:sp>
      <p:sp>
        <p:nvSpPr>
          <p:cNvPr id="108547" name="Rectangle 1026"/>
          <p:cNvSpPr>
            <a:spLocks noGrp="1" noRot="1" noChangeAspect="1" noChangeArrowheads="1" noTextEdit="1"/>
          </p:cNvSpPr>
          <p:nvPr>
            <p:ph type="sldImg"/>
          </p:nvPr>
        </p:nvSpPr>
        <p:spPr>
          <a:ln/>
        </p:spPr>
      </p:sp>
      <p:sp>
        <p:nvSpPr>
          <p:cNvPr id="10854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CA" smtClean="0">
                <a:latin typeface="Arial" pitchFamily="34" charset="0"/>
              </a:rPr>
              <a:t>Une dose de 1 à 2 micrograms est efficace chez les animaux et les humains adultes. </a:t>
            </a:r>
            <a:endParaRPr lang="en-CA" smtClean="0">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9570" name="Text Box 1"/>
          <p:cNvSpPr txBox="1">
            <a:spLocks noChangeArrowheads="1"/>
          </p:cNvSpPr>
          <p:nvPr/>
        </p:nvSpPr>
        <p:spPr bwMode="auto">
          <a:xfrm>
            <a:off x="1400175" y="914400"/>
            <a:ext cx="4056063" cy="3135313"/>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058" tIns="41029" rIns="82058" bIns="41029"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fr-CA">
              <a:cs typeface="Arial" pitchFamily="34" charset="0"/>
            </a:endParaRPr>
          </a:p>
        </p:txBody>
      </p:sp>
      <p:sp>
        <p:nvSpPr>
          <p:cNvPr id="109571" name="Text Box 2"/>
          <p:cNvSpPr>
            <a:spLocks noGrp="1" noChangeArrowheads="1"/>
          </p:cNvSpPr>
          <p:nvPr>
            <p:ph type="body"/>
          </p:nvPr>
        </p:nvSpPr>
        <p:spPr>
          <a:xfrm>
            <a:off x="1046163" y="4352925"/>
            <a:ext cx="4770437" cy="34782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pPr marL="85725" indent="-85725" eaLnBrk="1">
              <a:lnSpc>
                <a:spcPct val="93000"/>
              </a:lnSpc>
              <a:spcBef>
                <a:spcPct val="0"/>
              </a:spcBef>
              <a:buSzPct val="45000"/>
              <a:buFont typeface="Wingdings" pitchFamily="2" charset="2"/>
              <a:buNone/>
              <a:tabLst>
                <a:tab pos="723900" algn="l"/>
                <a:tab pos="1447800" algn="l"/>
                <a:tab pos="2171700" algn="l"/>
                <a:tab pos="2895600" algn="l"/>
                <a:tab pos="3619500" algn="l"/>
                <a:tab pos="4343400" algn="l"/>
                <a:tab pos="5067300" algn="l"/>
              </a:tabLst>
            </a:pPr>
            <a:r>
              <a:rPr lang="en-GB" smtClean="0">
                <a:solidFill>
                  <a:srgbClr val="000000"/>
                </a:solidFill>
                <a:latin typeface="Arial" pitchFamily="34" charset="0"/>
                <a:ea typeface="msgothic"/>
                <a:cs typeface="msgothic"/>
              </a:rPr>
              <a:t>Change in left ventricular output (A), mean blood pressure (B), and systemic vascular resistance (C) after dopamine treatment in groups 1 and 2 neonates. Values are expressed as mean (SE): * p &lt; 0.05; ** p &lt; 0.01, group 1 vs group 2</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0594" name="Text Box 1"/>
          <p:cNvSpPr txBox="1">
            <a:spLocks noChangeArrowheads="1"/>
          </p:cNvSpPr>
          <p:nvPr/>
        </p:nvSpPr>
        <p:spPr bwMode="auto">
          <a:xfrm>
            <a:off x="1400175" y="914400"/>
            <a:ext cx="4056063" cy="3135313"/>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058" tIns="41029" rIns="82058" bIns="41029"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fr-CA">
              <a:cs typeface="Arial" pitchFamily="34" charset="0"/>
            </a:endParaRPr>
          </a:p>
        </p:txBody>
      </p:sp>
      <p:sp>
        <p:nvSpPr>
          <p:cNvPr id="110595" name="Text Box 2"/>
          <p:cNvSpPr>
            <a:spLocks noGrp="1" noChangeArrowheads="1"/>
          </p:cNvSpPr>
          <p:nvPr>
            <p:ph type="body"/>
          </p:nvPr>
        </p:nvSpPr>
        <p:spPr>
          <a:xfrm>
            <a:off x="1046163" y="4352925"/>
            <a:ext cx="4770437" cy="34782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pPr marL="85725" indent="-85725" eaLnBrk="1">
              <a:lnSpc>
                <a:spcPct val="93000"/>
              </a:lnSpc>
              <a:spcBef>
                <a:spcPct val="0"/>
              </a:spcBef>
              <a:buSzPct val="45000"/>
              <a:buFont typeface="Wingdings" pitchFamily="2" charset="2"/>
              <a:buNone/>
              <a:tabLst>
                <a:tab pos="723900" algn="l"/>
                <a:tab pos="1447800" algn="l"/>
                <a:tab pos="2171700" algn="l"/>
                <a:tab pos="2895600" algn="l"/>
                <a:tab pos="3619500" algn="l"/>
                <a:tab pos="4343400" algn="l"/>
                <a:tab pos="5067300" algn="l"/>
              </a:tabLst>
            </a:pPr>
            <a:r>
              <a:rPr lang="en-GB" smtClean="0">
                <a:solidFill>
                  <a:srgbClr val="000000"/>
                </a:solidFill>
                <a:latin typeface="Arial" pitchFamily="34" charset="0"/>
                <a:ea typeface="msgothic"/>
                <a:cs typeface="msgothic"/>
              </a:rPr>
              <a:t>Changes in anterior cerebral artery mean blood velocity (A) and blood velocity–time integral (B), and cerebral vascular resistance index (C) after dopamine treatment in both groups.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1618" name="Text Box 1"/>
          <p:cNvSpPr txBox="1">
            <a:spLocks noChangeArrowheads="1"/>
          </p:cNvSpPr>
          <p:nvPr/>
        </p:nvSpPr>
        <p:spPr bwMode="auto">
          <a:xfrm>
            <a:off x="1400175" y="914400"/>
            <a:ext cx="4056063" cy="3135313"/>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058" tIns="41029" rIns="82058" bIns="41029"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fr-CA">
              <a:cs typeface="Arial" pitchFamily="34" charset="0"/>
            </a:endParaRPr>
          </a:p>
        </p:txBody>
      </p:sp>
      <p:sp>
        <p:nvSpPr>
          <p:cNvPr id="111619" name="Text Box 2"/>
          <p:cNvSpPr>
            <a:spLocks noGrp="1" noChangeArrowheads="1"/>
          </p:cNvSpPr>
          <p:nvPr>
            <p:ph type="body"/>
          </p:nvPr>
        </p:nvSpPr>
        <p:spPr>
          <a:xfrm>
            <a:off x="1046163" y="4352925"/>
            <a:ext cx="4770437" cy="34782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pPr marL="85725" indent="-85725" eaLnBrk="1">
              <a:lnSpc>
                <a:spcPct val="93000"/>
              </a:lnSpc>
              <a:spcBef>
                <a:spcPct val="0"/>
              </a:spcBef>
              <a:buSzPct val="45000"/>
              <a:buFont typeface="Wingdings" pitchFamily="2" charset="2"/>
              <a:buNone/>
              <a:tabLst>
                <a:tab pos="723900" algn="l"/>
                <a:tab pos="1447800" algn="l"/>
                <a:tab pos="2171700" algn="l"/>
                <a:tab pos="2895600" algn="l"/>
                <a:tab pos="3619500" algn="l"/>
                <a:tab pos="4343400" algn="l"/>
                <a:tab pos="5067300" algn="l"/>
              </a:tabLst>
            </a:pPr>
            <a:r>
              <a:rPr lang="en-GB" smtClean="0">
                <a:solidFill>
                  <a:srgbClr val="000000"/>
                </a:solidFill>
                <a:latin typeface="Arial" pitchFamily="34" charset="0"/>
                <a:ea typeface="msgothic"/>
                <a:cs typeface="msgothic"/>
              </a:rPr>
              <a:t>Change in mesenteric artery mean blood velocity (A) and blood velocity–time integral (B) and mesenteric resistance index (C) after dopamine treatment in both groups: *p &lt;0.05; ** p &lt; 0.01, group 1 vs group 2.</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ectangle à coins arrondis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ous-titr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Modifiez le style des sous-titres du masque</a:t>
            </a:r>
            <a:endParaRPr kumimoji="0" lang="en-US"/>
          </a:p>
        </p:txBody>
      </p:sp>
      <p:sp>
        <p:nvSpPr>
          <p:cNvPr id="28" name="Espace réservé de la date 27"/>
          <p:cNvSpPr>
            <a:spLocks noGrp="1"/>
          </p:cNvSpPr>
          <p:nvPr>
            <p:ph type="dt" sz="half" idx="10"/>
          </p:nvPr>
        </p:nvSpPr>
        <p:spPr/>
        <p:txBody>
          <a:bodyPr/>
          <a:lstStyle/>
          <a:p>
            <a:fld id="{F860CF3A-E9D7-4F90-85D3-1C8987C5B82F}" type="datetimeFigureOut">
              <a:rPr lang="fr-CA" smtClean="0"/>
              <a:t>2012-04-09</a:t>
            </a:fld>
            <a:endParaRPr lang="fr-CA"/>
          </a:p>
        </p:txBody>
      </p:sp>
      <p:sp>
        <p:nvSpPr>
          <p:cNvPr id="17" name="Espace réservé du pied de page 16"/>
          <p:cNvSpPr>
            <a:spLocks noGrp="1"/>
          </p:cNvSpPr>
          <p:nvPr>
            <p:ph type="ftr" sz="quarter" idx="11"/>
          </p:nvPr>
        </p:nvSpPr>
        <p:spPr/>
        <p:txBody>
          <a:bodyPr/>
          <a:lstStyle/>
          <a:p>
            <a:endParaRPr lang="fr-CA"/>
          </a:p>
        </p:txBody>
      </p:sp>
      <p:sp>
        <p:nvSpPr>
          <p:cNvPr id="29" name="Espace réservé du numéro de diapositive 28"/>
          <p:cNvSpPr>
            <a:spLocks noGrp="1"/>
          </p:cNvSpPr>
          <p:nvPr>
            <p:ph type="sldNum" sz="quarter" idx="12"/>
          </p:nvPr>
        </p:nvSpPr>
        <p:spPr/>
        <p:txBody>
          <a:bodyPr lIns="0" tIns="0" rIns="0" bIns="0">
            <a:noAutofit/>
          </a:bodyPr>
          <a:lstStyle>
            <a:lvl1pPr>
              <a:defRPr sz="1400">
                <a:solidFill>
                  <a:srgbClr val="FFFFFF"/>
                </a:solidFill>
              </a:defRPr>
            </a:lvl1pPr>
          </a:lstStyle>
          <a:p>
            <a:fld id="{12CDC579-A99B-41B7-B099-0F5C11A06C07}" type="slidenum">
              <a:rPr lang="fr-CA" smtClean="0"/>
              <a:t>‹N°›</a:t>
            </a:fld>
            <a:endParaRPr lang="fr-CA"/>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r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fr-FR" smtClean="0"/>
              <a:t>Modifiez le style du titre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Modifiez le style du titre</a:t>
            </a:r>
            <a:endParaRPr kumimoji="0" lang="en-US"/>
          </a:p>
        </p:txBody>
      </p:sp>
      <p:sp>
        <p:nvSpPr>
          <p:cNvPr id="4" name="Espace réservé de la date 3"/>
          <p:cNvSpPr>
            <a:spLocks noGrp="1"/>
          </p:cNvSpPr>
          <p:nvPr>
            <p:ph type="dt" sz="half" idx="10"/>
          </p:nvPr>
        </p:nvSpPr>
        <p:spPr/>
        <p:txBody>
          <a:bodyPr/>
          <a:lstStyle/>
          <a:p>
            <a:fld id="{F860CF3A-E9D7-4F90-85D3-1C8987C5B82F}" type="datetimeFigureOut">
              <a:rPr lang="fr-CA" smtClean="0"/>
              <a:t>2012-04-09</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12CDC579-A99B-41B7-B099-0F5C11A06C07}" type="slidenum">
              <a:rPr lang="fr-CA" smtClean="0"/>
              <a:t>‹N°›</a:t>
            </a:fld>
            <a:endParaRPr lang="fr-CA"/>
          </a:p>
        </p:txBody>
      </p:sp>
      <p:sp>
        <p:nvSpPr>
          <p:cNvPr id="8" name="Espace réservé du contenu 7"/>
          <p:cNvSpPr>
            <a:spLocks noGrp="1"/>
          </p:cNvSpPr>
          <p:nvPr>
            <p:ph sz="quarter" idx="1"/>
          </p:nvPr>
        </p:nvSpPr>
        <p:spPr>
          <a:xfrm>
            <a:off x="914400" y="1447800"/>
            <a:ext cx="7772400" cy="4572000"/>
          </a:xfrm>
        </p:spPr>
        <p:txBody>
          <a:bodyPr vert="horz"/>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ectangle à coins arrondis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fr-FR" smtClean="0"/>
              <a:t>Modifiez le style du titre</a:t>
            </a:r>
            <a:endParaRPr kumimoji="0" lang="en-US"/>
          </a:p>
        </p:txBody>
      </p:sp>
      <p:sp>
        <p:nvSpPr>
          <p:cNvPr id="3" name="Espace réservé du texte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Modifiez les styles du texte du masque</a:t>
            </a:r>
          </a:p>
        </p:txBody>
      </p:sp>
      <p:sp>
        <p:nvSpPr>
          <p:cNvPr id="4" name="Espace réservé de la date 3"/>
          <p:cNvSpPr>
            <a:spLocks noGrp="1"/>
          </p:cNvSpPr>
          <p:nvPr>
            <p:ph type="dt" sz="half" idx="10"/>
          </p:nvPr>
        </p:nvSpPr>
        <p:spPr/>
        <p:txBody>
          <a:bodyPr/>
          <a:lstStyle/>
          <a:p>
            <a:fld id="{F860CF3A-E9D7-4F90-85D3-1C8987C5B82F}" type="datetimeFigureOut">
              <a:rPr lang="fr-CA" smtClean="0"/>
              <a:t>2012-04-09</a:t>
            </a:fld>
            <a:endParaRPr lang="fr-CA"/>
          </a:p>
        </p:txBody>
      </p:sp>
      <p:sp>
        <p:nvSpPr>
          <p:cNvPr id="5" name="Espace réservé du pied de page 4"/>
          <p:cNvSpPr>
            <a:spLocks noGrp="1"/>
          </p:cNvSpPr>
          <p:nvPr>
            <p:ph type="ftr" sz="quarter" idx="11"/>
          </p:nvPr>
        </p:nvSpPr>
        <p:spPr>
          <a:xfrm>
            <a:off x="800100" y="6172200"/>
            <a:ext cx="4000500" cy="457200"/>
          </a:xfrm>
        </p:spPr>
        <p:txBody>
          <a:bodyPr/>
          <a:lstStyle/>
          <a:p>
            <a:endParaRPr lang="fr-CA"/>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Espace réservé du numéro de diapositive 5"/>
          <p:cNvSpPr>
            <a:spLocks noGrp="1"/>
          </p:cNvSpPr>
          <p:nvPr>
            <p:ph type="sldNum" sz="quarter" idx="12"/>
          </p:nvPr>
        </p:nvSpPr>
        <p:spPr>
          <a:xfrm>
            <a:off x="146304" y="6208776"/>
            <a:ext cx="457200" cy="457200"/>
          </a:xfrm>
        </p:spPr>
        <p:txBody>
          <a:bodyPr/>
          <a:lstStyle/>
          <a:p>
            <a:fld id="{12CDC579-A99B-41B7-B099-0F5C11A06C07}" type="slidenum">
              <a:rPr lang="fr-CA" smtClean="0"/>
              <a:t>‹N°›</a:t>
            </a:fld>
            <a:endParaRPr lang="fr-CA"/>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Modifiez le style du titre</a:t>
            </a:r>
            <a:endParaRPr kumimoji="0" lang="en-US"/>
          </a:p>
        </p:txBody>
      </p:sp>
      <p:sp>
        <p:nvSpPr>
          <p:cNvPr id="5" name="Espace réservé de la date 4"/>
          <p:cNvSpPr>
            <a:spLocks noGrp="1"/>
          </p:cNvSpPr>
          <p:nvPr>
            <p:ph type="dt" sz="half" idx="10"/>
          </p:nvPr>
        </p:nvSpPr>
        <p:spPr/>
        <p:txBody>
          <a:bodyPr/>
          <a:lstStyle/>
          <a:p>
            <a:fld id="{F860CF3A-E9D7-4F90-85D3-1C8987C5B82F}" type="datetimeFigureOut">
              <a:rPr lang="fr-CA" smtClean="0"/>
              <a:t>2012-04-09</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12CDC579-A99B-41B7-B099-0F5C11A06C07}" type="slidenum">
              <a:rPr lang="fr-CA" smtClean="0"/>
              <a:t>‹N°›</a:t>
            </a:fld>
            <a:endParaRPr lang="fr-CA"/>
          </a:p>
        </p:txBody>
      </p:sp>
      <p:sp>
        <p:nvSpPr>
          <p:cNvPr id="9" name="Espace réservé du contenu 8"/>
          <p:cNvSpPr>
            <a:spLocks noGrp="1"/>
          </p:cNvSpPr>
          <p:nvPr>
            <p:ph sz="quarter" idx="1"/>
          </p:nvPr>
        </p:nvSpPr>
        <p:spPr>
          <a:xfrm>
            <a:off x="914400" y="1447800"/>
            <a:ext cx="3749040" cy="4572000"/>
          </a:xfrm>
        </p:spPr>
        <p:txBody>
          <a:bodyPr vert="horz"/>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4933950" y="1447800"/>
            <a:ext cx="3749040" cy="4572000"/>
          </a:xfrm>
        </p:spPr>
        <p:txBody>
          <a:bodyPr vert="horz"/>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914400" y="273050"/>
            <a:ext cx="7772400" cy="1143000"/>
          </a:xfrm>
        </p:spPr>
        <p:txBody>
          <a:bodyPr anchor="b" anchorCtr="0"/>
          <a:lstStyle>
            <a:lvl1pPr>
              <a:defRPr/>
            </a:lvl1pPr>
          </a:lstStyle>
          <a:p>
            <a:r>
              <a:rPr kumimoji="0" lang="fr-FR" smtClean="0"/>
              <a:t>Modifiez le style du titre</a:t>
            </a:r>
            <a:endParaRPr kumimoji="0" lang="en-US"/>
          </a:p>
        </p:txBody>
      </p:sp>
      <p:sp>
        <p:nvSpPr>
          <p:cNvPr id="3" name="Espace réservé du texte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Modifiez les styles du texte du masque</a:t>
            </a:r>
          </a:p>
        </p:txBody>
      </p:sp>
      <p:sp>
        <p:nvSpPr>
          <p:cNvPr id="4" name="Espace réservé du texte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Modifiez les styles du texte du masque</a:t>
            </a:r>
          </a:p>
        </p:txBody>
      </p:sp>
      <p:sp>
        <p:nvSpPr>
          <p:cNvPr id="7" name="Espace réservé de la date 6"/>
          <p:cNvSpPr>
            <a:spLocks noGrp="1"/>
          </p:cNvSpPr>
          <p:nvPr>
            <p:ph type="dt" sz="half" idx="10"/>
          </p:nvPr>
        </p:nvSpPr>
        <p:spPr/>
        <p:txBody>
          <a:bodyPr/>
          <a:lstStyle/>
          <a:p>
            <a:fld id="{F860CF3A-E9D7-4F90-85D3-1C8987C5B82F}" type="datetimeFigureOut">
              <a:rPr lang="fr-CA" smtClean="0"/>
              <a:t>2012-04-09</a:t>
            </a:fld>
            <a:endParaRPr lang="fr-CA"/>
          </a:p>
        </p:txBody>
      </p:sp>
      <p:sp>
        <p:nvSpPr>
          <p:cNvPr id="8" name="Espace réservé du pied de page 7"/>
          <p:cNvSpPr>
            <a:spLocks noGrp="1"/>
          </p:cNvSpPr>
          <p:nvPr>
            <p:ph type="ftr" sz="quarter" idx="11"/>
          </p:nvPr>
        </p:nvSpPr>
        <p:spPr/>
        <p:txBody>
          <a:bodyPr/>
          <a:lstStyle/>
          <a:p>
            <a:endParaRPr lang="fr-CA"/>
          </a:p>
        </p:txBody>
      </p:sp>
      <p:sp>
        <p:nvSpPr>
          <p:cNvPr id="9" name="Espace réservé du numéro de diapositive 8"/>
          <p:cNvSpPr>
            <a:spLocks noGrp="1"/>
          </p:cNvSpPr>
          <p:nvPr>
            <p:ph type="sldNum" sz="quarter" idx="12"/>
          </p:nvPr>
        </p:nvSpPr>
        <p:spPr/>
        <p:txBody>
          <a:bodyPr/>
          <a:lstStyle/>
          <a:p>
            <a:fld id="{12CDC579-A99B-41B7-B099-0F5C11A06C07}" type="slidenum">
              <a:rPr lang="fr-CA" smtClean="0"/>
              <a:t>‹N°›</a:t>
            </a:fld>
            <a:endParaRPr lang="fr-CA"/>
          </a:p>
        </p:txBody>
      </p:sp>
      <p:sp>
        <p:nvSpPr>
          <p:cNvPr id="11" name="Espace réservé du contenu 10"/>
          <p:cNvSpPr>
            <a:spLocks noGrp="1"/>
          </p:cNvSpPr>
          <p:nvPr>
            <p:ph sz="half" idx="2"/>
          </p:nvPr>
        </p:nvSpPr>
        <p:spPr>
          <a:xfrm>
            <a:off x="914400" y="2247900"/>
            <a:ext cx="3733800" cy="3886200"/>
          </a:xfrm>
        </p:spPr>
        <p:txBody>
          <a:bodyPr vert="horz"/>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half" idx="4"/>
          </p:nvPr>
        </p:nvSpPr>
        <p:spPr>
          <a:xfrm>
            <a:off x="4953000" y="2247900"/>
            <a:ext cx="3733800" cy="3886200"/>
          </a:xfrm>
        </p:spPr>
        <p:txBody>
          <a:bodyPr vert="horz"/>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Modifiez le style du titre</a:t>
            </a:r>
            <a:endParaRPr kumimoji="0" lang="en-US"/>
          </a:p>
        </p:txBody>
      </p:sp>
      <p:sp>
        <p:nvSpPr>
          <p:cNvPr id="3" name="Espace réservé de la date 2"/>
          <p:cNvSpPr>
            <a:spLocks noGrp="1"/>
          </p:cNvSpPr>
          <p:nvPr>
            <p:ph type="dt" sz="half" idx="10"/>
          </p:nvPr>
        </p:nvSpPr>
        <p:spPr/>
        <p:txBody>
          <a:bodyPr/>
          <a:lstStyle/>
          <a:p>
            <a:fld id="{F860CF3A-E9D7-4F90-85D3-1C8987C5B82F}" type="datetimeFigureOut">
              <a:rPr lang="fr-CA" smtClean="0"/>
              <a:t>2012-04-09</a:t>
            </a:fld>
            <a:endParaRPr lang="fr-CA"/>
          </a:p>
        </p:txBody>
      </p:sp>
      <p:sp>
        <p:nvSpPr>
          <p:cNvPr id="4" name="Espace réservé du pied de page 3"/>
          <p:cNvSpPr>
            <a:spLocks noGrp="1"/>
          </p:cNvSpPr>
          <p:nvPr>
            <p:ph type="ftr" sz="quarter" idx="11"/>
          </p:nvPr>
        </p:nvSpPr>
        <p:spPr/>
        <p:txBody>
          <a:bodyPr/>
          <a:lstStyle/>
          <a:p>
            <a:endParaRPr lang="fr-CA"/>
          </a:p>
        </p:txBody>
      </p:sp>
      <p:sp>
        <p:nvSpPr>
          <p:cNvPr id="5" name="Espace réservé du numéro de diapositive 4"/>
          <p:cNvSpPr>
            <a:spLocks noGrp="1"/>
          </p:cNvSpPr>
          <p:nvPr>
            <p:ph type="sldNum" sz="quarter" idx="12"/>
          </p:nvPr>
        </p:nvSpPr>
        <p:spPr/>
        <p:txBody>
          <a:bodyPr/>
          <a:lstStyle/>
          <a:p>
            <a:fld id="{12CDC579-A99B-41B7-B099-0F5C11A06C07}" type="slidenum">
              <a:rPr lang="fr-CA" smtClean="0"/>
              <a:t>‹N°›</a:t>
            </a:fld>
            <a:endParaRPr lang="fr-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F860CF3A-E9D7-4F90-85D3-1C8987C5B82F}" type="datetimeFigureOut">
              <a:rPr lang="fr-CA" smtClean="0"/>
              <a:t>2012-04-09</a:t>
            </a:fld>
            <a:endParaRPr lang="fr-CA"/>
          </a:p>
        </p:txBody>
      </p:sp>
      <p:sp>
        <p:nvSpPr>
          <p:cNvPr id="3" name="Espace réservé du pied de page 2"/>
          <p:cNvSpPr>
            <a:spLocks noGrp="1"/>
          </p:cNvSpPr>
          <p:nvPr>
            <p:ph type="ftr" sz="quarter" idx="11"/>
          </p:nvPr>
        </p:nvSpPr>
        <p:spPr/>
        <p:txBody>
          <a:bodyPr/>
          <a:lstStyle/>
          <a:p>
            <a:endParaRPr lang="fr-CA"/>
          </a:p>
        </p:txBody>
      </p:sp>
      <p:sp>
        <p:nvSpPr>
          <p:cNvPr id="4" name="Espace réservé du numéro de diapositive 3"/>
          <p:cNvSpPr>
            <a:spLocks noGrp="1"/>
          </p:cNvSpPr>
          <p:nvPr>
            <p:ph type="sldNum" sz="quarter" idx="12"/>
          </p:nvPr>
        </p:nvSpPr>
        <p:spPr/>
        <p:txBody>
          <a:bodyPr/>
          <a:lstStyle/>
          <a:p>
            <a:fld id="{12CDC579-A99B-41B7-B099-0F5C11A06C07}" type="slidenum">
              <a:rPr lang="fr-CA" smtClean="0"/>
              <a:t>‹N°›</a:t>
            </a:fld>
            <a:endParaRPr lang="fr-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ectangle à coins arrondis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914400" y="273050"/>
            <a:ext cx="7772400" cy="1143000"/>
          </a:xfrm>
        </p:spPr>
        <p:txBody>
          <a:bodyPr anchor="b" anchorCtr="0"/>
          <a:lstStyle>
            <a:lvl1pPr algn="l">
              <a:buNone/>
              <a:defRPr sz="4000" b="0"/>
            </a:lvl1pPr>
          </a:lstStyle>
          <a:p>
            <a:r>
              <a:rPr kumimoji="0" lang="fr-FR" smtClean="0"/>
              <a:t>Modifiez le style du titre</a:t>
            </a:r>
            <a:endParaRPr kumimoji="0" lang="en-US"/>
          </a:p>
        </p:txBody>
      </p:sp>
      <p:sp>
        <p:nvSpPr>
          <p:cNvPr id="3" name="Espace réservé du texte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fr-FR" smtClean="0"/>
              <a:t>Modifiez les styles du texte du masque</a:t>
            </a:r>
          </a:p>
        </p:txBody>
      </p:sp>
      <p:sp>
        <p:nvSpPr>
          <p:cNvPr id="5" name="Espace réservé de la date 4"/>
          <p:cNvSpPr>
            <a:spLocks noGrp="1"/>
          </p:cNvSpPr>
          <p:nvPr>
            <p:ph type="dt" sz="half" idx="10"/>
          </p:nvPr>
        </p:nvSpPr>
        <p:spPr/>
        <p:txBody>
          <a:bodyPr/>
          <a:lstStyle/>
          <a:p>
            <a:fld id="{F860CF3A-E9D7-4F90-85D3-1C8987C5B82F}" type="datetimeFigureOut">
              <a:rPr lang="fr-CA" smtClean="0"/>
              <a:t>2012-04-09</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12CDC579-A99B-41B7-B099-0F5C11A06C07}" type="slidenum">
              <a:rPr lang="fr-CA" smtClean="0"/>
              <a:t>‹N°›</a:t>
            </a:fld>
            <a:endParaRPr lang="fr-CA"/>
          </a:p>
        </p:txBody>
      </p:sp>
      <p:sp>
        <p:nvSpPr>
          <p:cNvPr id="11" name="Espace réservé du contenu 10"/>
          <p:cNvSpPr>
            <a:spLocks noGrp="1"/>
          </p:cNvSpPr>
          <p:nvPr>
            <p:ph sz="quarter" idx="1"/>
          </p:nvPr>
        </p:nvSpPr>
        <p:spPr>
          <a:xfrm>
            <a:off x="2971800" y="1600200"/>
            <a:ext cx="5715000" cy="4495800"/>
          </a:xfrm>
        </p:spPr>
        <p:txBody>
          <a:bodyPr vert="horz"/>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fr-FR" smtClean="0"/>
              <a:t>Modifiez le style du titre</a:t>
            </a:r>
            <a:endParaRPr kumimoji="0" lang="en-US"/>
          </a:p>
        </p:txBody>
      </p:sp>
      <p:sp>
        <p:nvSpPr>
          <p:cNvPr id="4" name="Espace réservé du texte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fr-FR" smtClean="0"/>
              <a:t>Modifiez les styles du texte du masque</a:t>
            </a:r>
          </a:p>
        </p:txBody>
      </p:sp>
      <p:sp>
        <p:nvSpPr>
          <p:cNvPr id="5" name="Espace réservé de la date 4"/>
          <p:cNvSpPr>
            <a:spLocks noGrp="1"/>
          </p:cNvSpPr>
          <p:nvPr>
            <p:ph type="dt" sz="half" idx="10"/>
          </p:nvPr>
        </p:nvSpPr>
        <p:spPr/>
        <p:txBody>
          <a:bodyPr/>
          <a:lstStyle/>
          <a:p>
            <a:fld id="{F860CF3A-E9D7-4F90-85D3-1C8987C5B82F}" type="datetimeFigureOut">
              <a:rPr lang="fr-CA" smtClean="0"/>
              <a:t>2012-04-09</a:t>
            </a:fld>
            <a:endParaRPr lang="fr-CA"/>
          </a:p>
        </p:txBody>
      </p:sp>
      <p:sp>
        <p:nvSpPr>
          <p:cNvPr id="6" name="Espace réservé du pied de page 5"/>
          <p:cNvSpPr>
            <a:spLocks noGrp="1"/>
          </p:cNvSpPr>
          <p:nvPr>
            <p:ph type="ftr" sz="quarter" idx="11"/>
          </p:nvPr>
        </p:nvSpPr>
        <p:spPr>
          <a:xfrm>
            <a:off x="914400" y="6172200"/>
            <a:ext cx="3886200" cy="457200"/>
          </a:xfrm>
        </p:spPr>
        <p:txBody>
          <a:bodyPr/>
          <a:lstStyle/>
          <a:p>
            <a:endParaRPr lang="fr-CA"/>
          </a:p>
        </p:txBody>
      </p:sp>
      <p:sp>
        <p:nvSpPr>
          <p:cNvPr id="7" name="Espace réservé du numéro de diapositive 6"/>
          <p:cNvSpPr>
            <a:spLocks noGrp="1"/>
          </p:cNvSpPr>
          <p:nvPr>
            <p:ph type="sldNum" sz="quarter" idx="12"/>
          </p:nvPr>
        </p:nvSpPr>
        <p:spPr>
          <a:xfrm>
            <a:off x="146304" y="6208776"/>
            <a:ext cx="457200" cy="457200"/>
          </a:xfrm>
        </p:spPr>
        <p:txBody>
          <a:bodyPr/>
          <a:lstStyle/>
          <a:p>
            <a:fld id="{12CDC579-A99B-41B7-B099-0F5C11A06C07}" type="slidenum">
              <a:rPr lang="fr-CA" smtClean="0"/>
              <a:t>‹N°›</a:t>
            </a:fld>
            <a:endParaRPr lang="fr-CA"/>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Espace réservé pour une image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fr-FR" smtClean="0"/>
              <a:t>Cliquez sur l'icône pour ajouter une image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Modifiez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F860CF3A-E9D7-4F90-85D3-1C8987C5B82F}" type="datetimeFigureOut">
              <a:rPr lang="fr-CA" smtClean="0"/>
              <a:t>2012-04-09</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12CDC579-A99B-41B7-B099-0F5C11A06C07}" type="slidenum">
              <a:rPr lang="fr-CA" smtClean="0"/>
              <a:t>‹N°›</a:t>
            </a:fld>
            <a:endParaRPr lang="fr-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41"/>
            <a:ext cx="2011680" cy="5851525"/>
          </a:xfrm>
        </p:spPr>
        <p:txBody>
          <a:bodyPr vert="eaVert"/>
          <a:lstStyle/>
          <a:p>
            <a:r>
              <a:rPr kumimoji="0" lang="fr-FR" smtClean="0"/>
              <a:t>Modifiez le style du titre</a:t>
            </a:r>
            <a:endParaRPr kumimoji="0" lang="en-US"/>
          </a:p>
        </p:txBody>
      </p:sp>
      <p:sp>
        <p:nvSpPr>
          <p:cNvPr id="3" name="Espace réservé du texte vertical 2"/>
          <p:cNvSpPr>
            <a:spLocks noGrp="1"/>
          </p:cNvSpPr>
          <p:nvPr>
            <p:ph type="body" orient="vert" idx="1"/>
          </p:nvPr>
        </p:nvSpPr>
        <p:spPr>
          <a:xfrm>
            <a:off x="914400" y="274640"/>
            <a:ext cx="5562600" cy="5851525"/>
          </a:xfrm>
        </p:spPr>
        <p:txBody>
          <a:bodyPr vert="eaVer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F860CF3A-E9D7-4F90-85D3-1C8987C5B82F}" type="datetimeFigureOut">
              <a:rPr lang="fr-CA" smtClean="0"/>
              <a:t>2012-04-09</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12CDC579-A99B-41B7-B099-0F5C11A06C07}" type="slidenum">
              <a:rPr lang="fr-CA" smtClean="0"/>
              <a:t>‹N°›</a:t>
            </a:fld>
            <a:endParaRPr lang="fr-C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246063" y="930275"/>
            <a:ext cx="7772400" cy="1143000"/>
          </a:xfrm>
        </p:spPr>
        <p:txBody>
          <a:bodyPr/>
          <a:lstStyle/>
          <a:p>
            <a:r>
              <a:rPr lang="en-US" smtClean="0"/>
              <a:t>Click to edit Master title style</a:t>
            </a:r>
            <a:endParaRPr lang="fr-CA"/>
          </a:p>
        </p:txBody>
      </p:sp>
      <p:sp>
        <p:nvSpPr>
          <p:cNvPr id="3" name="Text Placeholder 2"/>
          <p:cNvSpPr>
            <a:spLocks noGrp="1"/>
          </p:cNvSpPr>
          <p:nvPr>
            <p:ph type="body" sz="half" idx="1"/>
          </p:nvPr>
        </p:nvSpPr>
        <p:spPr>
          <a:xfrm>
            <a:off x="685800" y="2147888"/>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CA"/>
          </a:p>
        </p:txBody>
      </p:sp>
      <p:sp>
        <p:nvSpPr>
          <p:cNvPr id="4" name="ClipArt Placeholder 3"/>
          <p:cNvSpPr>
            <a:spLocks noGrp="1"/>
          </p:cNvSpPr>
          <p:nvPr>
            <p:ph type="clipArt" sz="half" idx="2"/>
          </p:nvPr>
        </p:nvSpPr>
        <p:spPr>
          <a:xfrm>
            <a:off x="4648200" y="2147888"/>
            <a:ext cx="3810000" cy="4114800"/>
          </a:xfrm>
        </p:spPr>
        <p:txBody>
          <a:bodyPr>
            <a:normAutofit/>
          </a:bodyPr>
          <a:lstStyle/>
          <a:p>
            <a:pPr lvl="0"/>
            <a:endParaRPr lang="fr-CA" noProof="0"/>
          </a:p>
        </p:txBody>
      </p:sp>
      <p:sp>
        <p:nvSpPr>
          <p:cNvPr id="5" name="Date Placeholder 4"/>
          <p:cNvSpPr>
            <a:spLocks noGrp="1"/>
          </p:cNvSpPr>
          <p:nvPr>
            <p:ph type="dt" sz="half" idx="10"/>
          </p:nvPr>
        </p:nvSpPr>
        <p:spPr>
          <a:xfrm>
            <a:off x="685800" y="6324600"/>
            <a:ext cx="1905000" cy="457200"/>
          </a:xfrm>
        </p:spPr>
        <p:txBody>
          <a:bodyPr/>
          <a:lstStyle>
            <a:lvl1pPr>
              <a:defRPr/>
            </a:lvl1pPr>
          </a:lstStyle>
          <a:p>
            <a:pPr>
              <a:defRPr/>
            </a:pPr>
            <a:endParaRPr lang="en-US"/>
          </a:p>
        </p:txBody>
      </p:sp>
      <p:sp>
        <p:nvSpPr>
          <p:cNvPr id="6" name="Footer Placeholder 5"/>
          <p:cNvSpPr>
            <a:spLocks noGrp="1"/>
          </p:cNvSpPr>
          <p:nvPr>
            <p:ph type="ftr" sz="quarter" idx="11"/>
          </p:nvPr>
        </p:nvSpPr>
        <p:spPr>
          <a:xfrm>
            <a:off x="3124200" y="6324600"/>
            <a:ext cx="2895600" cy="45720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324600"/>
            <a:ext cx="1905000" cy="457200"/>
          </a:xfrm>
        </p:spPr>
        <p:txBody>
          <a:bodyPr/>
          <a:lstStyle>
            <a:lvl1pPr>
              <a:defRPr/>
            </a:lvl1pPr>
          </a:lstStyle>
          <a:p>
            <a:pPr>
              <a:defRPr/>
            </a:pPr>
            <a:fld id="{CBB0ECA1-740E-423A-BE03-A26BD52FB1A1}" type="slidenum">
              <a:rPr lang="en-US"/>
              <a:pPr>
                <a:defRPr/>
              </a:pPr>
              <a:t>‹N°›</a:t>
            </a:fld>
            <a:endParaRPr lang="en-US"/>
          </a:p>
        </p:txBody>
      </p:sp>
    </p:spTree>
    <p:extLst>
      <p:ext uri="{BB962C8B-B14F-4D97-AF65-F5344CB8AC3E}">
        <p14:creationId xmlns:p14="http://schemas.microsoft.com/office/powerpoint/2010/main" val="2429830652"/>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ectangle à coins arrondis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Espace réservé du titre 21"/>
          <p:cNvSpPr>
            <a:spLocks noGrp="1"/>
          </p:cNvSpPr>
          <p:nvPr>
            <p:ph type="title"/>
          </p:nvPr>
        </p:nvSpPr>
        <p:spPr>
          <a:xfrm>
            <a:off x="914400" y="274638"/>
            <a:ext cx="7772400" cy="1143000"/>
          </a:xfrm>
          <a:prstGeom prst="rect">
            <a:avLst/>
          </a:prstGeom>
        </p:spPr>
        <p:txBody>
          <a:bodyPr bIns="91440" anchor="b" anchorCtr="0">
            <a:normAutofit/>
          </a:bodyPr>
          <a:lstStyle/>
          <a:p>
            <a:r>
              <a:rPr kumimoji="0" lang="fr-FR" smtClean="0"/>
              <a:t>Modifiez le style du titre</a:t>
            </a:r>
            <a:endParaRPr kumimoji="0" lang="en-US"/>
          </a:p>
        </p:txBody>
      </p:sp>
      <p:sp>
        <p:nvSpPr>
          <p:cNvPr id="13" name="Espace réservé du texte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fr-FR" smtClean="0"/>
              <a:t>Modifiez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F860CF3A-E9D7-4F90-85D3-1C8987C5B82F}" type="datetimeFigureOut">
              <a:rPr lang="fr-CA" smtClean="0"/>
              <a:t>2012-04-09</a:t>
            </a:fld>
            <a:endParaRPr lang="fr-CA"/>
          </a:p>
        </p:txBody>
      </p:sp>
      <p:sp>
        <p:nvSpPr>
          <p:cNvPr id="3" name="Espace réservé du pied de page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fr-CA"/>
          </a:p>
        </p:txBody>
      </p:sp>
      <p:sp>
        <p:nvSpPr>
          <p:cNvPr id="23" name="Espace réservé du numéro de diapositive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12CDC579-A99B-41B7-B099-0F5C11A06C07}" type="slidenum">
              <a:rPr lang="fr-CA" smtClean="0"/>
              <a:t>‹N°›</a:t>
            </a:fld>
            <a:endParaRPr lang="fr-CA"/>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w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oleObject" Target="../embeddings/oleObject3.bin"/><Relationship Id="rId4" Type="http://schemas.openxmlformats.org/officeDocument/2006/relationships/image" Target="../media/image4.wm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2.xml"/><Relationship Id="rId1" Type="http://schemas.openxmlformats.org/officeDocument/2006/relationships/vmlDrawing" Target="../drawings/vmlDrawing3.vml"/><Relationship Id="rId4" Type="http://schemas.openxmlformats.org/officeDocument/2006/relationships/image" Target="../media/image6.emf"/></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6.xml"/><Relationship Id="rId1" Type="http://schemas.openxmlformats.org/officeDocument/2006/relationships/vmlDrawing" Target="../drawings/vmlDrawing4.vml"/><Relationship Id="rId5" Type="http://schemas.openxmlformats.org/officeDocument/2006/relationships/image" Target="../media/image10.png"/><Relationship Id="rId4" Type="http://schemas.openxmlformats.org/officeDocument/2006/relationships/image" Target="../media/image9.wmf"/></Relationships>
</file>

<file path=ppt/slides/_rels/slide21.xml.rels><?xml version="1.0" encoding="UTF-8" standalone="yes"?>
<Relationships xmlns="http://schemas.openxmlformats.org/package/2006/relationships"><Relationship Id="rId3" Type="http://schemas.openxmlformats.org/officeDocument/2006/relationships/oleObject" Target="../embeddings/Document_Microsoft_Word_97_-_20031.doc"/><Relationship Id="rId2" Type="http://schemas.openxmlformats.org/officeDocument/2006/relationships/slideLayout" Target="../slideLayouts/slideLayout6.xml"/><Relationship Id="rId1" Type="http://schemas.openxmlformats.org/officeDocument/2006/relationships/vmlDrawing" Target="../drawings/vmlDrawing5.vml"/><Relationship Id="rId4" Type="http://schemas.openxmlformats.org/officeDocument/2006/relationships/image" Target="../media/image11.w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vmlDrawing" Target="../drawings/vmlDrawing6.vml"/><Relationship Id="rId5" Type="http://schemas.openxmlformats.org/officeDocument/2006/relationships/image" Target="../media/image12.emf"/><Relationship Id="rId4" Type="http://schemas.openxmlformats.org/officeDocument/2006/relationships/oleObject" Target="../embeddings/oleObject6.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2.xml"/><Relationship Id="rId1" Type="http://schemas.openxmlformats.org/officeDocument/2006/relationships/vmlDrawing" Target="../drawings/vmlDrawing7.vml"/><Relationship Id="rId5" Type="http://schemas.openxmlformats.org/officeDocument/2006/relationships/image" Target="../media/image13.emf"/><Relationship Id="rId4" Type="http://schemas.openxmlformats.org/officeDocument/2006/relationships/oleObject" Target="../embeddings/oleObject7.bin"/></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14.emf"/></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15.emf"/></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16.emf"/><Relationship Id="rId4" Type="http://schemas.openxmlformats.org/officeDocument/2006/relationships/oleObject" Target="../embeddings/oleObject10.bin"/></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www.sciencedirect.com/science/article/B6WKR-4THS3PK-2/2/ef7f3f5eb920d6e24e174f107f7d0283"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p:txBody>
          <a:bodyPr/>
          <a:lstStyle/>
          <a:p>
            <a:r>
              <a:rPr lang="en-CA" dirty="0" smtClean="0"/>
              <a:t>Keith J Barrington </a:t>
            </a:r>
          </a:p>
          <a:p>
            <a:r>
              <a:rPr lang="en-CA" dirty="0" err="1" smtClean="0"/>
              <a:t>Université</a:t>
            </a:r>
            <a:r>
              <a:rPr lang="en-CA" dirty="0" smtClean="0"/>
              <a:t> de Montréal</a:t>
            </a:r>
            <a:endParaRPr lang="fr-CA" dirty="0"/>
          </a:p>
        </p:txBody>
      </p:sp>
      <p:sp>
        <p:nvSpPr>
          <p:cNvPr id="2" name="Titre 1"/>
          <p:cNvSpPr>
            <a:spLocks noGrp="1"/>
          </p:cNvSpPr>
          <p:nvPr>
            <p:ph type="ctrTitle"/>
          </p:nvPr>
        </p:nvSpPr>
        <p:spPr/>
        <p:txBody>
          <a:bodyPr/>
          <a:lstStyle/>
          <a:p>
            <a:r>
              <a:rPr lang="en-CA" dirty="0" smtClean="0"/>
              <a:t>Which Inotrope for Which Baby?</a:t>
            </a:r>
            <a:endParaRPr lang="fr-CA" dirty="0"/>
          </a:p>
        </p:txBody>
      </p:sp>
    </p:spTree>
    <p:extLst>
      <p:ext uri="{BB962C8B-B14F-4D97-AF65-F5344CB8AC3E}">
        <p14:creationId xmlns:p14="http://schemas.microsoft.com/office/powerpoint/2010/main" val="40937638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5"/>
          <p:cNvSpPr>
            <a:spLocks noGrp="1" noChangeArrowheads="1"/>
          </p:cNvSpPr>
          <p:nvPr>
            <p:ph type="title"/>
          </p:nvPr>
        </p:nvSpPr>
        <p:spPr>
          <a:xfrm>
            <a:off x="612775" y="228600"/>
            <a:ext cx="8153400" cy="990600"/>
          </a:xfrm>
        </p:spPr>
        <p:txBody>
          <a:bodyPr/>
          <a:lstStyle/>
          <a:p>
            <a:pPr eaLnBrk="1" hangingPunct="1"/>
            <a:r>
              <a:rPr lang="fr-CA" smtClean="0"/>
              <a:t>Hypotension or shock?</a:t>
            </a:r>
          </a:p>
        </p:txBody>
      </p:sp>
      <p:graphicFrame>
        <p:nvGraphicFramePr>
          <p:cNvPr id="48131" name="Object 4"/>
          <p:cNvGraphicFramePr>
            <a:graphicFrameLocks noGrp="1" noChangeAspect="1"/>
          </p:cNvGraphicFramePr>
          <p:nvPr>
            <p:ph sz="quarter" idx="1"/>
          </p:nvPr>
        </p:nvGraphicFramePr>
        <p:xfrm>
          <a:off x="914400" y="1371600"/>
          <a:ext cx="7008813" cy="5307013"/>
        </p:xfrm>
        <a:graphic>
          <a:graphicData uri="http://schemas.openxmlformats.org/presentationml/2006/ole">
            <mc:AlternateContent xmlns:mc="http://schemas.openxmlformats.org/markup-compatibility/2006">
              <mc:Choice xmlns:v="urn:schemas-microsoft-com:vml" Requires="v">
                <p:oleObj spid="_x0000_s1041" name="SPW 6.0 Graph" r:id="rId3" imgW="5407762" imgH="4093769" progId="SigmaPlotGraphicObject.4">
                  <p:embed/>
                </p:oleObj>
              </mc:Choice>
              <mc:Fallback>
                <p:oleObj name="SPW 6.0 Graph" r:id="rId3" imgW="5407762" imgH="4093769" progId="SigmaPlotGraphicObjec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1371600"/>
                        <a:ext cx="7008813" cy="5307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9439119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What questions to ask</a:t>
            </a:r>
            <a:endParaRPr lang="fr-CA" dirty="0"/>
          </a:p>
        </p:txBody>
      </p:sp>
      <p:sp>
        <p:nvSpPr>
          <p:cNvPr id="3" name="Espace réservé du contenu 2"/>
          <p:cNvSpPr>
            <a:spLocks noGrp="1"/>
          </p:cNvSpPr>
          <p:nvPr>
            <p:ph sz="quarter" idx="1"/>
          </p:nvPr>
        </p:nvSpPr>
        <p:spPr/>
        <p:txBody>
          <a:bodyPr/>
          <a:lstStyle/>
          <a:p>
            <a:r>
              <a:rPr lang="en-CA" dirty="0" smtClean="0"/>
              <a:t>When deciding about cardiovascular support there are 4 questions to ask</a:t>
            </a:r>
          </a:p>
          <a:p>
            <a:pPr lvl="1"/>
            <a:r>
              <a:rPr lang="en-CA" dirty="0" smtClean="0"/>
              <a:t>1. Does the infant need treatment?</a:t>
            </a:r>
          </a:p>
          <a:p>
            <a:pPr lvl="1"/>
            <a:r>
              <a:rPr lang="en-CA" dirty="0" smtClean="0"/>
              <a:t>2. What is the current hemodynamic situation?</a:t>
            </a:r>
          </a:p>
          <a:p>
            <a:pPr lvl="1"/>
            <a:r>
              <a:rPr lang="en-CA" dirty="0" smtClean="0"/>
              <a:t>3. Which agent has a profile of effects that respond to the current situation?</a:t>
            </a:r>
            <a:endParaRPr lang="fr-CA" dirty="0" smtClean="0"/>
          </a:p>
          <a:p>
            <a:pPr lvl="1"/>
            <a:r>
              <a:rPr lang="en-CA" dirty="0" smtClean="0"/>
              <a:t>4. Is there any evidence that this agent will improve outcomes?</a:t>
            </a:r>
          </a:p>
        </p:txBody>
      </p:sp>
    </p:spTree>
    <p:extLst>
      <p:ext uri="{BB962C8B-B14F-4D97-AF65-F5344CB8AC3E}">
        <p14:creationId xmlns:p14="http://schemas.microsoft.com/office/powerpoint/2010/main" val="36735955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How to find the answers</a:t>
            </a:r>
            <a:endParaRPr lang="fr-CA" dirty="0"/>
          </a:p>
        </p:txBody>
      </p:sp>
      <p:sp>
        <p:nvSpPr>
          <p:cNvPr id="3" name="Espace réservé du contenu 2"/>
          <p:cNvSpPr>
            <a:spLocks noGrp="1"/>
          </p:cNvSpPr>
          <p:nvPr>
            <p:ph sz="quarter" idx="1"/>
          </p:nvPr>
        </p:nvSpPr>
        <p:spPr/>
        <p:txBody>
          <a:bodyPr/>
          <a:lstStyle/>
          <a:p>
            <a:r>
              <a:rPr lang="en-CA" dirty="0" smtClean="0"/>
              <a:t>1. Does the infant need treatment?</a:t>
            </a:r>
          </a:p>
          <a:p>
            <a:r>
              <a:rPr lang="en-CA" dirty="0" smtClean="0"/>
              <a:t>Closely tied to the answer to question 4.</a:t>
            </a:r>
          </a:p>
          <a:p>
            <a:r>
              <a:rPr lang="en-CA" dirty="0" smtClean="0"/>
              <a:t>For example a numerically low blood pressure probably does not need any intervention unless there are signs of poor perfusion</a:t>
            </a:r>
          </a:p>
          <a:p>
            <a:r>
              <a:rPr lang="en-CA" dirty="0" smtClean="0"/>
              <a:t>But an infant with progressive acidosis and anuria might well</a:t>
            </a:r>
            <a:endParaRPr lang="fr-CA" dirty="0"/>
          </a:p>
        </p:txBody>
      </p:sp>
    </p:spTree>
    <p:extLst>
      <p:ext uri="{BB962C8B-B14F-4D97-AF65-F5344CB8AC3E}">
        <p14:creationId xmlns:p14="http://schemas.microsoft.com/office/powerpoint/2010/main" val="39655310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CA" dirty="0" smtClean="0"/>
              <a:t>2. What is the current hemodynamic situation?</a:t>
            </a:r>
            <a:endParaRPr lang="fr-CA" dirty="0"/>
          </a:p>
        </p:txBody>
      </p:sp>
      <p:sp>
        <p:nvSpPr>
          <p:cNvPr id="3" name="Espace réservé du contenu 2"/>
          <p:cNvSpPr>
            <a:spLocks noGrp="1"/>
          </p:cNvSpPr>
          <p:nvPr>
            <p:ph sz="quarter" idx="1"/>
          </p:nvPr>
        </p:nvSpPr>
        <p:spPr/>
        <p:txBody>
          <a:bodyPr/>
          <a:lstStyle/>
          <a:p>
            <a:r>
              <a:rPr lang="en-CA" dirty="0" smtClean="0"/>
              <a:t>History, Clinical examination, special tests</a:t>
            </a:r>
          </a:p>
          <a:p>
            <a:pPr lvl="1"/>
            <a:r>
              <a:rPr lang="en-CA" dirty="0" smtClean="0"/>
              <a:t>History might be useful for diagnosing Hypovolemic shock and Septic shock</a:t>
            </a:r>
            <a:endParaRPr lang="fr-CA" dirty="0" smtClean="0"/>
          </a:p>
          <a:p>
            <a:pPr lvl="2"/>
            <a:r>
              <a:rPr lang="en-CA" dirty="0" smtClean="0"/>
              <a:t>But we have very little information about the hemodynamics of septic shock in babies.</a:t>
            </a:r>
          </a:p>
          <a:p>
            <a:pPr lvl="1"/>
            <a:r>
              <a:rPr lang="en-CA" dirty="0" smtClean="0"/>
              <a:t>Clinical examination including toe temperature, capillary filling, urine output,</a:t>
            </a:r>
          </a:p>
          <a:p>
            <a:pPr lvl="1"/>
            <a:r>
              <a:rPr lang="en-CA" dirty="0" smtClean="0"/>
              <a:t>Special tests, lactate, Functional Echocardiography</a:t>
            </a:r>
          </a:p>
          <a:p>
            <a:pPr lvl="1"/>
            <a:endParaRPr lang="en-CA" dirty="0" smtClean="0"/>
          </a:p>
        </p:txBody>
      </p:sp>
    </p:spTree>
    <p:extLst>
      <p:ext uri="{BB962C8B-B14F-4D97-AF65-F5344CB8AC3E}">
        <p14:creationId xmlns:p14="http://schemas.microsoft.com/office/powerpoint/2010/main" val="30888641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CA" dirty="0" smtClean="0"/>
              <a:t>What does your hemodynamic evaluation need to tell you?</a:t>
            </a:r>
            <a:endParaRPr lang="fr-CA" dirty="0"/>
          </a:p>
        </p:txBody>
      </p:sp>
      <p:sp>
        <p:nvSpPr>
          <p:cNvPr id="3" name="Espace réservé du contenu 2"/>
          <p:cNvSpPr>
            <a:spLocks noGrp="1"/>
          </p:cNvSpPr>
          <p:nvPr>
            <p:ph sz="quarter" idx="1"/>
          </p:nvPr>
        </p:nvSpPr>
        <p:spPr/>
        <p:txBody>
          <a:bodyPr>
            <a:normAutofit/>
          </a:bodyPr>
          <a:lstStyle/>
          <a:p>
            <a:r>
              <a:rPr lang="en-CA" dirty="0" smtClean="0"/>
              <a:t>Blood pressure</a:t>
            </a:r>
          </a:p>
          <a:p>
            <a:r>
              <a:rPr lang="en-CA" dirty="0" smtClean="0"/>
              <a:t>Heart rate</a:t>
            </a:r>
          </a:p>
          <a:p>
            <a:r>
              <a:rPr lang="en-CA" dirty="0" smtClean="0"/>
              <a:t>­­­’Cardiac Output’</a:t>
            </a:r>
          </a:p>
          <a:p>
            <a:r>
              <a:rPr lang="en-CA" dirty="0" smtClean="0"/>
              <a:t>Pulmonary Hypertension?</a:t>
            </a:r>
          </a:p>
          <a:p>
            <a:r>
              <a:rPr lang="en-CA" dirty="0" smtClean="0"/>
              <a:t>Renal perfusion</a:t>
            </a:r>
          </a:p>
          <a:p>
            <a:r>
              <a:rPr lang="en-CA" dirty="0" smtClean="0"/>
              <a:t>CNS perfusion</a:t>
            </a:r>
          </a:p>
          <a:p>
            <a:r>
              <a:rPr lang="en-CA" dirty="0" smtClean="0"/>
              <a:t>Cardiac function</a:t>
            </a:r>
          </a:p>
          <a:p>
            <a:pPr lvl="1"/>
            <a:r>
              <a:rPr lang="en-CA" dirty="0" smtClean="0"/>
              <a:t>Preload</a:t>
            </a:r>
          </a:p>
          <a:p>
            <a:pPr lvl="1"/>
            <a:r>
              <a:rPr lang="en-CA" dirty="0" smtClean="0"/>
              <a:t>Afterload</a:t>
            </a:r>
          </a:p>
          <a:p>
            <a:pPr lvl="1"/>
            <a:r>
              <a:rPr lang="en-CA" dirty="0" smtClean="0"/>
              <a:t>Contractility</a:t>
            </a:r>
          </a:p>
        </p:txBody>
      </p:sp>
    </p:spTree>
    <p:extLst>
      <p:ext uri="{BB962C8B-B14F-4D97-AF65-F5344CB8AC3E}">
        <p14:creationId xmlns:p14="http://schemas.microsoft.com/office/powerpoint/2010/main" val="23028528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CA" dirty="0" smtClean="0"/>
              <a:t>When you have this information: want next?</a:t>
            </a:r>
            <a:endParaRPr lang="fr-CA" dirty="0"/>
          </a:p>
        </p:txBody>
      </p:sp>
      <p:sp>
        <p:nvSpPr>
          <p:cNvPr id="3" name="Espace réservé du contenu 2"/>
          <p:cNvSpPr>
            <a:spLocks noGrp="1"/>
          </p:cNvSpPr>
          <p:nvPr>
            <p:ph sz="quarter" idx="1"/>
          </p:nvPr>
        </p:nvSpPr>
        <p:spPr/>
        <p:txBody>
          <a:bodyPr/>
          <a:lstStyle/>
          <a:p>
            <a:r>
              <a:rPr lang="en-CA" dirty="0" smtClean="0"/>
              <a:t>What agents improve contractility?</a:t>
            </a:r>
          </a:p>
          <a:p>
            <a:r>
              <a:rPr lang="en-CA" dirty="0" smtClean="0"/>
              <a:t>What agents affect afterload?</a:t>
            </a:r>
          </a:p>
          <a:p>
            <a:r>
              <a:rPr lang="en-CA" dirty="0" smtClean="0"/>
              <a:t>What agents affect preload?</a:t>
            </a:r>
            <a:endParaRPr lang="fr-CA" dirty="0"/>
          </a:p>
        </p:txBody>
      </p:sp>
    </p:spTree>
    <p:extLst>
      <p:ext uri="{BB962C8B-B14F-4D97-AF65-F5344CB8AC3E}">
        <p14:creationId xmlns:p14="http://schemas.microsoft.com/office/powerpoint/2010/main" val="7842880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nchor="b"/>
          <a:lstStyle/>
          <a:p>
            <a:pPr fontAlgn="auto">
              <a:spcAft>
                <a:spcPts val="0"/>
              </a:spcAft>
              <a:defRPr/>
            </a:pPr>
            <a:r>
              <a:rPr lang="en-US" smtClean="0"/>
              <a:t>Functional</a:t>
            </a:r>
          </a:p>
        </p:txBody>
      </p:sp>
      <p:sp>
        <p:nvSpPr>
          <p:cNvPr id="113667" name="Rectangle 3"/>
          <p:cNvSpPr>
            <a:spLocks noGrp="1" noChangeArrowheads="1"/>
          </p:cNvSpPr>
          <p:nvPr>
            <p:ph sz="quarter" idx="1"/>
          </p:nvPr>
        </p:nvSpPr>
        <p:spPr/>
        <p:txBody>
          <a:bodyPr>
            <a:normAutofit/>
          </a:bodyPr>
          <a:lstStyle/>
          <a:p>
            <a:r>
              <a:rPr lang="en-US" smtClean="0"/>
              <a:t>Neonatal hearts are functionally immature and are operating at such a relatively high performance that:</a:t>
            </a:r>
          </a:p>
          <a:p>
            <a:pPr lvl="1"/>
            <a:r>
              <a:rPr lang="en-US" smtClean="0"/>
              <a:t>There is little contractile reserve. </a:t>
            </a:r>
          </a:p>
          <a:p>
            <a:pPr lvl="1"/>
            <a:r>
              <a:rPr lang="en-US" smtClean="0"/>
              <a:t>Frank Starling curve is flatter in newborns. </a:t>
            </a:r>
          </a:p>
          <a:p>
            <a:pPr lvl="1"/>
            <a:r>
              <a:rPr lang="en-US" smtClean="0"/>
              <a:t>Newborns normally operate near flat portion of the curve.</a:t>
            </a:r>
          </a:p>
          <a:p>
            <a:pPr lvl="1"/>
            <a:r>
              <a:rPr lang="en-US" smtClean="0"/>
              <a:t>Neonatal hearts are intolerant of afterload.</a:t>
            </a:r>
          </a:p>
          <a:p>
            <a:pPr lvl="1"/>
            <a:r>
              <a:rPr lang="en-US" smtClean="0"/>
              <a:t>The right ventricle is more markedly affected by increased afterload, but the left doesn’t do very well either.</a:t>
            </a:r>
          </a:p>
        </p:txBody>
      </p:sp>
    </p:spTree>
    <p:extLst>
      <p:ext uri="{BB962C8B-B14F-4D97-AF65-F5344CB8AC3E}">
        <p14:creationId xmlns:p14="http://schemas.microsoft.com/office/powerpoint/2010/main" val="185113630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366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366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366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366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3667">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366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7" grpId="0" build="p"/>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533400" y="381000"/>
            <a:ext cx="8305800" cy="1143000"/>
          </a:xfrm>
          <a:noFill/>
        </p:spPr>
        <p:txBody>
          <a:bodyPr anchor="b">
            <a:normAutofit/>
          </a:bodyPr>
          <a:lstStyle/>
          <a:p>
            <a:pPr eaLnBrk="1" hangingPunct="1"/>
            <a:r>
              <a:rPr lang="fr-CA" noProof="0" dirty="0" err="1" smtClean="0"/>
              <a:t>Effects</a:t>
            </a:r>
            <a:r>
              <a:rPr lang="fr-CA" noProof="0" dirty="0" smtClean="0"/>
              <a:t> of </a:t>
            </a:r>
            <a:r>
              <a:rPr lang="fr-CA" noProof="0" dirty="0" err="1" smtClean="0"/>
              <a:t>afterload</a:t>
            </a:r>
            <a:endParaRPr lang="fr-CA" noProof="0" dirty="0" smtClean="0"/>
          </a:p>
        </p:txBody>
      </p:sp>
      <p:pic>
        <p:nvPicPr>
          <p:cNvPr id="25603" name="Picture 3"/>
          <p:cNvPicPr>
            <a:picLocks noChangeArrowheads="1"/>
          </p:cNvPicPr>
          <p:nvPr/>
        </p:nvPicPr>
        <p:blipFill>
          <a:blip r:embed="rId2"/>
          <a:srcRect/>
          <a:stretch>
            <a:fillRect/>
          </a:stretch>
        </p:blipFill>
        <p:spPr bwMode="auto">
          <a:xfrm>
            <a:off x="1828800" y="1365250"/>
            <a:ext cx="5784850" cy="5492750"/>
          </a:xfrm>
          <a:prstGeom prst="rect">
            <a:avLst/>
          </a:prstGeom>
          <a:noFill/>
          <a:ln w="9525">
            <a:noFill/>
            <a:miter lim="800000"/>
            <a:headEnd/>
            <a:tailEnd/>
          </a:ln>
        </p:spPr>
      </p:pic>
    </p:spTree>
    <p:extLst>
      <p:ext uri="{BB962C8B-B14F-4D97-AF65-F5344CB8AC3E}">
        <p14:creationId xmlns:p14="http://schemas.microsoft.com/office/powerpoint/2010/main" val="1112237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chor="b"/>
          <a:lstStyle/>
          <a:p>
            <a:pPr fontAlgn="auto">
              <a:spcAft>
                <a:spcPts val="0"/>
              </a:spcAft>
              <a:defRPr/>
            </a:pPr>
            <a:r>
              <a:rPr lang="en-US" smtClean="0"/>
              <a:t>Catecholamine receptors</a:t>
            </a:r>
          </a:p>
        </p:txBody>
      </p:sp>
      <p:sp>
        <p:nvSpPr>
          <p:cNvPr id="117763" name="Rectangle 3"/>
          <p:cNvSpPr>
            <a:spLocks noGrp="1" noChangeArrowheads="1"/>
          </p:cNvSpPr>
          <p:nvPr>
            <p:ph sz="quarter" idx="1"/>
          </p:nvPr>
        </p:nvSpPr>
        <p:spPr/>
        <p:txBody>
          <a:bodyPr/>
          <a:lstStyle/>
          <a:p>
            <a:pPr>
              <a:lnSpc>
                <a:spcPct val="80000"/>
              </a:lnSpc>
            </a:pPr>
            <a:r>
              <a:rPr lang="en-US" sz="2400" smtClean="0"/>
              <a:t>The catecholamines stimulate a variety of receptors which are usually categorized as </a:t>
            </a:r>
            <a:r>
              <a:rPr lang="en-US" sz="2400" smtClean="0">
                <a:latin typeface="Symbol" pitchFamily="18" charset="2"/>
              </a:rPr>
              <a:t>a</a:t>
            </a:r>
            <a:r>
              <a:rPr lang="en-US" sz="2400" baseline="-25000" smtClean="0"/>
              <a:t>1</a:t>
            </a:r>
            <a:r>
              <a:rPr lang="en-US" sz="2400" smtClean="0"/>
              <a:t>, </a:t>
            </a:r>
            <a:r>
              <a:rPr lang="en-US" sz="2400" smtClean="0">
                <a:latin typeface="Symbol" pitchFamily="18" charset="2"/>
              </a:rPr>
              <a:t>a</a:t>
            </a:r>
            <a:r>
              <a:rPr lang="en-US" sz="2400" baseline="-25000" smtClean="0"/>
              <a:t>2 </a:t>
            </a:r>
            <a:r>
              <a:rPr lang="en-US" sz="2400" smtClean="0"/>
              <a:t>, </a:t>
            </a:r>
            <a:r>
              <a:rPr lang="en-US" sz="2400" smtClean="0">
                <a:latin typeface="Symbol" pitchFamily="18" charset="2"/>
              </a:rPr>
              <a:t>b</a:t>
            </a:r>
            <a:r>
              <a:rPr lang="en-US" sz="2400" baseline="-25000" smtClean="0"/>
              <a:t>1</a:t>
            </a:r>
            <a:r>
              <a:rPr lang="en-US" sz="2400" smtClean="0"/>
              <a:t> , </a:t>
            </a:r>
            <a:r>
              <a:rPr lang="en-US" sz="2400" smtClean="0">
                <a:latin typeface="Symbol" pitchFamily="18" charset="2"/>
              </a:rPr>
              <a:t>b</a:t>
            </a:r>
            <a:r>
              <a:rPr lang="en-US" sz="2400" baseline="-25000" smtClean="0"/>
              <a:t>2</a:t>
            </a:r>
            <a:r>
              <a:rPr lang="en-US" sz="2400" smtClean="0"/>
              <a:t> , DA</a:t>
            </a:r>
            <a:r>
              <a:rPr lang="en-US" sz="2400" baseline="-25000" smtClean="0"/>
              <a:t>1</a:t>
            </a:r>
            <a:r>
              <a:rPr lang="en-US" sz="2400" smtClean="0"/>
              <a:t> and DA</a:t>
            </a:r>
            <a:r>
              <a:rPr lang="en-US" sz="2400" baseline="-25000" smtClean="0"/>
              <a:t>2</a:t>
            </a:r>
            <a:r>
              <a:rPr lang="en-US" sz="2400" smtClean="0"/>
              <a:t>. </a:t>
            </a:r>
          </a:p>
          <a:p>
            <a:pPr>
              <a:lnSpc>
                <a:spcPct val="80000"/>
              </a:lnSpc>
            </a:pPr>
            <a:r>
              <a:rPr lang="en-US" sz="2400" smtClean="0"/>
              <a:t>Traditionally, dopamine is said to stimulate DA receptors at low concentrations, </a:t>
            </a:r>
            <a:r>
              <a:rPr lang="en-US" sz="2400" smtClean="0">
                <a:latin typeface="Symbol" pitchFamily="18" charset="2"/>
              </a:rPr>
              <a:t>b</a:t>
            </a:r>
            <a:r>
              <a:rPr lang="en-US" sz="2400" smtClean="0"/>
              <a:t> receptors at moderate concentrations, and</a:t>
            </a:r>
            <a:r>
              <a:rPr lang="en-US" sz="2400" smtClean="0">
                <a:latin typeface="Symbol" pitchFamily="18" charset="2"/>
              </a:rPr>
              <a:t> a</a:t>
            </a:r>
            <a:r>
              <a:rPr lang="en-US" sz="2400" smtClean="0"/>
              <a:t> receptors at high concentrations. </a:t>
            </a:r>
          </a:p>
          <a:p>
            <a:pPr>
              <a:lnSpc>
                <a:spcPct val="80000"/>
              </a:lnSpc>
            </a:pPr>
            <a:r>
              <a:rPr lang="en-US" sz="2400" smtClean="0"/>
              <a:t>In reality:</a:t>
            </a:r>
          </a:p>
          <a:p>
            <a:pPr>
              <a:lnSpc>
                <a:spcPct val="80000"/>
              </a:lnSpc>
            </a:pPr>
            <a:r>
              <a:rPr lang="en-US" sz="2400" smtClean="0"/>
              <a:t>Dopamine has virtually no effect at the </a:t>
            </a:r>
            <a:r>
              <a:rPr lang="en-US" sz="2400" smtClean="0">
                <a:latin typeface="Symbol" pitchFamily="18" charset="2"/>
              </a:rPr>
              <a:t>b</a:t>
            </a:r>
            <a:r>
              <a:rPr lang="en-US" sz="2400" baseline="-25000" smtClean="0">
                <a:latin typeface="Symbol" pitchFamily="18" charset="2"/>
              </a:rPr>
              <a:t>2</a:t>
            </a:r>
            <a:r>
              <a:rPr lang="en-US" sz="2400" smtClean="0"/>
              <a:t> receptor, and very little at the </a:t>
            </a:r>
            <a:r>
              <a:rPr lang="en-US" sz="2400" smtClean="0">
                <a:latin typeface="Symbol" pitchFamily="18" charset="2"/>
              </a:rPr>
              <a:t>b</a:t>
            </a:r>
            <a:r>
              <a:rPr lang="en-US" sz="2400" baseline="-25000" smtClean="0"/>
              <a:t>1</a:t>
            </a:r>
            <a:r>
              <a:rPr lang="en-US" sz="2400" smtClean="0"/>
              <a:t> receptor</a:t>
            </a:r>
          </a:p>
          <a:p>
            <a:pPr>
              <a:lnSpc>
                <a:spcPct val="80000"/>
              </a:lnSpc>
            </a:pPr>
            <a:endParaRPr lang="en-US" sz="2400" smtClean="0"/>
          </a:p>
          <a:p>
            <a:pPr>
              <a:lnSpc>
                <a:spcPct val="80000"/>
              </a:lnSpc>
            </a:pPr>
            <a:r>
              <a:rPr lang="en-US" sz="2400" smtClean="0"/>
              <a:t>Enormous variation in serum concentrations are obtained by the same administered dose of drug, as much as 100 fold variations may be seen.</a:t>
            </a:r>
          </a:p>
        </p:txBody>
      </p:sp>
    </p:spTree>
    <p:extLst>
      <p:ext uri="{BB962C8B-B14F-4D97-AF65-F5344CB8AC3E}">
        <p14:creationId xmlns:p14="http://schemas.microsoft.com/office/powerpoint/2010/main" val="34357023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776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776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776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776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776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chor="b"/>
          <a:lstStyle/>
          <a:p>
            <a:pPr fontAlgn="auto">
              <a:spcAft>
                <a:spcPts val="0"/>
              </a:spcAft>
              <a:defRPr/>
            </a:pPr>
            <a:r>
              <a:rPr lang="en-US" smtClean="0"/>
              <a:t>Sympathetic innervation</a:t>
            </a:r>
          </a:p>
        </p:txBody>
      </p:sp>
      <p:sp>
        <p:nvSpPr>
          <p:cNvPr id="119811" name="Rectangle 3"/>
          <p:cNvSpPr>
            <a:spLocks noGrp="1" noChangeArrowheads="1"/>
          </p:cNvSpPr>
          <p:nvPr>
            <p:ph sz="quarter" idx="1"/>
          </p:nvPr>
        </p:nvSpPr>
        <p:spPr/>
        <p:txBody>
          <a:bodyPr/>
          <a:lstStyle/>
          <a:p>
            <a:r>
              <a:rPr lang="en-US" sz="2400" smtClean="0"/>
              <a:t>Cardiac sympathetic innervation is incomplete at birth.</a:t>
            </a:r>
          </a:p>
          <a:p>
            <a:r>
              <a:rPr lang="en-US" sz="2400" smtClean="0"/>
              <a:t>The various adrenoceptors appear at differing periods of ontogenesis.</a:t>
            </a:r>
          </a:p>
          <a:p>
            <a:r>
              <a:rPr lang="en-US" sz="2400" smtClean="0"/>
              <a:t>The pattern of their appearance is not well defined. </a:t>
            </a:r>
          </a:p>
          <a:p>
            <a:r>
              <a:rPr lang="en-US" sz="2400" smtClean="0">
                <a:latin typeface="Symbol" pitchFamily="18" charset="2"/>
              </a:rPr>
              <a:t>b</a:t>
            </a:r>
            <a:r>
              <a:rPr lang="en-US" sz="2400" smtClean="0"/>
              <a:t> receptors increase in density in late gestation.</a:t>
            </a:r>
          </a:p>
          <a:p>
            <a:r>
              <a:rPr lang="en-US" sz="2400" smtClean="0"/>
              <a:t>High cardiac output at birth may partly be mediated by the presence of many functional </a:t>
            </a:r>
            <a:r>
              <a:rPr lang="en-US" sz="2400" smtClean="0">
                <a:latin typeface="Symbol" pitchFamily="18" charset="2"/>
              </a:rPr>
              <a:t>b</a:t>
            </a:r>
            <a:r>
              <a:rPr lang="en-US" sz="2400" smtClean="0"/>
              <a:t> receptors.</a:t>
            </a:r>
          </a:p>
          <a:p>
            <a:r>
              <a:rPr lang="en-US" sz="2400" smtClean="0"/>
              <a:t>Further stimulation of these receptors in early life, e.g. with isoproterenol, does not much increase cardiac function. </a:t>
            </a:r>
          </a:p>
          <a:p>
            <a:r>
              <a:rPr lang="en-US" sz="2400" smtClean="0">
                <a:latin typeface="Symbol" pitchFamily="18" charset="2"/>
              </a:rPr>
              <a:t>a</a:t>
            </a:r>
            <a:r>
              <a:rPr lang="en-US" sz="2400" baseline="-25000" smtClean="0">
                <a:latin typeface="Symbol" pitchFamily="18" charset="2"/>
              </a:rPr>
              <a:t>1</a:t>
            </a:r>
            <a:r>
              <a:rPr lang="en-US" sz="2400" smtClean="0"/>
              <a:t> receptors may appear prior to the </a:t>
            </a:r>
            <a:r>
              <a:rPr lang="en-US" sz="2400" smtClean="0">
                <a:latin typeface="Symbol" pitchFamily="18" charset="2"/>
              </a:rPr>
              <a:t>b</a:t>
            </a:r>
            <a:r>
              <a:rPr lang="en-US" sz="2400" smtClean="0"/>
              <a:t> receptor.</a:t>
            </a:r>
          </a:p>
        </p:txBody>
      </p:sp>
    </p:spTree>
    <p:extLst>
      <p:ext uri="{BB962C8B-B14F-4D97-AF65-F5344CB8AC3E}">
        <p14:creationId xmlns:p14="http://schemas.microsoft.com/office/powerpoint/2010/main" val="217149202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981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981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981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981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9811">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9811">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981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1"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chor="b"/>
          <a:lstStyle/>
          <a:p>
            <a:pPr fontAlgn="auto">
              <a:spcAft>
                <a:spcPts val="0"/>
              </a:spcAft>
              <a:defRPr/>
            </a:pPr>
            <a:r>
              <a:rPr lang="en-US" smtClean="0"/>
              <a:t>Myocardial adrenoceptors</a:t>
            </a:r>
          </a:p>
        </p:txBody>
      </p:sp>
      <p:sp>
        <p:nvSpPr>
          <p:cNvPr id="121859" name="Rectangle 3"/>
          <p:cNvSpPr>
            <a:spLocks noGrp="1" noChangeArrowheads="1"/>
          </p:cNvSpPr>
          <p:nvPr>
            <p:ph sz="quarter" idx="1"/>
          </p:nvPr>
        </p:nvSpPr>
        <p:spPr/>
        <p:txBody>
          <a:bodyPr>
            <a:normAutofit/>
          </a:bodyPr>
          <a:lstStyle/>
          <a:p>
            <a:pPr marL="548640" indent="-411480" fontAlgn="auto">
              <a:spcAft>
                <a:spcPts val="0"/>
              </a:spcAft>
              <a:buClr>
                <a:schemeClr val="tx1">
                  <a:shade val="95000"/>
                </a:schemeClr>
              </a:buClr>
              <a:buFont typeface="Wingdings 2"/>
              <a:buChar char=""/>
              <a:defRPr/>
            </a:pPr>
            <a:r>
              <a:rPr lang="en-US" dirty="0" smtClean="0"/>
              <a:t>Dopamine receptors are present in the mature coronary circulation but not in myocardium.</a:t>
            </a:r>
          </a:p>
          <a:p>
            <a:pPr marL="548640" indent="-411480" fontAlgn="auto">
              <a:spcAft>
                <a:spcPts val="0"/>
              </a:spcAft>
              <a:buClr>
                <a:schemeClr val="tx1">
                  <a:shade val="95000"/>
                </a:schemeClr>
              </a:buClr>
              <a:buFont typeface="Wingdings 2"/>
              <a:buChar char=""/>
              <a:defRPr/>
            </a:pPr>
            <a:r>
              <a:rPr lang="en-US" dirty="0" smtClean="0"/>
              <a:t>Frequently stated that dopamine’s inotropic effects are due to release of endogenous norepinephrine from sympathetic nerve endings (</a:t>
            </a:r>
            <a:r>
              <a:rPr lang="en-US" dirty="0" err="1" smtClean="0"/>
              <a:t>tyramine</a:t>
            </a:r>
            <a:r>
              <a:rPr lang="en-US" dirty="0" smtClean="0"/>
              <a:t>-like effect).</a:t>
            </a:r>
          </a:p>
          <a:p>
            <a:pPr marL="548640" indent="-411480" fontAlgn="auto">
              <a:spcAft>
                <a:spcPts val="0"/>
              </a:spcAft>
              <a:buClr>
                <a:schemeClr val="tx1">
                  <a:shade val="95000"/>
                </a:schemeClr>
              </a:buClr>
              <a:buFont typeface="Wingdings 2"/>
              <a:buChar char=""/>
              <a:defRPr/>
            </a:pPr>
            <a:r>
              <a:rPr lang="en-US" dirty="0" smtClean="0"/>
              <a:t>Dopamine therefore may have indirect </a:t>
            </a:r>
            <a:r>
              <a:rPr lang="en-US" dirty="0" smtClean="0">
                <a:latin typeface="Symbol" pitchFamily="18" charset="2"/>
              </a:rPr>
              <a:t>a </a:t>
            </a:r>
            <a:r>
              <a:rPr lang="en-US" dirty="0" smtClean="0"/>
              <a:t>and </a:t>
            </a:r>
            <a:r>
              <a:rPr lang="en-US" dirty="0" smtClean="0">
                <a:latin typeface="Symbol" pitchFamily="18" charset="2"/>
              </a:rPr>
              <a:t>b</a:t>
            </a:r>
            <a:r>
              <a:rPr lang="en-US" dirty="0" smtClean="0"/>
              <a:t> effects on the myocardium.</a:t>
            </a:r>
          </a:p>
          <a:p>
            <a:pPr marL="868680" lvl="1" indent="-283464" fontAlgn="auto">
              <a:spcAft>
                <a:spcPts val="0"/>
              </a:spcAft>
              <a:buFont typeface="Wingdings 2"/>
              <a:buChar char=""/>
              <a:defRPr/>
            </a:pPr>
            <a:r>
              <a:rPr lang="en-US" dirty="0" smtClean="0"/>
              <a:t>Rapid </a:t>
            </a:r>
            <a:r>
              <a:rPr lang="en-US" dirty="0" err="1" smtClean="0"/>
              <a:t>tachyphylaxis</a:t>
            </a:r>
            <a:endParaRPr lang="en-US" dirty="0" smtClean="0"/>
          </a:p>
          <a:p>
            <a:pPr marL="548640" indent="-411480" fontAlgn="auto">
              <a:spcAft>
                <a:spcPts val="0"/>
              </a:spcAft>
              <a:buClr>
                <a:schemeClr val="tx1">
                  <a:shade val="95000"/>
                </a:schemeClr>
              </a:buClr>
              <a:buFont typeface="Wingdings 2"/>
              <a:buChar char=""/>
              <a:defRPr/>
            </a:pPr>
            <a:r>
              <a:rPr lang="en-US" dirty="0" smtClean="0"/>
              <a:t>The incomplete innervation of the neonatal heart means that this effect is of little importance in the newborn.</a:t>
            </a:r>
          </a:p>
        </p:txBody>
      </p:sp>
    </p:spTree>
    <p:extLst>
      <p:ext uri="{BB962C8B-B14F-4D97-AF65-F5344CB8AC3E}">
        <p14:creationId xmlns:p14="http://schemas.microsoft.com/office/powerpoint/2010/main" val="242023991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185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185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1859">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1859">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185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9"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3906" name="Rectangle 2"/>
          <p:cNvSpPr>
            <a:spLocks noGrp="1" noChangeArrowheads="1"/>
          </p:cNvSpPr>
          <p:nvPr>
            <p:ph sz="quarter" idx="1"/>
          </p:nvPr>
        </p:nvSpPr>
        <p:spPr>
          <a:xfrm>
            <a:off x="990600" y="609600"/>
            <a:ext cx="7162800" cy="3733800"/>
          </a:xfrm>
        </p:spPr>
        <p:txBody>
          <a:bodyPr/>
          <a:lstStyle/>
          <a:p>
            <a:pPr algn="ctr">
              <a:buFont typeface="Wingdings" pitchFamily="2" charset="2"/>
              <a:buNone/>
            </a:pPr>
            <a:r>
              <a:rPr lang="en-US" sz="5400" smtClean="0"/>
              <a:t>Newborn hearts are not small adult Hearts!</a:t>
            </a:r>
          </a:p>
        </p:txBody>
      </p:sp>
      <p:graphicFrame>
        <p:nvGraphicFramePr>
          <p:cNvPr id="23555" name="Object 3"/>
          <p:cNvGraphicFramePr>
            <a:graphicFrameLocks/>
          </p:cNvGraphicFramePr>
          <p:nvPr/>
        </p:nvGraphicFramePr>
        <p:xfrm>
          <a:off x="5238750" y="4322763"/>
          <a:ext cx="1412875" cy="1790700"/>
        </p:xfrm>
        <a:graphic>
          <a:graphicData uri="http://schemas.openxmlformats.org/presentationml/2006/ole">
            <mc:AlternateContent xmlns:mc="http://schemas.openxmlformats.org/markup-compatibility/2006">
              <mc:Choice xmlns:v="urn:schemas-microsoft-com:vml" Requires="v">
                <p:oleObj spid="_x0000_s3092" name="ClipArt" r:id="rId3" imgW="4470816" imgH="5457044" progId="MS_ClipArt_Gallery.2">
                  <p:embed/>
                </p:oleObj>
              </mc:Choice>
              <mc:Fallback>
                <p:oleObj name="ClipArt" r:id="rId3" imgW="4470816" imgH="5457044" progId="MS_ClipArt_Gallery.2">
                  <p:embed/>
                  <p:pic>
                    <p:nvPicPr>
                      <p:cNvPr id="0" name=""/>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38750" y="4322763"/>
                        <a:ext cx="1412875" cy="179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556" name="Object 4"/>
          <p:cNvGraphicFramePr>
            <a:graphicFrameLocks/>
          </p:cNvGraphicFramePr>
          <p:nvPr/>
        </p:nvGraphicFramePr>
        <p:xfrm>
          <a:off x="579438" y="2514600"/>
          <a:ext cx="3262312" cy="4132263"/>
        </p:xfrm>
        <a:graphic>
          <a:graphicData uri="http://schemas.openxmlformats.org/presentationml/2006/ole">
            <mc:AlternateContent xmlns:mc="http://schemas.openxmlformats.org/markup-compatibility/2006">
              <mc:Choice xmlns:v="urn:schemas-microsoft-com:vml" Requires="v">
                <p:oleObj spid="_x0000_s3093" name="ClipArt" r:id="rId5" imgW="4470816" imgH="5457044" progId="MS_ClipArt_Gallery.2">
                  <p:embed/>
                </p:oleObj>
              </mc:Choice>
              <mc:Fallback>
                <p:oleObj name="ClipArt" r:id="rId5" imgW="4470816" imgH="5457044" progId="MS_ClipArt_Gallery.2">
                  <p:embed/>
                  <p:pic>
                    <p:nvPicPr>
                      <p:cNvPr id="0" name=""/>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438" y="2514600"/>
                        <a:ext cx="3262312" cy="413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3557" name="Line 5"/>
          <p:cNvSpPr>
            <a:spLocks noChangeShapeType="1"/>
          </p:cNvSpPr>
          <p:nvPr/>
        </p:nvSpPr>
        <p:spPr bwMode="auto">
          <a:xfrm>
            <a:off x="3886200" y="5181600"/>
            <a:ext cx="1143000" cy="0"/>
          </a:xfrm>
          <a:prstGeom prst="line">
            <a:avLst/>
          </a:prstGeom>
          <a:noFill/>
          <a:ln w="508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A"/>
          </a:p>
        </p:txBody>
      </p:sp>
      <p:sp>
        <p:nvSpPr>
          <p:cNvPr id="23558" name="Line 6"/>
          <p:cNvSpPr>
            <a:spLocks noChangeShapeType="1"/>
          </p:cNvSpPr>
          <p:nvPr/>
        </p:nvSpPr>
        <p:spPr bwMode="auto">
          <a:xfrm>
            <a:off x="3886200" y="5334000"/>
            <a:ext cx="1143000" cy="0"/>
          </a:xfrm>
          <a:prstGeom prst="line">
            <a:avLst/>
          </a:prstGeom>
          <a:noFill/>
          <a:ln w="508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A"/>
          </a:p>
        </p:txBody>
      </p:sp>
      <p:sp>
        <p:nvSpPr>
          <p:cNvPr id="23559" name="Line 7"/>
          <p:cNvSpPr>
            <a:spLocks noChangeShapeType="1"/>
          </p:cNvSpPr>
          <p:nvPr/>
        </p:nvSpPr>
        <p:spPr bwMode="auto">
          <a:xfrm flipH="1">
            <a:off x="4114800" y="4876800"/>
            <a:ext cx="685800" cy="762000"/>
          </a:xfrm>
          <a:prstGeom prst="line">
            <a:avLst/>
          </a:prstGeom>
          <a:noFill/>
          <a:ln w="508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A"/>
          </a:p>
        </p:txBody>
      </p:sp>
    </p:spTree>
    <p:extLst>
      <p:ext uri="{BB962C8B-B14F-4D97-AF65-F5344CB8AC3E}">
        <p14:creationId xmlns:p14="http://schemas.microsoft.com/office/powerpoint/2010/main" val="213028995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390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06"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nchor="b">
            <a:normAutofit/>
          </a:bodyPr>
          <a:lstStyle/>
          <a:p>
            <a:pPr fontAlgn="auto">
              <a:spcAft>
                <a:spcPts val="0"/>
              </a:spcAft>
              <a:defRPr/>
            </a:pPr>
            <a:r>
              <a:rPr lang="en-US" smtClean="0"/>
              <a:t>Vascular catecholamine receptors</a:t>
            </a:r>
          </a:p>
        </p:txBody>
      </p:sp>
      <p:sp>
        <p:nvSpPr>
          <p:cNvPr id="124931" name="Rectangle 3"/>
          <p:cNvSpPr>
            <a:spLocks noGrp="1" noChangeArrowheads="1"/>
          </p:cNvSpPr>
          <p:nvPr>
            <p:ph sz="quarter" idx="1"/>
          </p:nvPr>
        </p:nvSpPr>
        <p:spPr/>
        <p:txBody>
          <a:bodyPr>
            <a:normAutofit/>
          </a:bodyPr>
          <a:lstStyle/>
          <a:p>
            <a:pPr>
              <a:lnSpc>
                <a:spcPct val="80000"/>
              </a:lnSpc>
            </a:pPr>
            <a:r>
              <a:rPr lang="en-US" smtClean="0"/>
              <a:t>There is much less information regarding the rates of appearance and maturation of vascular adrenoceptors.</a:t>
            </a:r>
          </a:p>
          <a:p>
            <a:pPr>
              <a:lnSpc>
                <a:spcPct val="80000"/>
              </a:lnSpc>
            </a:pPr>
            <a:r>
              <a:rPr lang="en-US" smtClean="0">
                <a:latin typeface="Symbol" pitchFamily="18" charset="2"/>
              </a:rPr>
              <a:t>a</a:t>
            </a:r>
            <a:r>
              <a:rPr lang="en-US" baseline="-25000" smtClean="0"/>
              <a:t>1</a:t>
            </a:r>
            <a:r>
              <a:rPr lang="en-US" smtClean="0"/>
              <a:t> receptors are present in neonatal peripheral circulation and respond to </a:t>
            </a:r>
            <a:r>
              <a:rPr lang="en-US" smtClean="0">
                <a:latin typeface="Symbol" pitchFamily="18" charset="2"/>
              </a:rPr>
              <a:t>a</a:t>
            </a:r>
            <a:r>
              <a:rPr lang="en-US" baseline="-25000" smtClean="0"/>
              <a:t>1</a:t>
            </a:r>
            <a:r>
              <a:rPr lang="en-US" smtClean="0"/>
              <a:t> stimulants such as phenylephrine.</a:t>
            </a:r>
          </a:p>
          <a:p>
            <a:pPr>
              <a:lnSpc>
                <a:spcPct val="80000"/>
              </a:lnSpc>
            </a:pPr>
            <a:r>
              <a:rPr lang="en-US" smtClean="0">
                <a:latin typeface="Symbol" pitchFamily="18" charset="2"/>
              </a:rPr>
              <a:t>a</a:t>
            </a:r>
            <a:r>
              <a:rPr lang="en-US" baseline="-25000" smtClean="0"/>
              <a:t>1 </a:t>
            </a:r>
            <a:r>
              <a:rPr lang="en-US" smtClean="0"/>
              <a:t>receptors appear to be relatively lacking in the pulmonary circulation of the lamb.</a:t>
            </a:r>
          </a:p>
          <a:p>
            <a:pPr>
              <a:lnSpc>
                <a:spcPct val="80000"/>
              </a:lnSpc>
            </a:pPr>
            <a:r>
              <a:rPr lang="en-US" smtClean="0"/>
              <a:t>Vascular</a:t>
            </a:r>
            <a:r>
              <a:rPr lang="en-US" smtClean="0">
                <a:latin typeface="Symbol" pitchFamily="18" charset="2"/>
              </a:rPr>
              <a:t> b </a:t>
            </a:r>
            <a:r>
              <a:rPr lang="en-US" smtClean="0"/>
              <a:t>receptors are next to appear.</a:t>
            </a:r>
          </a:p>
          <a:p>
            <a:pPr>
              <a:lnSpc>
                <a:spcPct val="80000"/>
              </a:lnSpc>
            </a:pPr>
            <a:r>
              <a:rPr lang="en-US" smtClean="0"/>
              <a:t>DA receptors probably largely become active during postnatal life.</a:t>
            </a:r>
          </a:p>
        </p:txBody>
      </p:sp>
    </p:spTree>
    <p:extLst>
      <p:ext uri="{BB962C8B-B14F-4D97-AF65-F5344CB8AC3E}">
        <p14:creationId xmlns:p14="http://schemas.microsoft.com/office/powerpoint/2010/main" val="2449916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493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493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493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493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493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1"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US" dirty="0"/>
              <a:t>3. Which agent has a profile of effects that respond to the current situation</a:t>
            </a:r>
            <a:r>
              <a:rPr lang="en-US" dirty="0" smtClean="0"/>
              <a:t>?</a:t>
            </a:r>
            <a:endParaRPr lang="fr-CA" dirty="0"/>
          </a:p>
        </p:txBody>
      </p:sp>
      <p:sp>
        <p:nvSpPr>
          <p:cNvPr id="3" name="Espace réservé du contenu 2"/>
          <p:cNvSpPr>
            <a:spLocks noGrp="1"/>
          </p:cNvSpPr>
          <p:nvPr>
            <p:ph sz="quarter" idx="1"/>
          </p:nvPr>
        </p:nvSpPr>
        <p:spPr/>
        <p:txBody>
          <a:bodyPr/>
          <a:lstStyle/>
          <a:p>
            <a:r>
              <a:rPr lang="en-CA" dirty="0" smtClean="0"/>
              <a:t>I will restrict myself initially to the catecholamines, as they are most commonly used</a:t>
            </a:r>
            <a:endParaRPr lang="fr-CA" dirty="0"/>
          </a:p>
        </p:txBody>
      </p:sp>
    </p:spTree>
    <p:extLst>
      <p:ext uri="{BB962C8B-B14F-4D97-AF65-F5344CB8AC3E}">
        <p14:creationId xmlns:p14="http://schemas.microsoft.com/office/powerpoint/2010/main" val="31820741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12775" y="228600"/>
            <a:ext cx="8153400" cy="990600"/>
          </a:xfrm>
        </p:spPr>
        <p:txBody>
          <a:bodyPr/>
          <a:lstStyle/>
          <a:p>
            <a:pPr eaLnBrk="1" hangingPunct="1"/>
            <a:r>
              <a:rPr lang="en-CA" smtClean="0"/>
              <a:t>LVO &amp; RVO</a:t>
            </a:r>
            <a:endParaRPr lang="en-US" smtClean="0"/>
          </a:p>
        </p:txBody>
      </p:sp>
      <p:pic>
        <p:nvPicPr>
          <p:cNvPr id="33795" name="Picture 5" descr="Heart shunt"/>
          <p:cNvPicPr>
            <a:picLocks noChangeAspect="1" noChangeArrowheads="1"/>
          </p:cNvPicPr>
          <p:nvPr/>
        </p:nvPicPr>
        <p:blipFill>
          <a:blip r:embed="rId2" cstate="print">
            <a:extLst>
              <a:ext uri="{28A0092B-C50C-407E-A947-70E740481C1C}">
                <a14:useLocalDpi xmlns:a14="http://schemas.microsoft.com/office/drawing/2010/main" val="0"/>
              </a:ext>
            </a:extLst>
          </a:blip>
          <a:srcRect b="46774"/>
          <a:stretch>
            <a:fillRect/>
          </a:stretch>
        </p:blipFill>
        <p:spPr bwMode="auto">
          <a:xfrm>
            <a:off x="533400" y="1752600"/>
            <a:ext cx="8153400" cy="480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4652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err="1" smtClean="0"/>
              <a:t>Dobutamine</a:t>
            </a:r>
            <a:endParaRPr lang="fr-CA" dirty="0"/>
          </a:p>
        </p:txBody>
      </p:sp>
      <p:sp>
        <p:nvSpPr>
          <p:cNvPr id="3" name="Espace réservé du contenu 2"/>
          <p:cNvSpPr>
            <a:spLocks noGrp="1"/>
          </p:cNvSpPr>
          <p:nvPr>
            <p:ph sz="quarter" idx="1"/>
          </p:nvPr>
        </p:nvSpPr>
        <p:spPr/>
        <p:txBody>
          <a:bodyPr/>
          <a:lstStyle/>
          <a:p>
            <a:r>
              <a:rPr lang="en-CA" dirty="0" smtClean="0"/>
              <a:t>Decreases afterload</a:t>
            </a:r>
          </a:p>
          <a:p>
            <a:r>
              <a:rPr lang="en-CA" dirty="0" smtClean="0"/>
              <a:t>Increases contractility</a:t>
            </a:r>
          </a:p>
          <a:p>
            <a:r>
              <a:rPr lang="en-CA" dirty="0" smtClean="0"/>
              <a:t>Increases systemic perfusion</a:t>
            </a:r>
          </a:p>
          <a:p>
            <a:r>
              <a:rPr lang="en-CA" dirty="0" smtClean="0"/>
              <a:t>Unpredictable effects on blood pressure</a:t>
            </a:r>
          </a:p>
          <a:p>
            <a:r>
              <a:rPr lang="en-CA" dirty="0" smtClean="0"/>
              <a:t>Causes tachycardia, which will usually resolve</a:t>
            </a:r>
          </a:p>
          <a:p>
            <a:pPr lvl="1"/>
            <a:r>
              <a:rPr lang="en-CA" dirty="0" smtClean="0"/>
              <a:t>Effects on Pulmonary artery pressures uncertain</a:t>
            </a:r>
            <a:endParaRPr lang="fr-CA" dirty="0"/>
          </a:p>
        </p:txBody>
      </p:sp>
    </p:spTree>
    <p:extLst>
      <p:ext uri="{BB962C8B-B14F-4D97-AF65-F5344CB8AC3E}">
        <p14:creationId xmlns:p14="http://schemas.microsoft.com/office/powerpoint/2010/main" val="23576306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685800" y="609600"/>
            <a:ext cx="3962400" cy="1143000"/>
          </a:xfrm>
        </p:spPr>
        <p:txBody>
          <a:bodyPr>
            <a:normAutofit fontScale="90000"/>
          </a:bodyPr>
          <a:lstStyle/>
          <a:p>
            <a:pPr fontAlgn="auto">
              <a:spcAft>
                <a:spcPts val="0"/>
              </a:spcAft>
              <a:defRPr/>
            </a:pPr>
            <a:r>
              <a:rPr lang="fr-CA" smtClean="0"/>
              <a:t>Dobutamine réponse</a:t>
            </a:r>
          </a:p>
        </p:txBody>
      </p:sp>
      <p:sp>
        <p:nvSpPr>
          <p:cNvPr id="52227" name="Rectangle 3"/>
          <p:cNvSpPr>
            <a:spLocks noGrp="1" noChangeArrowheads="1"/>
          </p:cNvSpPr>
          <p:nvPr>
            <p:ph type="body" sz="half" idx="1"/>
          </p:nvPr>
        </p:nvSpPr>
        <p:spPr/>
        <p:txBody>
          <a:bodyPr/>
          <a:lstStyle/>
          <a:p>
            <a:r>
              <a:rPr lang="fr-CA" sz="2400" smtClean="0"/>
              <a:t>La TA a augmenté seulement à 50 </a:t>
            </a:r>
            <a:r>
              <a:rPr lang="fr-CA" sz="2400" smtClean="0">
                <a:latin typeface="Symbol" pitchFamily="18" charset="2"/>
              </a:rPr>
              <a:t>m</a:t>
            </a:r>
            <a:r>
              <a:rPr lang="fr-CA" sz="2400" smtClean="0"/>
              <a:t>g/kg.min chez les porcelets (Cheung and Barrington 1998)</a:t>
            </a:r>
          </a:p>
          <a:p>
            <a:r>
              <a:rPr lang="fr-CA" sz="2400" smtClean="0"/>
              <a:t>Le débit cardiaque a monté même à 5 </a:t>
            </a:r>
            <a:r>
              <a:rPr lang="fr-CA" sz="2400" smtClean="0">
                <a:latin typeface="Symbol" pitchFamily="18" charset="2"/>
              </a:rPr>
              <a:t>m</a:t>
            </a:r>
            <a:r>
              <a:rPr lang="fr-CA" sz="2400" smtClean="0"/>
              <a:t>g/kg.min.</a:t>
            </a:r>
          </a:p>
          <a:p>
            <a:r>
              <a:rPr lang="fr-CA" sz="2400" smtClean="0"/>
              <a:t>Vasodilatation à 5 </a:t>
            </a:r>
            <a:r>
              <a:rPr lang="en-US" sz="2400" smtClean="0">
                <a:latin typeface="Symbol" pitchFamily="18" charset="2"/>
              </a:rPr>
              <a:t>m</a:t>
            </a:r>
            <a:r>
              <a:rPr lang="en-US" sz="2400" smtClean="0"/>
              <a:t>g/kg.min et plus</a:t>
            </a:r>
            <a:r>
              <a:rPr lang="fr-CA" sz="2400" smtClean="0"/>
              <a:t>.</a:t>
            </a:r>
          </a:p>
        </p:txBody>
      </p:sp>
      <p:graphicFrame>
        <p:nvGraphicFramePr>
          <p:cNvPr id="52228" name="Object 4"/>
          <p:cNvGraphicFramePr>
            <a:graphicFrameLocks noGrp="1"/>
          </p:cNvGraphicFramePr>
          <p:nvPr>
            <p:ph type="clipArt" sz="half" idx="2"/>
          </p:nvPr>
        </p:nvGraphicFramePr>
        <p:xfrm>
          <a:off x="4800600" y="696913"/>
          <a:ext cx="4343400" cy="5462587"/>
        </p:xfrm>
        <a:graphic>
          <a:graphicData uri="http://schemas.openxmlformats.org/presentationml/2006/ole">
            <mc:AlternateContent xmlns:mc="http://schemas.openxmlformats.org/markup-compatibility/2006">
              <mc:Choice xmlns:v="urn:schemas-microsoft-com:vml" Requires="v">
                <p:oleObj spid="_x0000_s4107" name="JANDEL SIGMAPLOT GRAPHIC" r:id="rId3" imgW="6877014" imgH="8648672" progId="JSSPWGraphic">
                  <p:embed/>
                </p:oleObj>
              </mc:Choice>
              <mc:Fallback>
                <p:oleObj name="JANDEL SIGMAPLOT GRAPHIC" r:id="rId3" imgW="6877014" imgH="8648672" progId="JSSPWGraphic">
                  <p:embed/>
                  <p:pic>
                    <p:nvPicPr>
                      <p:cNvPr id="0" name=""/>
                      <p:cNvPicPr>
                        <a:picLocks noChangeArrowheads="1"/>
                      </p:cNvPicPr>
                      <p:nvPr/>
                    </p:nvPicPr>
                    <p:blipFill>
                      <a:blip r:embed="rId4">
                        <a:extLst>
                          <a:ext uri="{28A0092B-C50C-407E-A947-70E740481C1C}">
                            <a14:useLocalDpi xmlns:a14="http://schemas.microsoft.com/office/drawing/2010/main" val="0"/>
                          </a:ext>
                        </a:extLst>
                      </a:blip>
                      <a:srcRect l="4762" r="4762"/>
                      <a:stretch>
                        <a:fillRect/>
                      </a:stretch>
                    </p:blipFill>
                    <p:spPr bwMode="auto">
                      <a:xfrm>
                        <a:off x="4800600" y="696913"/>
                        <a:ext cx="4343400" cy="5462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146558230"/>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4" descr="Cov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750" y="6310313"/>
            <a:ext cx="23812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1" name="Rectangle 5"/>
          <p:cNvSpPr>
            <a:spLocks noChangeArrowheads="1"/>
          </p:cNvSpPr>
          <p:nvPr/>
        </p:nvSpPr>
        <p:spPr bwMode="auto">
          <a:xfrm>
            <a:off x="2857500" y="6350000"/>
            <a:ext cx="5556250" cy="231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900">
                <a:solidFill>
                  <a:srgbClr val="999999"/>
                </a:solidFill>
                <a:latin typeface="Calibri" pitchFamily="34" charset="0"/>
              </a:rPr>
              <a:t>© 1999 Lippincott Williams &amp; Wilkins, Inc.  Published by Lippincott Williams &amp; Wilkins, Inc.</a:t>
            </a:r>
          </a:p>
        </p:txBody>
      </p:sp>
      <p:sp>
        <p:nvSpPr>
          <p:cNvPr id="53252" name="Rectangle 6"/>
          <p:cNvSpPr>
            <a:spLocks noChangeArrowheads="1"/>
          </p:cNvSpPr>
          <p:nvPr/>
        </p:nvSpPr>
        <p:spPr bwMode="auto">
          <a:xfrm>
            <a:off x="8572500" y="6350000"/>
            <a:ext cx="476250" cy="231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en-US" sz="900">
                <a:solidFill>
                  <a:srgbClr val="999999"/>
                </a:solidFill>
                <a:latin typeface="Calibri" pitchFamily="34" charset="0"/>
              </a:rPr>
              <a:t>2</a:t>
            </a:r>
          </a:p>
        </p:txBody>
      </p:sp>
      <p:pic>
        <p:nvPicPr>
          <p:cNvPr id="53253" name="Picture 7" descr="Co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500" y="635000"/>
            <a:ext cx="3654425" cy="54959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53254" name="Rectangle 8"/>
          <p:cNvSpPr>
            <a:spLocks noChangeArrowheads="1"/>
          </p:cNvSpPr>
          <p:nvPr/>
        </p:nvSpPr>
        <p:spPr bwMode="auto">
          <a:xfrm>
            <a:off x="0" y="79375"/>
            <a:ext cx="9128125" cy="44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en-US" sz="2300">
                <a:solidFill>
                  <a:srgbClr val="000000"/>
                </a:solidFill>
                <a:latin typeface="Calibri" pitchFamily="34" charset="0"/>
              </a:rPr>
              <a:t>Figure 3</a:t>
            </a:r>
          </a:p>
        </p:txBody>
      </p:sp>
      <p:sp>
        <p:nvSpPr>
          <p:cNvPr id="53255" name="Rectangle 9"/>
          <p:cNvSpPr>
            <a:spLocks noChangeArrowheads="1"/>
          </p:cNvSpPr>
          <p:nvPr/>
        </p:nvSpPr>
        <p:spPr bwMode="auto">
          <a:xfrm>
            <a:off x="5181600" y="538163"/>
            <a:ext cx="3867150" cy="138588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1200" b="1">
                <a:solidFill>
                  <a:srgbClr val="000000"/>
                </a:solidFill>
                <a:latin typeface="Calibri" pitchFamily="34" charset="0"/>
              </a:rPr>
              <a:t>The hemodynamic effects of dobutamine infusion in the chronically instrumented newborn piglet.</a:t>
            </a:r>
          </a:p>
          <a:p>
            <a:r>
              <a:rPr lang="en-US" sz="1200">
                <a:solidFill>
                  <a:srgbClr val="000000"/>
                </a:solidFill>
                <a:latin typeface="Calibri" pitchFamily="34" charset="0"/>
              </a:rPr>
              <a:t>Cheung, Po-Yin; MBBS, MRCP;  Barrington, Keith;  MBChB, FRCP;  Bigam, David; MD, FRCS</a:t>
            </a:r>
          </a:p>
          <a:p>
            <a:endParaRPr lang="en-US" sz="1200">
              <a:solidFill>
                <a:srgbClr val="000000"/>
              </a:solidFill>
              <a:latin typeface="Calibri" pitchFamily="34" charset="0"/>
            </a:endParaRPr>
          </a:p>
          <a:p>
            <a:r>
              <a:rPr lang="en-US" sz="1200">
                <a:solidFill>
                  <a:srgbClr val="000000"/>
                </a:solidFill>
                <a:latin typeface="Calibri" pitchFamily="34" charset="0"/>
              </a:rPr>
              <a:t>Critical Care Medicine. 27(3):558-564, March 1999.</a:t>
            </a:r>
          </a:p>
          <a:p>
            <a:endParaRPr lang="en-US" sz="1200">
              <a:solidFill>
                <a:srgbClr val="000000"/>
              </a:solidFill>
              <a:latin typeface="Calibri" pitchFamily="34" charset="0"/>
            </a:endParaRPr>
          </a:p>
        </p:txBody>
      </p:sp>
      <p:sp>
        <p:nvSpPr>
          <p:cNvPr id="53256" name="Rectangle 10"/>
          <p:cNvSpPr>
            <a:spLocks noChangeArrowheads="1"/>
          </p:cNvSpPr>
          <p:nvPr/>
        </p:nvSpPr>
        <p:spPr bwMode="auto">
          <a:xfrm>
            <a:off x="5635625" y="2857500"/>
            <a:ext cx="3413125" cy="176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0" anchor="ctr">
            <a:spAutoFit/>
          </a:bodyPr>
          <a:lstStyle/>
          <a:p>
            <a:r>
              <a:rPr lang="en-US" sz="1600">
                <a:solidFill>
                  <a:srgbClr val="000000"/>
                </a:solidFill>
                <a:latin typeface="Calibri" pitchFamily="34" charset="0"/>
              </a:rPr>
              <a:t>Figure 3 . Effects of dobutamine infusion at 10 [micro sign]g/kg.min on heart rate (top panel), cardiac index (middle panel), and stroke volume (bottom panel) over 120 mins. Means and SD are shown. *, p &lt; .05 compared with 0 min;  </a:t>
            </a:r>
          </a:p>
        </p:txBody>
      </p:sp>
    </p:spTree>
    <p:extLst>
      <p:ext uri="{BB962C8B-B14F-4D97-AF65-F5344CB8AC3E}">
        <p14:creationId xmlns:p14="http://schemas.microsoft.com/office/powerpoint/2010/main" val="121762437"/>
      </p:ext>
    </p:extLst>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ChangeArrowheads="1"/>
          </p:cNvSpPr>
          <p:nvPr/>
        </p:nvSpPr>
        <p:spPr bwMode="auto">
          <a:xfrm>
            <a:off x="282575" y="1828800"/>
            <a:ext cx="8861425" cy="4635500"/>
          </a:xfrm>
          <a:prstGeom prst="rect">
            <a:avLst/>
          </a:prstGeom>
          <a:solidFill>
            <a:srgbClr val="FFFF9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A"/>
          </a:p>
        </p:txBody>
      </p:sp>
      <p:sp>
        <p:nvSpPr>
          <p:cNvPr id="75779" name="Rectangle 3"/>
          <p:cNvSpPr>
            <a:spLocks noGrp="1" noChangeArrowheads="1"/>
          </p:cNvSpPr>
          <p:nvPr>
            <p:ph type="title"/>
          </p:nvPr>
        </p:nvSpPr>
        <p:spPr>
          <a:extLst/>
        </p:spPr>
        <p:txBody>
          <a:bodyPr lIns="92075" tIns="46038" rIns="92075" bIns="46038">
            <a:normAutofit fontScale="90000"/>
          </a:bodyPr>
          <a:lstStyle/>
          <a:p>
            <a:pPr fontAlgn="auto">
              <a:spcAft>
                <a:spcPts val="0"/>
              </a:spcAft>
              <a:defRPr/>
            </a:pPr>
            <a:r>
              <a:rPr lang="fr-FR" dirty="0" err="1" smtClean="0"/>
              <a:t>Dobutamine</a:t>
            </a:r>
            <a:r>
              <a:rPr lang="fr-FR" dirty="0"/>
              <a:t>: </a:t>
            </a:r>
            <a:r>
              <a:rPr lang="fr-FR" dirty="0" smtClean="0"/>
              <a:t> </a:t>
            </a:r>
            <a:r>
              <a:rPr lang="fr-FR" dirty="0" err="1" smtClean="0"/>
              <a:t>renal</a:t>
            </a:r>
            <a:r>
              <a:rPr lang="fr-FR" dirty="0" smtClean="0"/>
              <a:t> and intestinal perfusion</a:t>
            </a:r>
            <a:endParaRPr lang="fr-FR" dirty="0"/>
          </a:p>
        </p:txBody>
      </p:sp>
      <p:graphicFrame>
        <p:nvGraphicFramePr>
          <p:cNvPr id="54276" name="Object 4"/>
          <p:cNvGraphicFramePr>
            <a:graphicFrameLocks/>
          </p:cNvGraphicFramePr>
          <p:nvPr/>
        </p:nvGraphicFramePr>
        <p:xfrm>
          <a:off x="273050" y="2286000"/>
          <a:ext cx="8870950" cy="4119563"/>
        </p:xfrm>
        <a:graphic>
          <a:graphicData uri="http://schemas.openxmlformats.org/presentationml/2006/ole">
            <mc:AlternateContent xmlns:mc="http://schemas.openxmlformats.org/markup-compatibility/2006">
              <mc:Choice xmlns:v="urn:schemas-microsoft-com:vml" Requires="v">
                <p:oleObj spid="_x0000_s5131" name="Document" r:id="rId3" imgW="6555740" imgH="2390140" progId="Word.Document.6">
                  <p:embed/>
                </p:oleObj>
              </mc:Choice>
              <mc:Fallback>
                <p:oleObj name="Document" r:id="rId3" imgW="6555740" imgH="2390140" progId="Word.Document.6">
                  <p:embed/>
                  <p:pic>
                    <p:nvPicPr>
                      <p:cNvPr id="0" name=""/>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3050" y="2286000"/>
                        <a:ext cx="8870950" cy="4119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4277" name="Text Box 5"/>
          <p:cNvSpPr txBox="1">
            <a:spLocks noChangeArrowheads="1"/>
          </p:cNvSpPr>
          <p:nvPr/>
        </p:nvSpPr>
        <p:spPr bwMode="auto">
          <a:xfrm>
            <a:off x="1828800" y="5638800"/>
            <a:ext cx="62484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lnSpc>
                <a:spcPct val="90000"/>
              </a:lnSpc>
              <a:spcBef>
                <a:spcPct val="20000"/>
              </a:spcBef>
              <a:buSzPct val="80000"/>
              <a:buFontTx/>
              <a:buBlip>
                <a:blip r:embed="rId5"/>
              </a:buBlip>
            </a:pPr>
            <a:r>
              <a:rPr lang="fr-CA">
                <a:latin typeface="Arial" pitchFamily="34" charset="0"/>
                <a:cs typeface="Arial" pitchFamily="34" charset="0"/>
              </a:rPr>
              <a:t>(Cheung and Barrington, Cardiovasc Res 1996;31:2)</a:t>
            </a:r>
            <a:endParaRPr lang="en-CA">
              <a:cs typeface="Arial" pitchFamily="34" charset="0"/>
            </a:endParaRPr>
          </a:p>
        </p:txBody>
      </p:sp>
    </p:spTree>
    <p:extLst>
      <p:ext uri="{BB962C8B-B14F-4D97-AF65-F5344CB8AC3E}">
        <p14:creationId xmlns:p14="http://schemas.microsoft.com/office/powerpoint/2010/main" val="3331998165"/>
      </p:ext>
    </p:extLst>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ChangeArrowheads="1"/>
          </p:cNvSpPr>
          <p:nvPr/>
        </p:nvSpPr>
        <p:spPr bwMode="auto">
          <a:xfrm>
            <a:off x="0" y="2209800"/>
            <a:ext cx="8658225" cy="3949700"/>
          </a:xfrm>
          <a:prstGeom prst="rect">
            <a:avLst/>
          </a:prstGeom>
          <a:solidFill>
            <a:srgbClr val="FFFF99"/>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A"/>
          </a:p>
        </p:txBody>
      </p:sp>
      <p:sp>
        <p:nvSpPr>
          <p:cNvPr id="76803" name="Rectangle 3"/>
          <p:cNvSpPr>
            <a:spLocks noGrp="1" noChangeArrowheads="1"/>
          </p:cNvSpPr>
          <p:nvPr>
            <p:ph type="title"/>
          </p:nvPr>
        </p:nvSpPr>
        <p:spPr>
          <a:xfrm>
            <a:off x="304800" y="609600"/>
            <a:ext cx="8458200" cy="1143000"/>
          </a:xfrm>
          <a:extLst/>
        </p:spPr>
        <p:txBody>
          <a:bodyPr lIns="92075" tIns="46038" rIns="92075" bIns="46038"/>
          <a:lstStyle/>
          <a:p>
            <a:pPr fontAlgn="auto">
              <a:spcAft>
                <a:spcPts val="0"/>
              </a:spcAft>
              <a:defRPr/>
            </a:pPr>
            <a:r>
              <a:rPr lang="fr-FR" sz="4000" dirty="0" err="1" smtClean="0"/>
              <a:t>Prolonged</a:t>
            </a:r>
            <a:r>
              <a:rPr lang="fr-FR" sz="4000" dirty="0" smtClean="0"/>
              <a:t> </a:t>
            </a:r>
            <a:r>
              <a:rPr lang="fr-FR" sz="4000" dirty="0" err="1" smtClean="0"/>
              <a:t>dobutamine</a:t>
            </a:r>
            <a:r>
              <a:rPr lang="fr-FR" sz="4000" dirty="0" smtClean="0"/>
              <a:t> infusion</a:t>
            </a:r>
            <a:endParaRPr lang="fr-FR" sz="4000" dirty="0"/>
          </a:p>
        </p:txBody>
      </p:sp>
      <p:graphicFrame>
        <p:nvGraphicFramePr>
          <p:cNvPr id="55300" name="Object 4"/>
          <p:cNvGraphicFramePr>
            <a:graphicFrameLocks/>
          </p:cNvGraphicFramePr>
          <p:nvPr/>
        </p:nvGraphicFramePr>
        <p:xfrm>
          <a:off x="533400" y="2362200"/>
          <a:ext cx="7935913" cy="3886200"/>
        </p:xfrm>
        <a:graphic>
          <a:graphicData uri="http://schemas.openxmlformats.org/presentationml/2006/ole">
            <mc:AlternateContent xmlns:mc="http://schemas.openxmlformats.org/markup-compatibility/2006">
              <mc:Choice xmlns:v="urn:schemas-microsoft-com:vml" Requires="v">
                <p:oleObj spid="_x0000_s6155" name="Document" r:id="rId3" imgW="6207760" imgH="2405380" progId="Word.Document.8">
                  <p:embed/>
                </p:oleObj>
              </mc:Choice>
              <mc:Fallback>
                <p:oleObj name="Document" r:id="rId3" imgW="6207760" imgH="2405380" progId="Word.Document.8">
                  <p:embed/>
                  <p:pic>
                    <p:nvPicPr>
                      <p:cNvPr id="0" name=""/>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2362200"/>
                        <a:ext cx="7935913"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701428877"/>
      </p:ext>
    </p:extLst>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Dopamine</a:t>
            </a:r>
            <a:endParaRPr lang="fr-CA" dirty="0"/>
          </a:p>
        </p:txBody>
      </p:sp>
      <p:sp>
        <p:nvSpPr>
          <p:cNvPr id="3" name="Espace réservé du contenu 2"/>
          <p:cNvSpPr>
            <a:spLocks noGrp="1"/>
          </p:cNvSpPr>
          <p:nvPr>
            <p:ph sz="quarter" idx="1"/>
          </p:nvPr>
        </p:nvSpPr>
        <p:spPr/>
        <p:txBody>
          <a:bodyPr>
            <a:normAutofit/>
          </a:bodyPr>
          <a:lstStyle/>
          <a:p>
            <a:r>
              <a:rPr lang="en-CA" dirty="0" smtClean="0"/>
              <a:t>Increases afterload</a:t>
            </a:r>
          </a:p>
          <a:p>
            <a:r>
              <a:rPr lang="en-CA" dirty="0" smtClean="0"/>
              <a:t>Increases blood pressure</a:t>
            </a:r>
          </a:p>
          <a:p>
            <a:r>
              <a:rPr lang="en-CA" dirty="0" smtClean="0"/>
              <a:t>Increases pulmonary artery pressure</a:t>
            </a:r>
          </a:p>
          <a:p>
            <a:r>
              <a:rPr lang="en-CA" dirty="0" smtClean="0"/>
              <a:t>Often associated with a decrease in systemic perfusion</a:t>
            </a:r>
          </a:p>
          <a:p>
            <a:r>
              <a:rPr lang="en-CA" dirty="0" smtClean="0"/>
              <a:t>Dopaminergic effects?</a:t>
            </a:r>
          </a:p>
          <a:p>
            <a:pPr lvl="1"/>
            <a:r>
              <a:rPr lang="en-CA" dirty="0" smtClean="0"/>
              <a:t>Pituitary suppression</a:t>
            </a:r>
          </a:p>
          <a:p>
            <a:pPr lvl="1"/>
            <a:r>
              <a:rPr lang="en-CA" dirty="0" smtClean="0"/>
              <a:t>No increase in renal perfusion</a:t>
            </a:r>
          </a:p>
          <a:p>
            <a:pPr lvl="1"/>
            <a:r>
              <a:rPr lang="en-CA" dirty="0" smtClean="0"/>
              <a:t>Possible increase in Gut perfusion</a:t>
            </a:r>
            <a:endParaRPr lang="fr-CA" dirty="0"/>
          </a:p>
        </p:txBody>
      </p:sp>
    </p:spTree>
    <p:extLst>
      <p:ext uri="{BB962C8B-B14F-4D97-AF65-F5344CB8AC3E}">
        <p14:creationId xmlns:p14="http://schemas.microsoft.com/office/powerpoint/2010/main" val="396775441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228600" y="609600"/>
            <a:ext cx="4267200" cy="2819400"/>
          </a:xfrm>
        </p:spPr>
        <p:txBody>
          <a:bodyPr lIns="92075" tIns="46038" rIns="92075" bIns="46038"/>
          <a:lstStyle/>
          <a:p>
            <a:pPr fontAlgn="auto">
              <a:spcAft>
                <a:spcPts val="0"/>
              </a:spcAft>
              <a:defRPr/>
            </a:pPr>
            <a:r>
              <a:rPr lang="fr-FR" sz="4000" dirty="0" smtClean="0"/>
              <a:t>dopamine and </a:t>
            </a:r>
            <a:r>
              <a:rPr lang="fr-FR" sz="4000" dirty="0" err="1" smtClean="0"/>
              <a:t>renal</a:t>
            </a:r>
            <a:r>
              <a:rPr lang="fr-FR" sz="4000" dirty="0" smtClean="0"/>
              <a:t>  perfusion:</a:t>
            </a:r>
          </a:p>
        </p:txBody>
      </p:sp>
      <p:sp>
        <p:nvSpPr>
          <p:cNvPr id="47107" name="Rectangle 6"/>
          <p:cNvSpPr>
            <a:spLocks noGrp="1" noChangeArrowheads="1"/>
          </p:cNvSpPr>
          <p:nvPr>
            <p:ph type="body" sz="half" idx="1"/>
          </p:nvPr>
        </p:nvSpPr>
        <p:spPr>
          <a:xfrm>
            <a:off x="685800" y="3581400"/>
            <a:ext cx="3657600" cy="2514600"/>
          </a:xfrm>
        </p:spPr>
        <p:txBody>
          <a:bodyPr/>
          <a:lstStyle/>
          <a:p>
            <a:pPr marL="0" indent="0">
              <a:lnSpc>
                <a:spcPct val="90000"/>
              </a:lnSpc>
              <a:spcAft>
                <a:spcPts val="1200"/>
              </a:spcAft>
            </a:pPr>
            <a:r>
              <a:rPr lang="en-CA" sz="2000" smtClean="0">
                <a:latin typeface="Times New Roman" pitchFamily="18" charset="0"/>
              </a:rPr>
              <a:t>Pearson RJ, Barrington KJ, Jirsch DW, Cheung PY. Dopaminergic receptor-mediated effects in the mesenteric vasculature and renal vasculature of the chronically instrumented newborn piglet. Crit Care Med 1996 Oct;24(10):1706-12.</a:t>
            </a:r>
            <a:endParaRPr lang="en-CA" sz="2000" smtClean="0"/>
          </a:p>
        </p:txBody>
      </p:sp>
      <p:sp>
        <p:nvSpPr>
          <p:cNvPr id="47108" name="Rectangle 7"/>
          <p:cNvSpPr>
            <a:spLocks noGrp="1" noChangeArrowheads="1" noTextEdit="1"/>
          </p:cNvSpPr>
          <p:nvPr>
            <p:ph type="clipArt" sz="half" idx="2"/>
          </p:nvPr>
        </p:nvSpPr>
        <p:spPr/>
      </p:sp>
      <p:graphicFrame>
        <p:nvGraphicFramePr>
          <p:cNvPr id="47109" name="Object 5"/>
          <p:cNvGraphicFramePr>
            <a:graphicFrameLocks/>
          </p:cNvGraphicFramePr>
          <p:nvPr/>
        </p:nvGraphicFramePr>
        <p:xfrm>
          <a:off x="4572000" y="0"/>
          <a:ext cx="4572000" cy="6858000"/>
        </p:xfrm>
        <a:graphic>
          <a:graphicData uri="http://schemas.openxmlformats.org/presentationml/2006/ole">
            <mc:AlternateContent xmlns:mc="http://schemas.openxmlformats.org/markup-compatibility/2006">
              <mc:Choice xmlns:v="urn:schemas-microsoft-com:vml" Requires="v">
                <p:oleObj spid="_x0000_s7179" name="JANDEL SIGMAPLOT GRAPHIC" r:id="rId4" imgW="4772015" imgH="7000997" progId="JSSPWGraphic">
                  <p:embed/>
                </p:oleObj>
              </mc:Choice>
              <mc:Fallback>
                <p:oleObj name="JANDEL SIGMAPLOT GRAPHIC" r:id="rId4" imgW="4772015" imgH="7000997" progId="JSSPWGraphic">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l="3816" t="7779" r="6519" b="3334"/>
                      <a:stretch>
                        <a:fillRect/>
                      </a:stretch>
                    </p:blipFill>
                    <p:spPr bwMode="auto">
                      <a:xfrm>
                        <a:off x="4572000" y="0"/>
                        <a:ext cx="457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020205828"/>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228600" y="609600"/>
            <a:ext cx="4572000" cy="1143000"/>
          </a:xfrm>
        </p:spPr>
        <p:txBody>
          <a:bodyPr>
            <a:normAutofit fontScale="90000"/>
          </a:bodyPr>
          <a:lstStyle/>
          <a:p>
            <a:pPr fontAlgn="auto">
              <a:spcAft>
                <a:spcPts val="0"/>
              </a:spcAft>
              <a:defRPr/>
            </a:pPr>
            <a:r>
              <a:rPr lang="en-US" smtClean="0"/>
              <a:t>Effets d</a:t>
            </a:r>
            <a:r>
              <a:rPr lang="en-US" baseline="-25000" smtClean="0"/>
              <a:t>1</a:t>
            </a:r>
            <a:r>
              <a:rPr lang="en-US" smtClean="0"/>
              <a:t> agoniste s</a:t>
            </a:r>
            <a:r>
              <a:rPr lang="fr-CA" smtClean="0"/>
              <a:t>é</a:t>
            </a:r>
            <a:r>
              <a:rPr lang="en-US" smtClean="0"/>
              <a:t>lectif</a:t>
            </a:r>
          </a:p>
        </p:txBody>
      </p:sp>
      <p:sp>
        <p:nvSpPr>
          <p:cNvPr id="59395" name="Rectangle 3"/>
          <p:cNvSpPr>
            <a:spLocks noGrp="1" noChangeArrowheads="1"/>
          </p:cNvSpPr>
          <p:nvPr>
            <p:ph type="body" sz="half" idx="1"/>
          </p:nvPr>
        </p:nvSpPr>
        <p:spPr>
          <a:xfrm>
            <a:off x="685800" y="1905000"/>
            <a:ext cx="3810000" cy="4114800"/>
          </a:xfrm>
        </p:spPr>
        <p:txBody>
          <a:bodyPr>
            <a:normAutofit/>
          </a:bodyPr>
          <a:lstStyle/>
          <a:p>
            <a:pPr marL="548640" indent="-411480" fontAlgn="auto">
              <a:lnSpc>
                <a:spcPct val="90000"/>
              </a:lnSpc>
              <a:spcAft>
                <a:spcPts val="0"/>
              </a:spcAft>
              <a:buClr>
                <a:schemeClr val="tx1">
                  <a:shade val="95000"/>
                </a:schemeClr>
              </a:buClr>
              <a:buFont typeface="Wingdings 2"/>
              <a:buChar char=""/>
              <a:defRPr/>
            </a:pPr>
            <a:r>
              <a:rPr lang="fr-CA" smtClean="0"/>
              <a:t>Fenoldopam est un agoniste sélectif au récepteur d</a:t>
            </a:r>
            <a:r>
              <a:rPr lang="fr-CA" baseline="-25000" smtClean="0"/>
              <a:t>1</a:t>
            </a:r>
            <a:r>
              <a:rPr lang="fr-CA" smtClean="0"/>
              <a:t>.</a:t>
            </a:r>
          </a:p>
          <a:p>
            <a:pPr marL="548640" indent="-411480" fontAlgn="auto">
              <a:lnSpc>
                <a:spcPct val="90000"/>
              </a:lnSpc>
              <a:spcAft>
                <a:spcPts val="0"/>
              </a:spcAft>
              <a:buClr>
                <a:schemeClr val="tx1">
                  <a:shade val="95000"/>
                </a:schemeClr>
              </a:buClr>
              <a:buFont typeface="Wingdings 2"/>
              <a:buChar char=""/>
              <a:defRPr/>
            </a:pPr>
            <a:r>
              <a:rPr lang="fr-CA" smtClean="0"/>
              <a:t>Chez le nouveau-né il n’y a pas de dilatation rénale. La résistance vasculaire rénale n’est pas affectée peu importe la dose. </a:t>
            </a:r>
          </a:p>
        </p:txBody>
      </p:sp>
      <p:graphicFrame>
        <p:nvGraphicFramePr>
          <p:cNvPr id="48132" name="Object 4"/>
          <p:cNvGraphicFramePr>
            <a:graphicFrameLocks noGrp="1"/>
          </p:cNvGraphicFramePr>
          <p:nvPr>
            <p:ph type="clipArt" sz="half" idx="2"/>
          </p:nvPr>
        </p:nvGraphicFramePr>
        <p:xfrm>
          <a:off x="5105400" y="306388"/>
          <a:ext cx="4038600" cy="6245225"/>
        </p:xfrm>
        <a:graphic>
          <a:graphicData uri="http://schemas.openxmlformats.org/presentationml/2006/ole">
            <mc:AlternateContent xmlns:mc="http://schemas.openxmlformats.org/markup-compatibility/2006">
              <mc:Choice xmlns:v="urn:schemas-microsoft-com:vml" Requires="v">
                <p:oleObj spid="_x0000_s8203" name="JANDEL SIGMAPLOT GRAPHIC" r:id="rId4" imgW="4724505" imgH="7305752" progId="JSSPWGraphic">
                  <p:embed/>
                </p:oleObj>
              </mc:Choice>
              <mc:Fallback>
                <p:oleObj name="JANDEL SIGMAPLOT GRAPHIC" r:id="rId4" imgW="4724505" imgH="7305752" progId="JSSPWGraphic">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l="3773" t="6667" r="7547" b="3334"/>
                      <a:stretch>
                        <a:fillRect/>
                      </a:stretch>
                    </p:blipFill>
                    <p:spPr bwMode="auto">
                      <a:xfrm>
                        <a:off x="5105400" y="306388"/>
                        <a:ext cx="4038600" cy="6245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862586759"/>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9154" name="Object 2"/>
          <p:cNvGraphicFramePr>
            <a:graphicFrameLocks/>
          </p:cNvGraphicFramePr>
          <p:nvPr/>
        </p:nvGraphicFramePr>
        <p:xfrm>
          <a:off x="1524000" y="1600200"/>
          <a:ext cx="6130925" cy="5200650"/>
        </p:xfrm>
        <a:graphic>
          <a:graphicData uri="http://schemas.openxmlformats.org/presentationml/2006/ole">
            <mc:AlternateContent xmlns:mc="http://schemas.openxmlformats.org/markup-compatibility/2006">
              <mc:Choice xmlns:v="urn:schemas-microsoft-com:vml" Requires="v">
                <p:oleObj spid="_x0000_s9227" name="JANDEL SIGMAPLOT GRAPHIC" r:id="rId3" imgW="6181646" imgH="6448443" progId="JSSPWGraphic">
                  <p:embed/>
                </p:oleObj>
              </mc:Choice>
              <mc:Fallback>
                <p:oleObj name="JANDEL SIGMAPLOT GRAPHIC" r:id="rId3" imgW="6181646" imgH="6448443" progId="JSSPWGraphic">
                  <p:embed/>
                  <p:pic>
                    <p:nvPicPr>
                      <p:cNvPr id="0" name=""/>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1600200"/>
                        <a:ext cx="6130925" cy="5200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2467" name="Rectangle 3"/>
          <p:cNvSpPr>
            <a:spLocks noGrp="1" noChangeArrowheads="1"/>
          </p:cNvSpPr>
          <p:nvPr>
            <p:ph type="title"/>
          </p:nvPr>
        </p:nvSpPr>
        <p:spPr>
          <a:xfrm>
            <a:off x="381000" y="609600"/>
            <a:ext cx="8534400" cy="1143000"/>
          </a:xfrm>
        </p:spPr>
        <p:txBody>
          <a:bodyPr lIns="92075" tIns="46038" rIns="92075" bIns="46038">
            <a:normAutofit/>
          </a:bodyPr>
          <a:lstStyle/>
          <a:p>
            <a:pPr fontAlgn="auto">
              <a:spcAft>
                <a:spcPts val="0"/>
              </a:spcAft>
              <a:defRPr/>
            </a:pPr>
            <a:r>
              <a:rPr lang="fr-FR" sz="4000" dirty="0" smtClean="0"/>
              <a:t>dopamine and intestinal perfusion</a:t>
            </a:r>
          </a:p>
        </p:txBody>
      </p:sp>
    </p:spTree>
    <p:extLst>
      <p:ext uri="{BB962C8B-B14F-4D97-AF65-F5344CB8AC3E}">
        <p14:creationId xmlns:p14="http://schemas.microsoft.com/office/powerpoint/2010/main" val="1044249465"/>
      </p:ext>
    </p:extLst>
  </p:cSld>
  <p:clrMapOvr>
    <a:masterClrMapping/>
  </p:clrMapOvr>
  <p:transition>
    <p:random/>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178" name="Object 3"/>
          <p:cNvGraphicFramePr>
            <a:graphicFrameLocks/>
          </p:cNvGraphicFramePr>
          <p:nvPr/>
        </p:nvGraphicFramePr>
        <p:xfrm>
          <a:off x="1446213" y="1676400"/>
          <a:ext cx="6202362" cy="5116513"/>
        </p:xfrm>
        <a:graphic>
          <a:graphicData uri="http://schemas.openxmlformats.org/presentationml/2006/ole">
            <mc:AlternateContent xmlns:mc="http://schemas.openxmlformats.org/markup-compatibility/2006">
              <mc:Choice xmlns:v="urn:schemas-microsoft-com:vml" Requires="v">
                <p:oleObj spid="_x0000_s10251" name="JANDEL SIGMAPLOT GRAPHIC" r:id="rId3" imgW="6181646" imgH="6448443" progId="JSSPWGraphic">
                  <p:embed/>
                </p:oleObj>
              </mc:Choice>
              <mc:Fallback>
                <p:oleObj name="JANDEL SIGMAPLOT GRAPHIC" r:id="rId3" imgW="6181646" imgH="6448443" progId="JSSPWGraphic">
                  <p:embed/>
                  <p:pic>
                    <p:nvPicPr>
                      <p:cNvPr id="0" name=""/>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6213" y="1676400"/>
                        <a:ext cx="6202362" cy="5116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3491" name="Rectangle 2"/>
          <p:cNvSpPr>
            <a:spLocks noGrp="1" noChangeArrowheads="1"/>
          </p:cNvSpPr>
          <p:nvPr>
            <p:ph type="title"/>
          </p:nvPr>
        </p:nvSpPr>
        <p:spPr>
          <a:xfrm>
            <a:off x="304800" y="609600"/>
            <a:ext cx="8610600" cy="1047750"/>
          </a:xfrm>
        </p:spPr>
        <p:txBody>
          <a:bodyPr lIns="92075" tIns="46038" rIns="92075" bIns="46038">
            <a:normAutofit fontScale="90000"/>
          </a:bodyPr>
          <a:lstStyle/>
          <a:p>
            <a:pPr fontAlgn="auto">
              <a:spcAft>
                <a:spcPts val="0"/>
              </a:spcAft>
              <a:defRPr/>
            </a:pPr>
            <a:r>
              <a:rPr lang="fr-FR" sz="4000" dirty="0" smtClean="0"/>
              <a:t>dopamine and intestinal </a:t>
            </a:r>
            <a:r>
              <a:rPr lang="fr-FR" sz="4000" dirty="0" err="1" smtClean="0"/>
              <a:t>vascular</a:t>
            </a:r>
            <a:r>
              <a:rPr lang="fr-FR" sz="4000" dirty="0" smtClean="0"/>
              <a:t> </a:t>
            </a:r>
            <a:r>
              <a:rPr lang="fr-FR" sz="4000" dirty="0" err="1" smtClean="0"/>
              <a:t>resistance</a:t>
            </a:r>
            <a:endParaRPr lang="fr-FR" sz="4000" dirty="0" smtClean="0"/>
          </a:p>
        </p:txBody>
      </p:sp>
    </p:spTree>
    <p:extLst>
      <p:ext uri="{BB962C8B-B14F-4D97-AF65-F5344CB8AC3E}">
        <p14:creationId xmlns:p14="http://schemas.microsoft.com/office/powerpoint/2010/main" val="2373067035"/>
      </p:ext>
    </p:extLst>
  </p:cSld>
  <p:clrMapOvr>
    <a:masterClrMapping/>
  </p:clrMapOvr>
  <p:transition>
    <p:random/>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685800" y="609600"/>
            <a:ext cx="4495800" cy="1676400"/>
          </a:xfrm>
        </p:spPr>
        <p:txBody>
          <a:bodyPr>
            <a:normAutofit/>
          </a:bodyPr>
          <a:lstStyle/>
          <a:p>
            <a:pPr fontAlgn="auto">
              <a:spcAft>
                <a:spcPts val="0"/>
              </a:spcAft>
              <a:defRPr/>
            </a:pPr>
            <a:r>
              <a:rPr lang="fr-CA" smtClean="0"/>
              <a:t>Effets de d</a:t>
            </a:r>
            <a:r>
              <a:rPr lang="fr-CA" baseline="-25000" smtClean="0"/>
              <a:t>1</a:t>
            </a:r>
            <a:r>
              <a:rPr lang="fr-CA" smtClean="0"/>
              <a:t> agoniste sélectif</a:t>
            </a:r>
            <a:endParaRPr lang="en-CA" baseline="-25000" smtClean="0"/>
          </a:p>
        </p:txBody>
      </p:sp>
      <p:sp>
        <p:nvSpPr>
          <p:cNvPr id="51203" name="Rectangle 3"/>
          <p:cNvSpPr>
            <a:spLocks noGrp="1" noChangeArrowheads="1"/>
          </p:cNvSpPr>
          <p:nvPr>
            <p:ph sz="quarter" idx="1"/>
          </p:nvPr>
        </p:nvSpPr>
        <p:spPr>
          <a:xfrm>
            <a:off x="685800" y="2286000"/>
            <a:ext cx="4572000" cy="3810000"/>
          </a:xfrm>
        </p:spPr>
        <p:txBody>
          <a:bodyPr/>
          <a:lstStyle/>
          <a:p>
            <a:pPr>
              <a:lnSpc>
                <a:spcPct val="90000"/>
              </a:lnSpc>
            </a:pPr>
            <a:r>
              <a:rPr lang="fr-FR" sz="2400" smtClean="0"/>
              <a:t>Le fenoldopam a provoqué une dilatation de la circulation mésentérique à des concentrations élevées seulement.</a:t>
            </a:r>
          </a:p>
          <a:p>
            <a:pPr>
              <a:lnSpc>
                <a:spcPct val="90000"/>
              </a:lnSpc>
            </a:pPr>
            <a:r>
              <a:rPr lang="fr-FR" sz="2400" smtClean="0"/>
              <a:t>Donc, le récepteur d</a:t>
            </a:r>
            <a:r>
              <a:rPr lang="fr-FR" sz="2400" baseline="-25000" smtClean="0"/>
              <a:t>1</a:t>
            </a:r>
            <a:r>
              <a:rPr lang="fr-FR" sz="2400" smtClean="0"/>
              <a:t> semble être actif dans la circulation intestinale du porcelet nouveau-né, mais son activité est réduite.</a:t>
            </a:r>
          </a:p>
          <a:p>
            <a:pPr>
              <a:lnSpc>
                <a:spcPct val="90000"/>
              </a:lnSpc>
            </a:pPr>
            <a:endParaRPr lang="en-CA" sz="2400" smtClean="0"/>
          </a:p>
        </p:txBody>
      </p:sp>
      <p:graphicFrame>
        <p:nvGraphicFramePr>
          <p:cNvPr id="51204" name="Object 4"/>
          <p:cNvGraphicFramePr>
            <a:graphicFrameLocks/>
          </p:cNvGraphicFramePr>
          <p:nvPr/>
        </p:nvGraphicFramePr>
        <p:xfrm>
          <a:off x="5638800" y="228600"/>
          <a:ext cx="3325813" cy="6400800"/>
        </p:xfrm>
        <a:graphic>
          <a:graphicData uri="http://schemas.openxmlformats.org/presentationml/2006/ole">
            <mc:AlternateContent xmlns:mc="http://schemas.openxmlformats.org/markup-compatibility/2006">
              <mc:Choice xmlns:v="urn:schemas-microsoft-com:vml" Requires="v">
                <p:oleObj spid="_x0000_s11275" name="JANDEL SIGMAPLOT GRAPHIC" r:id="rId4" imgW="4781463" imgH="7057953" progId="JSSPWGraphic">
                  <p:embed/>
                </p:oleObj>
              </mc:Choice>
              <mc:Fallback>
                <p:oleObj name="JANDEL SIGMAPLOT GRAPHIC" r:id="rId4" imgW="4781463" imgH="7057953" progId="JSSPWGraphic">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38800" y="228600"/>
                        <a:ext cx="3325813" cy="640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705062760"/>
      </p:ext>
    </p:extLst>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1"/>
          <p:cNvSpPr txBox="1">
            <a:spLocks noChangeArrowheads="1"/>
          </p:cNvSpPr>
          <p:nvPr/>
        </p:nvSpPr>
        <p:spPr bwMode="auto">
          <a:xfrm>
            <a:off x="325438" y="381000"/>
            <a:ext cx="8493125" cy="415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pitchFamily="18" charset="0"/>
              </a:defRPr>
            </a:lvl1pPr>
            <a:lvl2pPr marL="742950" indent="-285750"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pitchFamily="18" charset="0"/>
              </a:defRPr>
            </a:lvl2pPr>
            <a:lvl3pPr marL="1143000" indent="-228600"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pitchFamily="18" charset="0"/>
              </a:defRPr>
            </a:lvl3pPr>
            <a:lvl4pPr marL="1600200" indent="-228600"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pitchFamily="18" charset="0"/>
              </a:defRPr>
            </a:lvl4pPr>
            <a:lvl5pPr marL="2057400" indent="-228600"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pitchFamily="18" charset="0"/>
              </a:defRPr>
            </a:lvl5pPr>
            <a:lvl6pPr marL="2514600" indent="-2286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pitchFamily="18" charset="0"/>
              </a:defRPr>
            </a:lvl6pPr>
            <a:lvl7pPr marL="2971800" indent="-2286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pitchFamily="18" charset="0"/>
              </a:defRPr>
            </a:lvl7pPr>
            <a:lvl8pPr marL="3429000" indent="-2286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pitchFamily="18" charset="0"/>
              </a:defRPr>
            </a:lvl8pPr>
            <a:lvl9pPr marL="3886200" indent="-2286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pitchFamily="18" charset="0"/>
              </a:defRPr>
            </a:lvl9pPr>
          </a:lstStyle>
          <a:p>
            <a:pPr algn="ctr" eaLnBrk="1" hangingPunct="1"/>
            <a:r>
              <a:rPr lang="en-GB" sz="1500" b="1">
                <a:solidFill>
                  <a:srgbClr val="000000"/>
                </a:solidFill>
                <a:latin typeface="Arial" pitchFamily="34" charset="0"/>
                <a:ea typeface="msgothic"/>
                <a:cs typeface="msgothic"/>
              </a:rPr>
              <a:t>Change in left ventricular output (A), mean blood pressure (B), and systemic vascular resistance (C) after dopamine treatment in groups 1 and 2 neonates.</a:t>
            </a:r>
          </a:p>
        </p:txBody>
      </p:sp>
      <p:pic>
        <p:nvPicPr>
          <p:cNvPr id="6041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5913" y="6205538"/>
            <a:ext cx="815975" cy="5222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0420"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20988" y="979488"/>
            <a:ext cx="3506787" cy="48926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0421" name="Text Box 4"/>
          <p:cNvSpPr txBox="1">
            <a:spLocks noChangeArrowheads="1"/>
          </p:cNvSpPr>
          <p:nvPr/>
        </p:nvSpPr>
        <p:spPr bwMode="auto">
          <a:xfrm>
            <a:off x="2820988" y="5972175"/>
            <a:ext cx="3917950" cy="309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eaLnBrk="0" hangingPunct="0">
              <a:tabLst>
                <a:tab pos="723900" algn="l"/>
                <a:tab pos="1447800" algn="l"/>
                <a:tab pos="2171700" algn="l"/>
                <a:tab pos="2895600" algn="l"/>
                <a:tab pos="3619500" algn="l"/>
              </a:tabLst>
              <a:defRPr sz="2400">
                <a:solidFill>
                  <a:schemeClr val="tx1"/>
                </a:solidFill>
                <a:latin typeface="Times New Roman" pitchFamily="18" charset="0"/>
              </a:defRPr>
            </a:lvl1pPr>
            <a:lvl2pPr marL="742950" indent="-285750" eaLnBrk="0" hangingPunct="0">
              <a:tabLst>
                <a:tab pos="723900" algn="l"/>
                <a:tab pos="1447800" algn="l"/>
                <a:tab pos="2171700" algn="l"/>
                <a:tab pos="2895600" algn="l"/>
                <a:tab pos="3619500" algn="l"/>
              </a:tabLst>
              <a:defRPr sz="2400">
                <a:solidFill>
                  <a:schemeClr val="tx1"/>
                </a:solidFill>
                <a:latin typeface="Times New Roman" pitchFamily="18" charset="0"/>
              </a:defRPr>
            </a:lvl2pPr>
            <a:lvl3pPr marL="1143000" indent="-228600" eaLnBrk="0" hangingPunct="0">
              <a:tabLst>
                <a:tab pos="723900" algn="l"/>
                <a:tab pos="1447800" algn="l"/>
                <a:tab pos="2171700" algn="l"/>
                <a:tab pos="2895600" algn="l"/>
                <a:tab pos="3619500" algn="l"/>
              </a:tabLst>
              <a:defRPr sz="2400">
                <a:solidFill>
                  <a:schemeClr val="tx1"/>
                </a:solidFill>
                <a:latin typeface="Times New Roman" pitchFamily="18" charset="0"/>
              </a:defRPr>
            </a:lvl3pPr>
            <a:lvl4pPr marL="1600200" indent="-228600" eaLnBrk="0" hangingPunct="0">
              <a:tabLst>
                <a:tab pos="723900" algn="l"/>
                <a:tab pos="1447800" algn="l"/>
                <a:tab pos="2171700" algn="l"/>
                <a:tab pos="2895600" algn="l"/>
                <a:tab pos="3619500" algn="l"/>
              </a:tabLst>
              <a:defRPr sz="2400">
                <a:solidFill>
                  <a:schemeClr val="tx1"/>
                </a:solidFill>
                <a:latin typeface="Times New Roman" pitchFamily="18" charset="0"/>
              </a:defRPr>
            </a:lvl4pPr>
            <a:lvl5pPr marL="2057400" indent="-228600" eaLnBrk="0" hangingPunct="0">
              <a:tabLst>
                <a:tab pos="723900" algn="l"/>
                <a:tab pos="1447800" algn="l"/>
                <a:tab pos="2171700" algn="l"/>
                <a:tab pos="2895600" algn="l"/>
                <a:tab pos="3619500" algn="l"/>
              </a:tabLst>
              <a:defRPr sz="2400">
                <a:solidFill>
                  <a:schemeClr val="tx1"/>
                </a:solidFill>
                <a:latin typeface="Times New Roman" pitchFamily="18" charset="0"/>
              </a:defRPr>
            </a:lvl5pPr>
            <a:lvl6pPr marL="2514600" indent="-228600" eaLnBrk="0" fontAlgn="base" hangingPunct="0">
              <a:spcBef>
                <a:spcPct val="0"/>
              </a:spcBef>
              <a:spcAft>
                <a:spcPct val="0"/>
              </a:spcAft>
              <a:tabLst>
                <a:tab pos="723900" algn="l"/>
                <a:tab pos="1447800" algn="l"/>
                <a:tab pos="2171700" algn="l"/>
                <a:tab pos="2895600" algn="l"/>
                <a:tab pos="3619500" algn="l"/>
              </a:tabLst>
              <a:defRPr sz="2400">
                <a:solidFill>
                  <a:schemeClr val="tx1"/>
                </a:solidFill>
                <a:latin typeface="Times New Roman" pitchFamily="18" charset="0"/>
              </a:defRPr>
            </a:lvl6pPr>
            <a:lvl7pPr marL="2971800" indent="-228600" eaLnBrk="0" fontAlgn="base" hangingPunct="0">
              <a:spcBef>
                <a:spcPct val="0"/>
              </a:spcBef>
              <a:spcAft>
                <a:spcPct val="0"/>
              </a:spcAft>
              <a:tabLst>
                <a:tab pos="723900" algn="l"/>
                <a:tab pos="1447800" algn="l"/>
                <a:tab pos="2171700" algn="l"/>
                <a:tab pos="2895600" algn="l"/>
                <a:tab pos="3619500" algn="l"/>
              </a:tabLst>
              <a:defRPr sz="2400">
                <a:solidFill>
                  <a:schemeClr val="tx1"/>
                </a:solidFill>
                <a:latin typeface="Times New Roman" pitchFamily="18" charset="0"/>
              </a:defRPr>
            </a:lvl7pPr>
            <a:lvl8pPr marL="3429000" indent="-228600" eaLnBrk="0" fontAlgn="base" hangingPunct="0">
              <a:spcBef>
                <a:spcPct val="0"/>
              </a:spcBef>
              <a:spcAft>
                <a:spcPct val="0"/>
              </a:spcAft>
              <a:tabLst>
                <a:tab pos="723900" algn="l"/>
                <a:tab pos="1447800" algn="l"/>
                <a:tab pos="2171700" algn="l"/>
                <a:tab pos="2895600" algn="l"/>
                <a:tab pos="3619500" algn="l"/>
              </a:tabLst>
              <a:defRPr sz="2400">
                <a:solidFill>
                  <a:schemeClr val="tx1"/>
                </a:solidFill>
                <a:latin typeface="Times New Roman" pitchFamily="18" charset="0"/>
              </a:defRPr>
            </a:lvl8pPr>
            <a:lvl9pPr marL="3886200" indent="-228600" eaLnBrk="0" fontAlgn="base" hangingPunct="0">
              <a:spcBef>
                <a:spcPct val="0"/>
              </a:spcBef>
              <a:spcAft>
                <a:spcPct val="0"/>
              </a:spcAft>
              <a:tabLst>
                <a:tab pos="723900" algn="l"/>
                <a:tab pos="1447800" algn="l"/>
                <a:tab pos="2171700" algn="l"/>
                <a:tab pos="2895600" algn="l"/>
                <a:tab pos="3619500" algn="l"/>
              </a:tabLst>
              <a:defRPr sz="2400">
                <a:solidFill>
                  <a:schemeClr val="tx1"/>
                </a:solidFill>
                <a:latin typeface="Times New Roman" pitchFamily="18" charset="0"/>
              </a:defRPr>
            </a:lvl9pPr>
          </a:lstStyle>
          <a:p>
            <a:pPr eaLnBrk="1" hangingPunct="1"/>
            <a:r>
              <a:rPr lang="en-GB" sz="1100" b="1">
                <a:solidFill>
                  <a:srgbClr val="000000"/>
                </a:solidFill>
                <a:latin typeface="Arial" pitchFamily="34" charset="0"/>
                <a:ea typeface="msgothic"/>
                <a:cs typeface="msgothic"/>
              </a:rPr>
              <a:t>Zhang J et al. Arch Dis Child Fetal Neonatal Ed 1999;81:F99-F104</a:t>
            </a:r>
          </a:p>
        </p:txBody>
      </p:sp>
      <p:sp>
        <p:nvSpPr>
          <p:cNvPr id="60422" name="Text Box 5"/>
          <p:cNvSpPr txBox="1">
            <a:spLocks noChangeArrowheads="1"/>
          </p:cNvSpPr>
          <p:nvPr/>
        </p:nvSpPr>
        <p:spPr bwMode="auto">
          <a:xfrm>
            <a:off x="98425" y="6613525"/>
            <a:ext cx="6856413" cy="244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85725" indent="-85725" eaLnBrk="0" hangingPunct="0">
              <a:tabLst>
                <a:tab pos="723900" algn="l"/>
                <a:tab pos="1447800" algn="l"/>
                <a:tab pos="2171700" algn="l"/>
                <a:tab pos="2895600" algn="l"/>
                <a:tab pos="3619500" algn="l"/>
                <a:tab pos="4343400" algn="l"/>
                <a:tab pos="5067300" algn="l"/>
                <a:tab pos="5791200" algn="l"/>
                <a:tab pos="6515100" algn="l"/>
                <a:tab pos="7239000" algn="l"/>
              </a:tabLst>
              <a:defRPr sz="2400">
                <a:solidFill>
                  <a:schemeClr val="tx1"/>
                </a:solidFill>
                <a:latin typeface="Times New Roman" pitchFamily="18" charset="0"/>
              </a:defRPr>
            </a:lvl1pPr>
            <a:lvl2pPr marL="742950" indent="-285750" eaLnBrk="0" hangingPunct="0">
              <a:tabLst>
                <a:tab pos="723900" algn="l"/>
                <a:tab pos="1447800" algn="l"/>
                <a:tab pos="2171700" algn="l"/>
                <a:tab pos="2895600" algn="l"/>
                <a:tab pos="3619500" algn="l"/>
                <a:tab pos="4343400" algn="l"/>
                <a:tab pos="5067300" algn="l"/>
                <a:tab pos="5791200" algn="l"/>
                <a:tab pos="6515100" algn="l"/>
                <a:tab pos="7239000" algn="l"/>
              </a:tabLst>
              <a:defRPr sz="2400">
                <a:solidFill>
                  <a:schemeClr val="tx1"/>
                </a:solidFill>
                <a:latin typeface="Times New Roman" pitchFamily="18" charset="0"/>
              </a:defRPr>
            </a:lvl2pPr>
            <a:lvl3pPr marL="1143000" indent="-228600" eaLnBrk="0" hangingPunct="0">
              <a:tabLst>
                <a:tab pos="723900" algn="l"/>
                <a:tab pos="1447800" algn="l"/>
                <a:tab pos="2171700" algn="l"/>
                <a:tab pos="2895600" algn="l"/>
                <a:tab pos="3619500" algn="l"/>
                <a:tab pos="4343400" algn="l"/>
                <a:tab pos="5067300" algn="l"/>
                <a:tab pos="5791200" algn="l"/>
                <a:tab pos="6515100" algn="l"/>
                <a:tab pos="7239000" algn="l"/>
              </a:tabLst>
              <a:defRPr sz="2400">
                <a:solidFill>
                  <a:schemeClr val="tx1"/>
                </a:solidFill>
                <a:latin typeface="Times New Roman" pitchFamily="18" charset="0"/>
              </a:defRPr>
            </a:lvl3pPr>
            <a:lvl4pPr marL="1600200" indent="-228600" eaLnBrk="0" hangingPunct="0">
              <a:tabLst>
                <a:tab pos="723900" algn="l"/>
                <a:tab pos="1447800" algn="l"/>
                <a:tab pos="2171700" algn="l"/>
                <a:tab pos="2895600" algn="l"/>
                <a:tab pos="3619500" algn="l"/>
                <a:tab pos="4343400" algn="l"/>
                <a:tab pos="5067300" algn="l"/>
                <a:tab pos="5791200" algn="l"/>
                <a:tab pos="6515100" algn="l"/>
                <a:tab pos="7239000" algn="l"/>
              </a:tabLst>
              <a:defRPr sz="2400">
                <a:solidFill>
                  <a:schemeClr val="tx1"/>
                </a:solidFill>
                <a:latin typeface="Times New Roman" pitchFamily="18" charset="0"/>
              </a:defRPr>
            </a:lvl4pPr>
            <a:lvl5pPr marL="2057400" indent="-228600" eaLnBrk="0" hangingPunct="0">
              <a:tabLst>
                <a:tab pos="723900" algn="l"/>
                <a:tab pos="1447800" algn="l"/>
                <a:tab pos="2171700" algn="l"/>
                <a:tab pos="2895600" algn="l"/>
                <a:tab pos="3619500" algn="l"/>
                <a:tab pos="4343400" algn="l"/>
                <a:tab pos="5067300" algn="l"/>
                <a:tab pos="5791200" algn="l"/>
                <a:tab pos="6515100" algn="l"/>
                <a:tab pos="7239000" algn="l"/>
              </a:tabLst>
              <a:defRPr sz="2400">
                <a:solidFill>
                  <a:schemeClr val="tx1"/>
                </a:solidFill>
                <a:latin typeface="Times New Roman" pitchFamily="18" charset="0"/>
              </a:defRPr>
            </a:lvl5pPr>
            <a:lvl6pPr marL="2514600" indent="-2286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Lst>
              <a:defRPr sz="2400">
                <a:solidFill>
                  <a:schemeClr val="tx1"/>
                </a:solidFill>
                <a:latin typeface="Times New Roman" pitchFamily="18" charset="0"/>
              </a:defRPr>
            </a:lvl6pPr>
            <a:lvl7pPr marL="2971800" indent="-2286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Lst>
              <a:defRPr sz="2400">
                <a:solidFill>
                  <a:schemeClr val="tx1"/>
                </a:solidFill>
                <a:latin typeface="Times New Roman" pitchFamily="18" charset="0"/>
              </a:defRPr>
            </a:lvl7pPr>
            <a:lvl8pPr marL="3429000" indent="-2286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Lst>
              <a:defRPr sz="2400">
                <a:solidFill>
                  <a:schemeClr val="tx1"/>
                </a:solidFill>
                <a:latin typeface="Times New Roman" pitchFamily="18" charset="0"/>
              </a:defRPr>
            </a:lvl8pPr>
            <a:lvl9pPr marL="3886200" indent="-2286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Lst>
              <a:defRPr sz="2400">
                <a:solidFill>
                  <a:schemeClr val="tx1"/>
                </a:solidFill>
                <a:latin typeface="Times New Roman" pitchFamily="18" charset="0"/>
              </a:defRPr>
            </a:lvl9pPr>
          </a:lstStyle>
          <a:p>
            <a:pPr eaLnBrk="1" hangingPunct="1"/>
            <a:r>
              <a:rPr lang="en-GB" sz="900">
                <a:solidFill>
                  <a:srgbClr val="000000"/>
                </a:solidFill>
                <a:latin typeface="Arial" pitchFamily="34" charset="0"/>
                <a:ea typeface="msgothic"/>
                <a:cs typeface="msgothic"/>
              </a:rPr>
              <a:t>Copyright © BMJ Publishing Group Ltd &amp; Royal College of Paediatrics and Child Health. All rights reserved.</a:t>
            </a:r>
          </a:p>
        </p:txBody>
      </p:sp>
    </p:spTree>
    <p:extLst>
      <p:ext uri="{BB962C8B-B14F-4D97-AF65-F5344CB8AC3E}">
        <p14:creationId xmlns:p14="http://schemas.microsoft.com/office/powerpoint/2010/main" val="45621399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1"/>
          <p:cNvSpPr txBox="1">
            <a:spLocks noChangeArrowheads="1"/>
          </p:cNvSpPr>
          <p:nvPr/>
        </p:nvSpPr>
        <p:spPr bwMode="auto">
          <a:xfrm>
            <a:off x="325438" y="381000"/>
            <a:ext cx="8493125" cy="415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pitchFamily="18" charset="0"/>
              </a:defRPr>
            </a:lvl1pPr>
            <a:lvl2pPr marL="742950" indent="-285750"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pitchFamily="18" charset="0"/>
              </a:defRPr>
            </a:lvl2pPr>
            <a:lvl3pPr marL="1143000" indent="-228600"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pitchFamily="18" charset="0"/>
              </a:defRPr>
            </a:lvl3pPr>
            <a:lvl4pPr marL="1600200" indent="-228600"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pitchFamily="18" charset="0"/>
              </a:defRPr>
            </a:lvl4pPr>
            <a:lvl5pPr marL="2057400" indent="-228600"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pitchFamily="18" charset="0"/>
              </a:defRPr>
            </a:lvl5pPr>
            <a:lvl6pPr marL="2514600" indent="-2286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pitchFamily="18" charset="0"/>
              </a:defRPr>
            </a:lvl6pPr>
            <a:lvl7pPr marL="2971800" indent="-2286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pitchFamily="18" charset="0"/>
              </a:defRPr>
            </a:lvl7pPr>
            <a:lvl8pPr marL="3429000" indent="-2286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pitchFamily="18" charset="0"/>
              </a:defRPr>
            </a:lvl8pPr>
            <a:lvl9pPr marL="3886200" indent="-2286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pitchFamily="18" charset="0"/>
              </a:defRPr>
            </a:lvl9pPr>
          </a:lstStyle>
          <a:p>
            <a:pPr algn="ctr" eaLnBrk="1" hangingPunct="1"/>
            <a:r>
              <a:rPr lang="en-GB" sz="1500" b="1">
                <a:solidFill>
                  <a:srgbClr val="000000"/>
                </a:solidFill>
                <a:latin typeface="Arial" pitchFamily="34" charset="0"/>
                <a:ea typeface="msgothic"/>
                <a:cs typeface="msgothic"/>
              </a:rPr>
              <a:t>Changes in anterior cerebral artery mean blood velocity (A) and blood velocity–time integral (B), and cerebral vascular resistance index (C) after dopamine treatment in both groups.</a:t>
            </a:r>
          </a:p>
        </p:txBody>
      </p:sp>
      <p:pic>
        <p:nvPicPr>
          <p:cNvPr id="6144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5913" y="6205538"/>
            <a:ext cx="815975" cy="5222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1444"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28925" y="979488"/>
            <a:ext cx="3490913" cy="48926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1445" name="Text Box 4"/>
          <p:cNvSpPr txBox="1">
            <a:spLocks noChangeArrowheads="1"/>
          </p:cNvSpPr>
          <p:nvPr/>
        </p:nvSpPr>
        <p:spPr bwMode="auto">
          <a:xfrm>
            <a:off x="2828925" y="5972175"/>
            <a:ext cx="3919538" cy="309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eaLnBrk="0" hangingPunct="0">
              <a:tabLst>
                <a:tab pos="723900" algn="l"/>
                <a:tab pos="1447800" algn="l"/>
                <a:tab pos="2171700" algn="l"/>
                <a:tab pos="2895600" algn="l"/>
                <a:tab pos="3619500" algn="l"/>
              </a:tabLst>
              <a:defRPr sz="2400">
                <a:solidFill>
                  <a:schemeClr val="tx1"/>
                </a:solidFill>
                <a:latin typeface="Times New Roman" pitchFamily="18" charset="0"/>
              </a:defRPr>
            </a:lvl1pPr>
            <a:lvl2pPr marL="742950" indent="-285750" eaLnBrk="0" hangingPunct="0">
              <a:tabLst>
                <a:tab pos="723900" algn="l"/>
                <a:tab pos="1447800" algn="l"/>
                <a:tab pos="2171700" algn="l"/>
                <a:tab pos="2895600" algn="l"/>
                <a:tab pos="3619500" algn="l"/>
              </a:tabLst>
              <a:defRPr sz="2400">
                <a:solidFill>
                  <a:schemeClr val="tx1"/>
                </a:solidFill>
                <a:latin typeface="Times New Roman" pitchFamily="18" charset="0"/>
              </a:defRPr>
            </a:lvl2pPr>
            <a:lvl3pPr marL="1143000" indent="-228600" eaLnBrk="0" hangingPunct="0">
              <a:tabLst>
                <a:tab pos="723900" algn="l"/>
                <a:tab pos="1447800" algn="l"/>
                <a:tab pos="2171700" algn="l"/>
                <a:tab pos="2895600" algn="l"/>
                <a:tab pos="3619500" algn="l"/>
              </a:tabLst>
              <a:defRPr sz="2400">
                <a:solidFill>
                  <a:schemeClr val="tx1"/>
                </a:solidFill>
                <a:latin typeface="Times New Roman" pitchFamily="18" charset="0"/>
              </a:defRPr>
            </a:lvl3pPr>
            <a:lvl4pPr marL="1600200" indent="-228600" eaLnBrk="0" hangingPunct="0">
              <a:tabLst>
                <a:tab pos="723900" algn="l"/>
                <a:tab pos="1447800" algn="l"/>
                <a:tab pos="2171700" algn="l"/>
                <a:tab pos="2895600" algn="l"/>
                <a:tab pos="3619500" algn="l"/>
              </a:tabLst>
              <a:defRPr sz="2400">
                <a:solidFill>
                  <a:schemeClr val="tx1"/>
                </a:solidFill>
                <a:latin typeface="Times New Roman" pitchFamily="18" charset="0"/>
              </a:defRPr>
            </a:lvl4pPr>
            <a:lvl5pPr marL="2057400" indent="-228600" eaLnBrk="0" hangingPunct="0">
              <a:tabLst>
                <a:tab pos="723900" algn="l"/>
                <a:tab pos="1447800" algn="l"/>
                <a:tab pos="2171700" algn="l"/>
                <a:tab pos="2895600" algn="l"/>
                <a:tab pos="3619500" algn="l"/>
              </a:tabLst>
              <a:defRPr sz="2400">
                <a:solidFill>
                  <a:schemeClr val="tx1"/>
                </a:solidFill>
                <a:latin typeface="Times New Roman" pitchFamily="18" charset="0"/>
              </a:defRPr>
            </a:lvl5pPr>
            <a:lvl6pPr marL="2514600" indent="-228600" eaLnBrk="0" fontAlgn="base" hangingPunct="0">
              <a:spcBef>
                <a:spcPct val="0"/>
              </a:spcBef>
              <a:spcAft>
                <a:spcPct val="0"/>
              </a:spcAft>
              <a:tabLst>
                <a:tab pos="723900" algn="l"/>
                <a:tab pos="1447800" algn="l"/>
                <a:tab pos="2171700" algn="l"/>
                <a:tab pos="2895600" algn="l"/>
                <a:tab pos="3619500" algn="l"/>
              </a:tabLst>
              <a:defRPr sz="2400">
                <a:solidFill>
                  <a:schemeClr val="tx1"/>
                </a:solidFill>
                <a:latin typeface="Times New Roman" pitchFamily="18" charset="0"/>
              </a:defRPr>
            </a:lvl6pPr>
            <a:lvl7pPr marL="2971800" indent="-228600" eaLnBrk="0" fontAlgn="base" hangingPunct="0">
              <a:spcBef>
                <a:spcPct val="0"/>
              </a:spcBef>
              <a:spcAft>
                <a:spcPct val="0"/>
              </a:spcAft>
              <a:tabLst>
                <a:tab pos="723900" algn="l"/>
                <a:tab pos="1447800" algn="l"/>
                <a:tab pos="2171700" algn="l"/>
                <a:tab pos="2895600" algn="l"/>
                <a:tab pos="3619500" algn="l"/>
              </a:tabLst>
              <a:defRPr sz="2400">
                <a:solidFill>
                  <a:schemeClr val="tx1"/>
                </a:solidFill>
                <a:latin typeface="Times New Roman" pitchFamily="18" charset="0"/>
              </a:defRPr>
            </a:lvl7pPr>
            <a:lvl8pPr marL="3429000" indent="-228600" eaLnBrk="0" fontAlgn="base" hangingPunct="0">
              <a:spcBef>
                <a:spcPct val="0"/>
              </a:spcBef>
              <a:spcAft>
                <a:spcPct val="0"/>
              </a:spcAft>
              <a:tabLst>
                <a:tab pos="723900" algn="l"/>
                <a:tab pos="1447800" algn="l"/>
                <a:tab pos="2171700" algn="l"/>
                <a:tab pos="2895600" algn="l"/>
                <a:tab pos="3619500" algn="l"/>
              </a:tabLst>
              <a:defRPr sz="2400">
                <a:solidFill>
                  <a:schemeClr val="tx1"/>
                </a:solidFill>
                <a:latin typeface="Times New Roman" pitchFamily="18" charset="0"/>
              </a:defRPr>
            </a:lvl8pPr>
            <a:lvl9pPr marL="3886200" indent="-228600" eaLnBrk="0" fontAlgn="base" hangingPunct="0">
              <a:spcBef>
                <a:spcPct val="0"/>
              </a:spcBef>
              <a:spcAft>
                <a:spcPct val="0"/>
              </a:spcAft>
              <a:tabLst>
                <a:tab pos="723900" algn="l"/>
                <a:tab pos="1447800" algn="l"/>
                <a:tab pos="2171700" algn="l"/>
                <a:tab pos="2895600" algn="l"/>
                <a:tab pos="3619500" algn="l"/>
              </a:tabLst>
              <a:defRPr sz="2400">
                <a:solidFill>
                  <a:schemeClr val="tx1"/>
                </a:solidFill>
                <a:latin typeface="Times New Roman" pitchFamily="18" charset="0"/>
              </a:defRPr>
            </a:lvl9pPr>
          </a:lstStyle>
          <a:p>
            <a:pPr eaLnBrk="1" hangingPunct="1"/>
            <a:r>
              <a:rPr lang="en-GB" sz="1100" b="1">
                <a:solidFill>
                  <a:srgbClr val="000000"/>
                </a:solidFill>
                <a:latin typeface="Arial" pitchFamily="34" charset="0"/>
                <a:ea typeface="msgothic"/>
                <a:cs typeface="msgothic"/>
              </a:rPr>
              <a:t>Zhang J et al. Arch Dis Child Fetal Neonatal Ed 1999;81:F99-F104</a:t>
            </a:r>
          </a:p>
        </p:txBody>
      </p:sp>
      <p:sp>
        <p:nvSpPr>
          <p:cNvPr id="61446" name="Text Box 5"/>
          <p:cNvSpPr txBox="1">
            <a:spLocks noChangeArrowheads="1"/>
          </p:cNvSpPr>
          <p:nvPr/>
        </p:nvSpPr>
        <p:spPr bwMode="auto">
          <a:xfrm>
            <a:off x="98425" y="6613525"/>
            <a:ext cx="6856413" cy="244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85725" indent="-85725" eaLnBrk="0" hangingPunct="0">
              <a:tabLst>
                <a:tab pos="723900" algn="l"/>
                <a:tab pos="1447800" algn="l"/>
                <a:tab pos="2171700" algn="l"/>
                <a:tab pos="2895600" algn="l"/>
                <a:tab pos="3619500" algn="l"/>
                <a:tab pos="4343400" algn="l"/>
                <a:tab pos="5067300" algn="l"/>
                <a:tab pos="5791200" algn="l"/>
                <a:tab pos="6515100" algn="l"/>
                <a:tab pos="7239000" algn="l"/>
              </a:tabLst>
              <a:defRPr sz="2400">
                <a:solidFill>
                  <a:schemeClr val="tx1"/>
                </a:solidFill>
                <a:latin typeface="Times New Roman" pitchFamily="18" charset="0"/>
              </a:defRPr>
            </a:lvl1pPr>
            <a:lvl2pPr marL="742950" indent="-285750" eaLnBrk="0" hangingPunct="0">
              <a:tabLst>
                <a:tab pos="723900" algn="l"/>
                <a:tab pos="1447800" algn="l"/>
                <a:tab pos="2171700" algn="l"/>
                <a:tab pos="2895600" algn="l"/>
                <a:tab pos="3619500" algn="l"/>
                <a:tab pos="4343400" algn="l"/>
                <a:tab pos="5067300" algn="l"/>
                <a:tab pos="5791200" algn="l"/>
                <a:tab pos="6515100" algn="l"/>
                <a:tab pos="7239000" algn="l"/>
              </a:tabLst>
              <a:defRPr sz="2400">
                <a:solidFill>
                  <a:schemeClr val="tx1"/>
                </a:solidFill>
                <a:latin typeface="Times New Roman" pitchFamily="18" charset="0"/>
              </a:defRPr>
            </a:lvl2pPr>
            <a:lvl3pPr marL="1143000" indent="-228600" eaLnBrk="0" hangingPunct="0">
              <a:tabLst>
                <a:tab pos="723900" algn="l"/>
                <a:tab pos="1447800" algn="l"/>
                <a:tab pos="2171700" algn="l"/>
                <a:tab pos="2895600" algn="l"/>
                <a:tab pos="3619500" algn="l"/>
                <a:tab pos="4343400" algn="l"/>
                <a:tab pos="5067300" algn="l"/>
                <a:tab pos="5791200" algn="l"/>
                <a:tab pos="6515100" algn="l"/>
                <a:tab pos="7239000" algn="l"/>
              </a:tabLst>
              <a:defRPr sz="2400">
                <a:solidFill>
                  <a:schemeClr val="tx1"/>
                </a:solidFill>
                <a:latin typeface="Times New Roman" pitchFamily="18" charset="0"/>
              </a:defRPr>
            </a:lvl3pPr>
            <a:lvl4pPr marL="1600200" indent="-228600" eaLnBrk="0" hangingPunct="0">
              <a:tabLst>
                <a:tab pos="723900" algn="l"/>
                <a:tab pos="1447800" algn="l"/>
                <a:tab pos="2171700" algn="l"/>
                <a:tab pos="2895600" algn="l"/>
                <a:tab pos="3619500" algn="l"/>
                <a:tab pos="4343400" algn="l"/>
                <a:tab pos="5067300" algn="l"/>
                <a:tab pos="5791200" algn="l"/>
                <a:tab pos="6515100" algn="l"/>
                <a:tab pos="7239000" algn="l"/>
              </a:tabLst>
              <a:defRPr sz="2400">
                <a:solidFill>
                  <a:schemeClr val="tx1"/>
                </a:solidFill>
                <a:latin typeface="Times New Roman" pitchFamily="18" charset="0"/>
              </a:defRPr>
            </a:lvl4pPr>
            <a:lvl5pPr marL="2057400" indent="-228600" eaLnBrk="0" hangingPunct="0">
              <a:tabLst>
                <a:tab pos="723900" algn="l"/>
                <a:tab pos="1447800" algn="l"/>
                <a:tab pos="2171700" algn="l"/>
                <a:tab pos="2895600" algn="l"/>
                <a:tab pos="3619500" algn="l"/>
                <a:tab pos="4343400" algn="l"/>
                <a:tab pos="5067300" algn="l"/>
                <a:tab pos="5791200" algn="l"/>
                <a:tab pos="6515100" algn="l"/>
                <a:tab pos="7239000" algn="l"/>
              </a:tabLst>
              <a:defRPr sz="2400">
                <a:solidFill>
                  <a:schemeClr val="tx1"/>
                </a:solidFill>
                <a:latin typeface="Times New Roman" pitchFamily="18" charset="0"/>
              </a:defRPr>
            </a:lvl5pPr>
            <a:lvl6pPr marL="2514600" indent="-2286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Lst>
              <a:defRPr sz="2400">
                <a:solidFill>
                  <a:schemeClr val="tx1"/>
                </a:solidFill>
                <a:latin typeface="Times New Roman" pitchFamily="18" charset="0"/>
              </a:defRPr>
            </a:lvl6pPr>
            <a:lvl7pPr marL="2971800" indent="-2286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Lst>
              <a:defRPr sz="2400">
                <a:solidFill>
                  <a:schemeClr val="tx1"/>
                </a:solidFill>
                <a:latin typeface="Times New Roman" pitchFamily="18" charset="0"/>
              </a:defRPr>
            </a:lvl7pPr>
            <a:lvl8pPr marL="3429000" indent="-2286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Lst>
              <a:defRPr sz="2400">
                <a:solidFill>
                  <a:schemeClr val="tx1"/>
                </a:solidFill>
                <a:latin typeface="Times New Roman" pitchFamily="18" charset="0"/>
              </a:defRPr>
            </a:lvl8pPr>
            <a:lvl9pPr marL="3886200" indent="-2286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Lst>
              <a:defRPr sz="2400">
                <a:solidFill>
                  <a:schemeClr val="tx1"/>
                </a:solidFill>
                <a:latin typeface="Times New Roman" pitchFamily="18" charset="0"/>
              </a:defRPr>
            </a:lvl9pPr>
          </a:lstStyle>
          <a:p>
            <a:pPr eaLnBrk="1" hangingPunct="1"/>
            <a:r>
              <a:rPr lang="en-GB" sz="900" dirty="0">
                <a:solidFill>
                  <a:srgbClr val="000000"/>
                </a:solidFill>
                <a:latin typeface="Arial" pitchFamily="34" charset="0"/>
                <a:ea typeface="msgothic"/>
                <a:cs typeface="msgothic"/>
              </a:rPr>
              <a:t>Copyright © BMJ Publishing Group Ltd &amp; Royal College of Paediatrics and Child Health. All rights reserved.</a:t>
            </a:r>
          </a:p>
        </p:txBody>
      </p:sp>
    </p:spTree>
    <p:extLst>
      <p:ext uri="{BB962C8B-B14F-4D97-AF65-F5344CB8AC3E}">
        <p14:creationId xmlns:p14="http://schemas.microsoft.com/office/powerpoint/2010/main" val="161110348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1"/>
          <p:cNvSpPr txBox="1">
            <a:spLocks noChangeArrowheads="1"/>
          </p:cNvSpPr>
          <p:nvPr/>
        </p:nvSpPr>
        <p:spPr bwMode="auto">
          <a:xfrm>
            <a:off x="325438" y="381000"/>
            <a:ext cx="8493125" cy="615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pitchFamily="18" charset="0"/>
              </a:defRPr>
            </a:lvl1pPr>
            <a:lvl2pPr marL="742950" indent="-285750"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pitchFamily="18" charset="0"/>
              </a:defRPr>
            </a:lvl2pPr>
            <a:lvl3pPr marL="1143000" indent="-228600"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pitchFamily="18" charset="0"/>
              </a:defRPr>
            </a:lvl3pPr>
            <a:lvl4pPr marL="1600200" indent="-228600"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pitchFamily="18" charset="0"/>
              </a:defRPr>
            </a:lvl4pPr>
            <a:lvl5pPr marL="2057400" indent="-228600"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pitchFamily="18" charset="0"/>
              </a:defRPr>
            </a:lvl5pPr>
            <a:lvl6pPr marL="2514600" indent="-2286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pitchFamily="18" charset="0"/>
              </a:defRPr>
            </a:lvl6pPr>
            <a:lvl7pPr marL="2971800" indent="-2286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pitchFamily="18" charset="0"/>
              </a:defRPr>
            </a:lvl7pPr>
            <a:lvl8pPr marL="3429000" indent="-2286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pitchFamily="18" charset="0"/>
              </a:defRPr>
            </a:lvl8pPr>
            <a:lvl9pPr marL="3886200" indent="-2286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pitchFamily="18" charset="0"/>
              </a:defRPr>
            </a:lvl9pPr>
          </a:lstStyle>
          <a:p>
            <a:pPr algn="ctr" eaLnBrk="1" hangingPunct="1"/>
            <a:r>
              <a:rPr lang="en-GB" sz="1500" b="1">
                <a:solidFill>
                  <a:srgbClr val="000000"/>
                </a:solidFill>
                <a:latin typeface="Arial" pitchFamily="34" charset="0"/>
                <a:ea typeface="msgothic"/>
                <a:cs typeface="msgothic"/>
              </a:rPr>
              <a:t>Change in mesenteric artery mean blood velocity (A) and blood velocity–time integral (B) and mesenteric resistance index (C) after dopamine treatment in both groups: *p &lt;0.05; ** p &lt; 0.01, group 1 vs group 2.</a:t>
            </a:r>
          </a:p>
        </p:txBody>
      </p:sp>
      <p:pic>
        <p:nvPicPr>
          <p:cNvPr id="624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5913" y="6205538"/>
            <a:ext cx="815975" cy="5222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2468"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13050" y="979488"/>
            <a:ext cx="3521075" cy="48926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2469" name="Text Box 4"/>
          <p:cNvSpPr txBox="1">
            <a:spLocks noChangeArrowheads="1"/>
          </p:cNvSpPr>
          <p:nvPr/>
        </p:nvSpPr>
        <p:spPr bwMode="auto">
          <a:xfrm>
            <a:off x="2813050" y="5972175"/>
            <a:ext cx="3919538" cy="309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eaLnBrk="0" hangingPunct="0">
              <a:tabLst>
                <a:tab pos="723900" algn="l"/>
                <a:tab pos="1447800" algn="l"/>
                <a:tab pos="2171700" algn="l"/>
                <a:tab pos="2895600" algn="l"/>
                <a:tab pos="3619500" algn="l"/>
              </a:tabLst>
              <a:defRPr sz="2400">
                <a:solidFill>
                  <a:schemeClr val="tx1"/>
                </a:solidFill>
                <a:latin typeface="Times New Roman" pitchFamily="18" charset="0"/>
              </a:defRPr>
            </a:lvl1pPr>
            <a:lvl2pPr marL="742950" indent="-285750" eaLnBrk="0" hangingPunct="0">
              <a:tabLst>
                <a:tab pos="723900" algn="l"/>
                <a:tab pos="1447800" algn="l"/>
                <a:tab pos="2171700" algn="l"/>
                <a:tab pos="2895600" algn="l"/>
                <a:tab pos="3619500" algn="l"/>
              </a:tabLst>
              <a:defRPr sz="2400">
                <a:solidFill>
                  <a:schemeClr val="tx1"/>
                </a:solidFill>
                <a:latin typeface="Times New Roman" pitchFamily="18" charset="0"/>
              </a:defRPr>
            </a:lvl2pPr>
            <a:lvl3pPr marL="1143000" indent="-228600" eaLnBrk="0" hangingPunct="0">
              <a:tabLst>
                <a:tab pos="723900" algn="l"/>
                <a:tab pos="1447800" algn="l"/>
                <a:tab pos="2171700" algn="l"/>
                <a:tab pos="2895600" algn="l"/>
                <a:tab pos="3619500" algn="l"/>
              </a:tabLst>
              <a:defRPr sz="2400">
                <a:solidFill>
                  <a:schemeClr val="tx1"/>
                </a:solidFill>
                <a:latin typeface="Times New Roman" pitchFamily="18" charset="0"/>
              </a:defRPr>
            </a:lvl3pPr>
            <a:lvl4pPr marL="1600200" indent="-228600" eaLnBrk="0" hangingPunct="0">
              <a:tabLst>
                <a:tab pos="723900" algn="l"/>
                <a:tab pos="1447800" algn="l"/>
                <a:tab pos="2171700" algn="l"/>
                <a:tab pos="2895600" algn="l"/>
                <a:tab pos="3619500" algn="l"/>
              </a:tabLst>
              <a:defRPr sz="2400">
                <a:solidFill>
                  <a:schemeClr val="tx1"/>
                </a:solidFill>
                <a:latin typeface="Times New Roman" pitchFamily="18" charset="0"/>
              </a:defRPr>
            </a:lvl4pPr>
            <a:lvl5pPr marL="2057400" indent="-228600" eaLnBrk="0" hangingPunct="0">
              <a:tabLst>
                <a:tab pos="723900" algn="l"/>
                <a:tab pos="1447800" algn="l"/>
                <a:tab pos="2171700" algn="l"/>
                <a:tab pos="2895600" algn="l"/>
                <a:tab pos="3619500" algn="l"/>
              </a:tabLst>
              <a:defRPr sz="2400">
                <a:solidFill>
                  <a:schemeClr val="tx1"/>
                </a:solidFill>
                <a:latin typeface="Times New Roman" pitchFamily="18" charset="0"/>
              </a:defRPr>
            </a:lvl5pPr>
            <a:lvl6pPr marL="2514600" indent="-228600" eaLnBrk="0" fontAlgn="base" hangingPunct="0">
              <a:spcBef>
                <a:spcPct val="0"/>
              </a:spcBef>
              <a:spcAft>
                <a:spcPct val="0"/>
              </a:spcAft>
              <a:tabLst>
                <a:tab pos="723900" algn="l"/>
                <a:tab pos="1447800" algn="l"/>
                <a:tab pos="2171700" algn="l"/>
                <a:tab pos="2895600" algn="l"/>
                <a:tab pos="3619500" algn="l"/>
              </a:tabLst>
              <a:defRPr sz="2400">
                <a:solidFill>
                  <a:schemeClr val="tx1"/>
                </a:solidFill>
                <a:latin typeface="Times New Roman" pitchFamily="18" charset="0"/>
              </a:defRPr>
            </a:lvl6pPr>
            <a:lvl7pPr marL="2971800" indent="-228600" eaLnBrk="0" fontAlgn="base" hangingPunct="0">
              <a:spcBef>
                <a:spcPct val="0"/>
              </a:spcBef>
              <a:spcAft>
                <a:spcPct val="0"/>
              </a:spcAft>
              <a:tabLst>
                <a:tab pos="723900" algn="l"/>
                <a:tab pos="1447800" algn="l"/>
                <a:tab pos="2171700" algn="l"/>
                <a:tab pos="2895600" algn="l"/>
                <a:tab pos="3619500" algn="l"/>
              </a:tabLst>
              <a:defRPr sz="2400">
                <a:solidFill>
                  <a:schemeClr val="tx1"/>
                </a:solidFill>
                <a:latin typeface="Times New Roman" pitchFamily="18" charset="0"/>
              </a:defRPr>
            </a:lvl7pPr>
            <a:lvl8pPr marL="3429000" indent="-228600" eaLnBrk="0" fontAlgn="base" hangingPunct="0">
              <a:spcBef>
                <a:spcPct val="0"/>
              </a:spcBef>
              <a:spcAft>
                <a:spcPct val="0"/>
              </a:spcAft>
              <a:tabLst>
                <a:tab pos="723900" algn="l"/>
                <a:tab pos="1447800" algn="l"/>
                <a:tab pos="2171700" algn="l"/>
                <a:tab pos="2895600" algn="l"/>
                <a:tab pos="3619500" algn="l"/>
              </a:tabLst>
              <a:defRPr sz="2400">
                <a:solidFill>
                  <a:schemeClr val="tx1"/>
                </a:solidFill>
                <a:latin typeface="Times New Roman" pitchFamily="18" charset="0"/>
              </a:defRPr>
            </a:lvl8pPr>
            <a:lvl9pPr marL="3886200" indent="-228600" eaLnBrk="0" fontAlgn="base" hangingPunct="0">
              <a:spcBef>
                <a:spcPct val="0"/>
              </a:spcBef>
              <a:spcAft>
                <a:spcPct val="0"/>
              </a:spcAft>
              <a:tabLst>
                <a:tab pos="723900" algn="l"/>
                <a:tab pos="1447800" algn="l"/>
                <a:tab pos="2171700" algn="l"/>
                <a:tab pos="2895600" algn="l"/>
                <a:tab pos="3619500" algn="l"/>
              </a:tabLst>
              <a:defRPr sz="2400">
                <a:solidFill>
                  <a:schemeClr val="tx1"/>
                </a:solidFill>
                <a:latin typeface="Times New Roman" pitchFamily="18" charset="0"/>
              </a:defRPr>
            </a:lvl9pPr>
          </a:lstStyle>
          <a:p>
            <a:pPr eaLnBrk="1" hangingPunct="1"/>
            <a:r>
              <a:rPr lang="en-GB" sz="1100" b="1">
                <a:solidFill>
                  <a:srgbClr val="000000"/>
                </a:solidFill>
                <a:latin typeface="Arial" pitchFamily="34" charset="0"/>
                <a:ea typeface="msgothic"/>
                <a:cs typeface="msgothic"/>
              </a:rPr>
              <a:t>Zhang J et al. Arch Dis Child Fetal Neonatal Ed 1999;81:F99-F104</a:t>
            </a:r>
          </a:p>
        </p:txBody>
      </p:sp>
      <p:sp>
        <p:nvSpPr>
          <p:cNvPr id="62470" name="Text Box 5"/>
          <p:cNvSpPr txBox="1">
            <a:spLocks noChangeArrowheads="1"/>
          </p:cNvSpPr>
          <p:nvPr/>
        </p:nvSpPr>
        <p:spPr bwMode="auto">
          <a:xfrm>
            <a:off x="98425" y="6613525"/>
            <a:ext cx="6856413" cy="244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85725" indent="-85725" eaLnBrk="0" hangingPunct="0">
              <a:tabLst>
                <a:tab pos="723900" algn="l"/>
                <a:tab pos="1447800" algn="l"/>
                <a:tab pos="2171700" algn="l"/>
                <a:tab pos="2895600" algn="l"/>
                <a:tab pos="3619500" algn="l"/>
                <a:tab pos="4343400" algn="l"/>
                <a:tab pos="5067300" algn="l"/>
                <a:tab pos="5791200" algn="l"/>
                <a:tab pos="6515100" algn="l"/>
                <a:tab pos="7239000" algn="l"/>
              </a:tabLst>
              <a:defRPr sz="2400">
                <a:solidFill>
                  <a:schemeClr val="tx1"/>
                </a:solidFill>
                <a:latin typeface="Times New Roman" pitchFamily="18" charset="0"/>
              </a:defRPr>
            </a:lvl1pPr>
            <a:lvl2pPr marL="742950" indent="-285750" eaLnBrk="0" hangingPunct="0">
              <a:tabLst>
                <a:tab pos="723900" algn="l"/>
                <a:tab pos="1447800" algn="l"/>
                <a:tab pos="2171700" algn="l"/>
                <a:tab pos="2895600" algn="l"/>
                <a:tab pos="3619500" algn="l"/>
                <a:tab pos="4343400" algn="l"/>
                <a:tab pos="5067300" algn="l"/>
                <a:tab pos="5791200" algn="l"/>
                <a:tab pos="6515100" algn="l"/>
                <a:tab pos="7239000" algn="l"/>
              </a:tabLst>
              <a:defRPr sz="2400">
                <a:solidFill>
                  <a:schemeClr val="tx1"/>
                </a:solidFill>
                <a:latin typeface="Times New Roman" pitchFamily="18" charset="0"/>
              </a:defRPr>
            </a:lvl2pPr>
            <a:lvl3pPr marL="1143000" indent="-228600" eaLnBrk="0" hangingPunct="0">
              <a:tabLst>
                <a:tab pos="723900" algn="l"/>
                <a:tab pos="1447800" algn="l"/>
                <a:tab pos="2171700" algn="l"/>
                <a:tab pos="2895600" algn="l"/>
                <a:tab pos="3619500" algn="l"/>
                <a:tab pos="4343400" algn="l"/>
                <a:tab pos="5067300" algn="l"/>
                <a:tab pos="5791200" algn="l"/>
                <a:tab pos="6515100" algn="l"/>
                <a:tab pos="7239000" algn="l"/>
              </a:tabLst>
              <a:defRPr sz="2400">
                <a:solidFill>
                  <a:schemeClr val="tx1"/>
                </a:solidFill>
                <a:latin typeface="Times New Roman" pitchFamily="18" charset="0"/>
              </a:defRPr>
            </a:lvl3pPr>
            <a:lvl4pPr marL="1600200" indent="-228600" eaLnBrk="0" hangingPunct="0">
              <a:tabLst>
                <a:tab pos="723900" algn="l"/>
                <a:tab pos="1447800" algn="l"/>
                <a:tab pos="2171700" algn="l"/>
                <a:tab pos="2895600" algn="l"/>
                <a:tab pos="3619500" algn="l"/>
                <a:tab pos="4343400" algn="l"/>
                <a:tab pos="5067300" algn="l"/>
                <a:tab pos="5791200" algn="l"/>
                <a:tab pos="6515100" algn="l"/>
                <a:tab pos="7239000" algn="l"/>
              </a:tabLst>
              <a:defRPr sz="2400">
                <a:solidFill>
                  <a:schemeClr val="tx1"/>
                </a:solidFill>
                <a:latin typeface="Times New Roman" pitchFamily="18" charset="0"/>
              </a:defRPr>
            </a:lvl4pPr>
            <a:lvl5pPr marL="2057400" indent="-228600" eaLnBrk="0" hangingPunct="0">
              <a:tabLst>
                <a:tab pos="723900" algn="l"/>
                <a:tab pos="1447800" algn="l"/>
                <a:tab pos="2171700" algn="l"/>
                <a:tab pos="2895600" algn="l"/>
                <a:tab pos="3619500" algn="l"/>
                <a:tab pos="4343400" algn="l"/>
                <a:tab pos="5067300" algn="l"/>
                <a:tab pos="5791200" algn="l"/>
                <a:tab pos="6515100" algn="l"/>
                <a:tab pos="7239000" algn="l"/>
              </a:tabLst>
              <a:defRPr sz="2400">
                <a:solidFill>
                  <a:schemeClr val="tx1"/>
                </a:solidFill>
                <a:latin typeface="Times New Roman" pitchFamily="18" charset="0"/>
              </a:defRPr>
            </a:lvl5pPr>
            <a:lvl6pPr marL="2514600" indent="-2286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Lst>
              <a:defRPr sz="2400">
                <a:solidFill>
                  <a:schemeClr val="tx1"/>
                </a:solidFill>
                <a:latin typeface="Times New Roman" pitchFamily="18" charset="0"/>
              </a:defRPr>
            </a:lvl6pPr>
            <a:lvl7pPr marL="2971800" indent="-2286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Lst>
              <a:defRPr sz="2400">
                <a:solidFill>
                  <a:schemeClr val="tx1"/>
                </a:solidFill>
                <a:latin typeface="Times New Roman" pitchFamily="18" charset="0"/>
              </a:defRPr>
            </a:lvl7pPr>
            <a:lvl8pPr marL="3429000" indent="-2286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Lst>
              <a:defRPr sz="2400">
                <a:solidFill>
                  <a:schemeClr val="tx1"/>
                </a:solidFill>
                <a:latin typeface="Times New Roman" pitchFamily="18" charset="0"/>
              </a:defRPr>
            </a:lvl8pPr>
            <a:lvl9pPr marL="3886200" indent="-2286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Lst>
              <a:defRPr sz="2400">
                <a:solidFill>
                  <a:schemeClr val="tx1"/>
                </a:solidFill>
                <a:latin typeface="Times New Roman" pitchFamily="18" charset="0"/>
              </a:defRPr>
            </a:lvl9pPr>
          </a:lstStyle>
          <a:p>
            <a:pPr eaLnBrk="1" hangingPunct="1"/>
            <a:r>
              <a:rPr lang="en-GB" sz="900" dirty="0">
                <a:solidFill>
                  <a:srgbClr val="000000"/>
                </a:solidFill>
                <a:latin typeface="Arial" pitchFamily="34" charset="0"/>
                <a:ea typeface="msgothic"/>
                <a:cs typeface="msgothic"/>
              </a:rPr>
              <a:t>Copyright © BMJ Publishing Group Ltd &amp; Royal College of Paediatrics and Child Health. All rights reserved.</a:t>
            </a:r>
          </a:p>
        </p:txBody>
      </p:sp>
    </p:spTree>
    <p:extLst>
      <p:ext uri="{BB962C8B-B14F-4D97-AF65-F5344CB8AC3E}">
        <p14:creationId xmlns:p14="http://schemas.microsoft.com/office/powerpoint/2010/main" val="160396856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Epinephrine</a:t>
            </a:r>
            <a:endParaRPr lang="fr-CA" dirty="0"/>
          </a:p>
        </p:txBody>
      </p:sp>
      <p:sp>
        <p:nvSpPr>
          <p:cNvPr id="3" name="Espace réservé du contenu 2"/>
          <p:cNvSpPr>
            <a:spLocks noGrp="1"/>
          </p:cNvSpPr>
          <p:nvPr>
            <p:ph sz="quarter" idx="1"/>
          </p:nvPr>
        </p:nvSpPr>
        <p:spPr/>
        <p:txBody>
          <a:bodyPr/>
          <a:lstStyle/>
          <a:p>
            <a:r>
              <a:rPr lang="en-CA" dirty="0" smtClean="0"/>
              <a:t>Decreases afterload</a:t>
            </a:r>
          </a:p>
          <a:p>
            <a:r>
              <a:rPr lang="en-CA" dirty="0" smtClean="0"/>
              <a:t>Increases systemic perfusion</a:t>
            </a:r>
          </a:p>
          <a:p>
            <a:r>
              <a:rPr lang="en-CA" dirty="0" smtClean="0"/>
              <a:t>Increases blood pressure</a:t>
            </a:r>
          </a:p>
          <a:p>
            <a:r>
              <a:rPr lang="en-CA" dirty="0" smtClean="0"/>
              <a:t>Probably increases PA pressure less than systemic pressure</a:t>
            </a:r>
          </a:p>
          <a:p>
            <a:endParaRPr lang="fr-CA" dirty="0"/>
          </a:p>
        </p:txBody>
      </p:sp>
    </p:spTree>
    <p:extLst>
      <p:ext uri="{BB962C8B-B14F-4D97-AF65-F5344CB8AC3E}">
        <p14:creationId xmlns:p14="http://schemas.microsoft.com/office/powerpoint/2010/main" val="332088077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Norepinephrine</a:t>
            </a:r>
            <a:endParaRPr lang="fr-CA" dirty="0"/>
          </a:p>
        </p:txBody>
      </p:sp>
      <p:sp>
        <p:nvSpPr>
          <p:cNvPr id="3" name="Espace réservé du contenu 2"/>
          <p:cNvSpPr>
            <a:spLocks noGrp="1"/>
          </p:cNvSpPr>
          <p:nvPr>
            <p:ph sz="quarter" idx="1"/>
          </p:nvPr>
        </p:nvSpPr>
        <p:spPr/>
        <p:txBody>
          <a:bodyPr>
            <a:normAutofit/>
          </a:bodyPr>
          <a:lstStyle/>
          <a:p>
            <a:r>
              <a:rPr lang="en-CA" dirty="0" smtClean="0"/>
              <a:t>Increases afterload</a:t>
            </a:r>
          </a:p>
          <a:p>
            <a:r>
              <a:rPr lang="en-CA" dirty="0" smtClean="0"/>
              <a:t>Increases blood pressure</a:t>
            </a:r>
          </a:p>
          <a:p>
            <a:r>
              <a:rPr lang="en-CA" dirty="0" smtClean="0"/>
              <a:t>Effects on systemic perfusion uncertain</a:t>
            </a:r>
          </a:p>
          <a:p>
            <a:r>
              <a:rPr lang="en-CA" dirty="0" smtClean="0"/>
              <a:t>Effects on regional perfusion uncertain</a:t>
            </a:r>
          </a:p>
          <a:p>
            <a:r>
              <a:rPr lang="en-CA" dirty="0" smtClean="0"/>
              <a:t>Effects on pulmonary artery pressure uncertain in the human newborn, </a:t>
            </a:r>
          </a:p>
          <a:p>
            <a:pPr lvl="1"/>
            <a:r>
              <a:rPr lang="en-CA" dirty="0" smtClean="0"/>
              <a:t>but experimental evidence of pulmonary vasodilatation in the fetus and in the presence of vasoconstriction</a:t>
            </a:r>
            <a:endParaRPr lang="fr-CA" dirty="0"/>
          </a:p>
        </p:txBody>
      </p:sp>
    </p:spTree>
    <p:extLst>
      <p:ext uri="{BB962C8B-B14F-4D97-AF65-F5344CB8AC3E}">
        <p14:creationId xmlns:p14="http://schemas.microsoft.com/office/powerpoint/2010/main" val="237105817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Other agents</a:t>
            </a:r>
            <a:endParaRPr lang="fr-CA" dirty="0"/>
          </a:p>
        </p:txBody>
      </p:sp>
      <p:sp>
        <p:nvSpPr>
          <p:cNvPr id="3" name="Espace réservé du contenu 2"/>
          <p:cNvSpPr>
            <a:spLocks noGrp="1"/>
          </p:cNvSpPr>
          <p:nvPr>
            <p:ph sz="quarter" idx="1"/>
          </p:nvPr>
        </p:nvSpPr>
        <p:spPr/>
        <p:txBody>
          <a:bodyPr/>
          <a:lstStyle/>
          <a:p>
            <a:r>
              <a:rPr lang="en-CA" dirty="0" err="1" smtClean="0"/>
              <a:t>Milrinone</a:t>
            </a:r>
            <a:endParaRPr lang="en-CA" dirty="0" smtClean="0"/>
          </a:p>
          <a:p>
            <a:r>
              <a:rPr lang="en-CA" dirty="0" smtClean="0"/>
              <a:t>Vasopressin</a:t>
            </a:r>
          </a:p>
          <a:p>
            <a:r>
              <a:rPr lang="en-CA" dirty="0" err="1" smtClean="0"/>
              <a:t>Levosimendan</a:t>
            </a:r>
            <a:endParaRPr lang="fr-CA" dirty="0"/>
          </a:p>
        </p:txBody>
      </p:sp>
    </p:spTree>
    <p:extLst>
      <p:ext uri="{BB962C8B-B14F-4D97-AF65-F5344CB8AC3E}">
        <p14:creationId xmlns:p14="http://schemas.microsoft.com/office/powerpoint/2010/main" val="360896182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CA" smtClean="0"/>
              <a:t>Milrinone</a:t>
            </a:r>
            <a:endParaRPr lang="en-US" smtClean="0"/>
          </a:p>
        </p:txBody>
      </p:sp>
      <p:sp>
        <p:nvSpPr>
          <p:cNvPr id="31747" name="Rectangle 3"/>
          <p:cNvSpPr>
            <a:spLocks noGrp="1" noChangeArrowheads="1"/>
          </p:cNvSpPr>
          <p:nvPr>
            <p:ph sz="quarter" idx="1"/>
          </p:nvPr>
        </p:nvSpPr>
        <p:spPr/>
        <p:txBody>
          <a:bodyPr/>
          <a:lstStyle/>
          <a:p>
            <a:pPr eaLnBrk="1" hangingPunct="1">
              <a:lnSpc>
                <a:spcPct val="90000"/>
              </a:lnSpc>
            </a:pPr>
            <a:r>
              <a:rPr lang="en-US" sz="2400" smtClean="0"/>
              <a:t>Phosphodiesterase III inhibitors</a:t>
            </a:r>
            <a:r>
              <a:rPr lang="en-CA" sz="2400" smtClean="0"/>
              <a:t> increase intracellular cAMP: inotropic effects and vasodilatation. </a:t>
            </a:r>
          </a:p>
          <a:p>
            <a:pPr eaLnBrk="1" hangingPunct="1">
              <a:lnSpc>
                <a:spcPct val="90000"/>
              </a:lnSpc>
            </a:pPr>
            <a:r>
              <a:rPr lang="en-CA" sz="2400" smtClean="0"/>
              <a:t>In neonatal models PDE III inhibitors have minimal effects, no effect, or even negative inotropic effects.  </a:t>
            </a:r>
          </a:p>
          <a:p>
            <a:pPr lvl="1" eaLnBrk="1" hangingPunct="1">
              <a:lnSpc>
                <a:spcPct val="90000"/>
              </a:lnSpc>
            </a:pPr>
            <a:r>
              <a:rPr lang="en-CA" sz="2000" smtClean="0"/>
              <a:t>developmental imbalance between class III and class IV Phosphodiesterase in neonatal sarcoplasmic reticulum. </a:t>
            </a:r>
          </a:p>
          <a:p>
            <a:pPr eaLnBrk="1" hangingPunct="1">
              <a:lnSpc>
                <a:spcPct val="90000"/>
              </a:lnSpc>
            </a:pPr>
            <a:r>
              <a:rPr lang="en-CA" sz="2400" smtClean="0"/>
              <a:t>Negative inotropic effects in neonatal puppies become positive in 1</a:t>
            </a:r>
            <a:r>
              <a:rPr lang="en-CA" sz="2400" baseline="30000" smtClean="0"/>
              <a:t>st</a:t>
            </a:r>
            <a:r>
              <a:rPr lang="en-CA" sz="2400" smtClean="0"/>
              <a:t> few days after birth. </a:t>
            </a:r>
          </a:p>
          <a:p>
            <a:pPr eaLnBrk="1" hangingPunct="1">
              <a:lnSpc>
                <a:spcPct val="90000"/>
              </a:lnSpc>
            </a:pPr>
            <a:r>
              <a:rPr lang="en-CA" sz="2400" smtClean="0"/>
              <a:t>The effects on preterm human myocardium are unknown</a:t>
            </a:r>
          </a:p>
        </p:txBody>
      </p:sp>
    </p:spTree>
    <p:extLst>
      <p:ext uri="{BB962C8B-B14F-4D97-AF65-F5344CB8AC3E}">
        <p14:creationId xmlns:p14="http://schemas.microsoft.com/office/powerpoint/2010/main" val="37678585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74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1747">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1747">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174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re 1"/>
          <p:cNvSpPr>
            <a:spLocks noGrp="1"/>
          </p:cNvSpPr>
          <p:nvPr>
            <p:ph type="title"/>
          </p:nvPr>
        </p:nvSpPr>
        <p:spPr>
          <a:xfrm>
            <a:off x="0" y="3124200"/>
            <a:ext cx="2743200" cy="1447800"/>
          </a:xfrm>
        </p:spPr>
        <p:txBody>
          <a:bodyPr>
            <a:normAutofit/>
          </a:bodyPr>
          <a:lstStyle/>
          <a:p>
            <a:pPr eaLnBrk="1" hangingPunct="1"/>
            <a:r>
              <a:rPr lang="fr-CA" smtClean="0"/>
              <a:t>Milrinone clinical trial</a:t>
            </a:r>
          </a:p>
        </p:txBody>
      </p:sp>
      <p:graphicFrame>
        <p:nvGraphicFramePr>
          <p:cNvPr id="4" name="Espace réservé du contenu 3"/>
          <p:cNvGraphicFramePr>
            <a:graphicFrameLocks noGrp="1"/>
          </p:cNvGraphicFramePr>
          <p:nvPr>
            <p:ph sz="quarter" idx="1"/>
          </p:nvPr>
        </p:nvGraphicFramePr>
        <p:xfrm>
          <a:off x="2362200" y="0"/>
          <a:ext cx="6629400" cy="6615188"/>
        </p:xfrm>
        <a:graphic>
          <a:graphicData uri="http://schemas.openxmlformats.org/drawingml/2006/table">
            <a:tbl>
              <a:tblPr/>
              <a:tblGrid>
                <a:gridCol w="1325880"/>
                <a:gridCol w="986702"/>
                <a:gridCol w="1665058"/>
                <a:gridCol w="1649642"/>
                <a:gridCol w="1002118"/>
              </a:tblGrid>
              <a:tr h="360915">
                <a:tc>
                  <a:txBody>
                    <a:bodyPr/>
                    <a:lstStyle/>
                    <a:p>
                      <a:pPr algn="ctr"/>
                      <a:endParaRPr lang="fr-CA" sz="1600" dirty="0"/>
                    </a:p>
                  </a:txBody>
                  <a:tcPr marL="30938" marR="30938" marT="15468" marB="15468" anchor="ctr">
                    <a:lnL>
                      <a:noFill/>
                    </a:lnL>
                    <a:lnR>
                      <a:noFill/>
                    </a:lnR>
                    <a:lnB>
                      <a:noFill/>
                    </a:lnB>
                  </a:tcPr>
                </a:tc>
                <a:tc>
                  <a:txBody>
                    <a:bodyPr/>
                    <a:lstStyle/>
                    <a:p>
                      <a:pPr algn="ctr"/>
                      <a:r>
                        <a:rPr lang="fr-CA" sz="1600"/>
                        <a:t>Age (h)</a:t>
                      </a:r>
                    </a:p>
                  </a:txBody>
                  <a:tcPr marL="30938" marR="30938" marT="15468" marB="15468" anchor="ctr">
                    <a:lnL>
                      <a:noFill/>
                    </a:lnL>
                    <a:lnR>
                      <a:noFill/>
                    </a:lnR>
                    <a:lnB>
                      <a:noFill/>
                    </a:lnB>
                  </a:tcPr>
                </a:tc>
                <a:tc>
                  <a:txBody>
                    <a:bodyPr/>
                    <a:lstStyle/>
                    <a:p>
                      <a:pPr algn="ctr"/>
                      <a:r>
                        <a:rPr lang="fr-CA" sz="1600"/>
                        <a:t>Milrinone (n = 42)</a:t>
                      </a:r>
                    </a:p>
                  </a:txBody>
                  <a:tcPr marL="30938" marR="30938" marT="15468" marB="15468" anchor="ctr">
                    <a:lnL>
                      <a:noFill/>
                    </a:lnL>
                    <a:lnR>
                      <a:noFill/>
                    </a:lnR>
                    <a:lnB>
                      <a:noFill/>
                    </a:lnB>
                  </a:tcPr>
                </a:tc>
                <a:tc>
                  <a:txBody>
                    <a:bodyPr/>
                    <a:lstStyle/>
                    <a:p>
                      <a:pPr algn="ctr"/>
                      <a:r>
                        <a:rPr lang="fr-CA" sz="1600"/>
                        <a:t>Placebo (n = 48)</a:t>
                      </a:r>
                    </a:p>
                  </a:txBody>
                  <a:tcPr marL="30938" marR="30938" marT="15468" marB="15468" anchor="ctr">
                    <a:lnL>
                      <a:noFill/>
                    </a:lnL>
                    <a:lnR>
                      <a:noFill/>
                    </a:lnR>
                    <a:lnB>
                      <a:noFill/>
                    </a:lnB>
                  </a:tcPr>
                </a:tc>
                <a:tc>
                  <a:txBody>
                    <a:bodyPr/>
                    <a:lstStyle/>
                    <a:p>
                      <a:pPr algn="ctr"/>
                      <a:r>
                        <a:rPr lang="fr-CA" sz="1600" i="1"/>
                        <a:t>P</a:t>
                      </a:r>
                      <a:r>
                        <a:rPr lang="fr-CA" sz="1600"/>
                        <a:t> value</a:t>
                      </a:r>
                    </a:p>
                  </a:txBody>
                  <a:tcPr marL="30938" marR="30938" marT="15468" marB="15468" anchor="ctr">
                    <a:lnL>
                      <a:noFill/>
                    </a:lnL>
                    <a:lnR>
                      <a:noFill/>
                    </a:lnR>
                    <a:lnB>
                      <a:noFill/>
                    </a:lnB>
                  </a:tcPr>
                </a:tc>
              </a:tr>
              <a:tr h="319546">
                <a:tc>
                  <a:txBody>
                    <a:bodyPr/>
                    <a:lstStyle/>
                    <a:p>
                      <a:pPr algn="l"/>
                      <a:r>
                        <a:rPr lang="fr-CA" sz="1600" dirty="0"/>
                        <a:t>SVC </a:t>
                      </a:r>
                      <a:r>
                        <a:rPr lang="fr-CA" sz="1100" dirty="0"/>
                        <a:t>(</a:t>
                      </a:r>
                      <a:r>
                        <a:rPr lang="fr-CA" sz="1100" dirty="0" err="1"/>
                        <a:t>mL</a:t>
                      </a:r>
                      <a:r>
                        <a:rPr lang="fr-CA" sz="1100" dirty="0"/>
                        <a:t>/kg/min</a:t>
                      </a:r>
                      <a:r>
                        <a:rPr lang="fr-CA" sz="1100" dirty="0" smtClean="0"/>
                        <a:t>)</a:t>
                      </a:r>
                      <a:endParaRPr lang="fr-CA" sz="1100" dirty="0"/>
                    </a:p>
                  </a:txBody>
                  <a:tcPr marL="30938" marR="30938" marT="15468" marB="15468" anchor="ctr">
                    <a:lnL>
                      <a:noFill/>
                    </a:lnL>
                    <a:lnR>
                      <a:noFill/>
                    </a:lnR>
                    <a:lnT>
                      <a:noFill/>
                    </a:lnT>
                    <a:lnB>
                      <a:noFill/>
                    </a:lnB>
                  </a:tcPr>
                </a:tc>
                <a:tc>
                  <a:txBody>
                    <a:bodyPr/>
                    <a:lstStyle/>
                    <a:p>
                      <a:pPr algn="l"/>
                      <a:r>
                        <a:rPr lang="fr-CA" sz="1600"/>
                        <a:t>3</a:t>
                      </a:r>
                      <a:r>
                        <a:rPr lang="fr-CA" sz="1600">
                          <a:hlinkClick r:id="rId2"/>
                        </a:rPr>
                        <a:t>‡</a:t>
                      </a:r>
                      <a:endParaRPr lang="fr-CA" sz="1600"/>
                    </a:p>
                  </a:txBody>
                  <a:tcPr marL="30938" marR="30938" marT="15468" marB="15468" anchor="ctr">
                    <a:lnL>
                      <a:noFill/>
                    </a:lnL>
                    <a:lnR>
                      <a:noFill/>
                    </a:lnR>
                    <a:lnT>
                      <a:noFill/>
                    </a:lnT>
                    <a:lnB>
                      <a:noFill/>
                    </a:lnB>
                  </a:tcPr>
                </a:tc>
                <a:tc>
                  <a:txBody>
                    <a:bodyPr/>
                    <a:lstStyle/>
                    <a:p>
                      <a:r>
                        <a:rPr lang="fr-CA" sz="1600"/>
                        <a:t>78 (51, 107)</a:t>
                      </a:r>
                    </a:p>
                  </a:txBody>
                  <a:tcPr marL="30938" marR="30938" marT="15468" marB="15468" anchor="ctr">
                    <a:lnL>
                      <a:noFill/>
                    </a:lnL>
                    <a:lnR>
                      <a:noFill/>
                    </a:lnR>
                    <a:lnT>
                      <a:noFill/>
                    </a:lnT>
                    <a:lnB>
                      <a:noFill/>
                    </a:lnB>
                  </a:tcPr>
                </a:tc>
                <a:tc>
                  <a:txBody>
                    <a:bodyPr/>
                    <a:lstStyle/>
                    <a:p>
                      <a:r>
                        <a:rPr lang="fr-CA" sz="1600"/>
                        <a:t>86 (67, 107)</a:t>
                      </a:r>
                    </a:p>
                  </a:txBody>
                  <a:tcPr marL="30938" marR="30938" marT="15468" marB="15468" anchor="ctr">
                    <a:lnL>
                      <a:noFill/>
                    </a:lnL>
                    <a:lnR>
                      <a:noFill/>
                    </a:lnR>
                    <a:lnT>
                      <a:noFill/>
                    </a:lnT>
                    <a:lnB>
                      <a:noFill/>
                    </a:lnB>
                  </a:tcPr>
                </a:tc>
                <a:tc>
                  <a:txBody>
                    <a:bodyPr/>
                    <a:lstStyle/>
                    <a:p>
                      <a:pPr algn="l"/>
                      <a:r>
                        <a:rPr lang="fr-CA" sz="1600" dirty="0"/>
                        <a:t>.2</a:t>
                      </a:r>
                    </a:p>
                  </a:txBody>
                  <a:tcPr marL="30938" marR="30938" marT="15468" marB="15468" anchor="ctr">
                    <a:lnL>
                      <a:noFill/>
                    </a:lnL>
                    <a:lnR>
                      <a:noFill/>
                    </a:lnR>
                    <a:lnT>
                      <a:noFill/>
                    </a:lnT>
                    <a:lnB>
                      <a:noFill/>
                    </a:lnB>
                  </a:tcPr>
                </a:tc>
              </a:tr>
              <a:tr h="274769">
                <a:tc>
                  <a:txBody>
                    <a:bodyPr/>
                    <a:lstStyle/>
                    <a:p>
                      <a:pPr algn="l"/>
                      <a:endParaRPr lang="fr-CA" sz="1600"/>
                    </a:p>
                  </a:txBody>
                  <a:tcPr marL="30938" marR="30938" marT="15468" marB="15468" anchor="ctr">
                    <a:lnL>
                      <a:noFill/>
                    </a:lnL>
                    <a:lnR>
                      <a:noFill/>
                    </a:lnR>
                    <a:lnT>
                      <a:noFill/>
                    </a:lnT>
                    <a:lnB>
                      <a:noFill/>
                    </a:lnB>
                  </a:tcPr>
                </a:tc>
                <a:tc>
                  <a:txBody>
                    <a:bodyPr/>
                    <a:lstStyle/>
                    <a:p>
                      <a:pPr algn="l"/>
                      <a:r>
                        <a:rPr lang="fr-CA" sz="1600"/>
                        <a:t>7</a:t>
                      </a:r>
                    </a:p>
                  </a:txBody>
                  <a:tcPr marL="30938" marR="30938" marT="15468" marB="15468" anchor="ctr">
                    <a:lnL>
                      <a:noFill/>
                    </a:lnL>
                    <a:lnR>
                      <a:noFill/>
                    </a:lnR>
                    <a:lnT>
                      <a:noFill/>
                    </a:lnT>
                    <a:lnB>
                      <a:noFill/>
                    </a:lnB>
                  </a:tcPr>
                </a:tc>
                <a:tc>
                  <a:txBody>
                    <a:bodyPr/>
                    <a:lstStyle/>
                    <a:p>
                      <a:r>
                        <a:rPr lang="fr-CA" sz="1600"/>
                        <a:t>70 (48, 92)</a:t>
                      </a:r>
                    </a:p>
                  </a:txBody>
                  <a:tcPr marL="30938" marR="30938" marT="15468" marB="15468" anchor="ctr">
                    <a:lnL>
                      <a:noFill/>
                    </a:lnL>
                    <a:lnR>
                      <a:noFill/>
                    </a:lnR>
                    <a:lnT>
                      <a:noFill/>
                    </a:lnT>
                    <a:lnB>
                      <a:noFill/>
                    </a:lnB>
                  </a:tcPr>
                </a:tc>
                <a:tc>
                  <a:txBody>
                    <a:bodyPr/>
                    <a:lstStyle/>
                    <a:p>
                      <a:r>
                        <a:rPr lang="fr-CA" sz="1600"/>
                        <a:t>75 (51, 94)</a:t>
                      </a:r>
                    </a:p>
                  </a:txBody>
                  <a:tcPr marL="30938" marR="30938" marT="15468" marB="15468" anchor="ctr">
                    <a:lnL>
                      <a:noFill/>
                    </a:lnL>
                    <a:lnR>
                      <a:noFill/>
                    </a:lnR>
                    <a:lnT>
                      <a:noFill/>
                    </a:lnT>
                    <a:lnB>
                      <a:noFill/>
                    </a:lnB>
                  </a:tcPr>
                </a:tc>
                <a:tc>
                  <a:txBody>
                    <a:bodyPr/>
                    <a:lstStyle/>
                    <a:p>
                      <a:pPr algn="l"/>
                      <a:r>
                        <a:rPr lang="fr-CA" sz="1600" dirty="0"/>
                        <a:t>.8</a:t>
                      </a:r>
                    </a:p>
                  </a:txBody>
                  <a:tcPr marL="30938" marR="30938" marT="15468" marB="15468" anchor="ctr">
                    <a:lnL>
                      <a:noFill/>
                    </a:lnL>
                    <a:lnR>
                      <a:noFill/>
                    </a:lnR>
                    <a:lnT>
                      <a:noFill/>
                    </a:lnT>
                    <a:lnB>
                      <a:noFill/>
                    </a:lnB>
                  </a:tcPr>
                </a:tc>
              </a:tr>
              <a:tr h="360915">
                <a:tc>
                  <a:txBody>
                    <a:bodyPr/>
                    <a:lstStyle/>
                    <a:p>
                      <a:pPr algn="l"/>
                      <a:endParaRPr lang="fr-CA" sz="1600"/>
                    </a:p>
                  </a:txBody>
                  <a:tcPr marL="30938" marR="30938" marT="15468" marB="15468" anchor="ctr">
                    <a:lnL>
                      <a:noFill/>
                    </a:lnL>
                    <a:lnR>
                      <a:noFill/>
                    </a:lnR>
                    <a:lnT>
                      <a:noFill/>
                    </a:lnT>
                    <a:lnB>
                      <a:noFill/>
                    </a:lnB>
                  </a:tcPr>
                </a:tc>
                <a:tc>
                  <a:txBody>
                    <a:bodyPr/>
                    <a:lstStyle/>
                    <a:p>
                      <a:pPr algn="l"/>
                      <a:r>
                        <a:rPr lang="fr-CA" sz="1600"/>
                        <a:t>10</a:t>
                      </a:r>
                    </a:p>
                  </a:txBody>
                  <a:tcPr marL="30938" marR="30938" marT="15468" marB="15468" anchor="ctr">
                    <a:lnL>
                      <a:noFill/>
                    </a:lnL>
                    <a:lnR>
                      <a:noFill/>
                    </a:lnR>
                    <a:lnT>
                      <a:noFill/>
                    </a:lnT>
                    <a:lnB>
                      <a:noFill/>
                    </a:lnB>
                  </a:tcPr>
                </a:tc>
                <a:tc>
                  <a:txBody>
                    <a:bodyPr/>
                    <a:lstStyle/>
                    <a:p>
                      <a:pPr algn="l"/>
                      <a:r>
                        <a:rPr lang="fr-CA" sz="1600"/>
                        <a:t>67 (53, 87)</a:t>
                      </a:r>
                    </a:p>
                  </a:txBody>
                  <a:tcPr marL="30938" marR="30938" marT="15468" marB="15468" anchor="ctr">
                    <a:lnL>
                      <a:noFill/>
                    </a:lnL>
                    <a:lnR>
                      <a:noFill/>
                    </a:lnR>
                    <a:lnT>
                      <a:noFill/>
                    </a:lnT>
                    <a:lnB>
                      <a:noFill/>
                    </a:lnB>
                  </a:tcPr>
                </a:tc>
                <a:tc>
                  <a:txBody>
                    <a:bodyPr/>
                    <a:lstStyle/>
                    <a:p>
                      <a:pPr algn="l"/>
                      <a:r>
                        <a:rPr lang="fr-CA" sz="1600"/>
                        <a:t>81 (50, 100)</a:t>
                      </a:r>
                    </a:p>
                  </a:txBody>
                  <a:tcPr marL="30938" marR="30938" marT="15468" marB="15468" anchor="ctr">
                    <a:lnL>
                      <a:noFill/>
                    </a:lnL>
                    <a:lnR>
                      <a:noFill/>
                    </a:lnR>
                    <a:lnT>
                      <a:noFill/>
                    </a:lnT>
                    <a:lnB>
                      <a:noFill/>
                    </a:lnB>
                  </a:tcPr>
                </a:tc>
                <a:tc>
                  <a:txBody>
                    <a:bodyPr/>
                    <a:lstStyle/>
                    <a:p>
                      <a:pPr algn="l"/>
                      <a:r>
                        <a:rPr lang="fr-CA" sz="1600"/>
                        <a:t>.5</a:t>
                      </a:r>
                    </a:p>
                  </a:txBody>
                  <a:tcPr marL="30938" marR="30938" marT="15468" marB="15468" anchor="ctr">
                    <a:lnL>
                      <a:noFill/>
                    </a:lnL>
                    <a:lnR>
                      <a:noFill/>
                    </a:lnR>
                    <a:lnT>
                      <a:noFill/>
                    </a:lnT>
                    <a:lnB>
                      <a:noFill/>
                    </a:lnB>
                  </a:tcPr>
                </a:tc>
              </a:tr>
              <a:tr h="274769">
                <a:tc>
                  <a:txBody>
                    <a:bodyPr/>
                    <a:lstStyle/>
                    <a:p>
                      <a:pPr algn="l"/>
                      <a:endParaRPr lang="fr-CA" sz="1600"/>
                    </a:p>
                  </a:txBody>
                  <a:tcPr marL="30938" marR="30938" marT="15468" marB="15468" anchor="ctr">
                    <a:lnL>
                      <a:noFill/>
                    </a:lnL>
                    <a:lnR>
                      <a:noFill/>
                    </a:lnR>
                    <a:lnT>
                      <a:noFill/>
                    </a:lnT>
                    <a:lnB>
                      <a:noFill/>
                    </a:lnB>
                  </a:tcPr>
                </a:tc>
                <a:tc>
                  <a:txBody>
                    <a:bodyPr/>
                    <a:lstStyle/>
                    <a:p>
                      <a:pPr algn="l"/>
                      <a:r>
                        <a:rPr lang="fr-CA" sz="1600" dirty="0"/>
                        <a:t>24</a:t>
                      </a:r>
                    </a:p>
                  </a:txBody>
                  <a:tcPr marL="30938" marR="30938" marT="15468" marB="15468" anchor="ctr">
                    <a:lnL>
                      <a:noFill/>
                    </a:lnL>
                    <a:lnR>
                      <a:noFill/>
                    </a:lnR>
                    <a:lnT>
                      <a:noFill/>
                    </a:lnT>
                    <a:lnB>
                      <a:noFill/>
                    </a:lnB>
                  </a:tcPr>
                </a:tc>
                <a:tc>
                  <a:txBody>
                    <a:bodyPr/>
                    <a:lstStyle/>
                    <a:p>
                      <a:r>
                        <a:rPr lang="fr-CA" sz="1600"/>
                        <a:t>88 (73, 101)</a:t>
                      </a:r>
                    </a:p>
                  </a:txBody>
                  <a:tcPr marL="30938" marR="30938" marT="15468" marB="15468" anchor="ctr">
                    <a:lnL>
                      <a:noFill/>
                    </a:lnL>
                    <a:lnR>
                      <a:noFill/>
                    </a:lnR>
                    <a:lnT>
                      <a:noFill/>
                    </a:lnT>
                    <a:lnB>
                      <a:noFill/>
                    </a:lnB>
                  </a:tcPr>
                </a:tc>
                <a:tc>
                  <a:txBody>
                    <a:bodyPr/>
                    <a:lstStyle/>
                    <a:p>
                      <a:r>
                        <a:rPr lang="fr-CA" sz="1600"/>
                        <a:t>93 (72, 121)</a:t>
                      </a:r>
                    </a:p>
                  </a:txBody>
                  <a:tcPr marL="30938" marR="30938" marT="15468" marB="15468" anchor="ctr">
                    <a:lnL>
                      <a:noFill/>
                    </a:lnL>
                    <a:lnR>
                      <a:noFill/>
                    </a:lnR>
                    <a:lnT>
                      <a:noFill/>
                    </a:lnT>
                    <a:lnB>
                      <a:noFill/>
                    </a:lnB>
                  </a:tcPr>
                </a:tc>
                <a:tc>
                  <a:txBody>
                    <a:bodyPr/>
                    <a:lstStyle/>
                    <a:p>
                      <a:pPr algn="l"/>
                      <a:r>
                        <a:rPr lang="fr-CA" sz="1600"/>
                        <a:t>.4</a:t>
                      </a:r>
                    </a:p>
                  </a:txBody>
                  <a:tcPr marL="30938" marR="30938" marT="15468" marB="15468" anchor="ctr">
                    <a:lnL>
                      <a:noFill/>
                    </a:lnL>
                    <a:lnR>
                      <a:noFill/>
                    </a:lnR>
                    <a:lnT>
                      <a:noFill/>
                    </a:lnT>
                    <a:lnB>
                      <a:noFill/>
                    </a:lnB>
                  </a:tcPr>
                </a:tc>
              </a:tr>
              <a:tr h="380967">
                <a:tc>
                  <a:txBody>
                    <a:bodyPr/>
                    <a:lstStyle/>
                    <a:p>
                      <a:pPr algn="l"/>
                      <a:r>
                        <a:rPr lang="fr-CA" sz="1600" dirty="0"/>
                        <a:t>RVO </a:t>
                      </a:r>
                      <a:r>
                        <a:rPr lang="fr-CA" sz="1100" dirty="0"/>
                        <a:t>(</a:t>
                      </a:r>
                      <a:r>
                        <a:rPr lang="fr-CA" sz="1100" dirty="0" err="1"/>
                        <a:t>mL</a:t>
                      </a:r>
                      <a:r>
                        <a:rPr lang="fr-CA" sz="1100" dirty="0"/>
                        <a:t>/kg/min</a:t>
                      </a:r>
                      <a:r>
                        <a:rPr lang="fr-CA" sz="1100" dirty="0" smtClean="0"/>
                        <a:t>)</a:t>
                      </a:r>
                      <a:endParaRPr lang="fr-CA" sz="1100" dirty="0"/>
                    </a:p>
                  </a:txBody>
                  <a:tcPr marL="30938" marR="30938" marT="15468" marB="15468" anchor="ctr">
                    <a:lnL>
                      <a:noFill/>
                    </a:lnL>
                    <a:lnR>
                      <a:noFill/>
                    </a:lnR>
                    <a:lnT>
                      <a:noFill/>
                    </a:lnT>
                    <a:lnB>
                      <a:noFill/>
                    </a:lnB>
                  </a:tcPr>
                </a:tc>
                <a:tc>
                  <a:txBody>
                    <a:bodyPr/>
                    <a:lstStyle/>
                    <a:p>
                      <a:pPr algn="l"/>
                      <a:r>
                        <a:rPr lang="fr-CA" sz="1600"/>
                        <a:t>3</a:t>
                      </a:r>
                      <a:r>
                        <a:rPr lang="fr-CA" sz="1600">
                          <a:hlinkClick r:id="rId2"/>
                        </a:rPr>
                        <a:t>‡</a:t>
                      </a:r>
                      <a:endParaRPr lang="fr-CA" sz="1600"/>
                    </a:p>
                  </a:txBody>
                  <a:tcPr marL="30938" marR="30938" marT="15468" marB="15468" anchor="ctr">
                    <a:lnL>
                      <a:noFill/>
                    </a:lnL>
                    <a:lnR>
                      <a:noFill/>
                    </a:lnR>
                    <a:lnT>
                      <a:noFill/>
                    </a:lnT>
                    <a:lnB>
                      <a:noFill/>
                    </a:lnB>
                  </a:tcPr>
                </a:tc>
                <a:tc>
                  <a:txBody>
                    <a:bodyPr/>
                    <a:lstStyle/>
                    <a:p>
                      <a:r>
                        <a:rPr lang="fr-CA" sz="1600"/>
                        <a:t>182 (140, 240)</a:t>
                      </a:r>
                    </a:p>
                  </a:txBody>
                  <a:tcPr marL="30938" marR="30938" marT="15468" marB="15468" anchor="ctr">
                    <a:lnL>
                      <a:noFill/>
                    </a:lnL>
                    <a:lnR>
                      <a:noFill/>
                    </a:lnR>
                    <a:lnT>
                      <a:noFill/>
                    </a:lnT>
                    <a:lnB>
                      <a:noFill/>
                    </a:lnB>
                  </a:tcPr>
                </a:tc>
                <a:tc>
                  <a:txBody>
                    <a:bodyPr/>
                    <a:lstStyle/>
                    <a:p>
                      <a:r>
                        <a:rPr lang="fr-CA" sz="1600"/>
                        <a:t>189 (133, 271)</a:t>
                      </a:r>
                    </a:p>
                  </a:txBody>
                  <a:tcPr marL="30938" marR="30938" marT="15468" marB="15468" anchor="ctr">
                    <a:lnL>
                      <a:noFill/>
                    </a:lnL>
                    <a:lnR>
                      <a:noFill/>
                    </a:lnR>
                    <a:lnT>
                      <a:noFill/>
                    </a:lnT>
                    <a:lnB>
                      <a:noFill/>
                    </a:lnB>
                  </a:tcPr>
                </a:tc>
                <a:tc>
                  <a:txBody>
                    <a:bodyPr/>
                    <a:lstStyle/>
                    <a:p>
                      <a:pPr algn="l"/>
                      <a:r>
                        <a:rPr lang="fr-CA" sz="1600"/>
                        <a:t>.9</a:t>
                      </a:r>
                    </a:p>
                  </a:txBody>
                  <a:tcPr marL="30938" marR="30938" marT="15468" marB="15468" anchor="ctr">
                    <a:lnL>
                      <a:noFill/>
                    </a:lnL>
                    <a:lnR>
                      <a:noFill/>
                    </a:lnR>
                    <a:lnT>
                      <a:noFill/>
                    </a:lnT>
                    <a:lnB>
                      <a:noFill/>
                    </a:lnB>
                  </a:tcPr>
                </a:tc>
              </a:tr>
              <a:tr h="360915">
                <a:tc>
                  <a:txBody>
                    <a:bodyPr/>
                    <a:lstStyle/>
                    <a:p>
                      <a:pPr algn="l"/>
                      <a:endParaRPr lang="fr-CA" sz="1600"/>
                    </a:p>
                  </a:txBody>
                  <a:tcPr marL="30938" marR="30938" marT="15468" marB="15468" anchor="ctr">
                    <a:lnL>
                      <a:noFill/>
                    </a:lnL>
                    <a:lnR>
                      <a:noFill/>
                    </a:lnR>
                    <a:lnT>
                      <a:noFill/>
                    </a:lnT>
                    <a:lnB>
                      <a:noFill/>
                    </a:lnB>
                  </a:tcPr>
                </a:tc>
                <a:tc>
                  <a:txBody>
                    <a:bodyPr/>
                    <a:lstStyle/>
                    <a:p>
                      <a:pPr algn="l"/>
                      <a:r>
                        <a:rPr lang="fr-CA" sz="1600"/>
                        <a:t>7</a:t>
                      </a:r>
                    </a:p>
                  </a:txBody>
                  <a:tcPr marL="30938" marR="30938" marT="15468" marB="15468" anchor="ctr">
                    <a:lnL>
                      <a:noFill/>
                    </a:lnL>
                    <a:lnR>
                      <a:noFill/>
                    </a:lnR>
                    <a:lnT>
                      <a:noFill/>
                    </a:lnT>
                    <a:lnB>
                      <a:noFill/>
                    </a:lnB>
                  </a:tcPr>
                </a:tc>
                <a:tc>
                  <a:txBody>
                    <a:bodyPr/>
                    <a:lstStyle/>
                    <a:p>
                      <a:r>
                        <a:rPr lang="fr-CA" sz="1600"/>
                        <a:t>177 (147, 258)</a:t>
                      </a:r>
                    </a:p>
                  </a:txBody>
                  <a:tcPr marL="30938" marR="30938" marT="15468" marB="15468" anchor="ctr">
                    <a:lnL>
                      <a:noFill/>
                    </a:lnL>
                    <a:lnR>
                      <a:noFill/>
                    </a:lnR>
                    <a:lnT>
                      <a:noFill/>
                    </a:lnT>
                    <a:lnB>
                      <a:noFill/>
                    </a:lnB>
                  </a:tcPr>
                </a:tc>
                <a:tc>
                  <a:txBody>
                    <a:bodyPr/>
                    <a:lstStyle/>
                    <a:p>
                      <a:r>
                        <a:rPr lang="fr-CA" sz="1600"/>
                        <a:t>187 (140, 240)</a:t>
                      </a:r>
                    </a:p>
                  </a:txBody>
                  <a:tcPr marL="30938" marR="30938" marT="15468" marB="15468" anchor="ctr">
                    <a:lnL>
                      <a:noFill/>
                    </a:lnL>
                    <a:lnR>
                      <a:noFill/>
                    </a:lnR>
                    <a:lnT>
                      <a:noFill/>
                    </a:lnT>
                    <a:lnB>
                      <a:noFill/>
                    </a:lnB>
                  </a:tcPr>
                </a:tc>
                <a:tc>
                  <a:txBody>
                    <a:bodyPr/>
                    <a:lstStyle/>
                    <a:p>
                      <a:pPr algn="l"/>
                      <a:r>
                        <a:rPr lang="fr-CA" sz="1600"/>
                        <a:t>.9</a:t>
                      </a:r>
                    </a:p>
                  </a:txBody>
                  <a:tcPr marL="30938" marR="30938" marT="15468" marB="15468" anchor="ctr">
                    <a:lnL>
                      <a:noFill/>
                    </a:lnL>
                    <a:lnR>
                      <a:noFill/>
                    </a:lnR>
                    <a:lnT>
                      <a:noFill/>
                    </a:lnT>
                    <a:lnB>
                      <a:noFill/>
                    </a:lnB>
                  </a:tcPr>
                </a:tc>
              </a:tr>
              <a:tr h="360915">
                <a:tc>
                  <a:txBody>
                    <a:bodyPr/>
                    <a:lstStyle/>
                    <a:p>
                      <a:pPr algn="l"/>
                      <a:endParaRPr lang="fr-CA" sz="1600"/>
                    </a:p>
                  </a:txBody>
                  <a:tcPr marL="30938" marR="30938" marT="15468" marB="15468" anchor="ctr">
                    <a:lnL>
                      <a:noFill/>
                    </a:lnL>
                    <a:lnR>
                      <a:noFill/>
                    </a:lnR>
                    <a:lnT>
                      <a:noFill/>
                    </a:lnT>
                    <a:lnB>
                      <a:noFill/>
                    </a:lnB>
                  </a:tcPr>
                </a:tc>
                <a:tc>
                  <a:txBody>
                    <a:bodyPr/>
                    <a:lstStyle/>
                    <a:p>
                      <a:pPr algn="l"/>
                      <a:r>
                        <a:rPr lang="fr-CA" sz="1600"/>
                        <a:t>10</a:t>
                      </a:r>
                    </a:p>
                  </a:txBody>
                  <a:tcPr marL="30938" marR="30938" marT="15468" marB="15468" anchor="ctr">
                    <a:lnL>
                      <a:noFill/>
                    </a:lnL>
                    <a:lnR>
                      <a:noFill/>
                    </a:lnR>
                    <a:lnT>
                      <a:noFill/>
                    </a:lnT>
                    <a:lnB>
                      <a:noFill/>
                    </a:lnB>
                  </a:tcPr>
                </a:tc>
                <a:tc>
                  <a:txBody>
                    <a:bodyPr/>
                    <a:lstStyle/>
                    <a:p>
                      <a:r>
                        <a:rPr lang="fr-CA" sz="1600"/>
                        <a:t>189 (146, 258)</a:t>
                      </a:r>
                    </a:p>
                  </a:txBody>
                  <a:tcPr marL="30938" marR="30938" marT="15468" marB="15468" anchor="ctr">
                    <a:lnL>
                      <a:noFill/>
                    </a:lnL>
                    <a:lnR>
                      <a:noFill/>
                    </a:lnR>
                    <a:lnT>
                      <a:noFill/>
                    </a:lnT>
                    <a:lnB>
                      <a:noFill/>
                    </a:lnB>
                  </a:tcPr>
                </a:tc>
                <a:tc>
                  <a:txBody>
                    <a:bodyPr/>
                    <a:lstStyle/>
                    <a:p>
                      <a:r>
                        <a:rPr lang="fr-CA" sz="1600"/>
                        <a:t>187 (133, 243)</a:t>
                      </a:r>
                    </a:p>
                  </a:txBody>
                  <a:tcPr marL="30938" marR="30938" marT="15468" marB="15468" anchor="ctr">
                    <a:lnL>
                      <a:noFill/>
                    </a:lnL>
                    <a:lnR>
                      <a:noFill/>
                    </a:lnR>
                    <a:lnT>
                      <a:noFill/>
                    </a:lnT>
                    <a:lnB>
                      <a:noFill/>
                    </a:lnB>
                  </a:tcPr>
                </a:tc>
                <a:tc>
                  <a:txBody>
                    <a:bodyPr/>
                    <a:lstStyle/>
                    <a:p>
                      <a:pPr algn="l"/>
                      <a:r>
                        <a:rPr lang="fr-CA" sz="1600" dirty="0"/>
                        <a:t>.4</a:t>
                      </a:r>
                    </a:p>
                  </a:txBody>
                  <a:tcPr marL="30938" marR="30938" marT="15468" marB="15468" anchor="ctr">
                    <a:lnL>
                      <a:noFill/>
                    </a:lnL>
                    <a:lnR>
                      <a:noFill/>
                    </a:lnR>
                    <a:lnT>
                      <a:noFill/>
                    </a:lnT>
                    <a:lnB>
                      <a:noFill/>
                    </a:lnB>
                  </a:tcPr>
                </a:tc>
              </a:tr>
              <a:tr h="360915">
                <a:tc>
                  <a:txBody>
                    <a:bodyPr/>
                    <a:lstStyle/>
                    <a:p>
                      <a:pPr algn="l"/>
                      <a:endParaRPr lang="fr-CA" sz="1600"/>
                    </a:p>
                  </a:txBody>
                  <a:tcPr marL="30938" marR="30938" marT="15468" marB="15468" anchor="ctr">
                    <a:lnL>
                      <a:noFill/>
                    </a:lnL>
                    <a:lnR>
                      <a:noFill/>
                    </a:lnR>
                    <a:lnT>
                      <a:noFill/>
                    </a:lnT>
                    <a:lnB>
                      <a:noFill/>
                    </a:lnB>
                  </a:tcPr>
                </a:tc>
                <a:tc>
                  <a:txBody>
                    <a:bodyPr/>
                    <a:lstStyle/>
                    <a:p>
                      <a:pPr algn="l"/>
                      <a:r>
                        <a:rPr lang="fr-CA" sz="1600"/>
                        <a:t>24</a:t>
                      </a:r>
                    </a:p>
                  </a:txBody>
                  <a:tcPr marL="30938" marR="30938" marT="15468" marB="15468" anchor="ctr">
                    <a:lnL>
                      <a:noFill/>
                    </a:lnL>
                    <a:lnR>
                      <a:noFill/>
                    </a:lnR>
                    <a:lnT>
                      <a:noFill/>
                    </a:lnT>
                    <a:lnB>
                      <a:noFill/>
                    </a:lnB>
                  </a:tcPr>
                </a:tc>
                <a:tc>
                  <a:txBody>
                    <a:bodyPr/>
                    <a:lstStyle/>
                    <a:p>
                      <a:r>
                        <a:rPr lang="fr-CA" sz="1600"/>
                        <a:t>242 (194, 301)</a:t>
                      </a:r>
                    </a:p>
                  </a:txBody>
                  <a:tcPr marL="30938" marR="30938" marT="15468" marB="15468" anchor="ctr">
                    <a:lnL>
                      <a:noFill/>
                    </a:lnL>
                    <a:lnR>
                      <a:noFill/>
                    </a:lnR>
                    <a:lnT>
                      <a:noFill/>
                    </a:lnT>
                    <a:lnB>
                      <a:noFill/>
                    </a:lnB>
                  </a:tcPr>
                </a:tc>
                <a:tc>
                  <a:txBody>
                    <a:bodyPr/>
                    <a:lstStyle/>
                    <a:p>
                      <a:r>
                        <a:rPr lang="fr-CA" sz="1600"/>
                        <a:t>250 (207, 306)</a:t>
                      </a:r>
                    </a:p>
                  </a:txBody>
                  <a:tcPr marL="30938" marR="30938" marT="15468" marB="15468" anchor="ctr">
                    <a:lnL>
                      <a:noFill/>
                    </a:lnL>
                    <a:lnR>
                      <a:noFill/>
                    </a:lnR>
                    <a:lnT>
                      <a:noFill/>
                    </a:lnT>
                    <a:lnB>
                      <a:noFill/>
                    </a:lnB>
                  </a:tcPr>
                </a:tc>
                <a:tc>
                  <a:txBody>
                    <a:bodyPr/>
                    <a:lstStyle/>
                    <a:p>
                      <a:pPr algn="l"/>
                      <a:r>
                        <a:rPr lang="fr-CA" sz="1600" dirty="0"/>
                        <a:t>.7</a:t>
                      </a:r>
                    </a:p>
                  </a:txBody>
                  <a:tcPr marL="30938" marR="30938" marT="15468" marB="15468" anchor="ctr">
                    <a:lnL>
                      <a:noFill/>
                    </a:lnL>
                    <a:lnR>
                      <a:noFill/>
                    </a:lnR>
                    <a:lnT>
                      <a:noFill/>
                    </a:lnT>
                    <a:lnB>
                      <a:noFill/>
                    </a:lnB>
                  </a:tcPr>
                </a:tc>
              </a:tr>
              <a:tr h="360915">
                <a:tc>
                  <a:txBody>
                    <a:bodyPr/>
                    <a:lstStyle/>
                    <a:p>
                      <a:pPr algn="l"/>
                      <a:r>
                        <a:rPr lang="fr-CA" sz="1600"/>
                        <a:t>BP (mm Hg)</a:t>
                      </a:r>
                    </a:p>
                  </a:txBody>
                  <a:tcPr marL="30938" marR="30938" marT="15468" marB="15468" anchor="ctr">
                    <a:lnL>
                      <a:noFill/>
                    </a:lnL>
                    <a:lnR>
                      <a:noFill/>
                    </a:lnR>
                    <a:lnT>
                      <a:noFill/>
                    </a:lnT>
                    <a:lnB>
                      <a:noFill/>
                    </a:lnB>
                  </a:tcPr>
                </a:tc>
                <a:tc>
                  <a:txBody>
                    <a:bodyPr/>
                    <a:lstStyle/>
                    <a:p>
                      <a:pPr algn="l"/>
                      <a:r>
                        <a:rPr lang="fr-CA" sz="1600"/>
                        <a:t>3</a:t>
                      </a:r>
                      <a:r>
                        <a:rPr lang="fr-CA" sz="1600">
                          <a:hlinkClick r:id="rId2"/>
                        </a:rPr>
                        <a:t>‡</a:t>
                      </a:r>
                      <a:endParaRPr lang="fr-CA" sz="1600"/>
                    </a:p>
                  </a:txBody>
                  <a:tcPr marL="30938" marR="30938" marT="15468" marB="15468" anchor="ctr">
                    <a:lnL>
                      <a:noFill/>
                    </a:lnL>
                    <a:lnR>
                      <a:noFill/>
                    </a:lnR>
                    <a:lnT>
                      <a:noFill/>
                    </a:lnT>
                    <a:lnB>
                      <a:noFill/>
                    </a:lnB>
                  </a:tcPr>
                </a:tc>
                <a:tc>
                  <a:txBody>
                    <a:bodyPr/>
                    <a:lstStyle/>
                    <a:p>
                      <a:pPr algn="l"/>
                      <a:r>
                        <a:rPr lang="fr-CA" sz="1600"/>
                        <a:t>31 ± 6</a:t>
                      </a:r>
                    </a:p>
                  </a:txBody>
                  <a:tcPr marL="30938" marR="30938" marT="15468" marB="15468" anchor="ctr">
                    <a:lnL>
                      <a:noFill/>
                    </a:lnL>
                    <a:lnR>
                      <a:noFill/>
                    </a:lnR>
                    <a:lnT>
                      <a:noFill/>
                    </a:lnT>
                    <a:lnB>
                      <a:noFill/>
                    </a:lnB>
                  </a:tcPr>
                </a:tc>
                <a:tc>
                  <a:txBody>
                    <a:bodyPr/>
                    <a:lstStyle/>
                    <a:p>
                      <a:pPr algn="l"/>
                      <a:r>
                        <a:rPr lang="fr-CA" sz="1600"/>
                        <a:t>30 ± 3</a:t>
                      </a:r>
                    </a:p>
                  </a:txBody>
                  <a:tcPr marL="30938" marR="30938" marT="15468" marB="15468" anchor="ctr">
                    <a:lnL>
                      <a:noFill/>
                    </a:lnL>
                    <a:lnR>
                      <a:noFill/>
                    </a:lnR>
                    <a:lnT>
                      <a:noFill/>
                    </a:lnT>
                    <a:lnB>
                      <a:noFill/>
                    </a:lnB>
                  </a:tcPr>
                </a:tc>
                <a:tc>
                  <a:txBody>
                    <a:bodyPr/>
                    <a:lstStyle/>
                    <a:p>
                      <a:pPr algn="l"/>
                      <a:r>
                        <a:rPr lang="fr-CA" sz="1600"/>
                        <a:t>.4</a:t>
                      </a:r>
                    </a:p>
                  </a:txBody>
                  <a:tcPr marL="30938" marR="30938" marT="15468" marB="15468" anchor="ctr">
                    <a:lnL>
                      <a:noFill/>
                    </a:lnL>
                    <a:lnR>
                      <a:noFill/>
                    </a:lnR>
                    <a:lnT>
                      <a:noFill/>
                    </a:lnT>
                    <a:lnB>
                      <a:noFill/>
                    </a:lnB>
                  </a:tcPr>
                </a:tc>
              </a:tr>
              <a:tr h="274769">
                <a:tc>
                  <a:txBody>
                    <a:bodyPr/>
                    <a:lstStyle/>
                    <a:p>
                      <a:pPr algn="l"/>
                      <a:endParaRPr lang="fr-CA" sz="1600"/>
                    </a:p>
                  </a:txBody>
                  <a:tcPr marL="30938" marR="30938" marT="15468" marB="15468" anchor="ctr">
                    <a:lnL>
                      <a:noFill/>
                    </a:lnL>
                    <a:lnR>
                      <a:noFill/>
                    </a:lnR>
                    <a:lnT>
                      <a:noFill/>
                    </a:lnT>
                    <a:lnB>
                      <a:noFill/>
                    </a:lnB>
                  </a:tcPr>
                </a:tc>
                <a:tc>
                  <a:txBody>
                    <a:bodyPr/>
                    <a:lstStyle/>
                    <a:p>
                      <a:pPr algn="l"/>
                      <a:r>
                        <a:rPr lang="fr-CA" sz="1600" dirty="0"/>
                        <a:t>7</a:t>
                      </a:r>
                    </a:p>
                  </a:txBody>
                  <a:tcPr marL="30938" marR="30938" marT="15468" marB="15468" anchor="ctr">
                    <a:lnL>
                      <a:noFill/>
                    </a:lnL>
                    <a:lnR>
                      <a:noFill/>
                    </a:lnR>
                    <a:lnT>
                      <a:noFill/>
                    </a:lnT>
                    <a:lnB>
                      <a:noFill/>
                    </a:lnB>
                  </a:tcPr>
                </a:tc>
                <a:tc>
                  <a:txBody>
                    <a:bodyPr/>
                    <a:lstStyle/>
                    <a:p>
                      <a:pPr algn="l"/>
                      <a:r>
                        <a:rPr lang="fr-CA" sz="1600"/>
                        <a:t>28 ± 5</a:t>
                      </a:r>
                    </a:p>
                  </a:txBody>
                  <a:tcPr marL="30938" marR="30938" marT="15468" marB="15468" anchor="ctr">
                    <a:lnL>
                      <a:noFill/>
                    </a:lnL>
                    <a:lnR>
                      <a:noFill/>
                    </a:lnR>
                    <a:lnT>
                      <a:noFill/>
                    </a:lnT>
                    <a:lnB>
                      <a:noFill/>
                    </a:lnB>
                  </a:tcPr>
                </a:tc>
                <a:tc>
                  <a:txBody>
                    <a:bodyPr/>
                    <a:lstStyle/>
                    <a:p>
                      <a:pPr algn="l"/>
                      <a:r>
                        <a:rPr lang="fr-CA" sz="1600"/>
                        <a:t>32 ± 6</a:t>
                      </a:r>
                    </a:p>
                  </a:txBody>
                  <a:tcPr marL="30938" marR="30938" marT="15468" marB="15468" anchor="ctr">
                    <a:lnL>
                      <a:noFill/>
                    </a:lnL>
                    <a:lnR>
                      <a:noFill/>
                    </a:lnR>
                    <a:lnT>
                      <a:noFill/>
                    </a:lnT>
                    <a:lnB>
                      <a:noFill/>
                    </a:lnB>
                  </a:tcPr>
                </a:tc>
                <a:tc>
                  <a:txBody>
                    <a:bodyPr/>
                    <a:lstStyle/>
                    <a:p>
                      <a:pPr algn="l"/>
                      <a:r>
                        <a:rPr lang="fr-CA" sz="1600" dirty="0"/>
                        <a:t>.001</a:t>
                      </a:r>
                    </a:p>
                  </a:txBody>
                  <a:tcPr marL="30938" marR="30938" marT="15468" marB="15468" anchor="ctr">
                    <a:lnL>
                      <a:noFill/>
                    </a:lnL>
                    <a:lnR>
                      <a:noFill/>
                    </a:lnR>
                    <a:lnT>
                      <a:noFill/>
                    </a:lnT>
                    <a:lnB>
                      <a:noFill/>
                    </a:lnB>
                  </a:tcPr>
                </a:tc>
              </a:tr>
              <a:tr h="274769">
                <a:tc>
                  <a:txBody>
                    <a:bodyPr/>
                    <a:lstStyle/>
                    <a:p>
                      <a:pPr algn="l"/>
                      <a:endParaRPr lang="fr-CA" sz="1600"/>
                    </a:p>
                  </a:txBody>
                  <a:tcPr marL="30938" marR="30938" marT="15468" marB="15468" anchor="ctr">
                    <a:lnL>
                      <a:noFill/>
                    </a:lnL>
                    <a:lnR>
                      <a:noFill/>
                    </a:lnR>
                    <a:lnT>
                      <a:noFill/>
                    </a:lnT>
                    <a:lnB>
                      <a:noFill/>
                    </a:lnB>
                  </a:tcPr>
                </a:tc>
                <a:tc>
                  <a:txBody>
                    <a:bodyPr/>
                    <a:lstStyle/>
                    <a:p>
                      <a:pPr algn="l"/>
                      <a:r>
                        <a:rPr lang="fr-CA" sz="1600"/>
                        <a:t>10</a:t>
                      </a:r>
                    </a:p>
                  </a:txBody>
                  <a:tcPr marL="30938" marR="30938" marT="15468" marB="15468" anchor="ctr">
                    <a:lnL>
                      <a:noFill/>
                    </a:lnL>
                    <a:lnR>
                      <a:noFill/>
                    </a:lnR>
                    <a:lnT>
                      <a:noFill/>
                    </a:lnT>
                    <a:lnB>
                      <a:noFill/>
                    </a:lnB>
                  </a:tcPr>
                </a:tc>
                <a:tc>
                  <a:txBody>
                    <a:bodyPr/>
                    <a:lstStyle/>
                    <a:p>
                      <a:pPr algn="l"/>
                      <a:r>
                        <a:rPr lang="fr-CA" sz="1600"/>
                        <a:t>29 ± 4</a:t>
                      </a:r>
                    </a:p>
                  </a:txBody>
                  <a:tcPr marL="30938" marR="30938" marT="15468" marB="15468" anchor="ctr">
                    <a:lnL>
                      <a:noFill/>
                    </a:lnL>
                    <a:lnR>
                      <a:noFill/>
                    </a:lnR>
                    <a:lnT>
                      <a:noFill/>
                    </a:lnT>
                    <a:lnB>
                      <a:noFill/>
                    </a:lnB>
                  </a:tcPr>
                </a:tc>
                <a:tc>
                  <a:txBody>
                    <a:bodyPr/>
                    <a:lstStyle/>
                    <a:p>
                      <a:pPr algn="l"/>
                      <a:r>
                        <a:rPr lang="fr-CA" sz="1600"/>
                        <a:t>32 ± 5</a:t>
                      </a:r>
                    </a:p>
                  </a:txBody>
                  <a:tcPr marL="30938" marR="30938" marT="15468" marB="15468" anchor="ctr">
                    <a:lnL>
                      <a:noFill/>
                    </a:lnL>
                    <a:lnR>
                      <a:noFill/>
                    </a:lnR>
                    <a:lnT>
                      <a:noFill/>
                    </a:lnT>
                    <a:lnB>
                      <a:noFill/>
                    </a:lnB>
                  </a:tcPr>
                </a:tc>
                <a:tc>
                  <a:txBody>
                    <a:bodyPr/>
                    <a:lstStyle/>
                    <a:p>
                      <a:pPr algn="l"/>
                      <a:r>
                        <a:rPr lang="fr-CA" sz="1600" dirty="0"/>
                        <a:t>.004</a:t>
                      </a:r>
                    </a:p>
                  </a:txBody>
                  <a:tcPr marL="30938" marR="30938" marT="15468" marB="15468" anchor="ctr">
                    <a:lnL>
                      <a:noFill/>
                    </a:lnL>
                    <a:lnR>
                      <a:noFill/>
                    </a:lnR>
                    <a:lnT>
                      <a:noFill/>
                    </a:lnT>
                    <a:lnB>
                      <a:noFill/>
                    </a:lnB>
                  </a:tcPr>
                </a:tc>
              </a:tr>
              <a:tr h="274769">
                <a:tc>
                  <a:txBody>
                    <a:bodyPr/>
                    <a:lstStyle/>
                    <a:p>
                      <a:pPr algn="l"/>
                      <a:endParaRPr lang="fr-CA" sz="1600"/>
                    </a:p>
                  </a:txBody>
                  <a:tcPr marL="30938" marR="30938" marT="15468" marB="15468" anchor="ctr">
                    <a:lnL>
                      <a:noFill/>
                    </a:lnL>
                    <a:lnR>
                      <a:noFill/>
                    </a:lnR>
                    <a:lnT>
                      <a:noFill/>
                    </a:lnT>
                    <a:lnB>
                      <a:noFill/>
                    </a:lnB>
                  </a:tcPr>
                </a:tc>
                <a:tc>
                  <a:txBody>
                    <a:bodyPr/>
                    <a:lstStyle/>
                    <a:p>
                      <a:pPr algn="l"/>
                      <a:r>
                        <a:rPr lang="fr-CA" sz="1600"/>
                        <a:t>24</a:t>
                      </a:r>
                    </a:p>
                  </a:txBody>
                  <a:tcPr marL="30938" marR="30938" marT="15468" marB="15468" anchor="ctr">
                    <a:lnL>
                      <a:noFill/>
                    </a:lnL>
                    <a:lnR>
                      <a:noFill/>
                    </a:lnR>
                    <a:lnT>
                      <a:noFill/>
                    </a:lnT>
                    <a:lnB>
                      <a:noFill/>
                    </a:lnB>
                  </a:tcPr>
                </a:tc>
                <a:tc>
                  <a:txBody>
                    <a:bodyPr/>
                    <a:lstStyle/>
                    <a:p>
                      <a:pPr algn="l"/>
                      <a:r>
                        <a:rPr lang="fr-CA" sz="1600"/>
                        <a:t>34 ± 5</a:t>
                      </a:r>
                    </a:p>
                  </a:txBody>
                  <a:tcPr marL="30938" marR="30938" marT="15468" marB="15468" anchor="ctr">
                    <a:lnL>
                      <a:noFill/>
                    </a:lnL>
                    <a:lnR>
                      <a:noFill/>
                    </a:lnR>
                    <a:lnT>
                      <a:noFill/>
                    </a:lnT>
                    <a:lnB>
                      <a:noFill/>
                    </a:lnB>
                  </a:tcPr>
                </a:tc>
                <a:tc>
                  <a:txBody>
                    <a:bodyPr/>
                    <a:lstStyle/>
                    <a:p>
                      <a:pPr algn="l"/>
                      <a:r>
                        <a:rPr lang="fr-CA" sz="1600"/>
                        <a:t>36 ± 6</a:t>
                      </a:r>
                    </a:p>
                  </a:txBody>
                  <a:tcPr marL="30938" marR="30938" marT="15468" marB="15468" anchor="ctr">
                    <a:lnL>
                      <a:noFill/>
                    </a:lnL>
                    <a:lnR>
                      <a:noFill/>
                    </a:lnR>
                    <a:lnT>
                      <a:noFill/>
                    </a:lnT>
                    <a:lnB>
                      <a:noFill/>
                    </a:lnB>
                  </a:tcPr>
                </a:tc>
                <a:tc>
                  <a:txBody>
                    <a:bodyPr/>
                    <a:lstStyle/>
                    <a:p>
                      <a:pPr algn="l"/>
                      <a:r>
                        <a:rPr lang="fr-CA" sz="1600" dirty="0"/>
                        <a:t>.2</a:t>
                      </a:r>
                    </a:p>
                  </a:txBody>
                  <a:tcPr marL="30938" marR="30938" marT="15468" marB="15468" anchor="ctr">
                    <a:lnL>
                      <a:noFill/>
                    </a:lnL>
                    <a:lnR>
                      <a:noFill/>
                    </a:lnR>
                    <a:lnT>
                      <a:noFill/>
                    </a:lnT>
                    <a:lnB>
                      <a:noFill/>
                    </a:lnB>
                  </a:tcPr>
                </a:tc>
              </a:tr>
              <a:tr h="326547">
                <a:tc>
                  <a:txBody>
                    <a:bodyPr/>
                    <a:lstStyle/>
                    <a:p>
                      <a:pPr algn="l"/>
                      <a:r>
                        <a:rPr lang="fr-CA" sz="1600" dirty="0"/>
                        <a:t>HR </a:t>
                      </a:r>
                      <a:r>
                        <a:rPr lang="fr-CA" sz="1100" dirty="0"/>
                        <a:t>(beats/min)</a:t>
                      </a:r>
                    </a:p>
                  </a:txBody>
                  <a:tcPr marL="30938" marR="30938" marT="15468" marB="15468" anchor="ctr">
                    <a:lnL>
                      <a:noFill/>
                    </a:lnL>
                    <a:lnR>
                      <a:noFill/>
                    </a:lnR>
                    <a:lnT>
                      <a:noFill/>
                    </a:lnT>
                    <a:lnB>
                      <a:noFill/>
                    </a:lnB>
                  </a:tcPr>
                </a:tc>
                <a:tc>
                  <a:txBody>
                    <a:bodyPr/>
                    <a:lstStyle/>
                    <a:p>
                      <a:pPr algn="l"/>
                      <a:r>
                        <a:rPr lang="fr-CA" sz="1600"/>
                        <a:t>3</a:t>
                      </a:r>
                      <a:r>
                        <a:rPr lang="fr-CA" sz="1600">
                          <a:hlinkClick r:id="rId2"/>
                        </a:rPr>
                        <a:t>‡</a:t>
                      </a:r>
                      <a:endParaRPr lang="fr-CA" sz="1600"/>
                    </a:p>
                  </a:txBody>
                  <a:tcPr marL="30938" marR="30938" marT="15468" marB="15468" anchor="ctr">
                    <a:lnL>
                      <a:noFill/>
                    </a:lnL>
                    <a:lnR>
                      <a:noFill/>
                    </a:lnR>
                    <a:lnT>
                      <a:noFill/>
                    </a:lnT>
                    <a:lnB>
                      <a:noFill/>
                    </a:lnB>
                  </a:tcPr>
                </a:tc>
                <a:tc>
                  <a:txBody>
                    <a:bodyPr/>
                    <a:lstStyle/>
                    <a:p>
                      <a:pPr algn="l"/>
                      <a:r>
                        <a:rPr lang="fr-CA" sz="1600"/>
                        <a:t>149 ± 16</a:t>
                      </a:r>
                    </a:p>
                  </a:txBody>
                  <a:tcPr marL="30938" marR="30938" marT="15468" marB="15468" anchor="ctr">
                    <a:lnL>
                      <a:noFill/>
                    </a:lnL>
                    <a:lnR>
                      <a:noFill/>
                    </a:lnR>
                    <a:lnT>
                      <a:noFill/>
                    </a:lnT>
                    <a:lnB>
                      <a:noFill/>
                    </a:lnB>
                  </a:tcPr>
                </a:tc>
                <a:tc>
                  <a:txBody>
                    <a:bodyPr/>
                    <a:lstStyle/>
                    <a:p>
                      <a:pPr algn="l"/>
                      <a:r>
                        <a:rPr lang="fr-CA" sz="1600"/>
                        <a:t>151 ± 17</a:t>
                      </a:r>
                    </a:p>
                  </a:txBody>
                  <a:tcPr marL="30938" marR="30938" marT="15468" marB="15468" anchor="ctr">
                    <a:lnL>
                      <a:noFill/>
                    </a:lnL>
                    <a:lnR>
                      <a:noFill/>
                    </a:lnR>
                    <a:lnT>
                      <a:noFill/>
                    </a:lnT>
                    <a:lnB>
                      <a:noFill/>
                    </a:lnB>
                  </a:tcPr>
                </a:tc>
                <a:tc>
                  <a:txBody>
                    <a:bodyPr/>
                    <a:lstStyle/>
                    <a:p>
                      <a:pPr algn="l"/>
                      <a:r>
                        <a:rPr lang="fr-CA" sz="1600" dirty="0"/>
                        <a:t>.6</a:t>
                      </a:r>
                    </a:p>
                  </a:txBody>
                  <a:tcPr marL="30938" marR="30938" marT="15468" marB="15468" anchor="ctr">
                    <a:lnL>
                      <a:noFill/>
                    </a:lnL>
                    <a:lnR>
                      <a:noFill/>
                    </a:lnR>
                    <a:lnT>
                      <a:noFill/>
                    </a:lnT>
                    <a:lnB>
                      <a:noFill/>
                    </a:lnB>
                  </a:tcPr>
                </a:tc>
              </a:tr>
              <a:tr h="274769">
                <a:tc>
                  <a:txBody>
                    <a:bodyPr/>
                    <a:lstStyle/>
                    <a:p>
                      <a:pPr algn="l"/>
                      <a:endParaRPr lang="fr-CA" sz="1600"/>
                    </a:p>
                  </a:txBody>
                  <a:tcPr marL="30938" marR="30938" marT="15468" marB="15468" anchor="ctr">
                    <a:lnL>
                      <a:noFill/>
                    </a:lnL>
                    <a:lnR>
                      <a:noFill/>
                    </a:lnR>
                    <a:lnT>
                      <a:noFill/>
                    </a:lnT>
                    <a:lnB>
                      <a:noFill/>
                    </a:lnB>
                  </a:tcPr>
                </a:tc>
                <a:tc>
                  <a:txBody>
                    <a:bodyPr/>
                    <a:lstStyle/>
                    <a:p>
                      <a:pPr algn="l"/>
                      <a:r>
                        <a:rPr lang="fr-CA" sz="1600" dirty="0"/>
                        <a:t>7</a:t>
                      </a:r>
                    </a:p>
                  </a:txBody>
                  <a:tcPr marL="30938" marR="30938" marT="15468" marB="15468" anchor="ctr">
                    <a:lnL>
                      <a:noFill/>
                    </a:lnL>
                    <a:lnR>
                      <a:noFill/>
                    </a:lnR>
                    <a:lnT>
                      <a:noFill/>
                    </a:lnT>
                    <a:lnB>
                      <a:noFill/>
                    </a:lnB>
                  </a:tcPr>
                </a:tc>
                <a:tc>
                  <a:txBody>
                    <a:bodyPr/>
                    <a:lstStyle/>
                    <a:p>
                      <a:pPr algn="l"/>
                      <a:r>
                        <a:rPr lang="fr-CA" sz="1600"/>
                        <a:t>158 ± 15</a:t>
                      </a:r>
                    </a:p>
                  </a:txBody>
                  <a:tcPr marL="30938" marR="30938" marT="15468" marB="15468" anchor="ctr">
                    <a:lnL>
                      <a:noFill/>
                    </a:lnL>
                    <a:lnR>
                      <a:noFill/>
                    </a:lnR>
                    <a:lnT>
                      <a:noFill/>
                    </a:lnT>
                    <a:lnB>
                      <a:noFill/>
                    </a:lnB>
                  </a:tcPr>
                </a:tc>
                <a:tc>
                  <a:txBody>
                    <a:bodyPr/>
                    <a:lstStyle/>
                    <a:p>
                      <a:pPr algn="l"/>
                      <a:r>
                        <a:rPr lang="fr-CA" sz="1600"/>
                        <a:t>145 ± 10</a:t>
                      </a:r>
                    </a:p>
                  </a:txBody>
                  <a:tcPr marL="30938" marR="30938" marT="15468" marB="15468" anchor="ctr">
                    <a:lnL>
                      <a:noFill/>
                    </a:lnL>
                    <a:lnR>
                      <a:noFill/>
                    </a:lnR>
                    <a:lnT>
                      <a:noFill/>
                    </a:lnT>
                    <a:lnB>
                      <a:noFill/>
                    </a:lnB>
                  </a:tcPr>
                </a:tc>
                <a:tc>
                  <a:txBody>
                    <a:bodyPr/>
                    <a:lstStyle/>
                    <a:p>
                      <a:pPr algn="l"/>
                      <a:r>
                        <a:rPr lang="fr-CA" sz="1600"/>
                        <a:t>.001</a:t>
                      </a:r>
                    </a:p>
                  </a:txBody>
                  <a:tcPr marL="30938" marR="30938" marT="15468" marB="15468" anchor="ctr">
                    <a:lnL>
                      <a:noFill/>
                    </a:lnL>
                    <a:lnR>
                      <a:noFill/>
                    </a:lnR>
                    <a:lnT>
                      <a:noFill/>
                    </a:lnT>
                    <a:lnB>
                      <a:noFill/>
                    </a:lnB>
                  </a:tcPr>
                </a:tc>
              </a:tr>
              <a:tr h="274769">
                <a:tc>
                  <a:txBody>
                    <a:bodyPr/>
                    <a:lstStyle/>
                    <a:p>
                      <a:pPr algn="l"/>
                      <a:endParaRPr lang="fr-CA" sz="1600"/>
                    </a:p>
                  </a:txBody>
                  <a:tcPr marL="30938" marR="30938" marT="15468" marB="15468" anchor="ctr">
                    <a:lnL>
                      <a:noFill/>
                    </a:lnL>
                    <a:lnR>
                      <a:noFill/>
                    </a:lnR>
                    <a:lnT>
                      <a:noFill/>
                    </a:lnT>
                    <a:lnB>
                      <a:noFill/>
                    </a:lnB>
                  </a:tcPr>
                </a:tc>
                <a:tc>
                  <a:txBody>
                    <a:bodyPr/>
                    <a:lstStyle/>
                    <a:p>
                      <a:pPr algn="l"/>
                      <a:r>
                        <a:rPr lang="fr-CA" sz="1600"/>
                        <a:t>10</a:t>
                      </a:r>
                    </a:p>
                  </a:txBody>
                  <a:tcPr marL="30938" marR="30938" marT="15468" marB="15468" anchor="ctr">
                    <a:lnL>
                      <a:noFill/>
                    </a:lnL>
                    <a:lnR>
                      <a:noFill/>
                    </a:lnR>
                    <a:lnT>
                      <a:noFill/>
                    </a:lnT>
                    <a:lnB>
                      <a:noFill/>
                    </a:lnB>
                  </a:tcPr>
                </a:tc>
                <a:tc>
                  <a:txBody>
                    <a:bodyPr/>
                    <a:lstStyle/>
                    <a:p>
                      <a:pPr algn="l"/>
                      <a:r>
                        <a:rPr lang="fr-CA" sz="1600" dirty="0"/>
                        <a:t>157 ± 13</a:t>
                      </a:r>
                    </a:p>
                  </a:txBody>
                  <a:tcPr marL="30938" marR="30938" marT="15468" marB="15468" anchor="ctr">
                    <a:lnL>
                      <a:noFill/>
                    </a:lnL>
                    <a:lnR>
                      <a:noFill/>
                    </a:lnR>
                    <a:lnT>
                      <a:noFill/>
                    </a:lnT>
                    <a:lnB>
                      <a:noFill/>
                    </a:lnB>
                  </a:tcPr>
                </a:tc>
                <a:tc>
                  <a:txBody>
                    <a:bodyPr/>
                    <a:lstStyle/>
                    <a:p>
                      <a:pPr algn="l"/>
                      <a:r>
                        <a:rPr lang="fr-CA" sz="1600"/>
                        <a:t>141 ± 12</a:t>
                      </a:r>
                    </a:p>
                  </a:txBody>
                  <a:tcPr marL="30938" marR="30938" marT="15468" marB="15468" anchor="ctr">
                    <a:lnL>
                      <a:noFill/>
                    </a:lnL>
                    <a:lnR>
                      <a:noFill/>
                    </a:lnR>
                    <a:lnT>
                      <a:noFill/>
                    </a:lnT>
                    <a:lnB>
                      <a:noFill/>
                    </a:lnB>
                  </a:tcPr>
                </a:tc>
                <a:tc>
                  <a:txBody>
                    <a:bodyPr/>
                    <a:lstStyle/>
                    <a:p>
                      <a:pPr algn="l"/>
                      <a:r>
                        <a:rPr lang="fr-CA" sz="1600"/>
                        <a:t>.001</a:t>
                      </a:r>
                    </a:p>
                  </a:txBody>
                  <a:tcPr marL="30938" marR="30938" marT="15468" marB="15468" anchor="ctr">
                    <a:lnL>
                      <a:noFill/>
                    </a:lnL>
                    <a:lnR>
                      <a:noFill/>
                    </a:lnR>
                    <a:lnT>
                      <a:noFill/>
                    </a:lnT>
                    <a:lnB>
                      <a:noFill/>
                    </a:lnB>
                  </a:tcPr>
                </a:tc>
              </a:tr>
              <a:tr h="274769">
                <a:tc>
                  <a:txBody>
                    <a:bodyPr/>
                    <a:lstStyle/>
                    <a:p>
                      <a:pPr algn="l"/>
                      <a:endParaRPr lang="fr-CA" sz="1600"/>
                    </a:p>
                  </a:txBody>
                  <a:tcPr marL="30938" marR="30938" marT="15468" marB="15468" anchor="ctr">
                    <a:lnL>
                      <a:noFill/>
                    </a:lnL>
                    <a:lnR>
                      <a:noFill/>
                    </a:lnR>
                    <a:lnT>
                      <a:noFill/>
                    </a:lnT>
                    <a:lnB>
                      <a:noFill/>
                    </a:lnB>
                  </a:tcPr>
                </a:tc>
                <a:tc>
                  <a:txBody>
                    <a:bodyPr/>
                    <a:lstStyle/>
                    <a:p>
                      <a:pPr algn="l"/>
                      <a:r>
                        <a:rPr lang="fr-CA" sz="1600"/>
                        <a:t>24</a:t>
                      </a:r>
                    </a:p>
                  </a:txBody>
                  <a:tcPr marL="30938" marR="30938" marT="15468" marB="15468" anchor="ctr">
                    <a:lnL>
                      <a:noFill/>
                    </a:lnL>
                    <a:lnR>
                      <a:noFill/>
                    </a:lnR>
                    <a:lnT>
                      <a:noFill/>
                    </a:lnT>
                    <a:lnB>
                      <a:noFill/>
                    </a:lnB>
                  </a:tcPr>
                </a:tc>
                <a:tc>
                  <a:txBody>
                    <a:bodyPr/>
                    <a:lstStyle/>
                    <a:p>
                      <a:pPr algn="l"/>
                      <a:r>
                        <a:rPr lang="fr-CA" sz="1600"/>
                        <a:t>153 ± 13</a:t>
                      </a:r>
                    </a:p>
                  </a:txBody>
                  <a:tcPr marL="30938" marR="30938" marT="15468" marB="15468" anchor="ctr">
                    <a:lnL>
                      <a:noFill/>
                    </a:lnL>
                    <a:lnR>
                      <a:noFill/>
                    </a:lnR>
                    <a:lnT>
                      <a:noFill/>
                    </a:lnT>
                    <a:lnB>
                      <a:noFill/>
                    </a:lnB>
                  </a:tcPr>
                </a:tc>
                <a:tc>
                  <a:txBody>
                    <a:bodyPr/>
                    <a:lstStyle/>
                    <a:p>
                      <a:pPr algn="l"/>
                      <a:r>
                        <a:rPr lang="fr-CA" sz="1600"/>
                        <a:t>144 ± 14</a:t>
                      </a:r>
                    </a:p>
                  </a:txBody>
                  <a:tcPr marL="30938" marR="30938" marT="15468" marB="15468" anchor="ctr">
                    <a:lnL>
                      <a:noFill/>
                    </a:lnL>
                    <a:lnR>
                      <a:noFill/>
                    </a:lnR>
                    <a:lnT>
                      <a:noFill/>
                    </a:lnT>
                    <a:lnB>
                      <a:noFill/>
                    </a:lnB>
                  </a:tcPr>
                </a:tc>
                <a:tc>
                  <a:txBody>
                    <a:bodyPr/>
                    <a:lstStyle/>
                    <a:p>
                      <a:pPr algn="l"/>
                      <a:r>
                        <a:rPr lang="fr-CA" sz="1600" dirty="0"/>
                        <a:t>.003</a:t>
                      </a:r>
                    </a:p>
                  </a:txBody>
                  <a:tcPr marL="30938" marR="30938" marT="15468" marB="15468" anchor="ctr">
                    <a:lnL>
                      <a:noFill/>
                    </a:lnL>
                    <a:lnR>
                      <a:noFill/>
                    </a:lnR>
                    <a:lnT>
                      <a:noFill/>
                    </a:lnT>
                    <a:lnB>
                      <a:noFill/>
                    </a:lnB>
                  </a:tcPr>
                </a:tc>
              </a:tr>
              <a:tr h="400102">
                <a:tc>
                  <a:txBody>
                    <a:bodyPr/>
                    <a:lstStyle/>
                    <a:p>
                      <a:pPr algn="l"/>
                      <a:r>
                        <a:rPr lang="fr-CA" sz="1600" dirty="0" smtClean="0"/>
                        <a:t>PDA </a:t>
                      </a:r>
                      <a:r>
                        <a:rPr lang="fr-CA" sz="1600" dirty="0" err="1" smtClean="0"/>
                        <a:t>diameter</a:t>
                      </a:r>
                      <a:endParaRPr lang="fr-CA" sz="1100" dirty="0"/>
                    </a:p>
                  </a:txBody>
                  <a:tcPr marL="30938" marR="30938" marT="15468" marB="15468" anchor="ctr">
                    <a:lnL>
                      <a:noFill/>
                    </a:lnL>
                    <a:lnR>
                      <a:noFill/>
                    </a:lnR>
                    <a:lnT>
                      <a:noFill/>
                    </a:lnT>
                    <a:lnB>
                      <a:noFill/>
                    </a:lnB>
                  </a:tcPr>
                </a:tc>
                <a:tc>
                  <a:txBody>
                    <a:bodyPr/>
                    <a:lstStyle/>
                    <a:p>
                      <a:pPr algn="l"/>
                      <a:r>
                        <a:rPr lang="fr-CA" sz="1600"/>
                        <a:t>3</a:t>
                      </a:r>
                      <a:r>
                        <a:rPr lang="fr-CA" sz="1600">
                          <a:hlinkClick r:id="rId2"/>
                        </a:rPr>
                        <a:t>‡</a:t>
                      </a:r>
                      <a:endParaRPr lang="fr-CA" sz="1600"/>
                    </a:p>
                  </a:txBody>
                  <a:tcPr marL="30938" marR="30938" marT="15468" marB="15468" anchor="ctr">
                    <a:lnL>
                      <a:noFill/>
                    </a:lnL>
                    <a:lnR>
                      <a:noFill/>
                    </a:lnR>
                    <a:lnT>
                      <a:noFill/>
                    </a:lnT>
                    <a:lnB>
                      <a:noFill/>
                    </a:lnB>
                  </a:tcPr>
                </a:tc>
                <a:tc>
                  <a:txBody>
                    <a:bodyPr/>
                    <a:lstStyle/>
                    <a:p>
                      <a:pPr algn="l"/>
                      <a:r>
                        <a:rPr lang="fr-CA" sz="1600"/>
                        <a:t>2 ± 0.9</a:t>
                      </a:r>
                    </a:p>
                  </a:txBody>
                  <a:tcPr marL="30938" marR="30938" marT="15468" marB="15468" anchor="ctr">
                    <a:lnL>
                      <a:noFill/>
                    </a:lnL>
                    <a:lnR>
                      <a:noFill/>
                    </a:lnR>
                    <a:lnT>
                      <a:noFill/>
                    </a:lnT>
                    <a:lnB>
                      <a:noFill/>
                    </a:lnB>
                  </a:tcPr>
                </a:tc>
                <a:tc>
                  <a:txBody>
                    <a:bodyPr/>
                    <a:lstStyle/>
                    <a:p>
                      <a:pPr algn="l"/>
                      <a:r>
                        <a:rPr lang="fr-CA" sz="1600"/>
                        <a:t>1.9 ± 0.6</a:t>
                      </a:r>
                    </a:p>
                  </a:txBody>
                  <a:tcPr marL="30938" marR="30938" marT="15468" marB="15468" anchor="ctr">
                    <a:lnL>
                      <a:noFill/>
                    </a:lnL>
                    <a:lnR>
                      <a:noFill/>
                    </a:lnR>
                    <a:lnT>
                      <a:noFill/>
                    </a:lnT>
                    <a:lnB>
                      <a:noFill/>
                    </a:lnB>
                  </a:tcPr>
                </a:tc>
                <a:tc>
                  <a:txBody>
                    <a:bodyPr/>
                    <a:lstStyle/>
                    <a:p>
                      <a:pPr algn="l"/>
                      <a:r>
                        <a:rPr lang="fr-CA" sz="1600" dirty="0"/>
                        <a:t>.5</a:t>
                      </a:r>
                    </a:p>
                  </a:txBody>
                  <a:tcPr marL="30938" marR="30938" marT="15468" marB="15468" anchor="ctr">
                    <a:lnL>
                      <a:noFill/>
                    </a:lnL>
                    <a:lnR>
                      <a:noFill/>
                    </a:lnR>
                    <a:lnT>
                      <a:noFill/>
                    </a:lnT>
                    <a:lnB>
                      <a:noFill/>
                    </a:lnB>
                  </a:tcPr>
                </a:tc>
              </a:tr>
              <a:tr h="274769">
                <a:tc>
                  <a:txBody>
                    <a:bodyPr/>
                    <a:lstStyle/>
                    <a:p>
                      <a:pPr algn="l"/>
                      <a:r>
                        <a:rPr lang="fr-CA" sz="1600" dirty="0" smtClean="0"/>
                        <a:t>(mm)</a:t>
                      </a:r>
                      <a:endParaRPr lang="fr-CA" sz="1600" dirty="0"/>
                    </a:p>
                  </a:txBody>
                  <a:tcPr marL="30938" marR="30938" marT="15468" marB="15468" anchor="ctr">
                    <a:lnL>
                      <a:noFill/>
                    </a:lnL>
                    <a:lnR>
                      <a:noFill/>
                    </a:lnR>
                    <a:lnT>
                      <a:noFill/>
                    </a:lnT>
                    <a:lnB>
                      <a:noFill/>
                    </a:lnB>
                  </a:tcPr>
                </a:tc>
                <a:tc>
                  <a:txBody>
                    <a:bodyPr/>
                    <a:lstStyle/>
                    <a:p>
                      <a:pPr algn="l"/>
                      <a:r>
                        <a:rPr lang="fr-CA" sz="1600"/>
                        <a:t>7</a:t>
                      </a:r>
                    </a:p>
                  </a:txBody>
                  <a:tcPr marL="30938" marR="30938" marT="15468" marB="15468" anchor="ctr">
                    <a:lnL>
                      <a:noFill/>
                    </a:lnL>
                    <a:lnR>
                      <a:noFill/>
                    </a:lnR>
                    <a:lnT>
                      <a:noFill/>
                    </a:lnT>
                    <a:lnB>
                      <a:noFill/>
                    </a:lnB>
                  </a:tcPr>
                </a:tc>
                <a:tc>
                  <a:txBody>
                    <a:bodyPr/>
                    <a:lstStyle/>
                    <a:p>
                      <a:pPr algn="l"/>
                      <a:r>
                        <a:rPr lang="fr-CA" sz="1600"/>
                        <a:t>1.9 ± 0.7</a:t>
                      </a:r>
                    </a:p>
                  </a:txBody>
                  <a:tcPr marL="30938" marR="30938" marT="15468" marB="15468" anchor="ctr">
                    <a:lnL>
                      <a:noFill/>
                    </a:lnL>
                    <a:lnR>
                      <a:noFill/>
                    </a:lnR>
                    <a:lnT>
                      <a:noFill/>
                    </a:lnT>
                    <a:lnB>
                      <a:noFill/>
                    </a:lnB>
                  </a:tcPr>
                </a:tc>
                <a:tc>
                  <a:txBody>
                    <a:bodyPr/>
                    <a:lstStyle/>
                    <a:p>
                      <a:pPr algn="l"/>
                      <a:r>
                        <a:rPr lang="fr-CA" sz="1600"/>
                        <a:t>1.5 ± 0.6</a:t>
                      </a:r>
                    </a:p>
                  </a:txBody>
                  <a:tcPr marL="30938" marR="30938" marT="15468" marB="15468" anchor="ctr">
                    <a:lnL>
                      <a:noFill/>
                    </a:lnL>
                    <a:lnR>
                      <a:noFill/>
                    </a:lnR>
                    <a:lnT>
                      <a:noFill/>
                    </a:lnT>
                    <a:lnB>
                      <a:noFill/>
                    </a:lnB>
                  </a:tcPr>
                </a:tc>
                <a:tc>
                  <a:txBody>
                    <a:bodyPr/>
                    <a:lstStyle/>
                    <a:p>
                      <a:pPr algn="l"/>
                      <a:r>
                        <a:rPr lang="fr-CA" sz="1600" dirty="0"/>
                        <a:t>.001</a:t>
                      </a:r>
                    </a:p>
                  </a:txBody>
                  <a:tcPr marL="30938" marR="30938" marT="15468" marB="15468" anchor="ctr">
                    <a:lnL>
                      <a:noFill/>
                    </a:lnL>
                    <a:lnR>
                      <a:noFill/>
                    </a:lnR>
                    <a:lnT>
                      <a:noFill/>
                    </a:lnT>
                    <a:lnB>
                      <a:noFill/>
                    </a:lnB>
                  </a:tcPr>
                </a:tc>
              </a:tr>
              <a:tr h="274769">
                <a:tc>
                  <a:txBody>
                    <a:bodyPr/>
                    <a:lstStyle/>
                    <a:p>
                      <a:pPr algn="l"/>
                      <a:endParaRPr lang="fr-CA" sz="1600"/>
                    </a:p>
                  </a:txBody>
                  <a:tcPr marL="30938" marR="30938" marT="15468" marB="15468" anchor="ctr">
                    <a:lnL>
                      <a:noFill/>
                    </a:lnL>
                    <a:lnR>
                      <a:noFill/>
                    </a:lnR>
                    <a:lnT>
                      <a:noFill/>
                    </a:lnT>
                    <a:lnB>
                      <a:noFill/>
                    </a:lnB>
                  </a:tcPr>
                </a:tc>
                <a:tc>
                  <a:txBody>
                    <a:bodyPr/>
                    <a:lstStyle/>
                    <a:p>
                      <a:pPr algn="l"/>
                      <a:r>
                        <a:rPr lang="fr-CA" sz="1600"/>
                        <a:t>10</a:t>
                      </a:r>
                    </a:p>
                  </a:txBody>
                  <a:tcPr marL="30938" marR="30938" marT="15468" marB="15468" anchor="ctr">
                    <a:lnL>
                      <a:noFill/>
                    </a:lnL>
                    <a:lnR>
                      <a:noFill/>
                    </a:lnR>
                    <a:lnT>
                      <a:noFill/>
                    </a:lnT>
                    <a:lnB>
                      <a:noFill/>
                    </a:lnB>
                  </a:tcPr>
                </a:tc>
                <a:tc>
                  <a:txBody>
                    <a:bodyPr/>
                    <a:lstStyle/>
                    <a:p>
                      <a:pPr algn="l"/>
                      <a:r>
                        <a:rPr lang="fr-CA" sz="1600"/>
                        <a:t>1.9 ± 0.6</a:t>
                      </a:r>
                    </a:p>
                  </a:txBody>
                  <a:tcPr marL="30938" marR="30938" marT="15468" marB="15468" anchor="ctr">
                    <a:lnL>
                      <a:noFill/>
                    </a:lnL>
                    <a:lnR>
                      <a:noFill/>
                    </a:lnR>
                    <a:lnT>
                      <a:noFill/>
                    </a:lnT>
                    <a:lnB>
                      <a:noFill/>
                    </a:lnB>
                  </a:tcPr>
                </a:tc>
                <a:tc>
                  <a:txBody>
                    <a:bodyPr/>
                    <a:lstStyle/>
                    <a:p>
                      <a:pPr algn="l"/>
                      <a:r>
                        <a:rPr lang="fr-CA" sz="1600"/>
                        <a:t>1.4 ± 0.6</a:t>
                      </a:r>
                    </a:p>
                  </a:txBody>
                  <a:tcPr marL="30938" marR="30938" marT="15468" marB="15468" anchor="ctr">
                    <a:lnL>
                      <a:noFill/>
                    </a:lnL>
                    <a:lnR>
                      <a:noFill/>
                    </a:lnR>
                    <a:lnT>
                      <a:noFill/>
                    </a:lnT>
                    <a:lnB>
                      <a:noFill/>
                    </a:lnB>
                  </a:tcPr>
                </a:tc>
                <a:tc>
                  <a:txBody>
                    <a:bodyPr/>
                    <a:lstStyle/>
                    <a:p>
                      <a:pPr algn="l"/>
                      <a:r>
                        <a:rPr lang="fr-CA" sz="1600" dirty="0"/>
                        <a:t>.001</a:t>
                      </a:r>
                    </a:p>
                  </a:txBody>
                  <a:tcPr marL="30938" marR="30938" marT="15468" marB="15468" anchor="ctr">
                    <a:lnL>
                      <a:noFill/>
                    </a:lnL>
                    <a:lnR>
                      <a:noFill/>
                    </a:lnR>
                    <a:lnT>
                      <a:noFill/>
                    </a:lnT>
                    <a:lnB>
                      <a:noFill/>
                    </a:lnB>
                  </a:tcPr>
                </a:tc>
              </a:tr>
              <a:tr h="274769">
                <a:tc>
                  <a:txBody>
                    <a:bodyPr/>
                    <a:lstStyle/>
                    <a:p>
                      <a:pPr algn="l"/>
                      <a:endParaRPr lang="fr-CA" sz="1600"/>
                    </a:p>
                  </a:txBody>
                  <a:tcPr marL="30938" marR="30938" marT="15468" marB="15468" anchor="ctr">
                    <a:lnL>
                      <a:noFill/>
                    </a:lnL>
                    <a:lnR>
                      <a:noFill/>
                    </a:lnR>
                    <a:lnT>
                      <a:noFill/>
                    </a:lnT>
                    <a:lnB>
                      <a:noFill/>
                    </a:lnB>
                  </a:tcPr>
                </a:tc>
                <a:tc>
                  <a:txBody>
                    <a:bodyPr/>
                    <a:lstStyle/>
                    <a:p>
                      <a:pPr algn="l"/>
                      <a:r>
                        <a:rPr lang="fr-CA" sz="1600"/>
                        <a:t>24</a:t>
                      </a:r>
                    </a:p>
                  </a:txBody>
                  <a:tcPr marL="30938" marR="30938" marT="15468" marB="15468" anchor="ctr">
                    <a:lnL>
                      <a:noFill/>
                    </a:lnL>
                    <a:lnR>
                      <a:noFill/>
                    </a:lnR>
                    <a:lnT>
                      <a:noFill/>
                    </a:lnT>
                    <a:lnB>
                      <a:noFill/>
                    </a:lnB>
                  </a:tcPr>
                </a:tc>
                <a:tc>
                  <a:txBody>
                    <a:bodyPr/>
                    <a:lstStyle/>
                    <a:p>
                      <a:pPr algn="l"/>
                      <a:r>
                        <a:rPr lang="fr-CA" sz="1600"/>
                        <a:t>1.7 ± 0.8</a:t>
                      </a:r>
                    </a:p>
                  </a:txBody>
                  <a:tcPr marL="30938" marR="30938" marT="15468" marB="15468" anchor="ctr">
                    <a:lnL>
                      <a:noFill/>
                    </a:lnL>
                    <a:lnR>
                      <a:noFill/>
                    </a:lnR>
                    <a:lnT>
                      <a:noFill/>
                    </a:lnT>
                    <a:lnB>
                      <a:noFill/>
                    </a:lnB>
                  </a:tcPr>
                </a:tc>
                <a:tc>
                  <a:txBody>
                    <a:bodyPr/>
                    <a:lstStyle/>
                    <a:p>
                      <a:pPr algn="l"/>
                      <a:r>
                        <a:rPr lang="fr-CA" sz="1600"/>
                        <a:t>0.9 ± 0.7</a:t>
                      </a:r>
                    </a:p>
                  </a:txBody>
                  <a:tcPr marL="30938" marR="30938" marT="15468" marB="15468" anchor="ctr">
                    <a:lnL>
                      <a:noFill/>
                    </a:lnL>
                    <a:lnR>
                      <a:noFill/>
                    </a:lnR>
                    <a:lnT>
                      <a:noFill/>
                    </a:lnT>
                    <a:lnB>
                      <a:noFill/>
                    </a:lnB>
                  </a:tcPr>
                </a:tc>
                <a:tc>
                  <a:txBody>
                    <a:bodyPr/>
                    <a:lstStyle/>
                    <a:p>
                      <a:pPr algn="l"/>
                      <a:r>
                        <a:rPr lang="fr-CA" sz="1600" dirty="0"/>
                        <a:t>.001</a:t>
                      </a:r>
                    </a:p>
                  </a:txBody>
                  <a:tcPr marL="30938" marR="30938" marT="15468" marB="15468" anchor="ctr">
                    <a:lnL>
                      <a:noFill/>
                    </a:lnL>
                    <a:lnR>
                      <a:noFill/>
                    </a:lnR>
                    <a:lnT>
                      <a:noFill/>
                    </a:lnT>
                    <a:lnB>
                      <a:noFill/>
                    </a:lnB>
                  </a:tcPr>
                </a:tc>
              </a:tr>
            </a:tbl>
          </a:graphicData>
        </a:graphic>
      </p:graphicFrame>
      <p:pic>
        <p:nvPicPr>
          <p:cNvPr id="34926" name="Picture 1" descr="low asteris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5725" cy="6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927" name="Ellipse 4"/>
          <p:cNvSpPr>
            <a:spLocks noChangeArrowheads="1"/>
          </p:cNvSpPr>
          <p:nvPr/>
        </p:nvSpPr>
        <p:spPr bwMode="auto">
          <a:xfrm>
            <a:off x="2590800" y="3352800"/>
            <a:ext cx="6553200" cy="685800"/>
          </a:xfrm>
          <a:prstGeom prst="ellipse">
            <a:avLst/>
          </a:prstGeom>
          <a:solidFill>
            <a:srgbClr val="FF0000">
              <a:alpha val="0"/>
            </a:srgbClr>
          </a:solidFill>
          <a:ln w="12700" cap="sq" algn="ctr">
            <a:solidFill>
              <a:srgbClr val="FF0000"/>
            </a:solidFill>
            <a:round/>
            <a:headEnd type="none" w="sm" len="sm"/>
            <a:tailEnd type="none" w="sm" len="sm"/>
          </a:ln>
        </p:spPr>
        <p:txBody>
          <a:bodyPr wrap="none" anchor="ctr"/>
          <a:lstStyle/>
          <a:p>
            <a:endParaRPr lang="fr-CA"/>
          </a:p>
        </p:txBody>
      </p:sp>
      <p:sp>
        <p:nvSpPr>
          <p:cNvPr id="34928" name="Ellipse 5"/>
          <p:cNvSpPr>
            <a:spLocks noChangeArrowheads="1"/>
          </p:cNvSpPr>
          <p:nvPr/>
        </p:nvSpPr>
        <p:spPr bwMode="auto">
          <a:xfrm>
            <a:off x="2819400" y="5791200"/>
            <a:ext cx="6553200" cy="914400"/>
          </a:xfrm>
          <a:prstGeom prst="ellipse">
            <a:avLst/>
          </a:prstGeom>
          <a:solidFill>
            <a:srgbClr val="FF0000">
              <a:alpha val="0"/>
            </a:srgbClr>
          </a:solidFill>
          <a:ln w="12700" cap="sq" algn="ctr">
            <a:solidFill>
              <a:srgbClr val="FF0000"/>
            </a:solidFill>
            <a:round/>
            <a:headEnd type="none" w="sm" len="sm"/>
            <a:tailEnd type="none" w="sm" len="sm"/>
          </a:ln>
        </p:spPr>
        <p:txBody>
          <a:bodyPr wrap="none" anchor="ctr"/>
          <a:lstStyle/>
          <a:p>
            <a:endParaRPr lang="fr-CA"/>
          </a:p>
        </p:txBody>
      </p:sp>
    </p:spTree>
    <p:extLst>
      <p:ext uri="{BB962C8B-B14F-4D97-AF65-F5344CB8AC3E}">
        <p14:creationId xmlns:p14="http://schemas.microsoft.com/office/powerpoint/2010/main" val="136283577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Vasopressin effects in adults</a:t>
            </a:r>
            <a:endParaRPr lang="fr-CA" dirty="0"/>
          </a:p>
        </p:txBody>
      </p:sp>
      <p:sp>
        <p:nvSpPr>
          <p:cNvPr id="3" name="Espace réservé du contenu 2"/>
          <p:cNvSpPr>
            <a:spLocks noGrp="1"/>
          </p:cNvSpPr>
          <p:nvPr>
            <p:ph sz="quarter" idx="1"/>
          </p:nvPr>
        </p:nvSpPr>
        <p:spPr/>
        <p:txBody>
          <a:bodyPr/>
          <a:lstStyle/>
          <a:p>
            <a:endParaRPr lang="fr-CA"/>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528" y="2514600"/>
            <a:ext cx="8694703" cy="235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0374404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CA" dirty="0" smtClean="0"/>
              <a:t>Vasopressin in experimental septic shock</a:t>
            </a:r>
            <a:endParaRPr lang="fr-CA" dirty="0"/>
          </a:p>
        </p:txBody>
      </p:sp>
      <p:sp>
        <p:nvSpPr>
          <p:cNvPr id="3" name="Espace réservé du contenu 2"/>
          <p:cNvSpPr>
            <a:spLocks noGrp="1"/>
          </p:cNvSpPr>
          <p:nvPr>
            <p:ph sz="quarter" idx="1"/>
          </p:nvPr>
        </p:nvSpPr>
        <p:spPr/>
        <p:txBody>
          <a:bodyPr/>
          <a:lstStyle/>
          <a:p>
            <a:r>
              <a:rPr lang="en-CA" dirty="0" smtClean="0"/>
              <a:t>Powerful vasoconstrictor, no inotrope effects</a:t>
            </a:r>
          </a:p>
          <a:p>
            <a:r>
              <a:rPr lang="en-CA" dirty="0" smtClean="0"/>
              <a:t>Decreases systemic perfusion</a:t>
            </a:r>
          </a:p>
          <a:p>
            <a:r>
              <a:rPr lang="en-CA" dirty="0" smtClean="0"/>
              <a:t>Decreases renal and hepatic blood flow</a:t>
            </a:r>
          </a:p>
          <a:p>
            <a:r>
              <a:rPr lang="en-CA" dirty="0" smtClean="0"/>
              <a:t>May increase urine output, by a pressure diuresis</a:t>
            </a:r>
          </a:p>
          <a:p>
            <a:endParaRPr lang="en-CA" dirty="0"/>
          </a:p>
          <a:p>
            <a:r>
              <a:rPr lang="en-CA" dirty="0" smtClean="0"/>
              <a:t>Great caution!!</a:t>
            </a:r>
            <a:endParaRPr lang="fr-CA" dirty="0"/>
          </a:p>
        </p:txBody>
      </p:sp>
    </p:spTree>
    <p:extLst>
      <p:ext uri="{BB962C8B-B14F-4D97-AF65-F5344CB8AC3E}">
        <p14:creationId xmlns:p14="http://schemas.microsoft.com/office/powerpoint/2010/main" val="259739201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err="1" smtClean="0"/>
              <a:t>Levosimendan</a:t>
            </a:r>
            <a:endParaRPr lang="fr-CA" dirty="0"/>
          </a:p>
        </p:txBody>
      </p:sp>
      <p:sp>
        <p:nvSpPr>
          <p:cNvPr id="3" name="Espace réservé du contenu 2"/>
          <p:cNvSpPr>
            <a:spLocks noGrp="1"/>
          </p:cNvSpPr>
          <p:nvPr>
            <p:ph sz="quarter" idx="1"/>
          </p:nvPr>
        </p:nvSpPr>
        <p:spPr/>
        <p:txBody>
          <a:bodyPr/>
          <a:lstStyle/>
          <a:p>
            <a:r>
              <a:rPr lang="en-CA" dirty="0" smtClean="0"/>
              <a:t>Calcium sensitizing agent</a:t>
            </a:r>
          </a:p>
          <a:p>
            <a:r>
              <a:rPr lang="en-CA" dirty="0" smtClean="0"/>
              <a:t>Theoretical reasons for thinking that it might have benefit in the newborn</a:t>
            </a:r>
          </a:p>
          <a:p>
            <a:r>
              <a:rPr lang="en-CA" dirty="0" smtClean="0"/>
              <a:t>Animal studies and 2 case reports.</a:t>
            </a:r>
          </a:p>
          <a:p>
            <a:endParaRPr lang="en-CA" dirty="0"/>
          </a:p>
          <a:p>
            <a:r>
              <a:rPr lang="en-CA" dirty="0" smtClean="0"/>
              <a:t>Possibly for the future</a:t>
            </a:r>
            <a:endParaRPr lang="fr-CA" dirty="0"/>
          </a:p>
        </p:txBody>
      </p:sp>
    </p:spTree>
    <p:extLst>
      <p:ext uri="{BB962C8B-B14F-4D97-AF65-F5344CB8AC3E}">
        <p14:creationId xmlns:p14="http://schemas.microsoft.com/office/powerpoint/2010/main" val="324803795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CA" dirty="0" smtClean="0"/>
              <a:t>Based on these physiologic considerations</a:t>
            </a:r>
            <a:endParaRPr lang="fr-CA" dirty="0"/>
          </a:p>
        </p:txBody>
      </p:sp>
      <p:sp>
        <p:nvSpPr>
          <p:cNvPr id="3" name="Espace réservé du contenu 2"/>
          <p:cNvSpPr>
            <a:spLocks noGrp="1"/>
          </p:cNvSpPr>
          <p:nvPr>
            <p:ph sz="quarter" idx="1"/>
          </p:nvPr>
        </p:nvSpPr>
        <p:spPr/>
        <p:txBody>
          <a:bodyPr>
            <a:normAutofit/>
          </a:bodyPr>
          <a:lstStyle/>
          <a:p>
            <a:r>
              <a:rPr lang="en-CA" dirty="0" smtClean="0"/>
              <a:t>Low BP and low systemic perfusion (with or without pulmonary hypertension)</a:t>
            </a:r>
          </a:p>
          <a:p>
            <a:pPr marL="0" indent="0">
              <a:buNone/>
            </a:pPr>
            <a:r>
              <a:rPr lang="en-CA" dirty="0" smtClean="0"/>
              <a:t>Epinephrine</a:t>
            </a:r>
            <a:endParaRPr lang="fr-CA" dirty="0" smtClean="0"/>
          </a:p>
          <a:p>
            <a:r>
              <a:rPr lang="en-CA" dirty="0" smtClean="0"/>
              <a:t>Low BP and maintained perfusion, but signs of end-organ dysfunction </a:t>
            </a:r>
          </a:p>
          <a:p>
            <a:pPr marL="0" indent="0">
              <a:buNone/>
            </a:pPr>
            <a:r>
              <a:rPr lang="en-CA" dirty="0" smtClean="0"/>
              <a:t>Norepinephrine or dopamine (probably norepinephrine if pulmonary hypertension)</a:t>
            </a:r>
          </a:p>
          <a:p>
            <a:r>
              <a:rPr lang="en-CA" dirty="0" smtClean="0"/>
              <a:t>Adequate BP but poor cardiac function</a:t>
            </a:r>
          </a:p>
          <a:p>
            <a:pPr marL="0" indent="0">
              <a:buNone/>
            </a:pPr>
            <a:r>
              <a:rPr lang="en-CA" dirty="0" err="1" smtClean="0"/>
              <a:t>Dobutamine</a:t>
            </a:r>
            <a:endParaRPr lang="en-CA" dirty="0" smtClean="0"/>
          </a:p>
        </p:txBody>
      </p:sp>
    </p:spTree>
    <p:extLst>
      <p:ext uri="{BB962C8B-B14F-4D97-AF65-F5344CB8AC3E}">
        <p14:creationId xmlns:p14="http://schemas.microsoft.com/office/powerpoint/2010/main" val="67947072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CA" dirty="0" smtClean="0"/>
              <a:t>4. Evidence that one agent or another improves clinically important outcomes</a:t>
            </a:r>
            <a:endParaRPr lang="fr-CA" dirty="0"/>
          </a:p>
        </p:txBody>
      </p:sp>
      <p:sp>
        <p:nvSpPr>
          <p:cNvPr id="3" name="Espace réservé du contenu 2"/>
          <p:cNvSpPr>
            <a:spLocks noGrp="1"/>
          </p:cNvSpPr>
          <p:nvPr>
            <p:ph sz="quarter" idx="1"/>
          </p:nvPr>
        </p:nvSpPr>
        <p:spPr/>
        <p:txBody>
          <a:bodyPr>
            <a:normAutofit lnSpcReduction="10000"/>
          </a:bodyPr>
          <a:lstStyle/>
          <a:p>
            <a:r>
              <a:rPr lang="en-CA" dirty="0" smtClean="0"/>
              <a:t>Septic Shock</a:t>
            </a:r>
          </a:p>
          <a:p>
            <a:pPr lvl="1"/>
            <a:r>
              <a:rPr lang="en-CA" dirty="0" smtClean="0"/>
              <a:t>No evidence</a:t>
            </a:r>
          </a:p>
          <a:p>
            <a:r>
              <a:rPr lang="en-CA" dirty="0" smtClean="0"/>
              <a:t>Pulmonary hypertension</a:t>
            </a:r>
          </a:p>
          <a:p>
            <a:pPr lvl="1"/>
            <a:r>
              <a:rPr lang="en-CA" dirty="0" smtClean="0"/>
              <a:t>No evidence</a:t>
            </a:r>
          </a:p>
          <a:p>
            <a:r>
              <a:rPr lang="en-CA" dirty="0" smtClean="0"/>
              <a:t>Cardiomyopathy and other conditions</a:t>
            </a:r>
            <a:r>
              <a:rPr lang="en-CA" dirty="0" smtClean="0"/>
              <a:t>….</a:t>
            </a:r>
          </a:p>
          <a:p>
            <a:pPr lvl="1"/>
            <a:r>
              <a:rPr lang="en-CA" dirty="0" smtClean="0"/>
              <a:t>Same answer</a:t>
            </a:r>
          </a:p>
          <a:p>
            <a:endParaRPr lang="en-CA" dirty="0"/>
          </a:p>
          <a:p>
            <a:endParaRPr lang="en-CA" dirty="0" smtClean="0"/>
          </a:p>
          <a:p>
            <a:r>
              <a:rPr lang="en-CA" dirty="0" smtClean="0"/>
              <a:t>Full careful evaluation, including evaluation of systemic flows, followed by application of physiologic and pharmacologic principles is currently the best we can do.</a:t>
            </a:r>
            <a:endParaRPr lang="fr-CA" dirty="0"/>
          </a:p>
        </p:txBody>
      </p:sp>
    </p:spTree>
    <p:extLst>
      <p:ext uri="{BB962C8B-B14F-4D97-AF65-F5344CB8AC3E}">
        <p14:creationId xmlns:p14="http://schemas.microsoft.com/office/powerpoint/2010/main" val="213010987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apitaux">
  <a:themeElements>
    <a:clrScheme name="Capitaux">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apitaux">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apitaux">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239</TotalTime>
  <Words>1977</Words>
  <Application>Microsoft Office PowerPoint</Application>
  <PresentationFormat>Affichage à l'écran (4:3)</PresentationFormat>
  <Paragraphs>283</Paragraphs>
  <Slides>40</Slides>
  <Notes>11</Notes>
  <HiddenSlides>0</HiddenSlides>
  <MMClips>0</MMClips>
  <ScaleCrop>false</ScaleCrop>
  <HeadingPairs>
    <vt:vector size="6" baseType="variant">
      <vt:variant>
        <vt:lpstr>Thème</vt:lpstr>
      </vt:variant>
      <vt:variant>
        <vt:i4>1</vt:i4>
      </vt:variant>
      <vt:variant>
        <vt:lpstr>Serveurs OLE incorporés</vt:lpstr>
      </vt:variant>
      <vt:variant>
        <vt:i4>4</vt:i4>
      </vt:variant>
      <vt:variant>
        <vt:lpstr>Titres des diapositives</vt:lpstr>
      </vt:variant>
      <vt:variant>
        <vt:i4>40</vt:i4>
      </vt:variant>
    </vt:vector>
  </HeadingPairs>
  <TitlesOfParts>
    <vt:vector size="45" baseType="lpstr">
      <vt:lpstr>Capitaux</vt:lpstr>
      <vt:lpstr>SPW 6.0 Graph</vt:lpstr>
      <vt:lpstr>ClipArt</vt:lpstr>
      <vt:lpstr>JANDEL SIGMAPLOT GRAPHIC</vt:lpstr>
      <vt:lpstr>Document</vt:lpstr>
      <vt:lpstr>Which Inotrope for Which Baby?</vt:lpstr>
      <vt:lpstr>Hypotension or shock?</vt:lpstr>
      <vt:lpstr>What questions to ask</vt:lpstr>
      <vt:lpstr>How to find the answers</vt:lpstr>
      <vt:lpstr>2. What is the current hemodynamic situation?</vt:lpstr>
      <vt:lpstr>What does your hemodynamic evaluation need to tell you?</vt:lpstr>
      <vt:lpstr>When you have this information: want next?</vt:lpstr>
      <vt:lpstr>Functional</vt:lpstr>
      <vt:lpstr>Effects of afterload</vt:lpstr>
      <vt:lpstr>Catecholamine receptors</vt:lpstr>
      <vt:lpstr>Sympathetic innervation</vt:lpstr>
      <vt:lpstr>Myocardial adrenoceptors</vt:lpstr>
      <vt:lpstr>Présentation PowerPoint</vt:lpstr>
      <vt:lpstr>Vascular catecholamine receptors</vt:lpstr>
      <vt:lpstr>3. Which agent has a profile of effects that respond to the current situation?</vt:lpstr>
      <vt:lpstr>LVO &amp; RVO</vt:lpstr>
      <vt:lpstr>Dobutamine</vt:lpstr>
      <vt:lpstr>Dobutamine réponse</vt:lpstr>
      <vt:lpstr>Présentation PowerPoint</vt:lpstr>
      <vt:lpstr>Dobutamine:  renal and intestinal perfusion</vt:lpstr>
      <vt:lpstr>Prolonged dobutamine infusion</vt:lpstr>
      <vt:lpstr>Dopamine</vt:lpstr>
      <vt:lpstr>dopamine and renal  perfusion:</vt:lpstr>
      <vt:lpstr>Effets d1 agoniste sélectif</vt:lpstr>
      <vt:lpstr>dopamine and intestinal perfusion</vt:lpstr>
      <vt:lpstr>dopamine and intestinal vascular resistance</vt:lpstr>
      <vt:lpstr>Effets de d1 agoniste sélectif</vt:lpstr>
      <vt:lpstr>Présentation PowerPoint</vt:lpstr>
      <vt:lpstr>Présentation PowerPoint</vt:lpstr>
      <vt:lpstr>Présentation PowerPoint</vt:lpstr>
      <vt:lpstr>Epinephrine</vt:lpstr>
      <vt:lpstr>Norepinephrine</vt:lpstr>
      <vt:lpstr>Other agents</vt:lpstr>
      <vt:lpstr>Milrinone</vt:lpstr>
      <vt:lpstr>Milrinone clinical trial</vt:lpstr>
      <vt:lpstr>Vasopressin effects in adults</vt:lpstr>
      <vt:lpstr>Vasopressin in experimental septic shock</vt:lpstr>
      <vt:lpstr>Levosimendan</vt:lpstr>
      <vt:lpstr>Based on these physiologic considerations</vt:lpstr>
      <vt:lpstr>4. Evidence that one agent or another improves clinically important outcomes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Which Inotrope for Which Baby?</dc:title>
  <dc:creator>Keith</dc:creator>
  <cp:lastModifiedBy>Keith</cp:lastModifiedBy>
  <cp:revision>18</cp:revision>
  <dcterms:created xsi:type="dcterms:W3CDTF">2012-03-19T17:46:10Z</dcterms:created>
  <dcterms:modified xsi:type="dcterms:W3CDTF">2012-04-09T20:19:50Z</dcterms:modified>
</cp:coreProperties>
</file>