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88" r:id="rId9"/>
    <p:sldId id="263" r:id="rId10"/>
    <p:sldId id="277" r:id="rId11"/>
    <p:sldId id="264" r:id="rId12"/>
    <p:sldId id="265" r:id="rId13"/>
    <p:sldId id="267" r:id="rId14"/>
    <p:sldId id="266" r:id="rId15"/>
    <p:sldId id="268" r:id="rId16"/>
    <p:sldId id="269" r:id="rId17"/>
    <p:sldId id="270" r:id="rId18"/>
    <p:sldId id="275" r:id="rId19"/>
    <p:sldId id="271" r:id="rId20"/>
    <p:sldId id="272" r:id="rId21"/>
    <p:sldId id="273" r:id="rId22"/>
    <p:sldId id="282" r:id="rId23"/>
    <p:sldId id="284" r:id="rId24"/>
    <p:sldId id="274" r:id="rId25"/>
    <p:sldId id="278" r:id="rId26"/>
    <p:sldId id="276" r:id="rId27"/>
    <p:sldId id="279" r:id="rId28"/>
    <p:sldId id="280" r:id="rId29"/>
    <p:sldId id="281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D8FC8-9BE5-48DB-9F35-778897FE30E2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F7D76-C10D-4203-B05C-4FA1A554A57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83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</a:pPr>
            <a:r>
              <a:rPr lang="en-GB" dirty="0">
                <a:latin typeface="Arial" pitchFamily="34" charset="0"/>
                <a:ea typeface="msgothic" charset="0"/>
                <a:cs typeface="msgothic" charset="0"/>
              </a:rPr>
              <a:t> Pressure-volume loops. (A) The loop shows hyperinflation, with an upper inflection point on the inspiratory limb. (B) The loop has been normalised by reducing the peak inspiratory pressure. </a:t>
            </a:r>
            <a:r>
              <a:rPr lang="en-GB" dirty="0" err="1">
                <a:latin typeface="Arial" pitchFamily="34" charset="0"/>
                <a:ea typeface="msgothic" charset="0"/>
                <a:cs typeface="msgothic" charset="0"/>
              </a:rPr>
              <a:t>Vt</a:t>
            </a:r>
            <a:r>
              <a:rPr lang="en-GB" dirty="0">
                <a:latin typeface="Arial" pitchFamily="34" charset="0"/>
                <a:ea typeface="msgothic" charset="0"/>
                <a:cs typeface="msgothic" charset="0"/>
              </a:rPr>
              <a:t>, Tidal volume; Paw, peak airways pressure.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CA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15934A4-85AD-4CF7-915D-A3C107B90198}" type="slidenum">
              <a:rPr lang="en-GB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93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9BB84A0-A39F-4141-9768-3281F15A6A7F}" type="datetimeFigureOut">
              <a:rPr lang="fr-CA" smtClean="0"/>
              <a:t>2012-03-21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B9203B0-0BF4-48FA-8F17-979ECA578376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Keith J Barrington</a:t>
            </a:r>
          </a:p>
          <a:p>
            <a:r>
              <a:rPr lang="en-CA" dirty="0" err="1" smtClean="0"/>
              <a:t>Université</a:t>
            </a:r>
            <a:r>
              <a:rPr lang="en-CA" dirty="0" smtClean="0"/>
              <a:t> de Montréal</a:t>
            </a:r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Gentle Ventilation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79959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Gentle Ventilation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We all want to do it… but what is it?</a:t>
            </a:r>
          </a:p>
          <a:p>
            <a:endParaRPr lang="en-CA" dirty="0"/>
          </a:p>
          <a:p>
            <a:r>
              <a:rPr lang="en-CA" dirty="0" smtClean="0"/>
              <a:t>Outline:</a:t>
            </a:r>
          </a:p>
          <a:p>
            <a:r>
              <a:rPr lang="en-CA" dirty="0" smtClean="0"/>
              <a:t>Avoiding ventilator induced lung injury</a:t>
            </a:r>
          </a:p>
          <a:p>
            <a:r>
              <a:rPr lang="en-CA" dirty="0" smtClean="0"/>
              <a:t>Permissive </a:t>
            </a:r>
            <a:r>
              <a:rPr lang="en-CA" dirty="0" err="1" smtClean="0"/>
              <a:t>Hypercapnia</a:t>
            </a:r>
            <a:endParaRPr lang="en-CA" dirty="0" smtClean="0"/>
          </a:p>
          <a:p>
            <a:r>
              <a:rPr lang="en-CA" dirty="0" smtClean="0"/>
              <a:t>Early </a:t>
            </a:r>
            <a:r>
              <a:rPr lang="en-CA" dirty="0" err="1" smtClean="0"/>
              <a:t>extubation</a:t>
            </a:r>
            <a:r>
              <a:rPr lang="en-CA" dirty="0" smtClean="0"/>
              <a:t> and non-invasive ventilation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22255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Lung Injury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What is it that damages the lungs during assisted ventilation?</a:t>
            </a:r>
          </a:p>
          <a:p>
            <a:r>
              <a:rPr lang="en-CA" dirty="0" smtClean="0"/>
              <a:t>Over-Distension</a:t>
            </a:r>
          </a:p>
          <a:p>
            <a:r>
              <a:rPr lang="en-CA" dirty="0" smtClean="0"/>
              <a:t>Atelectasis</a:t>
            </a:r>
          </a:p>
          <a:p>
            <a:r>
              <a:rPr lang="en-CA" dirty="0" smtClean="0"/>
              <a:t>Intubation</a:t>
            </a:r>
          </a:p>
          <a:p>
            <a:r>
              <a:rPr lang="en-CA" dirty="0" smtClean="0"/>
              <a:t>Infection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805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Avoiding Lung Injury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Reducing over-distension</a:t>
            </a:r>
          </a:p>
          <a:p>
            <a:pPr lvl="1"/>
            <a:r>
              <a:rPr lang="en-CA" dirty="0" smtClean="0"/>
              <a:t>Optimal PEEP</a:t>
            </a:r>
          </a:p>
          <a:p>
            <a:pPr lvl="1"/>
            <a:r>
              <a:rPr lang="en-CA" dirty="0" smtClean="0"/>
              <a:t>Optimal tidal volume</a:t>
            </a:r>
          </a:p>
          <a:p>
            <a:r>
              <a:rPr lang="en-CA" dirty="0" smtClean="0"/>
              <a:t>Preventing atelectasis</a:t>
            </a:r>
          </a:p>
          <a:p>
            <a:r>
              <a:rPr lang="en-CA" dirty="0" smtClean="0"/>
              <a:t>Intubation only when required</a:t>
            </a:r>
          </a:p>
          <a:p>
            <a:r>
              <a:rPr lang="en-CA" dirty="0" smtClean="0"/>
              <a:t>Preventing Lung infection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893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Over-distension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smtClean="0"/>
              <a:t>Over-distension </a:t>
            </a:r>
            <a:r>
              <a:rPr lang="fr-CA" dirty="0" err="1" smtClean="0"/>
              <a:t>much</a:t>
            </a:r>
            <a:r>
              <a:rPr lang="fr-CA" dirty="0" smtClean="0"/>
              <a:t> more important </a:t>
            </a:r>
            <a:r>
              <a:rPr lang="fr-CA" dirty="0" err="1" smtClean="0"/>
              <a:t>than</a:t>
            </a:r>
            <a:r>
              <a:rPr lang="fr-CA" dirty="0" smtClean="0"/>
              <a:t> </a:t>
            </a:r>
            <a:r>
              <a:rPr lang="fr-CA" dirty="0" err="1" smtClean="0"/>
              <a:t>too</a:t>
            </a:r>
            <a:r>
              <a:rPr lang="fr-CA" dirty="0" smtClean="0"/>
              <a:t> </a:t>
            </a:r>
            <a:r>
              <a:rPr lang="fr-CA" dirty="0" err="1" smtClean="0"/>
              <a:t>much</a:t>
            </a:r>
            <a:r>
              <a:rPr lang="fr-CA" dirty="0" smtClean="0"/>
              <a:t> pressure</a:t>
            </a:r>
          </a:p>
          <a:p>
            <a:r>
              <a:rPr lang="fr-CA" dirty="0" err="1" smtClean="0"/>
              <a:t>Very</a:t>
            </a:r>
            <a:r>
              <a:rPr lang="fr-CA" dirty="0" smtClean="0"/>
              <a:t> high pressures have </a:t>
            </a:r>
            <a:r>
              <a:rPr lang="fr-CA" dirty="0" err="1" smtClean="0"/>
              <a:t>little</a:t>
            </a:r>
            <a:r>
              <a:rPr lang="fr-CA" dirty="0" smtClean="0"/>
              <a:t> adverse </a:t>
            </a:r>
            <a:r>
              <a:rPr lang="fr-CA" dirty="0" err="1" smtClean="0"/>
              <a:t>effect</a:t>
            </a:r>
            <a:r>
              <a:rPr lang="fr-CA" dirty="0" smtClean="0"/>
              <a:t> if </a:t>
            </a:r>
            <a:r>
              <a:rPr lang="fr-CA" dirty="0" err="1" smtClean="0"/>
              <a:t>overdistension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prevented</a:t>
            </a:r>
            <a:r>
              <a:rPr lang="fr-CA" dirty="0" smtClean="0"/>
              <a:t>.</a:t>
            </a:r>
          </a:p>
          <a:p>
            <a:pPr lvl="1"/>
            <a:r>
              <a:rPr lang="fr-CA" dirty="0" err="1" smtClean="0"/>
              <a:t>Several</a:t>
            </a:r>
            <a:r>
              <a:rPr lang="fr-CA" dirty="0" smtClean="0"/>
              <a:t> animal </a:t>
            </a:r>
            <a:r>
              <a:rPr lang="fr-CA" dirty="0" err="1" smtClean="0"/>
              <a:t>studies</a:t>
            </a:r>
            <a:r>
              <a:rPr lang="fr-CA" dirty="0" smtClean="0"/>
              <a:t> </a:t>
            </a:r>
            <a:r>
              <a:rPr lang="fr-CA" dirty="0" err="1" smtClean="0"/>
              <a:t>showing</a:t>
            </a:r>
            <a:r>
              <a:rPr lang="fr-CA" dirty="0" smtClean="0"/>
              <a:t> </a:t>
            </a:r>
            <a:r>
              <a:rPr lang="fr-CA" dirty="0" err="1" smtClean="0"/>
              <a:t>that</a:t>
            </a:r>
            <a:r>
              <a:rPr lang="fr-CA" dirty="0" smtClean="0"/>
              <a:t> </a:t>
            </a:r>
            <a:r>
              <a:rPr lang="fr-CA" dirty="0" err="1" smtClean="0"/>
              <a:t>vey</a:t>
            </a:r>
            <a:r>
              <a:rPr lang="fr-CA" dirty="0" smtClean="0"/>
              <a:t> high pressures cause </a:t>
            </a:r>
            <a:r>
              <a:rPr lang="fr-CA" dirty="0" err="1" smtClean="0"/>
              <a:t>little</a:t>
            </a:r>
            <a:r>
              <a:rPr lang="fr-CA" dirty="0" smtClean="0"/>
              <a:t> damage if the </a:t>
            </a:r>
            <a:r>
              <a:rPr lang="fr-CA" dirty="0" err="1" smtClean="0"/>
              <a:t>chest</a:t>
            </a:r>
            <a:r>
              <a:rPr lang="fr-CA" dirty="0" smtClean="0"/>
              <a:t> </a:t>
            </a:r>
            <a:r>
              <a:rPr lang="fr-CA" dirty="0" err="1" smtClean="0"/>
              <a:t>wall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restricted</a:t>
            </a:r>
            <a:r>
              <a:rPr lang="fr-CA" dirty="0" smtClean="0"/>
              <a:t>, and tidal volumes </a:t>
            </a:r>
            <a:r>
              <a:rPr lang="fr-CA" dirty="0" err="1" smtClean="0"/>
              <a:t>remain</a:t>
            </a:r>
            <a:r>
              <a:rPr lang="fr-CA" dirty="0" smtClean="0"/>
              <a:t> acceptable</a:t>
            </a:r>
            <a:endParaRPr lang="fr-CA" dirty="0" smtClean="0"/>
          </a:p>
          <a:p>
            <a:r>
              <a:rPr lang="fr-CA" dirty="0" smtClean="0"/>
              <a:t>How to </a:t>
            </a:r>
            <a:r>
              <a:rPr lang="fr-CA" dirty="0" err="1" smtClean="0"/>
              <a:t>determine</a:t>
            </a:r>
            <a:r>
              <a:rPr lang="fr-CA" dirty="0" smtClean="0"/>
              <a:t> over-distension?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63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Reducing</a:t>
            </a:r>
            <a:r>
              <a:rPr lang="fr-CA" dirty="0" smtClean="0"/>
              <a:t> over-distension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smtClean="0"/>
              <a:t>Are </a:t>
            </a:r>
            <a:r>
              <a:rPr lang="fr-CA" dirty="0" err="1" smtClean="0"/>
              <a:t>ventilator</a:t>
            </a:r>
            <a:r>
              <a:rPr lang="fr-CA" dirty="0" smtClean="0"/>
              <a:t> </a:t>
            </a:r>
            <a:r>
              <a:rPr lang="fr-CA" dirty="0" err="1" smtClean="0"/>
              <a:t>graphics</a:t>
            </a:r>
            <a:r>
              <a:rPr lang="fr-CA" dirty="0" smtClean="0"/>
              <a:t> </a:t>
            </a:r>
            <a:r>
              <a:rPr lang="fr-CA" dirty="0" err="1" smtClean="0"/>
              <a:t>useful</a:t>
            </a:r>
            <a:r>
              <a:rPr lang="fr-CA" dirty="0" smtClean="0"/>
              <a:t>?</a:t>
            </a:r>
          </a:p>
          <a:p>
            <a:r>
              <a:rPr lang="fr-CA" dirty="0" smtClean="0"/>
              <a:t>I </a:t>
            </a:r>
            <a:r>
              <a:rPr lang="fr-CA" dirty="0" err="1" smtClean="0"/>
              <a:t>am</a:t>
            </a:r>
            <a:r>
              <a:rPr lang="fr-CA" dirty="0" smtClean="0"/>
              <a:t> not </a:t>
            </a:r>
            <a:r>
              <a:rPr lang="fr-CA" dirty="0" err="1" smtClean="0"/>
              <a:t>aware</a:t>
            </a:r>
            <a:r>
              <a:rPr lang="fr-CA" dirty="0" smtClean="0"/>
              <a:t> of </a:t>
            </a:r>
            <a:r>
              <a:rPr lang="fr-CA" dirty="0" err="1" smtClean="0"/>
              <a:t>any</a:t>
            </a:r>
            <a:r>
              <a:rPr lang="fr-CA" dirty="0" smtClean="0"/>
              <a:t> </a:t>
            </a:r>
            <a:r>
              <a:rPr lang="fr-CA" dirty="0" err="1" smtClean="0"/>
              <a:t>reliable</a:t>
            </a:r>
            <a:r>
              <a:rPr lang="fr-CA" dirty="0" smtClean="0"/>
              <a:t> data </a:t>
            </a:r>
            <a:r>
              <a:rPr lang="fr-CA" dirty="0" err="1" smtClean="0"/>
              <a:t>that</a:t>
            </a:r>
            <a:r>
              <a:rPr lang="fr-CA" dirty="0" smtClean="0"/>
              <a:t> shows </a:t>
            </a:r>
            <a:r>
              <a:rPr lang="fr-CA" dirty="0" err="1" smtClean="0"/>
              <a:t>that</a:t>
            </a:r>
            <a:r>
              <a:rPr lang="fr-CA" dirty="0" smtClean="0"/>
              <a:t> </a:t>
            </a:r>
            <a:r>
              <a:rPr lang="fr-CA" dirty="0" err="1" smtClean="0"/>
              <a:t>they</a:t>
            </a:r>
            <a:r>
              <a:rPr lang="fr-CA" dirty="0" smtClean="0"/>
              <a:t> are </a:t>
            </a:r>
            <a:r>
              <a:rPr lang="fr-CA" dirty="0" err="1" smtClean="0"/>
              <a:t>useful</a:t>
            </a:r>
            <a:r>
              <a:rPr lang="fr-CA" dirty="0" smtClean="0"/>
              <a:t> in </a:t>
            </a:r>
            <a:r>
              <a:rPr lang="fr-CA" dirty="0" err="1" smtClean="0"/>
              <a:t>reducing</a:t>
            </a:r>
            <a:r>
              <a:rPr lang="fr-CA" dirty="0" smtClean="0"/>
              <a:t> </a:t>
            </a:r>
            <a:r>
              <a:rPr lang="fr-CA" dirty="0" err="1" smtClean="0"/>
              <a:t>lung</a:t>
            </a:r>
            <a:r>
              <a:rPr lang="fr-CA" dirty="0" smtClean="0"/>
              <a:t> </a:t>
            </a:r>
            <a:r>
              <a:rPr lang="fr-CA" dirty="0" err="1" smtClean="0"/>
              <a:t>injury</a:t>
            </a:r>
            <a:endParaRPr lang="fr-CA" dirty="0" smtClean="0"/>
          </a:p>
          <a:p>
            <a:r>
              <a:rPr lang="fr-CA" dirty="0" err="1" smtClean="0"/>
              <a:t>Why</a:t>
            </a:r>
            <a:r>
              <a:rPr lang="fr-CA" dirty="0" smtClean="0"/>
              <a:t> not?</a:t>
            </a:r>
          </a:p>
          <a:p>
            <a:pPr lvl="1"/>
            <a:r>
              <a:rPr lang="fr-CA" dirty="0" err="1" smtClean="0"/>
              <a:t>Leaks</a:t>
            </a:r>
            <a:endParaRPr lang="fr-CA" dirty="0" smtClean="0"/>
          </a:p>
          <a:p>
            <a:pPr lvl="1"/>
            <a:r>
              <a:rPr lang="fr-CA" dirty="0" err="1" smtClean="0"/>
              <a:t>Dynamic</a:t>
            </a:r>
            <a:r>
              <a:rPr lang="fr-CA" dirty="0" smtClean="0"/>
              <a:t> not </a:t>
            </a:r>
            <a:r>
              <a:rPr lang="fr-CA" dirty="0" err="1" smtClean="0"/>
              <a:t>Static</a:t>
            </a:r>
            <a:endParaRPr lang="fr-CA" dirty="0" smtClean="0"/>
          </a:p>
          <a:p>
            <a:pPr lvl="1"/>
            <a:r>
              <a:rPr lang="fr-CA" dirty="0" smtClean="0"/>
              <a:t>Change </a:t>
            </a:r>
            <a:r>
              <a:rPr lang="fr-CA" dirty="0" err="1" smtClean="0"/>
              <a:t>from</a:t>
            </a:r>
            <a:r>
              <a:rPr lang="fr-CA" dirty="0" smtClean="0"/>
              <a:t> </a:t>
            </a:r>
            <a:r>
              <a:rPr lang="fr-CA" dirty="0" err="1" smtClean="0"/>
              <a:t>breath</a:t>
            </a:r>
            <a:r>
              <a:rPr lang="fr-CA" dirty="0" smtClean="0"/>
              <a:t> to </a:t>
            </a:r>
            <a:r>
              <a:rPr lang="fr-CA" dirty="0" err="1" smtClean="0"/>
              <a:t>breath</a:t>
            </a:r>
            <a:endParaRPr lang="fr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685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381640"/>
            <a:ext cx="84931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sz="1500" b="1">
                <a:latin typeface="Arial" pitchFamily="34" charset="0"/>
              </a:rPr>
              <a:t> Pressure-volume loops.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840" y="6205612"/>
            <a:ext cx="816480" cy="52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40" y="2056536"/>
            <a:ext cx="7804800" cy="273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71038" y="5388730"/>
            <a:ext cx="7804802" cy="309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sz="1100" b="1" dirty="0" err="1">
                <a:latin typeface="Arial" pitchFamily="34" charset="0"/>
              </a:rPr>
              <a:t>Donn</a:t>
            </a:r>
            <a:r>
              <a:rPr lang="en-GB" sz="1100" b="1" dirty="0">
                <a:latin typeface="Arial" pitchFamily="34" charset="0"/>
              </a:rPr>
              <a:t> S M , </a:t>
            </a:r>
            <a:r>
              <a:rPr lang="en-GB" sz="1100" b="1" dirty="0" err="1">
                <a:latin typeface="Arial" pitchFamily="34" charset="0"/>
              </a:rPr>
              <a:t>Sinha</a:t>
            </a:r>
            <a:r>
              <a:rPr lang="en-GB" sz="1100" b="1" dirty="0">
                <a:latin typeface="Arial" pitchFamily="34" charset="0"/>
              </a:rPr>
              <a:t> S K Arch Dis Child </a:t>
            </a:r>
            <a:r>
              <a:rPr lang="en-GB" sz="1100" b="1" dirty="0" err="1">
                <a:latin typeface="Arial" pitchFamily="34" charset="0"/>
              </a:rPr>
              <a:t>Fetal</a:t>
            </a:r>
            <a:r>
              <a:rPr lang="en-GB" sz="1100" b="1" dirty="0">
                <a:latin typeface="Arial" pitchFamily="34" charset="0"/>
              </a:rPr>
              <a:t> Neonatal Ed 2006;91:F226-F230</a:t>
            </a:r>
          </a:p>
          <a:p>
            <a:r>
              <a:rPr lang="en-GB" sz="1100" dirty="0">
                <a:latin typeface="Arial" pitchFamily="34" charset="0"/>
              </a:rPr>
              <a:t>Pressure-volume loops. (A) The loop shows hyperinflation, with an upper inflection point on the inspiratory limb. (B) The loop has been normalised by reducing the peak inspiratory pressure. </a:t>
            </a:r>
            <a:r>
              <a:rPr lang="en-GB" sz="1100" dirty="0" err="1">
                <a:latin typeface="Arial" pitchFamily="34" charset="0"/>
              </a:rPr>
              <a:t>Vt</a:t>
            </a:r>
            <a:r>
              <a:rPr lang="en-GB" sz="1100" dirty="0">
                <a:latin typeface="Arial" pitchFamily="34" charset="0"/>
              </a:rPr>
              <a:t>, Tidal volume; Paw, peak airways pressure.</a:t>
            </a:r>
          </a:p>
          <a:p>
            <a:endParaRPr lang="en-GB" sz="1100" b="1" dirty="0">
              <a:latin typeface="Arial" pitchFamily="34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613175"/>
            <a:ext cx="6857280" cy="347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sz="900">
                <a:latin typeface="Arial" pitchFamily="34" charset="0"/>
              </a:rPr>
              <a:t>Copyright © BMJ Publishing Group Ltd &amp; Royal College of Paediatrics and Child Health. All rights reserved.</a:t>
            </a:r>
          </a:p>
        </p:txBody>
      </p:sp>
      <p:cxnSp>
        <p:nvCxnSpPr>
          <p:cNvPr id="3" name="Connecteur droit 2"/>
          <p:cNvCxnSpPr/>
          <p:nvPr/>
        </p:nvCxnSpPr>
        <p:spPr bwMode="auto">
          <a:xfrm>
            <a:off x="3461602" y="2056537"/>
            <a:ext cx="0" cy="2091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necteur droit 8"/>
          <p:cNvCxnSpPr/>
          <p:nvPr/>
        </p:nvCxnSpPr>
        <p:spPr bwMode="auto">
          <a:xfrm>
            <a:off x="7837874" y="2194790"/>
            <a:ext cx="0" cy="209103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680475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Pictures\Flowvolumeloop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823118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088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Overdistension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Because</a:t>
            </a:r>
            <a:r>
              <a:rPr lang="fr-CA" dirty="0" smtClean="0"/>
              <a:t> of </a:t>
            </a:r>
            <a:r>
              <a:rPr lang="fr-CA" dirty="0" err="1" smtClean="0"/>
              <a:t>leaks</a:t>
            </a:r>
            <a:r>
              <a:rPr lang="fr-CA" dirty="0" smtClean="0"/>
              <a:t> and variable </a:t>
            </a:r>
            <a:r>
              <a:rPr lang="fr-CA" dirty="0" err="1" smtClean="0"/>
              <a:t>baselines</a:t>
            </a:r>
            <a:r>
              <a:rPr lang="fr-CA" dirty="0" smtClean="0"/>
              <a:t>, </a:t>
            </a:r>
            <a:r>
              <a:rPr lang="fr-CA" dirty="0" err="1" smtClean="0"/>
              <a:t>ventilator</a:t>
            </a:r>
            <a:r>
              <a:rPr lang="fr-CA" dirty="0" smtClean="0"/>
              <a:t> </a:t>
            </a:r>
            <a:r>
              <a:rPr lang="fr-CA" dirty="0" err="1" smtClean="0"/>
              <a:t>graphics</a:t>
            </a:r>
            <a:r>
              <a:rPr lang="fr-CA" dirty="0" smtClean="0"/>
              <a:t> reset to </a:t>
            </a:r>
            <a:r>
              <a:rPr lang="fr-CA" dirty="0" err="1" smtClean="0"/>
              <a:t>zero</a:t>
            </a:r>
            <a:r>
              <a:rPr lang="fr-CA" dirty="0" smtClean="0"/>
              <a:t> </a:t>
            </a:r>
            <a:r>
              <a:rPr lang="fr-CA" dirty="0" err="1" smtClean="0"/>
              <a:t>at</a:t>
            </a:r>
            <a:r>
              <a:rPr lang="fr-CA" dirty="0" smtClean="0"/>
              <a:t> end-expiration. </a:t>
            </a:r>
          </a:p>
          <a:p>
            <a:r>
              <a:rPr lang="fr-CA" dirty="0" smtClean="0"/>
              <a:t>The </a:t>
            </a:r>
            <a:r>
              <a:rPr lang="fr-CA" dirty="0" err="1" smtClean="0"/>
              <a:t>shape</a:t>
            </a:r>
            <a:r>
              <a:rPr lang="fr-CA" dirty="0" smtClean="0"/>
              <a:t> of the </a:t>
            </a:r>
            <a:r>
              <a:rPr lang="fr-CA" dirty="0" err="1" smtClean="0"/>
              <a:t>loops</a:t>
            </a:r>
            <a:r>
              <a:rPr lang="fr-CA" dirty="0" smtClean="0"/>
              <a:t> changes </a:t>
            </a:r>
            <a:r>
              <a:rPr lang="fr-CA" dirty="0" err="1" smtClean="0"/>
              <a:t>with</a:t>
            </a:r>
            <a:r>
              <a:rPr lang="fr-CA" dirty="0" smtClean="0"/>
              <a:t> </a:t>
            </a:r>
            <a:r>
              <a:rPr lang="fr-CA" dirty="0" err="1" smtClean="0"/>
              <a:t>every</a:t>
            </a:r>
            <a:r>
              <a:rPr lang="fr-CA" dirty="0" smtClean="0"/>
              <a:t> </a:t>
            </a:r>
            <a:r>
              <a:rPr lang="fr-CA" dirty="0" err="1" smtClean="0"/>
              <a:t>breath</a:t>
            </a:r>
            <a:r>
              <a:rPr lang="fr-CA" dirty="0" smtClean="0"/>
              <a:t> (</a:t>
            </a:r>
            <a:r>
              <a:rPr lang="fr-CA" dirty="0" err="1" smtClean="0"/>
              <a:t>unless</a:t>
            </a:r>
            <a:r>
              <a:rPr lang="fr-CA" dirty="0" smtClean="0"/>
              <a:t> the baby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paralyzed</a:t>
            </a:r>
            <a:r>
              <a:rPr lang="fr-CA" dirty="0" smtClean="0"/>
              <a:t>)</a:t>
            </a:r>
          </a:p>
          <a:p>
            <a:r>
              <a:rPr lang="fr-CA" dirty="0" err="1" smtClean="0"/>
              <a:t>Therefore</a:t>
            </a:r>
            <a:r>
              <a:rPr lang="fr-CA" dirty="0" smtClean="0"/>
              <a:t> </a:t>
            </a:r>
            <a:r>
              <a:rPr lang="fr-CA" dirty="0" err="1" smtClean="0"/>
              <a:t>there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no </a:t>
            </a:r>
            <a:r>
              <a:rPr lang="fr-CA" dirty="0" err="1" smtClean="0"/>
              <a:t>way</a:t>
            </a:r>
            <a:r>
              <a:rPr lang="fr-CA" dirty="0" smtClean="0"/>
              <a:t> to </a:t>
            </a:r>
            <a:r>
              <a:rPr lang="fr-CA" dirty="0" err="1" smtClean="0"/>
              <a:t>determine</a:t>
            </a:r>
            <a:r>
              <a:rPr lang="fr-CA" dirty="0" smtClean="0"/>
              <a:t> </a:t>
            </a:r>
            <a:r>
              <a:rPr lang="fr-CA" dirty="0" err="1" smtClean="0"/>
              <a:t>what</a:t>
            </a:r>
            <a:r>
              <a:rPr lang="fr-CA" dirty="0" smtClean="0"/>
              <a:t> the end-</a:t>
            </a:r>
            <a:r>
              <a:rPr lang="fr-CA" dirty="0" err="1" smtClean="0"/>
              <a:t>expiratory</a:t>
            </a:r>
            <a:r>
              <a:rPr lang="fr-CA" dirty="0" smtClean="0"/>
              <a:t> </a:t>
            </a:r>
            <a:r>
              <a:rPr lang="fr-CA" dirty="0" err="1" smtClean="0"/>
              <a:t>lung</a:t>
            </a:r>
            <a:r>
              <a:rPr lang="fr-CA" dirty="0" smtClean="0"/>
              <a:t> volume </a:t>
            </a:r>
            <a:r>
              <a:rPr lang="fr-CA" dirty="0" err="1" smtClean="0"/>
              <a:t>is</a:t>
            </a:r>
            <a:r>
              <a:rPr lang="fr-CA" dirty="0" smtClean="0"/>
              <a:t>, or </a:t>
            </a:r>
            <a:r>
              <a:rPr lang="fr-CA" dirty="0" err="1" smtClean="0"/>
              <a:t>even</a:t>
            </a:r>
            <a:r>
              <a:rPr lang="fr-CA" dirty="0" smtClean="0"/>
              <a:t> </a:t>
            </a:r>
            <a:r>
              <a:rPr lang="fr-CA" dirty="0" err="1" smtClean="0"/>
              <a:t>whether</a:t>
            </a:r>
            <a:r>
              <a:rPr lang="fr-CA" dirty="0" smtClean="0"/>
              <a:t> </a:t>
            </a:r>
            <a:r>
              <a:rPr lang="fr-CA" dirty="0" err="1" smtClean="0"/>
              <a:t>it</a:t>
            </a:r>
            <a:r>
              <a:rPr lang="fr-CA" dirty="0" smtClean="0"/>
              <a:t> has </a:t>
            </a:r>
            <a:r>
              <a:rPr lang="fr-CA" dirty="0" err="1" smtClean="0"/>
              <a:t>changed</a:t>
            </a:r>
            <a:r>
              <a:rPr lang="fr-CA" dirty="0" smtClean="0"/>
              <a:t>!</a:t>
            </a:r>
          </a:p>
          <a:p>
            <a:endParaRPr lang="fr-CA" dirty="0" smtClean="0"/>
          </a:p>
          <a:p>
            <a:r>
              <a:rPr lang="fr-CA" dirty="0" err="1" smtClean="0"/>
              <a:t>Dynamic</a:t>
            </a:r>
            <a:r>
              <a:rPr lang="fr-CA" dirty="0" smtClean="0"/>
              <a:t> </a:t>
            </a:r>
            <a:r>
              <a:rPr lang="fr-CA" dirty="0" err="1" smtClean="0"/>
              <a:t>compliance</a:t>
            </a:r>
            <a:r>
              <a:rPr lang="fr-CA" dirty="0" smtClean="0"/>
              <a:t> </a:t>
            </a:r>
            <a:r>
              <a:rPr lang="fr-CA" dirty="0" err="1" smtClean="0"/>
              <a:t>does</a:t>
            </a:r>
            <a:r>
              <a:rPr lang="fr-CA" dirty="0" smtClean="0"/>
              <a:t> not change </a:t>
            </a:r>
            <a:r>
              <a:rPr lang="fr-CA" dirty="0" err="1" smtClean="0"/>
              <a:t>after</a:t>
            </a:r>
            <a:r>
              <a:rPr lang="fr-CA" dirty="0" smtClean="0"/>
              <a:t> surfactant administration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2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84589"/>
            <a:ext cx="267652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149" y="3645024"/>
            <a:ext cx="463867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6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Compliance</a:t>
            </a:r>
            <a:r>
              <a:rPr lang="fr-CA" dirty="0" smtClean="0"/>
              <a:t>, surfactant and </a:t>
            </a:r>
            <a:r>
              <a:rPr lang="fr-CA" dirty="0" err="1" smtClean="0"/>
              <a:t>loops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The </a:t>
            </a:r>
            <a:r>
              <a:rPr lang="fr-CA" dirty="0" err="1" smtClean="0"/>
              <a:t>usual</a:t>
            </a:r>
            <a:r>
              <a:rPr lang="fr-CA" dirty="0" smtClean="0"/>
              <a:t> </a:t>
            </a:r>
            <a:r>
              <a:rPr lang="fr-CA" dirty="0" err="1" smtClean="0"/>
              <a:t>effect</a:t>
            </a:r>
            <a:r>
              <a:rPr lang="fr-CA" dirty="0" smtClean="0"/>
              <a:t> of </a:t>
            </a:r>
            <a:r>
              <a:rPr lang="fr-CA" dirty="0" err="1" smtClean="0"/>
              <a:t>giving</a:t>
            </a:r>
            <a:r>
              <a:rPr lang="fr-CA" dirty="0" smtClean="0"/>
              <a:t> surfactant </a:t>
            </a:r>
            <a:r>
              <a:rPr lang="fr-CA" dirty="0" err="1" smtClean="0"/>
              <a:t>is</a:t>
            </a:r>
            <a:r>
              <a:rPr lang="fr-CA" dirty="0" smtClean="0"/>
              <a:t> an </a:t>
            </a:r>
            <a:r>
              <a:rPr lang="fr-CA" dirty="0" err="1" smtClean="0"/>
              <a:t>improvement</a:t>
            </a:r>
            <a:r>
              <a:rPr lang="fr-CA" dirty="0" smtClean="0"/>
              <a:t> of STATIC </a:t>
            </a:r>
            <a:r>
              <a:rPr lang="fr-CA" dirty="0" err="1" smtClean="0"/>
              <a:t>lung</a:t>
            </a:r>
            <a:r>
              <a:rPr lang="fr-CA" dirty="0" smtClean="0"/>
              <a:t> </a:t>
            </a:r>
            <a:r>
              <a:rPr lang="fr-CA" dirty="0" err="1" smtClean="0"/>
              <a:t>compliance</a:t>
            </a:r>
            <a:r>
              <a:rPr lang="fr-CA" dirty="0" smtClean="0"/>
              <a:t> (</a:t>
            </a:r>
            <a:r>
              <a:rPr lang="fr-CA" dirty="0" err="1" smtClean="0"/>
              <a:t>which</a:t>
            </a:r>
            <a:r>
              <a:rPr lang="fr-CA" dirty="0" smtClean="0"/>
              <a:t> </a:t>
            </a:r>
            <a:r>
              <a:rPr lang="fr-CA" dirty="0" err="1" smtClean="0"/>
              <a:t>can</a:t>
            </a:r>
            <a:r>
              <a:rPr lang="fr-CA" dirty="0" smtClean="0"/>
              <a:t> </a:t>
            </a:r>
            <a:r>
              <a:rPr lang="fr-CA" dirty="0" err="1" smtClean="0"/>
              <a:t>only</a:t>
            </a:r>
            <a:r>
              <a:rPr lang="fr-CA" dirty="0" smtClean="0"/>
              <a:t> </a:t>
            </a:r>
            <a:r>
              <a:rPr lang="fr-CA" dirty="0" err="1" smtClean="0"/>
              <a:t>be</a:t>
            </a:r>
            <a:r>
              <a:rPr lang="fr-CA" dirty="0" smtClean="0"/>
              <a:t> </a:t>
            </a:r>
            <a:r>
              <a:rPr lang="fr-CA" dirty="0" err="1" smtClean="0"/>
              <a:t>measured</a:t>
            </a:r>
            <a:r>
              <a:rPr lang="fr-CA" dirty="0" smtClean="0"/>
              <a:t> in a non-</a:t>
            </a:r>
            <a:r>
              <a:rPr lang="fr-CA" dirty="0" err="1" smtClean="0"/>
              <a:t>breathing</a:t>
            </a:r>
            <a:r>
              <a:rPr lang="fr-CA" dirty="0" smtClean="0"/>
              <a:t> patient in </a:t>
            </a:r>
            <a:r>
              <a:rPr lang="fr-CA" dirty="0" err="1" smtClean="0"/>
              <a:t>whom</a:t>
            </a:r>
            <a:r>
              <a:rPr lang="fr-CA" dirty="0" smtClean="0"/>
              <a:t>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take</a:t>
            </a:r>
            <a:r>
              <a:rPr lang="fr-CA" dirty="0" smtClean="0"/>
              <a:t> PEEP down to 0)</a:t>
            </a:r>
          </a:p>
          <a:p>
            <a:r>
              <a:rPr lang="fr-CA" dirty="0" smtClean="0"/>
              <a:t>If </a:t>
            </a:r>
            <a:r>
              <a:rPr lang="fr-CA" dirty="0" err="1" smtClean="0"/>
              <a:t>static</a:t>
            </a:r>
            <a:r>
              <a:rPr lang="fr-CA" dirty="0" smtClean="0"/>
              <a:t> </a:t>
            </a:r>
            <a:r>
              <a:rPr lang="fr-CA" dirty="0" err="1" smtClean="0"/>
              <a:t>compliance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improved</a:t>
            </a:r>
            <a:r>
              <a:rPr lang="fr-CA" dirty="0" smtClean="0"/>
              <a:t>: </a:t>
            </a:r>
            <a:r>
              <a:rPr lang="fr-CA" dirty="0" err="1" smtClean="0"/>
              <a:t>at</a:t>
            </a:r>
            <a:r>
              <a:rPr lang="fr-CA" dirty="0" smtClean="0"/>
              <a:t> the </a:t>
            </a:r>
            <a:r>
              <a:rPr lang="fr-CA" dirty="0" err="1" smtClean="0"/>
              <a:t>same</a:t>
            </a:r>
            <a:r>
              <a:rPr lang="fr-CA" dirty="0" smtClean="0"/>
              <a:t> PEEP end-</a:t>
            </a:r>
            <a:r>
              <a:rPr lang="fr-CA" dirty="0" err="1" smtClean="0"/>
              <a:t>expiratory</a:t>
            </a:r>
            <a:r>
              <a:rPr lang="fr-CA" dirty="0" smtClean="0"/>
              <a:t> </a:t>
            </a:r>
            <a:r>
              <a:rPr lang="fr-CA" dirty="0" err="1" smtClean="0"/>
              <a:t>lung</a:t>
            </a:r>
            <a:r>
              <a:rPr lang="fr-CA" dirty="0" smtClean="0"/>
              <a:t> volume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higher</a:t>
            </a:r>
            <a:endParaRPr lang="fr-CA" dirty="0" smtClean="0"/>
          </a:p>
          <a:p>
            <a:r>
              <a:rPr lang="fr-CA" dirty="0" smtClean="0"/>
              <a:t>This shifts the </a:t>
            </a:r>
            <a:r>
              <a:rPr lang="fr-CA" dirty="0" err="1" smtClean="0"/>
              <a:t>lung</a:t>
            </a:r>
            <a:r>
              <a:rPr lang="fr-CA" dirty="0" smtClean="0"/>
              <a:t> up the pressure-volume </a:t>
            </a:r>
            <a:r>
              <a:rPr lang="fr-CA" dirty="0" err="1" smtClean="0"/>
              <a:t>curve</a:t>
            </a:r>
            <a:r>
              <a:rPr lang="fr-CA" dirty="0" smtClean="0"/>
              <a:t>, and the end-</a:t>
            </a:r>
            <a:r>
              <a:rPr lang="fr-CA" dirty="0" err="1" smtClean="0"/>
              <a:t>inspiratory</a:t>
            </a:r>
            <a:r>
              <a:rPr lang="fr-CA" dirty="0" smtClean="0"/>
              <a:t> portion </a:t>
            </a:r>
            <a:r>
              <a:rPr lang="fr-CA" dirty="0" err="1" smtClean="0"/>
              <a:t>is</a:t>
            </a:r>
            <a:r>
              <a:rPr lang="fr-CA" dirty="0" smtClean="0"/>
              <a:t> on a flatter part of the </a:t>
            </a:r>
            <a:r>
              <a:rPr lang="fr-CA" dirty="0" err="1" smtClean="0"/>
              <a:t>curve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9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Effects</a:t>
            </a:r>
            <a:r>
              <a:rPr lang="fr-CA" dirty="0" smtClean="0"/>
              <a:t> of Surfactant on </a:t>
            </a:r>
            <a:r>
              <a:rPr lang="fr-CA" dirty="0" err="1" smtClean="0"/>
              <a:t>Dynamic</a:t>
            </a:r>
            <a:r>
              <a:rPr lang="fr-CA" dirty="0" smtClean="0"/>
              <a:t> </a:t>
            </a:r>
            <a:r>
              <a:rPr lang="fr-CA" dirty="0" err="1" smtClean="0"/>
              <a:t>Compliance</a:t>
            </a:r>
            <a:endParaRPr lang="en-US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60640713"/>
              </p:ext>
            </p:extLst>
          </p:nvPr>
        </p:nvGraphicFramePr>
        <p:xfrm>
          <a:off x="323528" y="1772816"/>
          <a:ext cx="8640959" cy="2848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8312"/>
                <a:gridCol w="1368152"/>
                <a:gridCol w="1324297"/>
                <a:gridCol w="1570099"/>
                <a:gridCol w="1570099"/>
              </a:tblGrid>
              <a:tr h="347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Surfactant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Control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7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Before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After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Before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After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7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Compliance (ml/cm H20/kg)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0.43 _+ 0.21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0.45 _+ 0.45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0.33 _+ 0.14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0.33 ___ 0.13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7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Resistance (cm H20/L/sec)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141 _+ 90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175 _+ 97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160 _+ 90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173 + 98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7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Tidal volume (ml/kg)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6.3 _+ 1.7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5.3 _+ 1.5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6.9 _+ 2.1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6.0 + 1.9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6381" y="4674132"/>
            <a:ext cx="8754846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Table II. Combined pulmonary mechanics data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Values are expressed as mean _+ SD.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Immediately before and 1 hour after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CA" sz="1100" dirty="0">
              <a:latin typeface="Calibri" pitchFamily="34" charset="0"/>
              <a:cs typeface="Times New Roman" pitchFamily="18" charset="0"/>
            </a:endParaRPr>
          </a:p>
          <a:p>
            <a:r>
              <a:rPr lang="en-US" dirty="0" err="1"/>
              <a:t>Couser</a:t>
            </a:r>
            <a:r>
              <a:rPr lang="en-US" dirty="0"/>
              <a:t>, R., T. Ferrara, et al. (1990). "Effects of exogenous surfactant therapy on dynamic compliance during mechanical breathing in preterm infants with hyaline membrane disease." The Journal of Pediatrics 116(1): 119-124.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43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14400" y="273050"/>
            <a:ext cx="2865512" cy="1143000"/>
          </a:xfrm>
        </p:spPr>
        <p:txBody>
          <a:bodyPr>
            <a:noAutofit/>
          </a:bodyPr>
          <a:lstStyle/>
          <a:p>
            <a:r>
              <a:rPr lang="fr-CA" sz="4000" dirty="0" err="1" smtClean="0"/>
              <a:t>Static</a:t>
            </a:r>
            <a:r>
              <a:rPr lang="fr-CA" sz="4000" dirty="0" smtClean="0"/>
              <a:t> </a:t>
            </a:r>
            <a:r>
              <a:rPr lang="fr-CA" sz="4000" dirty="0" err="1" smtClean="0"/>
              <a:t>Compliance</a:t>
            </a:r>
            <a:endParaRPr lang="en-US" sz="40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Stenson</a:t>
            </a:r>
            <a:r>
              <a:rPr lang="en-US" dirty="0"/>
              <a:t>, B. J., R. M. Glover, et al. (1994). "Static respiratory compliance in the newborn. III: Early changes after exogenous surfactant treatment." </a:t>
            </a:r>
            <a:r>
              <a:rPr lang="en-US" u="sng" dirty="0"/>
              <a:t>Arch Dis Child Fetal Neonatal Ed </a:t>
            </a:r>
            <a:r>
              <a:rPr lang="en-US" b="1" u="sng" dirty="0"/>
              <a:t>70(1): F19-24</a:t>
            </a:r>
            <a:r>
              <a:rPr lang="en-US" b="1" u="sng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3050"/>
            <a:ext cx="4800953" cy="649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35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This </a:t>
            </a:r>
            <a:r>
              <a:rPr lang="fr-CA" dirty="0" err="1" smtClean="0"/>
              <a:t>means</a:t>
            </a:r>
            <a:r>
              <a:rPr lang="fr-CA" dirty="0" smtClean="0"/>
              <a:t> </a:t>
            </a:r>
            <a:r>
              <a:rPr lang="fr-CA" dirty="0" err="1" smtClean="0"/>
              <a:t>that</a:t>
            </a:r>
            <a:r>
              <a:rPr lang="fr-CA" dirty="0" smtClean="0"/>
              <a:t>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cannot</a:t>
            </a:r>
            <a:r>
              <a:rPr lang="fr-CA" dirty="0" smtClean="0"/>
              <a:t> use the </a:t>
            </a:r>
            <a:r>
              <a:rPr lang="fr-CA" dirty="0" err="1" smtClean="0"/>
              <a:t>pulmonary</a:t>
            </a:r>
            <a:r>
              <a:rPr lang="fr-CA" dirty="0" smtClean="0"/>
              <a:t> </a:t>
            </a:r>
            <a:r>
              <a:rPr lang="fr-CA" dirty="0" err="1" smtClean="0"/>
              <a:t>graphics</a:t>
            </a:r>
            <a:r>
              <a:rPr lang="fr-CA" dirty="0" smtClean="0"/>
              <a:t> to </a:t>
            </a:r>
            <a:r>
              <a:rPr lang="fr-CA" dirty="0" err="1" smtClean="0"/>
              <a:t>determine</a:t>
            </a:r>
            <a:r>
              <a:rPr lang="fr-CA" dirty="0" smtClean="0"/>
              <a:t> </a:t>
            </a:r>
            <a:r>
              <a:rPr lang="fr-CA" dirty="0" err="1" smtClean="0"/>
              <a:t>whether</a:t>
            </a:r>
            <a:r>
              <a:rPr lang="fr-CA" dirty="0" smtClean="0"/>
              <a:t> the PEEP </a:t>
            </a:r>
            <a:r>
              <a:rPr lang="fr-CA" dirty="0" err="1" smtClean="0"/>
              <a:t>is</a:t>
            </a:r>
            <a:r>
              <a:rPr lang="fr-CA" dirty="0" smtClean="0"/>
              <a:t> optimal or if the baby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ready</a:t>
            </a:r>
            <a:r>
              <a:rPr lang="fr-CA" dirty="0" smtClean="0"/>
              <a:t> to </a:t>
            </a:r>
            <a:r>
              <a:rPr lang="fr-CA" dirty="0" err="1" smtClean="0"/>
              <a:t>wean</a:t>
            </a:r>
            <a:endParaRPr lang="fr-CA" dirty="0" smtClean="0"/>
          </a:p>
          <a:p>
            <a:r>
              <a:rPr lang="fr-CA" dirty="0" smtClean="0"/>
              <a:t>A </a:t>
            </a:r>
            <a:r>
              <a:rPr lang="fr-CA" dirty="0" err="1" smtClean="0"/>
              <a:t>better</a:t>
            </a:r>
            <a:r>
              <a:rPr lang="fr-CA" dirty="0" smtClean="0"/>
              <a:t> </a:t>
            </a:r>
            <a:r>
              <a:rPr lang="fr-CA" dirty="0" err="1" smtClean="0"/>
              <a:t>way</a:t>
            </a:r>
            <a:r>
              <a:rPr lang="fr-CA" dirty="0" smtClean="0"/>
              <a:t> to </a:t>
            </a:r>
            <a:r>
              <a:rPr lang="fr-CA" dirty="0" err="1" smtClean="0"/>
              <a:t>determine</a:t>
            </a:r>
            <a:r>
              <a:rPr lang="fr-CA" dirty="0" smtClean="0"/>
              <a:t> </a:t>
            </a:r>
            <a:r>
              <a:rPr lang="fr-CA" dirty="0" err="1" smtClean="0"/>
              <a:t>whether</a:t>
            </a:r>
            <a:r>
              <a:rPr lang="fr-CA" dirty="0" smtClean="0"/>
              <a:t> the surfactant has </a:t>
            </a:r>
            <a:r>
              <a:rPr lang="fr-CA" dirty="0" err="1" smtClean="0"/>
              <a:t>had</a:t>
            </a:r>
            <a:r>
              <a:rPr lang="fr-CA" dirty="0" smtClean="0"/>
              <a:t> an </a:t>
            </a:r>
            <a:r>
              <a:rPr lang="fr-CA" dirty="0" err="1" smtClean="0"/>
              <a:t>effect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simply</a:t>
            </a:r>
            <a:r>
              <a:rPr lang="fr-CA" dirty="0" smtClean="0"/>
              <a:t> to </a:t>
            </a:r>
            <a:r>
              <a:rPr lang="fr-CA" dirty="0" err="1" smtClean="0"/>
              <a:t>watch</a:t>
            </a:r>
            <a:r>
              <a:rPr lang="fr-CA" dirty="0" smtClean="0"/>
              <a:t> the FiO2</a:t>
            </a:r>
          </a:p>
          <a:p>
            <a:r>
              <a:rPr lang="fr-CA" dirty="0" err="1" smtClean="0"/>
              <a:t>When</a:t>
            </a:r>
            <a:r>
              <a:rPr lang="fr-CA" dirty="0" smtClean="0"/>
              <a:t> the FiO2 </a:t>
            </a:r>
            <a:r>
              <a:rPr lang="fr-CA" dirty="0" err="1" smtClean="0"/>
              <a:t>falls</a:t>
            </a:r>
            <a:r>
              <a:rPr lang="fr-CA" dirty="0" smtClean="0"/>
              <a:t>, </a:t>
            </a:r>
            <a:r>
              <a:rPr lang="fr-CA" dirty="0" err="1" smtClean="0"/>
              <a:t>reduce</a:t>
            </a:r>
            <a:r>
              <a:rPr lang="fr-CA" dirty="0" smtClean="0"/>
              <a:t> the PEEP: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will</a:t>
            </a:r>
            <a:r>
              <a:rPr lang="fr-CA" dirty="0" smtClean="0"/>
              <a:t> </a:t>
            </a:r>
            <a:r>
              <a:rPr lang="fr-CA" dirty="0" err="1" smtClean="0"/>
              <a:t>immediately</a:t>
            </a:r>
            <a:r>
              <a:rPr lang="fr-CA" dirty="0" smtClean="0"/>
              <a:t> </a:t>
            </a:r>
            <a:r>
              <a:rPr lang="fr-CA" dirty="0" err="1" smtClean="0"/>
              <a:t>afterward</a:t>
            </a:r>
            <a:r>
              <a:rPr lang="fr-CA" dirty="0" smtClean="0"/>
              <a:t> </a:t>
            </a:r>
            <a:r>
              <a:rPr lang="fr-CA" dirty="0" err="1" smtClean="0"/>
              <a:t>see</a:t>
            </a:r>
            <a:r>
              <a:rPr lang="fr-CA" dirty="0" smtClean="0"/>
              <a:t> the </a:t>
            </a:r>
            <a:r>
              <a:rPr lang="fr-CA" dirty="0" err="1" smtClean="0"/>
              <a:t>pip</a:t>
            </a:r>
            <a:r>
              <a:rPr lang="fr-CA" dirty="0" smtClean="0"/>
              <a:t> </a:t>
            </a:r>
            <a:r>
              <a:rPr lang="fr-CA" dirty="0" err="1" smtClean="0"/>
              <a:t>fall</a:t>
            </a:r>
            <a:r>
              <a:rPr lang="fr-CA" dirty="0" smtClean="0"/>
              <a:t> (on volume ventilation) or the volume </a:t>
            </a:r>
            <a:r>
              <a:rPr lang="fr-CA" dirty="0" err="1" smtClean="0"/>
              <a:t>increase</a:t>
            </a:r>
            <a:r>
              <a:rPr lang="fr-CA" dirty="0" smtClean="0"/>
              <a:t> (on pressure ventilation)</a:t>
            </a:r>
          </a:p>
          <a:p>
            <a:r>
              <a:rPr lang="fr-CA" dirty="0" smtClean="0"/>
              <a:t>Infants </a:t>
            </a:r>
            <a:r>
              <a:rPr lang="fr-CA" dirty="0" err="1" smtClean="0"/>
              <a:t>who</a:t>
            </a:r>
            <a:r>
              <a:rPr lang="fr-CA" dirty="0" smtClean="0"/>
              <a:t> </a:t>
            </a:r>
            <a:r>
              <a:rPr lang="fr-CA" dirty="0" err="1" smtClean="0"/>
              <a:t>reduce</a:t>
            </a:r>
            <a:r>
              <a:rPr lang="fr-CA" dirty="0" smtClean="0"/>
              <a:t> to 21% </a:t>
            </a:r>
            <a:r>
              <a:rPr lang="fr-CA" dirty="0" err="1" smtClean="0"/>
              <a:t>after</a:t>
            </a:r>
            <a:r>
              <a:rPr lang="fr-CA" dirty="0" smtClean="0"/>
              <a:t> surfactant </a:t>
            </a:r>
            <a:r>
              <a:rPr lang="fr-CA" dirty="0" err="1" smtClean="0"/>
              <a:t>can</a:t>
            </a:r>
            <a:r>
              <a:rPr lang="fr-CA" dirty="0" smtClean="0"/>
              <a:t> </a:t>
            </a:r>
            <a:r>
              <a:rPr lang="fr-CA" dirty="0" err="1" smtClean="0"/>
              <a:t>be</a:t>
            </a:r>
            <a:r>
              <a:rPr lang="fr-CA" dirty="0" smtClean="0"/>
              <a:t> </a:t>
            </a:r>
            <a:r>
              <a:rPr lang="fr-CA" dirty="0" err="1" smtClean="0"/>
              <a:t>managed</a:t>
            </a:r>
            <a:r>
              <a:rPr lang="fr-CA" dirty="0" smtClean="0"/>
              <a:t> </a:t>
            </a:r>
            <a:r>
              <a:rPr lang="fr-CA" dirty="0" err="1" smtClean="0"/>
              <a:t>with</a:t>
            </a:r>
            <a:r>
              <a:rPr lang="fr-CA" dirty="0" smtClean="0"/>
              <a:t> a </a:t>
            </a:r>
            <a:r>
              <a:rPr lang="fr-CA" dirty="0" err="1" smtClean="0"/>
              <a:t>reduction</a:t>
            </a:r>
            <a:r>
              <a:rPr lang="fr-CA" dirty="0" smtClean="0"/>
              <a:t> in PEEP to 3 cmH2O</a:t>
            </a:r>
          </a:p>
          <a:p>
            <a:pPr lvl="2"/>
            <a:r>
              <a:rPr lang="en-US" dirty="0" err="1" smtClean="0"/>
              <a:t>Dimitriou</a:t>
            </a:r>
            <a:r>
              <a:rPr lang="en-US" dirty="0"/>
              <a:t>, G., A. </a:t>
            </a:r>
            <a:r>
              <a:rPr lang="en-US" dirty="0" err="1"/>
              <a:t>Greenough</a:t>
            </a:r>
            <a:r>
              <a:rPr lang="en-US" dirty="0"/>
              <a:t>, et al. (1999). "Appropriate positive end expiratory pressure level in surfactant-treated preterm infants." </a:t>
            </a:r>
            <a:r>
              <a:rPr lang="en-US" dirty="0" err="1"/>
              <a:t>Eur</a:t>
            </a:r>
            <a:r>
              <a:rPr lang="en-US" dirty="0"/>
              <a:t> J </a:t>
            </a:r>
            <a:r>
              <a:rPr lang="en-US" dirty="0" err="1"/>
              <a:t>Pediatr</a:t>
            </a:r>
            <a:r>
              <a:rPr lang="en-US" dirty="0"/>
              <a:t> 158: 888-891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Reducing</a:t>
            </a:r>
            <a:r>
              <a:rPr lang="fr-CA" dirty="0" smtClean="0"/>
              <a:t> </a:t>
            </a:r>
            <a:r>
              <a:rPr lang="fr-CA" dirty="0" err="1" smtClean="0"/>
              <a:t>Overdistension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Preventing</a:t>
            </a:r>
            <a:r>
              <a:rPr lang="fr-CA" dirty="0" smtClean="0"/>
              <a:t> </a:t>
            </a:r>
            <a:r>
              <a:rPr lang="fr-CA" dirty="0" err="1" smtClean="0"/>
              <a:t>overdistension</a:t>
            </a:r>
            <a:r>
              <a:rPr lang="fr-CA" dirty="0" smtClean="0"/>
              <a:t> </a:t>
            </a:r>
            <a:r>
              <a:rPr lang="fr-CA" dirty="0" err="1" smtClean="0"/>
              <a:t>requires</a:t>
            </a:r>
            <a:r>
              <a:rPr lang="fr-CA" dirty="0" smtClean="0"/>
              <a:t> </a:t>
            </a:r>
          </a:p>
          <a:p>
            <a:pPr lvl="1"/>
            <a:r>
              <a:rPr lang="fr-CA" dirty="0" err="1"/>
              <a:t>P</a:t>
            </a:r>
            <a:r>
              <a:rPr lang="fr-CA" dirty="0" err="1" smtClean="0"/>
              <a:t>reventing</a:t>
            </a:r>
            <a:r>
              <a:rPr lang="fr-CA" dirty="0" smtClean="0"/>
              <a:t> end-</a:t>
            </a:r>
            <a:r>
              <a:rPr lang="fr-CA" dirty="0" err="1" smtClean="0"/>
              <a:t>expiratory</a:t>
            </a:r>
            <a:r>
              <a:rPr lang="fr-CA" dirty="0" smtClean="0"/>
              <a:t> </a:t>
            </a:r>
            <a:r>
              <a:rPr lang="fr-CA" dirty="0" err="1" smtClean="0"/>
              <a:t>lung</a:t>
            </a:r>
            <a:r>
              <a:rPr lang="fr-CA" dirty="0" smtClean="0"/>
              <a:t> volumes </a:t>
            </a:r>
            <a:r>
              <a:rPr lang="fr-CA" dirty="0" err="1" smtClean="0"/>
              <a:t>from</a:t>
            </a:r>
            <a:r>
              <a:rPr lang="fr-CA" dirty="0" smtClean="0"/>
              <a:t> </a:t>
            </a:r>
            <a:r>
              <a:rPr lang="fr-CA" dirty="0" err="1" smtClean="0"/>
              <a:t>being</a:t>
            </a:r>
            <a:r>
              <a:rPr lang="fr-CA" dirty="0" smtClean="0"/>
              <a:t> </a:t>
            </a:r>
            <a:r>
              <a:rPr lang="fr-CA" dirty="0" err="1" smtClean="0"/>
              <a:t>too</a:t>
            </a:r>
            <a:r>
              <a:rPr lang="fr-CA" dirty="0" smtClean="0"/>
              <a:t> high</a:t>
            </a:r>
          </a:p>
          <a:p>
            <a:pPr lvl="1"/>
            <a:r>
              <a:rPr lang="fr-CA" dirty="0" err="1" smtClean="0"/>
              <a:t>Preventing</a:t>
            </a:r>
            <a:r>
              <a:rPr lang="fr-CA" dirty="0" smtClean="0"/>
              <a:t> tidal volumes </a:t>
            </a:r>
            <a:r>
              <a:rPr lang="fr-CA" dirty="0" err="1" smtClean="0"/>
              <a:t>from</a:t>
            </a:r>
            <a:r>
              <a:rPr lang="fr-CA" dirty="0" smtClean="0"/>
              <a:t> </a:t>
            </a:r>
            <a:r>
              <a:rPr lang="fr-CA" dirty="0" err="1" smtClean="0"/>
              <a:t>being</a:t>
            </a:r>
            <a:r>
              <a:rPr lang="fr-CA" dirty="0" smtClean="0"/>
              <a:t> </a:t>
            </a:r>
            <a:r>
              <a:rPr lang="fr-CA" dirty="0" err="1" smtClean="0"/>
              <a:t>too</a:t>
            </a:r>
            <a:r>
              <a:rPr lang="fr-CA" dirty="0" smtClean="0"/>
              <a:t> high</a:t>
            </a:r>
            <a:endParaRPr lang="en-US" dirty="0"/>
          </a:p>
        </p:txBody>
      </p:sp>
      <p:pic>
        <p:nvPicPr>
          <p:cNvPr id="5122" name="Picture 2" descr="http://fn.bmj.com/content/91/3/F226/F5.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61048"/>
            <a:ext cx="3917349" cy="277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73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Preventing</a:t>
            </a:r>
            <a:r>
              <a:rPr lang="fr-CA" dirty="0" smtClean="0"/>
              <a:t> </a:t>
            </a:r>
            <a:r>
              <a:rPr lang="fr-CA" dirty="0" err="1" smtClean="0"/>
              <a:t>Atelectasis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Requires</a:t>
            </a:r>
            <a:r>
              <a:rPr lang="fr-CA" dirty="0" smtClean="0"/>
              <a:t> </a:t>
            </a:r>
            <a:r>
              <a:rPr lang="fr-CA" dirty="0" err="1" smtClean="0"/>
              <a:t>adequate</a:t>
            </a:r>
            <a:r>
              <a:rPr lang="fr-CA" dirty="0" smtClean="0"/>
              <a:t> PEEP </a:t>
            </a:r>
          </a:p>
          <a:p>
            <a:pPr lvl="1"/>
            <a:r>
              <a:rPr lang="fr-CA" dirty="0" smtClean="0"/>
              <a:t>varies by patient, </a:t>
            </a:r>
            <a:r>
              <a:rPr lang="fr-CA" dirty="0" err="1" smtClean="0"/>
              <a:t>depending</a:t>
            </a:r>
            <a:r>
              <a:rPr lang="fr-CA" dirty="0" smtClean="0"/>
              <a:t> on </a:t>
            </a:r>
            <a:r>
              <a:rPr lang="fr-CA" dirty="0" err="1" smtClean="0"/>
              <a:t>static</a:t>
            </a:r>
            <a:r>
              <a:rPr lang="fr-CA" dirty="0" smtClean="0"/>
              <a:t> </a:t>
            </a:r>
            <a:r>
              <a:rPr lang="fr-CA" dirty="0" err="1" smtClean="0"/>
              <a:t>compliance</a:t>
            </a:r>
            <a:endParaRPr lang="fr-CA" dirty="0" smtClean="0"/>
          </a:p>
          <a:p>
            <a:r>
              <a:rPr lang="fr-CA" dirty="0" err="1" smtClean="0"/>
              <a:t>Adequate</a:t>
            </a:r>
            <a:r>
              <a:rPr lang="fr-CA" dirty="0" smtClean="0"/>
              <a:t> tidal volume </a:t>
            </a:r>
            <a:endParaRPr lang="en-US" dirty="0"/>
          </a:p>
          <a:p>
            <a:pPr lvl="1"/>
            <a:r>
              <a:rPr lang="fr-CA" dirty="0" err="1" smtClean="0"/>
              <a:t>Less</a:t>
            </a:r>
            <a:r>
              <a:rPr lang="fr-CA" dirty="0" smtClean="0"/>
              <a:t> variable but pressures </a:t>
            </a:r>
            <a:r>
              <a:rPr lang="fr-CA" dirty="0" err="1" smtClean="0"/>
              <a:t>required</a:t>
            </a:r>
            <a:r>
              <a:rPr lang="fr-CA" dirty="0" smtClean="0"/>
              <a:t> </a:t>
            </a:r>
            <a:r>
              <a:rPr lang="fr-CA" dirty="0" err="1" smtClean="0"/>
              <a:t>very</a:t>
            </a:r>
            <a:r>
              <a:rPr lang="fr-CA" dirty="0" smtClean="0"/>
              <a:t> variable</a:t>
            </a:r>
            <a:endParaRPr lang="fr-CA" dirty="0"/>
          </a:p>
          <a:p>
            <a:r>
              <a:rPr lang="fr-CA" dirty="0" err="1" smtClean="0"/>
              <a:t>What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the right tidal volume?</a:t>
            </a:r>
          </a:p>
          <a:p>
            <a:pPr lvl="1"/>
            <a:r>
              <a:rPr lang="fr-CA" i="1" dirty="0" err="1" smtClean="0"/>
              <a:t>Probably</a:t>
            </a:r>
            <a:r>
              <a:rPr lang="fr-CA" dirty="0" smtClean="0"/>
              <a:t> </a:t>
            </a:r>
            <a:r>
              <a:rPr lang="fr-CA" dirty="0" err="1" smtClean="0"/>
              <a:t>between</a:t>
            </a:r>
            <a:r>
              <a:rPr lang="fr-CA" dirty="0" smtClean="0"/>
              <a:t> 3 and 6 </a:t>
            </a:r>
            <a:r>
              <a:rPr lang="fr-CA" dirty="0" err="1" smtClean="0"/>
              <a:t>mL</a:t>
            </a:r>
            <a:r>
              <a:rPr lang="fr-CA" dirty="0" smtClean="0"/>
              <a:t>/kg</a:t>
            </a:r>
          </a:p>
          <a:p>
            <a:pPr lvl="1"/>
            <a:r>
              <a:rPr lang="fr-CA" dirty="0" smtClean="0"/>
              <a:t>Normal </a:t>
            </a:r>
            <a:r>
              <a:rPr lang="fr-CA" dirty="0" err="1" smtClean="0"/>
              <a:t>physiologic</a:t>
            </a:r>
            <a:r>
              <a:rPr lang="fr-CA" dirty="0" smtClean="0"/>
              <a:t> </a:t>
            </a:r>
            <a:r>
              <a:rPr lang="fr-CA" dirty="0" err="1" smtClean="0"/>
              <a:t>Vt</a:t>
            </a:r>
            <a:r>
              <a:rPr lang="fr-CA" dirty="0" smtClean="0"/>
              <a:t> lies </a:t>
            </a:r>
            <a:r>
              <a:rPr lang="fr-CA" dirty="0" err="1" smtClean="0"/>
              <a:t>between</a:t>
            </a:r>
            <a:r>
              <a:rPr lang="fr-CA" dirty="0" smtClean="0"/>
              <a:t> 3 and 8 </a:t>
            </a:r>
            <a:r>
              <a:rPr lang="fr-CA" dirty="0" err="1" smtClean="0"/>
              <a:t>mL</a:t>
            </a:r>
            <a:r>
              <a:rPr lang="fr-CA" dirty="0" smtClean="0"/>
              <a:t>/kg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516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Ventilator</a:t>
            </a:r>
            <a:r>
              <a:rPr lang="fr-CA" dirty="0" smtClean="0"/>
              <a:t> </a:t>
            </a:r>
            <a:r>
              <a:rPr lang="fr-CA" dirty="0" err="1" smtClean="0"/>
              <a:t>Parameters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Volume ventilation mode (VGV or volume control)</a:t>
            </a:r>
          </a:p>
          <a:p>
            <a:r>
              <a:rPr lang="fr-CA" dirty="0" smtClean="0"/>
              <a:t>4 to 5 </a:t>
            </a:r>
            <a:r>
              <a:rPr lang="fr-CA" dirty="0" err="1" smtClean="0"/>
              <a:t>mL</a:t>
            </a:r>
            <a:r>
              <a:rPr lang="fr-CA" dirty="0" smtClean="0"/>
              <a:t>/kg (or 4 </a:t>
            </a:r>
            <a:r>
              <a:rPr lang="fr-CA" dirty="0" err="1" smtClean="0"/>
              <a:t>mL</a:t>
            </a:r>
            <a:r>
              <a:rPr lang="fr-CA" dirty="0" smtClean="0"/>
              <a:t>/kg plus 0.5 </a:t>
            </a:r>
            <a:r>
              <a:rPr lang="fr-CA" dirty="0" err="1" smtClean="0"/>
              <a:t>mL</a:t>
            </a:r>
            <a:r>
              <a:rPr lang="fr-CA" dirty="0" smtClean="0"/>
              <a:t> for the ETT)</a:t>
            </a:r>
          </a:p>
          <a:p>
            <a:r>
              <a:rPr lang="fr-CA" dirty="0" smtClean="0"/>
              <a:t>If in more </a:t>
            </a:r>
            <a:r>
              <a:rPr lang="fr-CA" dirty="0" err="1" smtClean="0"/>
              <a:t>than</a:t>
            </a:r>
            <a:r>
              <a:rPr lang="fr-CA" dirty="0" smtClean="0"/>
              <a:t> 21% O2: PEEP of 5 to 8 </a:t>
            </a:r>
            <a:r>
              <a:rPr lang="fr-CA" dirty="0" err="1" smtClean="0"/>
              <a:t>before</a:t>
            </a:r>
            <a:r>
              <a:rPr lang="fr-CA" dirty="0" smtClean="0"/>
              <a:t> surfactant, </a:t>
            </a:r>
            <a:r>
              <a:rPr lang="fr-CA" dirty="0" err="1" smtClean="0"/>
              <a:t>increase</a:t>
            </a:r>
            <a:r>
              <a:rPr lang="fr-CA" dirty="0" smtClean="0"/>
              <a:t> PEEP to </a:t>
            </a:r>
            <a:r>
              <a:rPr lang="fr-CA" dirty="0" err="1" smtClean="0"/>
              <a:t>keep</a:t>
            </a:r>
            <a:r>
              <a:rPr lang="fr-CA" dirty="0" smtClean="0"/>
              <a:t> FiO2 </a:t>
            </a:r>
            <a:r>
              <a:rPr lang="fr-CA" dirty="0" err="1" smtClean="0"/>
              <a:t>less</a:t>
            </a:r>
            <a:r>
              <a:rPr lang="fr-CA" dirty="0" smtClean="0"/>
              <a:t> </a:t>
            </a:r>
            <a:r>
              <a:rPr lang="fr-CA" dirty="0" err="1" smtClean="0"/>
              <a:t>than</a:t>
            </a:r>
            <a:r>
              <a:rPr lang="fr-CA" dirty="0" smtClean="0"/>
              <a:t> 60%</a:t>
            </a:r>
          </a:p>
          <a:p>
            <a:r>
              <a:rPr lang="fr-CA" dirty="0" smtClean="0"/>
              <a:t>Surfactant as </a:t>
            </a:r>
            <a:r>
              <a:rPr lang="fr-CA" dirty="0" err="1" smtClean="0"/>
              <a:t>early</a:t>
            </a:r>
            <a:r>
              <a:rPr lang="fr-CA" dirty="0" smtClean="0"/>
              <a:t> as possible</a:t>
            </a:r>
          </a:p>
          <a:p>
            <a:r>
              <a:rPr lang="fr-CA" dirty="0" err="1" smtClean="0"/>
              <a:t>After</a:t>
            </a:r>
            <a:r>
              <a:rPr lang="fr-CA" dirty="0" smtClean="0"/>
              <a:t> surfactant </a:t>
            </a:r>
            <a:r>
              <a:rPr lang="fr-CA" dirty="0" err="1" smtClean="0"/>
              <a:t>reduce</a:t>
            </a:r>
            <a:r>
              <a:rPr lang="fr-CA" dirty="0" smtClean="0"/>
              <a:t> PEEP to 4 if in 21% O2, if </a:t>
            </a:r>
            <a:r>
              <a:rPr lang="fr-CA" dirty="0" err="1" smtClean="0"/>
              <a:t>remains</a:t>
            </a:r>
            <a:r>
              <a:rPr lang="fr-CA" dirty="0" smtClean="0"/>
              <a:t> in 21% </a:t>
            </a:r>
            <a:r>
              <a:rPr lang="fr-CA" dirty="0" err="1" smtClean="0"/>
              <a:t>reduce</a:t>
            </a:r>
            <a:r>
              <a:rPr lang="fr-CA" dirty="0" smtClean="0"/>
              <a:t> to 3, if </a:t>
            </a:r>
            <a:r>
              <a:rPr lang="fr-CA" dirty="0" err="1" smtClean="0"/>
              <a:t>remains</a:t>
            </a:r>
            <a:r>
              <a:rPr lang="fr-CA" dirty="0" smtClean="0"/>
              <a:t> in 21%, WEAN.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52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urves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981075"/>
            <a:ext cx="4824413" cy="5040313"/>
          </a:xfrm>
        </p:spPr>
      </p:pic>
      <p:sp>
        <p:nvSpPr>
          <p:cNvPr id="2" name="ZoneTexte 1"/>
          <p:cNvSpPr txBox="1"/>
          <p:nvPr/>
        </p:nvSpPr>
        <p:spPr>
          <a:xfrm>
            <a:off x="713284" y="5958572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A </a:t>
            </a:r>
            <a:r>
              <a:rPr lang="fr-CA" dirty="0" err="1" smtClean="0"/>
              <a:t>potential</a:t>
            </a:r>
            <a:r>
              <a:rPr lang="fr-CA" dirty="0" smtClean="0"/>
              <a:t> </a:t>
            </a:r>
            <a:r>
              <a:rPr lang="fr-CA" dirty="0" err="1" smtClean="0"/>
              <a:t>useful</a:t>
            </a:r>
            <a:r>
              <a:rPr lang="fr-CA" dirty="0" smtClean="0"/>
              <a:t> application of </a:t>
            </a:r>
            <a:r>
              <a:rPr lang="fr-CA" dirty="0" err="1" smtClean="0"/>
              <a:t>ventilator</a:t>
            </a:r>
            <a:r>
              <a:rPr lang="fr-CA" dirty="0" smtClean="0"/>
              <a:t> </a:t>
            </a:r>
            <a:r>
              <a:rPr lang="fr-CA" dirty="0" err="1" smtClean="0"/>
              <a:t>graphics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2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Ventilator</a:t>
            </a:r>
            <a:r>
              <a:rPr lang="fr-CA" dirty="0" smtClean="0"/>
              <a:t> </a:t>
            </a:r>
            <a:r>
              <a:rPr lang="fr-CA" dirty="0" err="1" smtClean="0"/>
              <a:t>paramteres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What</a:t>
            </a:r>
            <a:r>
              <a:rPr lang="fr-CA" dirty="0" smtClean="0"/>
              <a:t> are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going</a:t>
            </a:r>
            <a:r>
              <a:rPr lang="fr-CA" dirty="0" smtClean="0"/>
              <a:t> to </a:t>
            </a:r>
            <a:r>
              <a:rPr lang="fr-CA" dirty="0" err="1" smtClean="0"/>
              <a:t>wean</a:t>
            </a:r>
            <a:r>
              <a:rPr lang="fr-CA" dirty="0" smtClean="0"/>
              <a:t>, and </a:t>
            </a:r>
            <a:r>
              <a:rPr lang="fr-CA" dirty="0" err="1" smtClean="0"/>
              <a:t>what</a:t>
            </a:r>
            <a:r>
              <a:rPr lang="fr-CA" dirty="0" smtClean="0"/>
              <a:t> are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going</a:t>
            </a:r>
            <a:r>
              <a:rPr lang="fr-CA" dirty="0" smtClean="0"/>
              <a:t> to monitor?</a:t>
            </a:r>
            <a:endParaRPr lang="fr-CA" dirty="0" smtClean="0"/>
          </a:p>
          <a:p>
            <a:r>
              <a:rPr lang="fr-CA" dirty="0" smtClean="0"/>
              <a:t>If on an SIMV mode, </a:t>
            </a:r>
            <a:r>
              <a:rPr lang="fr-CA" dirty="0" err="1" smtClean="0"/>
              <a:t>wean</a:t>
            </a:r>
            <a:r>
              <a:rPr lang="fr-CA" dirty="0" smtClean="0"/>
              <a:t> rate, but if </a:t>
            </a:r>
            <a:r>
              <a:rPr lang="fr-CA" dirty="0" err="1" smtClean="0"/>
              <a:t>your</a:t>
            </a:r>
            <a:r>
              <a:rPr lang="fr-CA" dirty="0" smtClean="0"/>
              <a:t> </a:t>
            </a:r>
            <a:r>
              <a:rPr lang="fr-CA" dirty="0" err="1" smtClean="0"/>
              <a:t>ventilator</a:t>
            </a:r>
            <a:r>
              <a:rPr lang="fr-CA" dirty="0" smtClean="0"/>
              <a:t> </a:t>
            </a:r>
            <a:r>
              <a:rPr lang="fr-CA" dirty="0" err="1" smtClean="0"/>
              <a:t>gives</a:t>
            </a:r>
            <a:r>
              <a:rPr lang="fr-CA" dirty="0" smtClean="0"/>
              <a:t> PSV </a:t>
            </a:r>
            <a:r>
              <a:rPr lang="fr-CA" dirty="0" err="1" smtClean="0"/>
              <a:t>then</a:t>
            </a:r>
            <a:r>
              <a:rPr lang="fr-CA" dirty="0" smtClean="0"/>
              <a:t> </a:t>
            </a:r>
            <a:r>
              <a:rPr lang="fr-CA" dirty="0" err="1" smtClean="0"/>
              <a:t>you</a:t>
            </a:r>
            <a:r>
              <a:rPr lang="fr-CA" dirty="0" smtClean="0"/>
              <a:t> are </a:t>
            </a:r>
            <a:r>
              <a:rPr lang="fr-CA" dirty="0" err="1" smtClean="0"/>
              <a:t>switching</a:t>
            </a:r>
            <a:r>
              <a:rPr lang="fr-CA" dirty="0" smtClean="0"/>
              <a:t> to pressure ventilation….</a:t>
            </a:r>
          </a:p>
          <a:p>
            <a:r>
              <a:rPr lang="fr-CA" dirty="0" smtClean="0"/>
              <a:t>If on an A/C mode </a:t>
            </a:r>
            <a:r>
              <a:rPr lang="fr-CA" dirty="0" err="1" smtClean="0"/>
              <a:t>watch</a:t>
            </a:r>
            <a:r>
              <a:rPr lang="fr-CA" dirty="0" smtClean="0"/>
              <a:t> pressures and </a:t>
            </a:r>
            <a:r>
              <a:rPr lang="fr-CA" dirty="0" err="1" smtClean="0"/>
              <a:t>spontaneous</a:t>
            </a:r>
            <a:r>
              <a:rPr lang="fr-CA" dirty="0" smtClean="0"/>
              <a:t> rate, </a:t>
            </a:r>
            <a:r>
              <a:rPr lang="fr-CA" dirty="0" err="1" smtClean="0"/>
              <a:t>reduce</a:t>
            </a:r>
            <a:r>
              <a:rPr lang="fr-CA" dirty="0" smtClean="0"/>
              <a:t> the back up rate </a:t>
            </a:r>
            <a:r>
              <a:rPr lang="fr-CA" dirty="0" err="1" smtClean="0"/>
              <a:t>progressively</a:t>
            </a:r>
            <a:r>
              <a:rPr lang="fr-CA" dirty="0" smtClean="0"/>
              <a:t> (</a:t>
            </a:r>
            <a:r>
              <a:rPr lang="fr-CA" dirty="0" err="1" smtClean="0"/>
              <a:t>maybe</a:t>
            </a:r>
            <a:r>
              <a:rPr lang="fr-CA" dirty="0" smtClean="0"/>
              <a:t>) and </a:t>
            </a:r>
            <a:r>
              <a:rPr lang="fr-CA" dirty="0" err="1" smtClean="0"/>
              <a:t>extubate</a:t>
            </a:r>
            <a:r>
              <a:rPr lang="fr-CA" dirty="0" smtClean="0"/>
              <a:t> </a:t>
            </a:r>
            <a:r>
              <a:rPr lang="fr-CA" dirty="0" err="1" smtClean="0"/>
              <a:t>when</a:t>
            </a:r>
            <a:r>
              <a:rPr lang="fr-CA" dirty="0" smtClean="0"/>
              <a:t> the </a:t>
            </a:r>
            <a:r>
              <a:rPr lang="fr-CA" dirty="0" err="1" smtClean="0"/>
              <a:t>pip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below</a:t>
            </a:r>
            <a:r>
              <a:rPr lang="fr-CA" dirty="0" smtClean="0"/>
              <a:t> a certain </a:t>
            </a:r>
            <a:r>
              <a:rPr lang="fr-CA" dirty="0" err="1" smtClean="0"/>
              <a:t>thershold</a:t>
            </a:r>
            <a:r>
              <a:rPr lang="fr-CA" dirty="0" smtClean="0"/>
              <a:t>.</a:t>
            </a:r>
          </a:p>
          <a:p>
            <a:r>
              <a:rPr lang="fr-CA" dirty="0" err="1" smtClean="0"/>
              <a:t>What</a:t>
            </a:r>
            <a:r>
              <a:rPr lang="fr-CA" dirty="0" smtClean="0"/>
              <a:t> to do about CO2?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000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Permissive </a:t>
            </a:r>
            <a:r>
              <a:rPr lang="fr-CA" dirty="0" err="1" smtClean="0"/>
              <a:t>hypercapnia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CA" dirty="0" err="1" smtClean="0"/>
              <a:t>Increasing</a:t>
            </a:r>
            <a:r>
              <a:rPr lang="fr-CA" dirty="0" smtClean="0"/>
              <a:t> ventilation to </a:t>
            </a:r>
            <a:r>
              <a:rPr lang="fr-CA" dirty="0" err="1" smtClean="0"/>
              <a:t>normalize</a:t>
            </a:r>
            <a:r>
              <a:rPr lang="fr-CA" dirty="0" smtClean="0"/>
              <a:t> a CO2 </a:t>
            </a:r>
            <a:r>
              <a:rPr lang="fr-CA" dirty="0" err="1" smtClean="0"/>
              <a:t>risks</a:t>
            </a:r>
            <a:r>
              <a:rPr lang="fr-CA" dirty="0" smtClean="0"/>
              <a:t> </a:t>
            </a:r>
            <a:r>
              <a:rPr lang="fr-CA" dirty="0" err="1" smtClean="0"/>
              <a:t>increasing</a:t>
            </a:r>
            <a:r>
              <a:rPr lang="fr-CA" dirty="0" smtClean="0"/>
              <a:t> </a:t>
            </a:r>
            <a:r>
              <a:rPr lang="fr-CA" dirty="0" err="1" smtClean="0"/>
              <a:t>lung</a:t>
            </a:r>
            <a:r>
              <a:rPr lang="fr-CA" dirty="0" smtClean="0"/>
              <a:t> </a:t>
            </a:r>
            <a:r>
              <a:rPr lang="fr-CA" dirty="0" err="1" smtClean="0"/>
              <a:t>injury</a:t>
            </a:r>
            <a:r>
              <a:rPr lang="fr-CA" dirty="0" smtClean="0"/>
              <a:t> for </a:t>
            </a:r>
            <a:r>
              <a:rPr lang="fr-CA" dirty="0" err="1" smtClean="0"/>
              <a:t>questionable</a:t>
            </a:r>
            <a:r>
              <a:rPr lang="fr-CA" dirty="0" smtClean="0"/>
              <a:t> </a:t>
            </a:r>
            <a:r>
              <a:rPr lang="fr-CA" dirty="0" err="1" smtClean="0"/>
              <a:t>benefit</a:t>
            </a:r>
            <a:endParaRPr lang="fr-CA" dirty="0" smtClean="0"/>
          </a:p>
          <a:p>
            <a:r>
              <a:rPr lang="fr-CA" dirty="0" smtClean="0"/>
              <a:t>Permissive </a:t>
            </a:r>
            <a:r>
              <a:rPr lang="fr-CA" dirty="0" err="1" smtClean="0"/>
              <a:t>hypercapnia</a:t>
            </a:r>
            <a:r>
              <a:rPr lang="fr-CA" dirty="0" smtClean="0"/>
              <a:t> </a:t>
            </a:r>
            <a:r>
              <a:rPr lang="fr-CA" dirty="0" err="1" smtClean="0"/>
              <a:t>does</a:t>
            </a:r>
            <a:r>
              <a:rPr lang="fr-CA" dirty="0" smtClean="0"/>
              <a:t> not </a:t>
            </a:r>
            <a:r>
              <a:rPr lang="fr-CA" dirty="0" err="1" smtClean="0"/>
              <a:t>mean</a:t>
            </a:r>
            <a:r>
              <a:rPr lang="fr-CA" dirty="0" smtClean="0"/>
              <a:t> forcing the CO2 to </a:t>
            </a:r>
            <a:r>
              <a:rPr lang="fr-CA" dirty="0" err="1" smtClean="0"/>
              <a:t>increase</a:t>
            </a:r>
            <a:r>
              <a:rPr lang="fr-CA" dirty="0" smtClean="0"/>
              <a:t>!!</a:t>
            </a:r>
          </a:p>
          <a:p>
            <a:r>
              <a:rPr lang="fr-CA" dirty="0" smtClean="0"/>
              <a:t>It </a:t>
            </a:r>
            <a:r>
              <a:rPr lang="fr-CA" dirty="0" err="1" smtClean="0"/>
              <a:t>means</a:t>
            </a:r>
            <a:r>
              <a:rPr lang="fr-CA" dirty="0" smtClean="0"/>
              <a:t> not </a:t>
            </a:r>
            <a:r>
              <a:rPr lang="fr-CA" dirty="0" err="1" smtClean="0"/>
              <a:t>chasing</a:t>
            </a:r>
            <a:r>
              <a:rPr lang="fr-CA" dirty="0" smtClean="0"/>
              <a:t> the CO2 if the tidal volume </a:t>
            </a:r>
            <a:r>
              <a:rPr lang="fr-CA" dirty="0" err="1" smtClean="0"/>
              <a:t>is</a:t>
            </a:r>
            <a:r>
              <a:rPr lang="fr-CA" dirty="0" smtClean="0"/>
              <a:t> OK, the FiO2 </a:t>
            </a:r>
            <a:r>
              <a:rPr lang="fr-CA" dirty="0" err="1" smtClean="0"/>
              <a:t>is</a:t>
            </a:r>
            <a:r>
              <a:rPr lang="fr-CA" dirty="0" smtClean="0"/>
              <a:t> OK and the baby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clinically</a:t>
            </a:r>
            <a:r>
              <a:rPr lang="fr-CA" dirty="0" smtClean="0"/>
              <a:t> OK</a:t>
            </a:r>
          </a:p>
          <a:p>
            <a:r>
              <a:rPr lang="fr-CA" dirty="0" smtClean="0"/>
              <a:t>It </a:t>
            </a:r>
            <a:r>
              <a:rPr lang="fr-CA" dirty="0" err="1" smtClean="0"/>
              <a:t>means</a:t>
            </a:r>
            <a:r>
              <a:rPr lang="fr-CA" dirty="0" smtClean="0"/>
              <a:t> </a:t>
            </a:r>
            <a:r>
              <a:rPr lang="fr-CA" dirty="0" err="1" smtClean="0"/>
              <a:t>being</a:t>
            </a:r>
            <a:r>
              <a:rPr lang="fr-CA" dirty="0" smtClean="0"/>
              <a:t> </a:t>
            </a:r>
            <a:r>
              <a:rPr lang="fr-CA" dirty="0" err="1" smtClean="0"/>
              <a:t>prepared</a:t>
            </a:r>
            <a:r>
              <a:rPr lang="fr-CA" dirty="0" smtClean="0"/>
              <a:t> to </a:t>
            </a:r>
            <a:r>
              <a:rPr lang="fr-CA" dirty="0" err="1" smtClean="0"/>
              <a:t>wean</a:t>
            </a:r>
            <a:r>
              <a:rPr lang="fr-CA" dirty="0" smtClean="0"/>
              <a:t> the vent if all </a:t>
            </a:r>
            <a:r>
              <a:rPr lang="fr-CA" dirty="0" err="1" smtClean="0"/>
              <a:t>those</a:t>
            </a:r>
            <a:r>
              <a:rPr lang="fr-CA" dirty="0" smtClean="0"/>
              <a:t> </a:t>
            </a:r>
            <a:r>
              <a:rPr lang="fr-CA" dirty="0" err="1" smtClean="0"/>
              <a:t>factors</a:t>
            </a:r>
            <a:r>
              <a:rPr lang="fr-CA" dirty="0" smtClean="0"/>
              <a:t> are OK, </a:t>
            </a:r>
            <a:r>
              <a:rPr lang="fr-CA" dirty="0" err="1" smtClean="0"/>
              <a:t>even</a:t>
            </a:r>
            <a:r>
              <a:rPr lang="fr-CA" dirty="0" smtClean="0"/>
              <a:t> in the face of </a:t>
            </a:r>
            <a:r>
              <a:rPr lang="fr-CA" dirty="0" err="1" smtClean="0"/>
              <a:t>elevated</a:t>
            </a:r>
            <a:r>
              <a:rPr lang="fr-CA" dirty="0" smtClean="0"/>
              <a:t> CO2</a:t>
            </a:r>
          </a:p>
          <a:p>
            <a:r>
              <a:rPr lang="fr-CA" dirty="0" smtClean="0"/>
              <a:t>But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there</a:t>
            </a:r>
            <a:r>
              <a:rPr lang="fr-CA" dirty="0" smtClean="0"/>
              <a:t> a </a:t>
            </a:r>
            <a:r>
              <a:rPr lang="fr-CA" dirty="0" err="1" smtClean="0"/>
              <a:t>limit</a:t>
            </a:r>
            <a:r>
              <a:rPr lang="fr-CA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74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Respiratory</a:t>
            </a:r>
            <a:r>
              <a:rPr lang="fr-CA" dirty="0" smtClean="0"/>
              <a:t> </a:t>
            </a:r>
            <a:r>
              <a:rPr lang="fr-CA" dirty="0" err="1" smtClean="0"/>
              <a:t>acidosis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good for </a:t>
            </a:r>
            <a:r>
              <a:rPr lang="fr-CA" dirty="0" err="1" smtClean="0"/>
              <a:t>you</a:t>
            </a:r>
            <a:r>
              <a:rPr lang="fr-CA" dirty="0" smtClean="0"/>
              <a:t>!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err="1" smtClean="0"/>
              <a:t>Despite</a:t>
            </a:r>
            <a:r>
              <a:rPr lang="fr-CA" dirty="0" smtClean="0"/>
              <a:t> </a:t>
            </a:r>
            <a:r>
              <a:rPr lang="fr-CA" dirty="0" err="1" smtClean="0"/>
              <a:t>numerous</a:t>
            </a:r>
            <a:r>
              <a:rPr lang="fr-CA" dirty="0" smtClean="0"/>
              <a:t> </a:t>
            </a:r>
            <a:r>
              <a:rPr lang="fr-CA" dirty="0" err="1" smtClean="0"/>
              <a:t>concerns</a:t>
            </a:r>
            <a:r>
              <a:rPr lang="fr-CA" dirty="0" smtClean="0"/>
              <a:t> about the </a:t>
            </a:r>
            <a:r>
              <a:rPr lang="fr-CA" dirty="0" err="1" smtClean="0"/>
              <a:t>effects</a:t>
            </a:r>
            <a:r>
              <a:rPr lang="fr-CA" dirty="0" smtClean="0"/>
              <a:t> of CO2 </a:t>
            </a:r>
            <a:r>
              <a:rPr lang="fr-CA" dirty="0" err="1" smtClean="0"/>
              <a:t>there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little</a:t>
            </a:r>
            <a:r>
              <a:rPr lang="fr-CA" dirty="0" smtClean="0"/>
              <a:t> </a:t>
            </a:r>
            <a:r>
              <a:rPr lang="fr-CA" dirty="0" err="1" smtClean="0"/>
              <a:t>evidence</a:t>
            </a:r>
            <a:r>
              <a:rPr lang="fr-CA" dirty="0" smtClean="0"/>
              <a:t> </a:t>
            </a:r>
            <a:r>
              <a:rPr lang="fr-CA" dirty="0" err="1" smtClean="0"/>
              <a:t>that</a:t>
            </a:r>
            <a:r>
              <a:rPr lang="fr-CA" dirty="0" smtClean="0"/>
              <a:t> an </a:t>
            </a:r>
            <a:r>
              <a:rPr lang="fr-CA" dirty="0" err="1" smtClean="0"/>
              <a:t>elevated</a:t>
            </a:r>
            <a:r>
              <a:rPr lang="fr-CA" dirty="0" smtClean="0"/>
              <a:t> CO2 has permanent adverse </a:t>
            </a:r>
            <a:r>
              <a:rPr lang="fr-CA" dirty="0" err="1" smtClean="0"/>
              <a:t>effects</a:t>
            </a:r>
            <a:endParaRPr lang="fr-CA" dirty="0" smtClean="0"/>
          </a:p>
          <a:p>
            <a:r>
              <a:rPr lang="fr-CA" dirty="0" smtClean="0"/>
              <a:t>There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some</a:t>
            </a:r>
            <a:r>
              <a:rPr lang="fr-CA" dirty="0" smtClean="0"/>
              <a:t> </a:t>
            </a:r>
            <a:r>
              <a:rPr lang="fr-CA" dirty="0" err="1"/>
              <a:t>e</a:t>
            </a:r>
            <a:r>
              <a:rPr lang="fr-CA" dirty="0" err="1" smtClean="0"/>
              <a:t>vidence</a:t>
            </a:r>
            <a:r>
              <a:rPr lang="fr-CA" dirty="0" smtClean="0"/>
              <a:t> </a:t>
            </a:r>
            <a:r>
              <a:rPr lang="fr-CA" dirty="0" smtClean="0"/>
              <a:t>of short </a:t>
            </a:r>
            <a:r>
              <a:rPr lang="fr-CA" dirty="0" err="1" smtClean="0"/>
              <a:t>term</a:t>
            </a:r>
            <a:r>
              <a:rPr lang="fr-CA" dirty="0" smtClean="0"/>
              <a:t> </a:t>
            </a:r>
            <a:r>
              <a:rPr lang="fr-CA" dirty="0" err="1" smtClean="0"/>
              <a:t>benefit</a:t>
            </a:r>
            <a:r>
              <a:rPr lang="fr-CA" dirty="0" smtClean="0"/>
              <a:t> in the </a:t>
            </a:r>
            <a:r>
              <a:rPr lang="fr-CA" dirty="0" err="1" smtClean="0"/>
              <a:t>critically</a:t>
            </a:r>
            <a:r>
              <a:rPr lang="fr-CA" dirty="0" smtClean="0"/>
              <a:t> ill</a:t>
            </a:r>
            <a:r>
              <a:rPr lang="fr-CA" dirty="0" smtClean="0"/>
              <a:t>.</a:t>
            </a:r>
          </a:p>
          <a:p>
            <a:endParaRPr lang="fr-CA" dirty="0"/>
          </a:p>
          <a:p>
            <a:r>
              <a:rPr lang="en-US" sz="2100" dirty="0"/>
              <a:t>1.	</a:t>
            </a:r>
            <a:r>
              <a:rPr lang="en-US" sz="2100" dirty="0" err="1"/>
              <a:t>Chonghaile</a:t>
            </a:r>
            <a:r>
              <a:rPr lang="en-US" sz="2100" dirty="0"/>
              <a:t> MN, Higgins BD, Costello J, </a:t>
            </a:r>
            <a:r>
              <a:rPr lang="en-US" sz="2100" dirty="0" err="1"/>
              <a:t>Laffey</a:t>
            </a:r>
            <a:r>
              <a:rPr lang="en-US" sz="2100" dirty="0"/>
              <a:t> JG: </a:t>
            </a:r>
            <a:r>
              <a:rPr lang="en-US" sz="2100" b="1" dirty="0" err="1"/>
              <a:t>Hypercapnic</a:t>
            </a:r>
            <a:r>
              <a:rPr lang="en-US" sz="2100" b="1" dirty="0"/>
              <a:t> acidosis attenuates lung injury induced by established bacterial pneumonia. </a:t>
            </a:r>
            <a:r>
              <a:rPr lang="en-US" sz="2100" b="1" i="1" dirty="0"/>
              <a:t>Anesthesiology 2008, 109(5):837-848.</a:t>
            </a:r>
          </a:p>
          <a:p>
            <a:r>
              <a:rPr lang="en-US" sz="2100" dirty="0"/>
              <a:t>2.	Costello J, Higgins B, Contreras M, </a:t>
            </a:r>
            <a:r>
              <a:rPr lang="en-US" sz="2100" dirty="0" err="1"/>
              <a:t>Chonghaile</a:t>
            </a:r>
            <a:r>
              <a:rPr lang="en-US" sz="2100" dirty="0"/>
              <a:t> MN, </a:t>
            </a:r>
            <a:r>
              <a:rPr lang="en-US" sz="2100" dirty="0" err="1"/>
              <a:t>Hassett</a:t>
            </a:r>
            <a:r>
              <a:rPr lang="en-US" sz="2100" dirty="0"/>
              <a:t> P, O'Toole D, </a:t>
            </a:r>
            <a:r>
              <a:rPr lang="en-US" sz="2100" dirty="0" err="1"/>
              <a:t>Laffey</a:t>
            </a:r>
            <a:r>
              <a:rPr lang="en-US" sz="2100" dirty="0"/>
              <a:t> JG: </a:t>
            </a:r>
            <a:r>
              <a:rPr lang="en-US" sz="2100" b="1" dirty="0" err="1"/>
              <a:t>Hypercapnic</a:t>
            </a:r>
            <a:r>
              <a:rPr lang="en-US" sz="2100" b="1" dirty="0"/>
              <a:t> acidosis attenuates shock and lung injury in early and prolonged systemic sepsis. </a:t>
            </a:r>
            <a:r>
              <a:rPr lang="en-US" sz="2100" b="1" i="1" dirty="0"/>
              <a:t>Critical care medicine 2009, 37(8):2412-2420.</a:t>
            </a:r>
          </a:p>
          <a:p>
            <a:r>
              <a:rPr lang="en-US" sz="2100" dirty="0"/>
              <a:t>3.	O'Toole D, </a:t>
            </a:r>
            <a:r>
              <a:rPr lang="en-US" sz="2100" dirty="0" err="1"/>
              <a:t>Hassett</a:t>
            </a:r>
            <a:r>
              <a:rPr lang="en-US" sz="2100" dirty="0"/>
              <a:t> P, Contreras M, Higgins BD, </a:t>
            </a:r>
            <a:r>
              <a:rPr lang="en-US" sz="2100" dirty="0" err="1"/>
              <a:t>McKeown</a:t>
            </a:r>
            <a:r>
              <a:rPr lang="en-US" sz="2100" dirty="0"/>
              <a:t> ST, </a:t>
            </a:r>
            <a:r>
              <a:rPr lang="en-US" sz="2100" dirty="0" err="1"/>
              <a:t>McAuley</a:t>
            </a:r>
            <a:r>
              <a:rPr lang="en-US" sz="2100" dirty="0"/>
              <a:t> DF, O'Brien T, </a:t>
            </a:r>
            <a:r>
              <a:rPr lang="en-US" sz="2100" dirty="0" err="1"/>
              <a:t>Laffey</a:t>
            </a:r>
            <a:r>
              <a:rPr lang="en-US" sz="2100" dirty="0"/>
              <a:t> JG: </a:t>
            </a:r>
            <a:r>
              <a:rPr lang="en-US" sz="2100" b="1" dirty="0" err="1"/>
              <a:t>Hypercapnic</a:t>
            </a:r>
            <a:r>
              <a:rPr lang="en-US" sz="2100" b="1" dirty="0"/>
              <a:t> acidosis attenuates pulmonary epithelial wound repair by an NF-</a:t>
            </a:r>
            <a:r>
              <a:rPr lang="en-US" sz="2100" b="1" dirty="0" err="1"/>
              <a:t>kappaB</a:t>
            </a:r>
            <a:r>
              <a:rPr lang="en-US" sz="2100" b="1" dirty="0"/>
              <a:t> dependent mechanism. </a:t>
            </a:r>
            <a:r>
              <a:rPr lang="en-US" sz="2100" b="1" i="1" dirty="0"/>
              <a:t>Thorax 2009, 64(11):976-982.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19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High </a:t>
            </a:r>
            <a:r>
              <a:rPr lang="fr-CA" dirty="0" err="1" smtClean="0"/>
              <a:t>Frequency</a:t>
            </a:r>
            <a:r>
              <a:rPr lang="fr-CA" dirty="0" smtClean="0"/>
              <a:t> Ventilation?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809625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948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1809750"/>
            <a:ext cx="387667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342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Early</a:t>
            </a:r>
            <a:r>
              <a:rPr lang="fr-CA" dirty="0" smtClean="0"/>
              <a:t> extubation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err="1" smtClean="0"/>
              <a:t>Removing</a:t>
            </a:r>
            <a:r>
              <a:rPr lang="fr-CA" dirty="0" smtClean="0"/>
              <a:t> the tube as </a:t>
            </a:r>
            <a:r>
              <a:rPr lang="fr-CA" dirty="0" err="1" smtClean="0"/>
              <a:t>fast</a:t>
            </a:r>
            <a:r>
              <a:rPr lang="fr-CA" dirty="0" smtClean="0"/>
              <a:t> as </a:t>
            </a:r>
            <a:r>
              <a:rPr lang="fr-CA" dirty="0" err="1" smtClean="0"/>
              <a:t>appropriate</a:t>
            </a:r>
            <a:endParaRPr lang="fr-CA" dirty="0" smtClean="0"/>
          </a:p>
          <a:p>
            <a:r>
              <a:rPr lang="fr-CA" dirty="0" smtClean="0"/>
              <a:t>Or not </a:t>
            </a:r>
            <a:r>
              <a:rPr lang="fr-CA" dirty="0" err="1" smtClean="0"/>
              <a:t>intubating</a:t>
            </a:r>
            <a:r>
              <a:rPr lang="fr-CA" dirty="0" smtClean="0"/>
              <a:t> if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can</a:t>
            </a:r>
            <a:r>
              <a:rPr lang="fr-CA" dirty="0" smtClean="0"/>
              <a:t> </a:t>
            </a:r>
            <a:r>
              <a:rPr lang="fr-CA" dirty="0" err="1" smtClean="0"/>
              <a:t>avoid</a:t>
            </a:r>
            <a:r>
              <a:rPr lang="fr-CA" dirty="0" smtClean="0"/>
              <a:t> </a:t>
            </a:r>
            <a:r>
              <a:rPr lang="fr-CA" dirty="0" err="1" smtClean="0"/>
              <a:t>it</a:t>
            </a:r>
            <a:endParaRPr lang="fr-CA" dirty="0" smtClean="0"/>
          </a:p>
          <a:p>
            <a:endParaRPr lang="fr-CA" dirty="0"/>
          </a:p>
          <a:p>
            <a:r>
              <a:rPr lang="fr-CA" dirty="0" smtClean="0"/>
              <a:t>Self-</a:t>
            </a:r>
            <a:r>
              <a:rPr lang="fr-CA" dirty="0" err="1" smtClean="0"/>
              <a:t>evident</a:t>
            </a:r>
            <a:r>
              <a:rPr lang="fr-CA" dirty="0" smtClean="0"/>
              <a:t> </a:t>
            </a:r>
            <a:r>
              <a:rPr lang="fr-CA" dirty="0" err="1" smtClean="0"/>
              <a:t>that</a:t>
            </a:r>
            <a:r>
              <a:rPr lang="fr-CA" dirty="0" smtClean="0"/>
              <a:t> </a:t>
            </a:r>
            <a:r>
              <a:rPr lang="fr-CA" dirty="0" err="1" smtClean="0"/>
              <a:t>never</a:t>
            </a:r>
            <a:r>
              <a:rPr lang="fr-CA" dirty="0" smtClean="0"/>
              <a:t> </a:t>
            </a:r>
            <a:r>
              <a:rPr lang="fr-CA" dirty="0" err="1" smtClean="0"/>
              <a:t>being</a:t>
            </a:r>
            <a:r>
              <a:rPr lang="fr-CA" dirty="0" smtClean="0"/>
              <a:t> </a:t>
            </a:r>
            <a:r>
              <a:rPr lang="fr-CA" dirty="0" err="1" smtClean="0"/>
              <a:t>ventilated</a:t>
            </a:r>
            <a:r>
              <a:rPr lang="fr-CA" dirty="0" smtClean="0"/>
              <a:t>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better</a:t>
            </a:r>
            <a:r>
              <a:rPr lang="fr-CA" dirty="0" smtClean="0"/>
              <a:t> </a:t>
            </a:r>
            <a:r>
              <a:rPr lang="fr-CA" dirty="0" err="1" smtClean="0"/>
              <a:t>than</a:t>
            </a:r>
            <a:r>
              <a:rPr lang="fr-CA" dirty="0" smtClean="0"/>
              <a:t> </a:t>
            </a:r>
            <a:r>
              <a:rPr lang="fr-CA" dirty="0" err="1" smtClean="0"/>
              <a:t>being</a:t>
            </a:r>
            <a:r>
              <a:rPr lang="fr-CA" dirty="0" smtClean="0"/>
              <a:t> </a:t>
            </a:r>
            <a:r>
              <a:rPr lang="fr-CA" dirty="0" err="1" smtClean="0"/>
              <a:t>ventilated</a:t>
            </a:r>
            <a:r>
              <a:rPr lang="fr-CA" dirty="0" smtClean="0"/>
              <a:t> (BPD </a:t>
            </a:r>
            <a:r>
              <a:rPr lang="fr-CA" dirty="0" err="1" smtClean="0"/>
              <a:t>does</a:t>
            </a:r>
            <a:r>
              <a:rPr lang="fr-CA" dirty="0" smtClean="0"/>
              <a:t> </a:t>
            </a:r>
            <a:r>
              <a:rPr lang="fr-CA" dirty="0" err="1" smtClean="0"/>
              <a:t>occur</a:t>
            </a:r>
            <a:r>
              <a:rPr lang="fr-CA" dirty="0" smtClean="0"/>
              <a:t> in </a:t>
            </a:r>
            <a:r>
              <a:rPr lang="fr-CA" dirty="0" err="1" smtClean="0"/>
              <a:t>never</a:t>
            </a:r>
            <a:r>
              <a:rPr lang="fr-CA" dirty="0" smtClean="0"/>
              <a:t> </a:t>
            </a:r>
            <a:r>
              <a:rPr lang="fr-CA" dirty="0" err="1" smtClean="0"/>
              <a:t>intubated</a:t>
            </a:r>
            <a:r>
              <a:rPr lang="fr-CA" dirty="0" smtClean="0"/>
              <a:t> babies, but </a:t>
            </a:r>
            <a:r>
              <a:rPr lang="fr-CA" dirty="0" err="1" smtClean="0"/>
              <a:t>only</a:t>
            </a:r>
            <a:r>
              <a:rPr lang="fr-CA" dirty="0" smtClean="0"/>
              <a:t> </a:t>
            </a:r>
            <a:r>
              <a:rPr lang="fr-CA" dirty="0" err="1" smtClean="0"/>
              <a:t>mild</a:t>
            </a:r>
            <a:r>
              <a:rPr lang="fr-CA" dirty="0" smtClean="0"/>
              <a:t> </a:t>
            </a:r>
            <a:r>
              <a:rPr lang="fr-CA" dirty="0" err="1" smtClean="0"/>
              <a:t>forms</a:t>
            </a:r>
            <a:r>
              <a:rPr lang="fr-CA" dirty="0" smtClean="0"/>
              <a:t>)</a:t>
            </a:r>
          </a:p>
          <a:p>
            <a:r>
              <a:rPr lang="fr-CA" dirty="0" smtClean="0"/>
              <a:t>But if </a:t>
            </a:r>
            <a:r>
              <a:rPr lang="fr-CA" dirty="0" err="1" smtClean="0"/>
              <a:t>you</a:t>
            </a:r>
            <a:r>
              <a:rPr lang="fr-CA" dirty="0" smtClean="0"/>
              <a:t> </a:t>
            </a:r>
            <a:r>
              <a:rPr lang="fr-CA" dirty="0" err="1" smtClean="0"/>
              <a:t>need</a:t>
            </a:r>
            <a:r>
              <a:rPr lang="fr-CA" dirty="0" smtClean="0"/>
              <a:t> surfactant: the </a:t>
            </a:r>
            <a:r>
              <a:rPr lang="fr-CA" dirty="0" err="1" smtClean="0"/>
              <a:t>sooner</a:t>
            </a:r>
            <a:r>
              <a:rPr lang="fr-CA" dirty="0" smtClean="0"/>
              <a:t> the </a:t>
            </a:r>
            <a:r>
              <a:rPr lang="fr-CA" dirty="0" err="1" smtClean="0"/>
              <a:t>better</a:t>
            </a:r>
            <a:r>
              <a:rPr lang="fr-CA" dirty="0" smtClean="0"/>
              <a:t>, </a:t>
            </a:r>
            <a:r>
              <a:rPr lang="fr-CA" dirty="0" err="1" smtClean="0"/>
              <a:t>even</a:t>
            </a:r>
            <a:r>
              <a:rPr lang="fr-CA" dirty="0" smtClean="0"/>
              <a:t> an </a:t>
            </a:r>
            <a:r>
              <a:rPr lang="fr-CA" dirty="0" err="1" smtClean="0"/>
              <a:t>hour</a:t>
            </a:r>
            <a:r>
              <a:rPr lang="fr-CA" dirty="0" smtClean="0"/>
              <a:t> of </a:t>
            </a:r>
            <a:r>
              <a:rPr lang="fr-CA" dirty="0" err="1" smtClean="0"/>
              <a:t>delay</a:t>
            </a:r>
            <a:r>
              <a:rPr lang="fr-CA" dirty="0" smtClean="0"/>
              <a:t> </a:t>
            </a:r>
            <a:r>
              <a:rPr lang="fr-CA" dirty="0" err="1" smtClean="0"/>
              <a:t>makes</a:t>
            </a:r>
            <a:r>
              <a:rPr lang="fr-CA" dirty="0" smtClean="0"/>
              <a:t> a </a:t>
            </a:r>
            <a:r>
              <a:rPr lang="fr-CA" dirty="0" err="1" smtClean="0"/>
              <a:t>difference</a:t>
            </a:r>
            <a:endParaRPr lang="fr-CA" dirty="0" smtClean="0"/>
          </a:p>
          <a:p>
            <a:endParaRPr lang="fr-CA" dirty="0"/>
          </a:p>
          <a:p>
            <a:r>
              <a:rPr lang="fr-CA" dirty="0" smtClean="0"/>
              <a:t>The challenge to </a:t>
            </a:r>
            <a:r>
              <a:rPr lang="fr-CA" dirty="0" err="1" smtClean="0"/>
              <a:t>identify</a:t>
            </a:r>
            <a:r>
              <a:rPr lang="fr-CA" dirty="0" smtClean="0"/>
              <a:t> </a:t>
            </a:r>
            <a:r>
              <a:rPr lang="fr-CA" dirty="0" err="1" smtClean="0"/>
              <a:t>quickly</a:t>
            </a:r>
            <a:r>
              <a:rPr lang="fr-CA" dirty="0" smtClean="0"/>
              <a:t> infants </a:t>
            </a:r>
            <a:r>
              <a:rPr lang="fr-CA" dirty="0" err="1" smtClean="0"/>
              <a:t>who</a:t>
            </a:r>
            <a:r>
              <a:rPr lang="fr-CA" dirty="0" smtClean="0"/>
              <a:t> </a:t>
            </a:r>
            <a:r>
              <a:rPr lang="fr-CA" dirty="0" err="1" smtClean="0"/>
              <a:t>will</a:t>
            </a:r>
            <a:r>
              <a:rPr lang="fr-CA" dirty="0" smtClean="0"/>
              <a:t> </a:t>
            </a:r>
            <a:r>
              <a:rPr lang="fr-CA" dirty="0" err="1" smtClean="0"/>
              <a:t>need</a:t>
            </a:r>
            <a:r>
              <a:rPr lang="fr-CA" dirty="0" smtClean="0"/>
              <a:t> surfactant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97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Improving</a:t>
            </a:r>
            <a:r>
              <a:rPr lang="fr-CA" dirty="0" smtClean="0"/>
              <a:t> the </a:t>
            </a:r>
            <a:r>
              <a:rPr lang="fr-CA" dirty="0" err="1" smtClean="0"/>
              <a:t>success</a:t>
            </a:r>
            <a:r>
              <a:rPr lang="fr-CA" dirty="0" smtClean="0"/>
              <a:t> of </a:t>
            </a:r>
            <a:r>
              <a:rPr lang="fr-CA" dirty="0" err="1" smtClean="0"/>
              <a:t>early</a:t>
            </a:r>
            <a:r>
              <a:rPr lang="fr-CA" dirty="0" smtClean="0"/>
              <a:t> extubation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Caffeine</a:t>
            </a:r>
            <a:endParaRPr lang="fr-CA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971800"/>
            <a:ext cx="80962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466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Non-invasive ventilation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smtClean="0"/>
              <a:t>Intermittent positive pressure ventilation by non-invasive </a:t>
            </a:r>
            <a:r>
              <a:rPr lang="fr-CA" dirty="0" err="1" smtClean="0"/>
              <a:t>means</a:t>
            </a:r>
            <a:r>
              <a:rPr lang="fr-CA" dirty="0" smtClean="0"/>
              <a:t> has been </a:t>
            </a:r>
            <a:r>
              <a:rPr lang="fr-CA" dirty="0" err="1" smtClean="0"/>
              <a:t>studied</a:t>
            </a:r>
            <a:r>
              <a:rPr lang="fr-CA" dirty="0" smtClean="0"/>
              <a:t> in the </a:t>
            </a:r>
            <a:r>
              <a:rPr lang="fr-CA" dirty="0" err="1" smtClean="0"/>
              <a:t>preterm</a:t>
            </a:r>
            <a:r>
              <a:rPr lang="fr-CA" dirty="0" smtClean="0"/>
              <a:t> </a:t>
            </a:r>
            <a:r>
              <a:rPr lang="fr-CA" dirty="0" err="1" smtClean="0"/>
              <a:t>newborn</a:t>
            </a:r>
            <a:endParaRPr lang="fr-CA" dirty="0" smtClean="0"/>
          </a:p>
          <a:p>
            <a:r>
              <a:rPr lang="fr-CA" dirty="0" err="1" smtClean="0"/>
              <a:t>Synchronized</a:t>
            </a:r>
            <a:r>
              <a:rPr lang="fr-CA" dirty="0" smtClean="0"/>
              <a:t> </a:t>
            </a:r>
            <a:r>
              <a:rPr lang="fr-CA" dirty="0" err="1" smtClean="0"/>
              <a:t>nIPPV</a:t>
            </a:r>
            <a:r>
              <a:rPr lang="fr-CA" dirty="0" smtClean="0"/>
              <a:t> </a:t>
            </a:r>
            <a:r>
              <a:rPr lang="fr-CA" dirty="0" err="1" smtClean="0"/>
              <a:t>decreases</a:t>
            </a:r>
            <a:r>
              <a:rPr lang="fr-CA" dirty="0" smtClean="0"/>
              <a:t> the </a:t>
            </a:r>
            <a:r>
              <a:rPr lang="fr-CA" dirty="0" err="1" smtClean="0"/>
              <a:t>frequency</a:t>
            </a:r>
            <a:r>
              <a:rPr lang="fr-CA" dirty="0" smtClean="0"/>
              <a:t> of extubation </a:t>
            </a:r>
            <a:r>
              <a:rPr lang="fr-CA" dirty="0" err="1" smtClean="0"/>
              <a:t>failure</a:t>
            </a:r>
            <a:r>
              <a:rPr lang="fr-CA" dirty="0" smtClean="0"/>
              <a:t> in the VLBW</a:t>
            </a:r>
          </a:p>
          <a:p>
            <a:endParaRPr lang="fr-CA" dirty="0"/>
          </a:p>
          <a:p>
            <a:r>
              <a:rPr lang="fr-CA" dirty="0" smtClean="0"/>
              <a:t>The </a:t>
            </a:r>
            <a:r>
              <a:rPr lang="fr-CA" dirty="0" err="1" smtClean="0"/>
              <a:t>only</a:t>
            </a:r>
            <a:r>
              <a:rPr lang="fr-CA" dirty="0" smtClean="0"/>
              <a:t> </a:t>
            </a:r>
            <a:r>
              <a:rPr lang="fr-CA" dirty="0" err="1" smtClean="0"/>
              <a:t>method</a:t>
            </a:r>
            <a:r>
              <a:rPr lang="fr-CA" dirty="0" smtClean="0"/>
              <a:t> to </a:t>
            </a:r>
            <a:r>
              <a:rPr lang="fr-CA" dirty="0" err="1" smtClean="0"/>
              <a:t>synchronize</a:t>
            </a:r>
            <a:r>
              <a:rPr lang="fr-CA" dirty="0" smtClean="0"/>
              <a:t> (the </a:t>
            </a:r>
            <a:r>
              <a:rPr lang="fr-CA" dirty="0" err="1" smtClean="0"/>
              <a:t>infantstar</a:t>
            </a:r>
            <a:r>
              <a:rPr lang="fr-CA" dirty="0" smtClean="0"/>
              <a:t> capsule) </a:t>
            </a:r>
            <a:r>
              <a:rPr lang="fr-CA" dirty="0" err="1" smtClean="0"/>
              <a:t>is</a:t>
            </a:r>
            <a:r>
              <a:rPr lang="fr-CA" dirty="0" smtClean="0"/>
              <a:t> no longer </a:t>
            </a:r>
            <a:r>
              <a:rPr lang="fr-CA" dirty="0" err="1" smtClean="0"/>
              <a:t>available</a:t>
            </a:r>
            <a:r>
              <a:rPr lang="fr-CA" dirty="0" smtClean="0"/>
              <a:t>.</a:t>
            </a:r>
          </a:p>
          <a:p>
            <a:r>
              <a:rPr lang="fr-CA" dirty="0" smtClean="0"/>
              <a:t>A new </a:t>
            </a:r>
            <a:r>
              <a:rPr lang="fr-CA" dirty="0" err="1" smtClean="0"/>
              <a:t>method</a:t>
            </a:r>
            <a:r>
              <a:rPr lang="fr-CA" dirty="0" smtClean="0"/>
              <a:t> (NAVA) </a:t>
            </a:r>
            <a:r>
              <a:rPr lang="fr-CA" dirty="0" err="1" smtClean="0"/>
              <a:t>is</a:t>
            </a:r>
            <a:r>
              <a:rPr lang="fr-CA" dirty="0" smtClean="0"/>
              <a:t> </a:t>
            </a:r>
            <a:r>
              <a:rPr lang="fr-CA" dirty="0" err="1" smtClean="0"/>
              <a:t>probably</a:t>
            </a:r>
            <a:r>
              <a:rPr lang="fr-CA" dirty="0" smtClean="0"/>
              <a:t> capable to </a:t>
            </a:r>
            <a:r>
              <a:rPr lang="fr-CA" dirty="0" err="1" smtClean="0"/>
              <a:t>synchronize</a:t>
            </a:r>
            <a:r>
              <a:rPr lang="fr-CA" dirty="0" smtClean="0"/>
              <a:t>, but not </a:t>
            </a:r>
            <a:r>
              <a:rPr lang="fr-CA" dirty="0" err="1" smtClean="0"/>
              <a:t>yet</a:t>
            </a:r>
            <a:r>
              <a:rPr lang="fr-CA" dirty="0" smtClean="0"/>
              <a:t> </a:t>
            </a:r>
            <a:r>
              <a:rPr lang="fr-CA" dirty="0" err="1" smtClean="0"/>
              <a:t>tested</a:t>
            </a:r>
            <a:r>
              <a:rPr lang="fr-CA" dirty="0" smtClean="0"/>
              <a:t> in </a:t>
            </a:r>
            <a:r>
              <a:rPr lang="fr-CA" dirty="0" err="1" smtClean="0"/>
              <a:t>preterms</a:t>
            </a:r>
            <a:endParaRPr lang="fr-CA" dirty="0" smtClean="0"/>
          </a:p>
          <a:p>
            <a:r>
              <a:rPr lang="fr-CA" dirty="0" err="1" smtClean="0"/>
              <a:t>Studies</a:t>
            </a:r>
            <a:r>
              <a:rPr lang="fr-CA" dirty="0" smtClean="0"/>
              <a:t> of non-</a:t>
            </a:r>
            <a:r>
              <a:rPr lang="fr-CA" dirty="0" err="1" smtClean="0"/>
              <a:t>synchronized</a:t>
            </a:r>
            <a:r>
              <a:rPr lang="fr-CA" dirty="0" smtClean="0"/>
              <a:t> IPPV are </a:t>
            </a:r>
            <a:r>
              <a:rPr lang="fr-CA" dirty="0" err="1" smtClean="0"/>
              <a:t>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34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276872"/>
            <a:ext cx="809625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084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305050"/>
            <a:ext cx="809625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279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Synchronization</a:t>
            </a:r>
            <a:r>
              <a:rPr lang="fr-CA" dirty="0" smtClean="0"/>
              <a:t>?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smtClean="0"/>
              <a:t>1 RCT of non-</a:t>
            </a:r>
            <a:r>
              <a:rPr lang="fr-CA" dirty="0" err="1" smtClean="0"/>
              <a:t>synchronized</a:t>
            </a:r>
            <a:r>
              <a:rPr lang="fr-CA" dirty="0" smtClean="0"/>
              <a:t> </a:t>
            </a:r>
            <a:r>
              <a:rPr lang="fr-CA" dirty="0" err="1" smtClean="0"/>
              <a:t>nIPPV</a:t>
            </a:r>
            <a:r>
              <a:rPr lang="fr-CA" dirty="0" smtClean="0"/>
              <a:t> </a:t>
            </a:r>
            <a:r>
              <a:rPr lang="fr-CA" dirty="0" err="1" smtClean="0"/>
              <a:t>published</a:t>
            </a:r>
            <a:r>
              <a:rPr lang="fr-CA" dirty="0" smtClean="0"/>
              <a:t> (</a:t>
            </a:r>
            <a:r>
              <a:rPr lang="fr-CA" dirty="0" err="1" smtClean="0"/>
              <a:t>Kumar</a:t>
            </a:r>
            <a:r>
              <a:rPr lang="fr-CA" dirty="0" smtClean="0"/>
              <a:t> et al 2011) but the </a:t>
            </a:r>
            <a:r>
              <a:rPr lang="fr-CA" dirty="0" err="1" smtClean="0"/>
              <a:t>controls</a:t>
            </a:r>
            <a:r>
              <a:rPr lang="fr-CA" dirty="0" smtClean="0"/>
              <a:t> </a:t>
            </a:r>
            <a:r>
              <a:rPr lang="fr-CA" dirty="0" err="1" smtClean="0"/>
              <a:t>did</a:t>
            </a:r>
            <a:r>
              <a:rPr lang="fr-CA" dirty="0" smtClean="0"/>
              <a:t> not </a:t>
            </a:r>
            <a:r>
              <a:rPr lang="fr-CA" dirty="0" err="1" smtClean="0"/>
              <a:t>get</a:t>
            </a:r>
            <a:r>
              <a:rPr lang="fr-CA" dirty="0" smtClean="0"/>
              <a:t> CPAP (</a:t>
            </a:r>
            <a:r>
              <a:rPr lang="fr-CA" dirty="0" err="1" smtClean="0"/>
              <a:t>already</a:t>
            </a:r>
            <a:r>
              <a:rPr lang="fr-CA" dirty="0" smtClean="0"/>
              <a:t> </a:t>
            </a:r>
            <a:r>
              <a:rPr lang="fr-CA" dirty="0" err="1" smtClean="0"/>
              <a:t>proven</a:t>
            </a:r>
            <a:r>
              <a:rPr lang="fr-CA" dirty="0" smtClean="0"/>
              <a:t> to </a:t>
            </a:r>
            <a:r>
              <a:rPr lang="fr-CA" dirty="0" err="1" smtClean="0"/>
              <a:t>reduce</a:t>
            </a:r>
            <a:r>
              <a:rPr lang="fr-CA" dirty="0" smtClean="0"/>
              <a:t> extubation </a:t>
            </a:r>
            <a:r>
              <a:rPr lang="fr-CA" dirty="0" err="1" smtClean="0"/>
              <a:t>failure</a:t>
            </a:r>
            <a:r>
              <a:rPr lang="fr-CA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14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RCT of </a:t>
            </a:r>
            <a:r>
              <a:rPr lang="fr-CA" dirty="0" err="1" smtClean="0"/>
              <a:t>nIPPV</a:t>
            </a:r>
            <a:r>
              <a:rPr lang="fr-CA" dirty="0" smtClean="0"/>
              <a:t> vs CPAP </a:t>
            </a:r>
            <a:r>
              <a:rPr lang="fr-CA" dirty="0" err="1" smtClean="0"/>
              <a:t>after</a:t>
            </a:r>
            <a:r>
              <a:rPr lang="fr-CA" dirty="0" smtClean="0"/>
              <a:t> </a:t>
            </a:r>
            <a:r>
              <a:rPr lang="fr-CA" dirty="0" err="1" smtClean="0"/>
              <a:t>early</a:t>
            </a:r>
            <a:r>
              <a:rPr lang="fr-CA" dirty="0" smtClean="0"/>
              <a:t> surfactant and extubation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Ramanathan</a:t>
            </a:r>
            <a:r>
              <a:rPr lang="fr-CA" dirty="0" smtClean="0"/>
              <a:t> R J </a:t>
            </a:r>
            <a:r>
              <a:rPr lang="fr-CA" dirty="0" err="1" smtClean="0"/>
              <a:t>Perinatol</a:t>
            </a:r>
            <a:r>
              <a:rPr lang="fr-CA" dirty="0" smtClean="0"/>
              <a:t> 2012 (non-</a:t>
            </a:r>
            <a:r>
              <a:rPr lang="fr-CA" dirty="0" err="1" smtClean="0"/>
              <a:t>synchronized</a:t>
            </a:r>
            <a:r>
              <a:rPr lang="fr-CA" dirty="0" smtClean="0"/>
              <a:t>)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85988"/>
            <a:ext cx="388620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138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RCT of </a:t>
            </a:r>
            <a:r>
              <a:rPr lang="fr-CA" dirty="0" err="1" smtClean="0"/>
              <a:t>early</a:t>
            </a:r>
            <a:r>
              <a:rPr lang="fr-CA" dirty="0" smtClean="0"/>
              <a:t> </a:t>
            </a:r>
            <a:r>
              <a:rPr lang="fr-CA" dirty="0" err="1" smtClean="0"/>
              <a:t>nIPPV</a:t>
            </a:r>
            <a:r>
              <a:rPr lang="fr-CA" dirty="0" smtClean="0"/>
              <a:t> vs CPAP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Kishore</a:t>
            </a:r>
            <a:r>
              <a:rPr lang="fr-CA" dirty="0" smtClean="0"/>
              <a:t> M et al, Acta </a:t>
            </a:r>
            <a:r>
              <a:rPr lang="fr-CA" dirty="0" err="1" smtClean="0"/>
              <a:t>Paediatrica</a:t>
            </a:r>
            <a:r>
              <a:rPr lang="fr-CA" dirty="0" smtClean="0"/>
              <a:t> 2009</a:t>
            </a:r>
          </a:p>
          <a:p>
            <a:endParaRPr lang="fr-CA" dirty="0"/>
          </a:p>
          <a:p>
            <a:r>
              <a:rPr lang="fr-CA" dirty="0" smtClean="0"/>
              <a:t>Initial mode of </a:t>
            </a:r>
            <a:r>
              <a:rPr lang="fr-CA" dirty="0" err="1" smtClean="0"/>
              <a:t>ventilatory</a:t>
            </a:r>
            <a:r>
              <a:rPr lang="fr-CA" dirty="0" smtClean="0"/>
              <a:t> support or </a:t>
            </a:r>
            <a:r>
              <a:rPr lang="fr-CA" dirty="0" err="1" smtClean="0"/>
              <a:t>after</a:t>
            </a:r>
            <a:r>
              <a:rPr lang="fr-CA" dirty="0" smtClean="0"/>
              <a:t> surfactant</a:t>
            </a:r>
          </a:p>
          <a:p>
            <a:r>
              <a:rPr lang="fr-CA" dirty="0" err="1" smtClean="0"/>
              <a:t>Fewer</a:t>
            </a:r>
            <a:r>
              <a:rPr lang="fr-CA" dirty="0" smtClean="0"/>
              <a:t> </a:t>
            </a:r>
            <a:r>
              <a:rPr lang="fr-CA" dirty="0" err="1" smtClean="0"/>
              <a:t>re</a:t>
            </a:r>
            <a:r>
              <a:rPr lang="fr-CA" dirty="0" smtClean="0"/>
              <a:t>-intubations </a:t>
            </a:r>
            <a:r>
              <a:rPr lang="fr-CA" dirty="0" err="1" smtClean="0"/>
              <a:t>with</a:t>
            </a:r>
            <a:r>
              <a:rPr lang="fr-CA" dirty="0" smtClean="0"/>
              <a:t> </a:t>
            </a:r>
            <a:r>
              <a:rPr lang="fr-CA" dirty="0" err="1" smtClean="0"/>
              <a:t>nIPPV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266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Summary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 err="1" smtClean="0"/>
              <a:t>Avoidance</a:t>
            </a:r>
            <a:r>
              <a:rPr lang="fr-CA" dirty="0" smtClean="0"/>
              <a:t> of intubation if possible</a:t>
            </a:r>
          </a:p>
          <a:p>
            <a:r>
              <a:rPr lang="fr-CA" dirty="0" err="1" smtClean="0"/>
              <a:t>Careful</a:t>
            </a:r>
            <a:r>
              <a:rPr lang="fr-CA" dirty="0" smtClean="0"/>
              <a:t> attention to optimal PEEP</a:t>
            </a:r>
          </a:p>
          <a:p>
            <a:r>
              <a:rPr lang="fr-CA" dirty="0" smtClean="0"/>
              <a:t>Limitation of tidal volumes</a:t>
            </a:r>
          </a:p>
          <a:p>
            <a:r>
              <a:rPr lang="fr-CA" dirty="0" err="1" smtClean="0"/>
              <a:t>Early</a:t>
            </a:r>
            <a:r>
              <a:rPr lang="fr-CA" dirty="0" smtClean="0"/>
              <a:t> extubation to </a:t>
            </a:r>
            <a:r>
              <a:rPr lang="fr-CA" dirty="0" err="1" smtClean="0"/>
              <a:t>nIPPV</a:t>
            </a:r>
            <a:r>
              <a:rPr lang="fr-CA" dirty="0" smtClean="0"/>
              <a:t> </a:t>
            </a:r>
            <a:r>
              <a:rPr lang="fr-CA" dirty="0" err="1" smtClean="0"/>
              <a:t>with</a:t>
            </a:r>
            <a:r>
              <a:rPr lang="fr-CA" dirty="0" smtClean="0"/>
              <a:t> </a:t>
            </a:r>
            <a:r>
              <a:rPr lang="fr-CA" dirty="0" err="1" smtClean="0"/>
              <a:t>caffeine</a:t>
            </a:r>
            <a:endParaRPr lang="fr-CA" dirty="0" smtClean="0"/>
          </a:p>
          <a:p>
            <a:endParaRPr lang="fr-CA" dirty="0"/>
          </a:p>
          <a:p>
            <a:r>
              <a:rPr lang="fr-CA" dirty="0" err="1" smtClean="0"/>
              <a:t>When</a:t>
            </a:r>
            <a:r>
              <a:rPr lang="fr-CA" dirty="0" smtClean="0"/>
              <a:t> </a:t>
            </a:r>
            <a:r>
              <a:rPr lang="fr-CA" dirty="0" err="1" smtClean="0"/>
              <a:t>used</a:t>
            </a:r>
            <a:r>
              <a:rPr lang="fr-CA" dirty="0" smtClean="0"/>
              <a:t> in </a:t>
            </a:r>
            <a:r>
              <a:rPr lang="fr-CA" dirty="0" err="1" smtClean="0"/>
              <a:t>carefully</a:t>
            </a:r>
            <a:r>
              <a:rPr lang="fr-CA" dirty="0" smtClean="0"/>
              <a:t> </a:t>
            </a:r>
            <a:r>
              <a:rPr lang="fr-CA" dirty="0" err="1" smtClean="0"/>
              <a:t>protocolized</a:t>
            </a:r>
            <a:r>
              <a:rPr lang="fr-CA" dirty="0" smtClean="0"/>
              <a:t> </a:t>
            </a:r>
            <a:r>
              <a:rPr lang="fr-CA" dirty="0" err="1" smtClean="0"/>
              <a:t>fashion</a:t>
            </a:r>
            <a:endParaRPr lang="fr-CA" dirty="0" smtClean="0"/>
          </a:p>
          <a:p>
            <a:r>
              <a:rPr lang="fr-CA" dirty="0" smtClean="0"/>
              <a:t>Will </a:t>
            </a:r>
            <a:r>
              <a:rPr lang="fr-CA" dirty="0" err="1" smtClean="0"/>
              <a:t>reduce</a:t>
            </a:r>
            <a:r>
              <a:rPr lang="fr-CA" dirty="0" smtClean="0"/>
              <a:t> </a:t>
            </a:r>
            <a:r>
              <a:rPr lang="fr-CA" dirty="0" err="1" smtClean="0"/>
              <a:t>lung</a:t>
            </a:r>
            <a:r>
              <a:rPr lang="fr-CA" dirty="0" smtClean="0"/>
              <a:t> </a:t>
            </a:r>
            <a:r>
              <a:rPr lang="fr-CA" dirty="0" err="1" smtClean="0"/>
              <a:t>injury</a:t>
            </a:r>
            <a:r>
              <a:rPr lang="fr-CA" dirty="0" smtClean="0"/>
              <a:t> in </a:t>
            </a:r>
            <a:r>
              <a:rPr lang="fr-CA" dirty="0" err="1" smtClean="0"/>
              <a:t>preterm</a:t>
            </a:r>
            <a:r>
              <a:rPr lang="fr-CA" smtClean="0"/>
              <a:t> infants.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959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834</TotalTime>
  <Words>1269</Words>
  <Application>Microsoft Office PowerPoint</Application>
  <PresentationFormat>Affichage à l'écran (4:3)</PresentationFormat>
  <Paragraphs>163</Paragraphs>
  <Slides>32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Capitaux</vt:lpstr>
      <vt:lpstr>Gentle Ventilation</vt:lpstr>
      <vt:lpstr>Gentle Ventilation</vt:lpstr>
      <vt:lpstr>Lung Injury</vt:lpstr>
      <vt:lpstr>Avoiding Lung Injury</vt:lpstr>
      <vt:lpstr>Over-distension</vt:lpstr>
      <vt:lpstr>Reducing over-distension</vt:lpstr>
      <vt:lpstr>Présentation PowerPoint</vt:lpstr>
      <vt:lpstr>Présentation PowerPoint</vt:lpstr>
      <vt:lpstr>Overdistension</vt:lpstr>
      <vt:lpstr>Présentation PowerPoint</vt:lpstr>
      <vt:lpstr>Compliance, surfactant and loops</vt:lpstr>
      <vt:lpstr>Effects of Surfactant on Dynamic Compliance</vt:lpstr>
      <vt:lpstr>Static Compliance</vt:lpstr>
      <vt:lpstr>Présentation PowerPoint</vt:lpstr>
      <vt:lpstr>Reducing Overdistension</vt:lpstr>
      <vt:lpstr>Preventing Atelectasis</vt:lpstr>
      <vt:lpstr>Ventilator Parameters</vt:lpstr>
      <vt:lpstr>Présentation PowerPoint</vt:lpstr>
      <vt:lpstr>Ventilator paramteres</vt:lpstr>
      <vt:lpstr>Permissive hypercapnia</vt:lpstr>
      <vt:lpstr>Respiratory acidosis is good for you!</vt:lpstr>
      <vt:lpstr>High Frequency Ventilation?</vt:lpstr>
      <vt:lpstr>Présentation PowerPoint</vt:lpstr>
      <vt:lpstr>Early extubation</vt:lpstr>
      <vt:lpstr>Improving the success of early extubation</vt:lpstr>
      <vt:lpstr>Non-invasive ventilation</vt:lpstr>
      <vt:lpstr>Présentation PowerPoint</vt:lpstr>
      <vt:lpstr>Présentation PowerPoint</vt:lpstr>
      <vt:lpstr>Synchronization?</vt:lpstr>
      <vt:lpstr>RCT of nIPPV vs CPAP after early surfactant and extubation</vt:lpstr>
      <vt:lpstr>RCT of early nIPPV vs CPAP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Gentle Ventilation</dc:title>
  <dc:creator>Keith</dc:creator>
  <cp:lastModifiedBy>Keith Barrington</cp:lastModifiedBy>
  <cp:revision>25</cp:revision>
  <dcterms:created xsi:type="dcterms:W3CDTF">2012-03-19T20:52:33Z</dcterms:created>
  <dcterms:modified xsi:type="dcterms:W3CDTF">2012-03-22T00:38:34Z</dcterms:modified>
</cp:coreProperties>
</file>